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handoutMasterIdLst>
    <p:handoutMasterId r:id="rId19"/>
  </p:handoutMasterIdLst>
  <p:sldIdLst>
    <p:sldId id="274" r:id="rId2"/>
    <p:sldId id="460" r:id="rId3"/>
    <p:sldId id="608" r:id="rId4"/>
    <p:sldId id="648" r:id="rId5"/>
    <p:sldId id="649" r:id="rId6"/>
    <p:sldId id="650" r:id="rId7"/>
    <p:sldId id="651" r:id="rId8"/>
    <p:sldId id="652" r:id="rId9"/>
    <p:sldId id="653" r:id="rId10"/>
    <p:sldId id="655" r:id="rId11"/>
    <p:sldId id="654" r:id="rId12"/>
    <p:sldId id="609" r:id="rId13"/>
    <p:sldId id="610" r:id="rId14"/>
    <p:sldId id="611" r:id="rId15"/>
    <p:sldId id="656" r:id="rId16"/>
    <p:sldId id="459" r:id="rId17"/>
  </p:sldIdLst>
  <p:sldSz cx="9144000" cy="6858000" type="screen4x3"/>
  <p:notesSz cx="6858000" cy="9144000"/>
  <p:defaultTextStyle>
    <a:defPPr>
      <a:defRPr lang="en-CA"/>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851" autoAdjust="0"/>
  </p:normalViewPr>
  <p:slideViewPr>
    <p:cSldViewPr snapToGrid="0" snapToObjects="1">
      <p:cViewPr varScale="1">
        <p:scale>
          <a:sx n="50" d="100"/>
          <a:sy n="50" d="100"/>
        </p:scale>
        <p:origin x="-2670" y="-9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8" d="100"/>
          <a:sy n="58" d="100"/>
        </p:scale>
        <p:origin x="-241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A60BA4-B84C-48F0-A6D8-3FE89682DDA7}" type="datetimeFigureOut">
              <a:rPr lang="en-CA" smtClean="0"/>
              <a:pPr/>
              <a:t>26/03/2013</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2C00FD-E510-4D85-A47B-650E91115B41}"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C93415-B90A-4DEA-A858-08E608BCCF4F}" type="datetimeFigureOut">
              <a:rPr lang="en-CA" smtClean="0"/>
              <a:pPr/>
              <a:t>26/03/2013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20D4D-5654-485F-83FB-A84849974609}"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10</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11</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5D885F2-4B7E-442F-96D6-2F17B2F7DF6A}" type="slidenum">
              <a:rPr lang="en-CA" smtClean="0"/>
              <a:pPr>
                <a:defRPr/>
              </a:pPr>
              <a:t>16</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6CC2140-02C2-4662-A5A4-CABC4A106374}"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3</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4</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5</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6</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7</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8</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9</a:t>
            </a:fld>
            <a:endParaRPr lang="en-CA"/>
          </a:p>
        </p:txBody>
      </p:sp>
    </p:spTree>
    <p:extLst>
      <p:ext uri="{BB962C8B-B14F-4D97-AF65-F5344CB8AC3E}">
        <p14:creationId xmlns:p14="http://schemas.microsoft.com/office/powerpoint/2010/main" xmlns="" val="13648705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2170" y="2023872"/>
            <a:ext cx="7211568" cy="1329137"/>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92799" y="4156363"/>
            <a:ext cx="3084137" cy="2567709"/>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050" name="Picture 2" descr="C:\Users\dwharder\Desktop\cc.png"/>
          <p:cNvPicPr>
            <a:picLocks noChangeAspect="1" noChangeArrowheads="1"/>
          </p:cNvPicPr>
          <p:nvPr userDrawn="1"/>
        </p:nvPicPr>
        <p:blipFill>
          <a:blip r:embed="rId3"/>
          <a:srcRect/>
          <a:stretch>
            <a:fillRect/>
          </a:stretch>
        </p:blipFill>
        <p:spPr bwMode="auto">
          <a:xfrm>
            <a:off x="8297867" y="6374196"/>
            <a:ext cx="679069" cy="329548"/>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14"/>
          <p:cNvSpPr>
            <a:spLocks noGrp="1"/>
          </p:cNvSpPr>
          <p:nvPr>
            <p:ph type="sldNum" sz="quarter" idx="11"/>
          </p:nvPr>
        </p:nvSpPr>
        <p:spPr>
          <a:xfrm>
            <a:off x="8126540" y="446469"/>
            <a:ext cx="785812" cy="365125"/>
          </a:xfrm>
        </p:spPr>
        <p:txBody>
          <a:bodyPr/>
          <a:lstStyle/>
          <a:p>
            <a:fld id="{9DB00347-C159-474C-B961-9625E0FB8F9F}" type="slidenum">
              <a:rPr lang="en-CA" smtClean="0"/>
              <a:pPr/>
              <a:t>‹#›</a:t>
            </a:fld>
            <a:endParaRPr lang="en-CA" dirty="0"/>
          </a:p>
        </p:txBody>
      </p:sp>
      <p:sp>
        <p:nvSpPr>
          <p:cNvPr id="16" name="Footer Placeholder 15"/>
          <p:cNvSpPr>
            <a:spLocks noGrp="1"/>
          </p:cNvSpPr>
          <p:nvPr>
            <p:ph type="ftr" sz="quarter" idx="12"/>
          </p:nvPr>
        </p:nvSpPr>
        <p:spPr/>
        <p:txBody>
          <a:bodyPr/>
          <a:lstStyle>
            <a:lvl1pPr>
              <a:defRPr/>
            </a:lvl1pPr>
          </a:lstStyle>
          <a:p>
            <a:pPr>
              <a:defRPr/>
            </a:pPr>
            <a:r>
              <a:rPr lang="en-US" smtClean="0"/>
              <a:t>Employment Equity</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42472" y="274638"/>
            <a:ext cx="714432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1027" name="Text Placeholder 2"/>
          <p:cNvSpPr>
            <a:spLocks noGrp="1"/>
          </p:cNvSpPr>
          <p:nvPr>
            <p:ph type="body" idx="1"/>
          </p:nvPr>
        </p:nvSpPr>
        <p:spPr bwMode="auto">
          <a:xfrm>
            <a:off x="457200" y="1600200"/>
            <a:ext cx="8229600" cy="4616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
        <p:nvSpPr>
          <p:cNvPr id="6" name="Slide Number Placeholder 5"/>
          <p:cNvSpPr>
            <a:spLocks noGrp="1"/>
          </p:cNvSpPr>
          <p:nvPr>
            <p:ph type="sldNum" sz="quarter" idx="4"/>
          </p:nvPr>
        </p:nvSpPr>
        <p:spPr>
          <a:xfrm>
            <a:off x="8358188" y="446469"/>
            <a:ext cx="785812" cy="365125"/>
          </a:xfrm>
          <a:prstGeom prst="rect">
            <a:avLst/>
          </a:prstGeom>
        </p:spPr>
        <p:txBody>
          <a:bodyPr vert="horz" wrap="square" lIns="91440" tIns="45720" rIns="91440" bIns="45720" numCol="1" anchor="b" anchorCtr="0" compatLnSpc="1">
            <a:prstTxWarp prst="textNoShape">
              <a:avLst/>
            </a:prstTxWarp>
          </a:bodyPr>
          <a:lstStyle>
            <a:lvl1pPr algn="r">
              <a:defRPr sz="1600">
                <a:solidFill>
                  <a:schemeClr val="tx1">
                    <a:lumMod val="65000"/>
                    <a:lumOff val="35000"/>
                  </a:schemeClr>
                </a:solidFill>
              </a:defRPr>
            </a:lvl1pPr>
          </a:lstStyle>
          <a:p>
            <a:fld id="{9DB00347-C159-474C-B961-9625E0FB8F9F}" type="slidenum">
              <a:rPr lang="en-CA" smtClean="0"/>
              <a:pPr/>
              <a:t>‹#›</a:t>
            </a:fld>
            <a:endParaRPr lang="en-CA" dirty="0"/>
          </a:p>
        </p:txBody>
      </p:sp>
      <p:sp>
        <p:nvSpPr>
          <p:cNvPr id="11" name="Footer Placeholder 4"/>
          <p:cNvSpPr>
            <a:spLocks noGrp="1"/>
          </p:cNvSpPr>
          <p:nvPr>
            <p:ph type="ftr" sz="quarter" idx="3"/>
          </p:nvPr>
        </p:nvSpPr>
        <p:spPr>
          <a:xfrm>
            <a:off x="3267456" y="152350"/>
            <a:ext cx="4267264" cy="257175"/>
          </a:xfrm>
          <a:prstGeom prst="rect">
            <a:avLst/>
          </a:prstGeom>
        </p:spPr>
        <p:txBody>
          <a:bodyPr vert="horz" lIns="91440" tIns="45720" rIns="91440" bIns="45720" rtlCol="0" anchor="t"/>
          <a:lstStyle>
            <a:lvl1pPr algn="r" fontAlgn="auto">
              <a:spcBef>
                <a:spcPts val="0"/>
              </a:spcBef>
              <a:spcAft>
                <a:spcPts val="0"/>
              </a:spcAft>
              <a:defRPr sz="1600" b="1">
                <a:solidFill>
                  <a:schemeClr val="tx1">
                    <a:lumMod val="65000"/>
                    <a:lumOff val="35000"/>
                  </a:schemeClr>
                </a:solidFill>
                <a:latin typeface="+mn-lt"/>
                <a:ea typeface="+mn-ea"/>
                <a:cs typeface="+mn-cs"/>
              </a:defRPr>
            </a:lvl1pPr>
          </a:lstStyle>
          <a:p>
            <a:pPr>
              <a:defRPr/>
            </a:pPr>
            <a:r>
              <a:rPr lang="en-US" smtClean="0"/>
              <a:t>Employment Equity</a:t>
            </a:r>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04" r:id="rId2"/>
  </p:sldLayoutIdLst>
  <p:timing>
    <p:tnLst>
      <p:par>
        <p:cTn id="1" dur="indefinite" restart="never" nodeType="tmRoot"/>
      </p:par>
    </p:tnLst>
  </p:timing>
  <p:hf hdr="0" dt="0"/>
  <p:txStyles>
    <p:titleStyle>
      <a:lvl1pPr algn="ctr" defTabSz="457200" rtl="0" eaLnBrk="1" fontAlgn="base" hangingPunct="1">
        <a:spcBef>
          <a:spcPct val="0"/>
        </a:spcBef>
        <a:spcAft>
          <a:spcPct val="0"/>
        </a:spcAft>
        <a:defRPr sz="3200" b="1"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816" y="2160104"/>
            <a:ext cx="7211568" cy="1329137"/>
          </a:xfrm>
        </p:spPr>
        <p:txBody>
          <a:bodyPr/>
          <a:lstStyle/>
          <a:p>
            <a:r>
              <a:rPr lang="en-CA" dirty="0" smtClean="0"/>
              <a:t>Employment Equity</a:t>
            </a:r>
            <a:endParaRPr lang="en-CA" dirty="0"/>
          </a:p>
        </p:txBody>
      </p:sp>
      <p:sp>
        <p:nvSpPr>
          <p:cNvPr id="4" name="Subtitle 3"/>
          <p:cNvSpPr>
            <a:spLocks noGrp="1"/>
          </p:cNvSpPr>
          <p:nvPr>
            <p:ph type="subTitle" idx="1"/>
          </p:nvPr>
        </p:nvSpPr>
        <p:spPr>
          <a:xfrm>
            <a:off x="5892799" y="4156363"/>
            <a:ext cx="3251201" cy="2567709"/>
          </a:xfrm>
        </p:spPr>
        <p:txBody>
          <a:bodyPr/>
          <a:lstStyle/>
          <a:p>
            <a:pPr>
              <a:defRPr/>
            </a:pPr>
            <a:r>
              <a:rPr lang="en-US" sz="1200" b="1" kern="0" dirty="0" smtClean="0">
                <a:latin typeface="Arial" pitchFamily="34" charset="0"/>
                <a:cs typeface="Arial" pitchFamily="34" charset="0"/>
              </a:rPr>
              <a:t>Douglas Wilhelm Harder, </a:t>
            </a:r>
            <a:r>
              <a:rPr lang="en-US" sz="1200" b="1" kern="0" dirty="0" err="1" smtClean="0">
                <a:latin typeface="Arial" pitchFamily="34" charset="0"/>
                <a:cs typeface="Arial" pitchFamily="34" charset="0"/>
              </a:rPr>
              <a:t>M.Math</a:t>
            </a:r>
            <a:r>
              <a:rPr lang="en-US" sz="1200" b="1" kern="0" dirty="0" smtClean="0">
                <a:latin typeface="Arial" pitchFamily="34" charset="0"/>
                <a:cs typeface="Arial" pitchFamily="34" charset="0"/>
              </a:rPr>
              <a:t>. LEL</a:t>
            </a:r>
          </a:p>
          <a:p>
            <a:pPr>
              <a:defRPr/>
            </a:pPr>
            <a:r>
              <a:rPr lang="en-US" sz="1100" kern="0" dirty="0" smtClean="0">
                <a:latin typeface="Arial" pitchFamily="34" charset="0"/>
                <a:cs typeface="Arial" pitchFamily="34" charset="0"/>
              </a:rPr>
              <a:t>Department of Electrical and Computer Engineering</a:t>
            </a:r>
          </a:p>
          <a:p>
            <a:pPr>
              <a:defRPr/>
            </a:pPr>
            <a:r>
              <a:rPr lang="en-US" sz="1100" kern="0" dirty="0" smtClean="0">
                <a:latin typeface="Arial" pitchFamily="34" charset="0"/>
                <a:cs typeface="Arial" pitchFamily="34" charset="0"/>
              </a:rPr>
              <a:t>University of Waterloo</a:t>
            </a:r>
          </a:p>
          <a:p>
            <a:pPr>
              <a:defRPr/>
            </a:pPr>
            <a:r>
              <a:rPr lang="en-US" sz="1100" kern="0" dirty="0" smtClean="0">
                <a:latin typeface="Arial" pitchFamily="34" charset="0"/>
                <a:cs typeface="Arial" pitchFamily="34" charset="0"/>
              </a:rPr>
              <a:t>Waterloo, Ontario, Canada</a:t>
            </a:r>
          </a:p>
          <a:p>
            <a:pPr>
              <a:defRPr/>
            </a:pPr>
            <a:endParaRPr lang="en-US" sz="1100" kern="0" dirty="0" smtClean="0">
              <a:latin typeface="Arial" pitchFamily="34" charset="0"/>
              <a:cs typeface="Arial" pitchFamily="34" charset="0"/>
            </a:endParaRPr>
          </a:p>
          <a:p>
            <a:pPr>
              <a:defRPr/>
            </a:pPr>
            <a:r>
              <a:rPr lang="en-US" sz="1100" kern="0" dirty="0" smtClean="0">
                <a:latin typeface="Arial" pitchFamily="34" charset="0"/>
                <a:cs typeface="Arial" pitchFamily="34" charset="0"/>
              </a:rPr>
              <a:t>ece.uwaterloo.ca</a:t>
            </a:r>
          </a:p>
          <a:p>
            <a:pPr>
              <a:defRPr/>
            </a:pPr>
            <a:r>
              <a:rPr lang="en-US" sz="1100" kern="0" dirty="0" smtClean="0">
                <a:latin typeface="Arial" pitchFamily="34" charset="0"/>
                <a:cs typeface="Arial" pitchFamily="34" charset="0"/>
              </a:rPr>
              <a:t>dwharder@alumni.uwaterloo.ca</a:t>
            </a:r>
          </a:p>
          <a:p>
            <a:pPr>
              <a:defRPr/>
            </a:pPr>
            <a:endParaRPr lang="en-CA" sz="900" dirty="0" smtClean="0"/>
          </a:p>
          <a:p>
            <a:pPr>
              <a:defRPr/>
            </a:pPr>
            <a:r>
              <a:rPr lang="en-CA" sz="900" dirty="0" smtClean="0"/>
              <a:t>© 2013 by Douglas Wilhelm Harder.  Some rights reserved.</a:t>
            </a:r>
            <a:endParaRPr lang="en-US" sz="900" kern="0" dirty="0" smtClean="0">
              <a:latin typeface="Arial" pitchFamily="34" charset="0"/>
              <a:cs typeface="Arial" pitchFamily="34" charset="0"/>
            </a:endParaRPr>
          </a:p>
          <a:p>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Employment Equity Act</a:t>
            </a:r>
            <a:endParaRPr lang="en-CA" dirty="0"/>
          </a:p>
        </p:txBody>
      </p:sp>
      <p:sp>
        <p:nvSpPr>
          <p:cNvPr id="3" name="Content Placeholder 2"/>
          <p:cNvSpPr>
            <a:spLocks noGrp="1"/>
          </p:cNvSpPr>
          <p:nvPr>
            <p:ph idx="1"/>
          </p:nvPr>
        </p:nvSpPr>
        <p:spPr/>
        <p:txBody>
          <a:bodyPr/>
          <a:lstStyle/>
          <a:p>
            <a:pPr>
              <a:buNone/>
            </a:pPr>
            <a:r>
              <a:rPr lang="en-CA" dirty="0" smtClean="0"/>
              <a:t>	What is not appropriate questions?</a:t>
            </a:r>
          </a:p>
          <a:p>
            <a:pPr lvl="1"/>
            <a:r>
              <a:rPr lang="en-CA" dirty="0" smtClean="0"/>
              <a:t>You cannot ask personal questions regarding weight or height</a:t>
            </a:r>
          </a:p>
          <a:p>
            <a:pPr lvl="2"/>
            <a:r>
              <a:rPr lang="en-CA" dirty="0" smtClean="0"/>
              <a:t>Exception:  the job requires certain requirements</a:t>
            </a:r>
          </a:p>
          <a:p>
            <a:pPr lvl="1"/>
            <a:r>
              <a:rPr lang="en-CA" dirty="0" smtClean="0"/>
              <a:t>Questions surrounding physical abilities</a:t>
            </a:r>
          </a:p>
          <a:p>
            <a:pPr lvl="2"/>
            <a:r>
              <a:rPr lang="en-CA" dirty="0" smtClean="0"/>
              <a:t>Exception:  again, if they apply</a:t>
            </a:r>
          </a:p>
          <a:p>
            <a:pPr lvl="1"/>
            <a:r>
              <a:rPr lang="en-CA" dirty="0" smtClean="0"/>
              <a:t>National origin or citizenship</a:t>
            </a:r>
          </a:p>
          <a:p>
            <a:pPr lvl="2"/>
            <a:r>
              <a:rPr lang="en-CA" dirty="0" smtClean="0"/>
              <a:t>Exception:  if the job requires Canadian citizenship</a:t>
            </a:r>
          </a:p>
          <a:p>
            <a:pPr lvl="1"/>
            <a:r>
              <a:rPr lang="en-CA" dirty="0" smtClean="0"/>
              <a:t>Criminal record</a:t>
            </a:r>
          </a:p>
          <a:p>
            <a:pPr lvl="2"/>
            <a:r>
              <a:rPr lang="en-CA" dirty="0" smtClean="0"/>
              <a:t>Exception:  only to crimes specifically related to the type of employment, i.e., “Have you been convicted of </a:t>
            </a:r>
            <a:r>
              <a:rPr lang="en-CA" i="1" dirty="0" smtClean="0">
                <a:latin typeface="Times New Roman" pitchFamily="18" charset="0"/>
                <a:cs typeface="Times New Roman" pitchFamily="18" charset="0"/>
              </a:rPr>
              <a:t>x</a:t>
            </a:r>
            <a:r>
              <a:rPr lang="en-CA" dirty="0" smtClean="0"/>
              <a:t>”</a:t>
            </a:r>
          </a:p>
        </p:txBody>
      </p:sp>
      <p:sp>
        <p:nvSpPr>
          <p:cNvPr id="7" name="Footer Placeholder 6"/>
          <p:cNvSpPr>
            <a:spLocks noGrp="1"/>
          </p:cNvSpPr>
          <p:nvPr>
            <p:ph type="ftr" sz="quarter" idx="12"/>
          </p:nvPr>
        </p:nvSpPr>
        <p:spPr/>
        <p:txBody>
          <a:bodyPr/>
          <a:lstStyle/>
          <a:p>
            <a:pPr>
              <a:defRPr/>
            </a:pPr>
            <a:r>
              <a:rPr lang="en-US" smtClean="0"/>
              <a:t>Employment Equity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10</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Employment Equity Act</a:t>
            </a:r>
            <a:endParaRPr lang="en-CA" dirty="0"/>
          </a:p>
        </p:txBody>
      </p:sp>
      <p:sp>
        <p:nvSpPr>
          <p:cNvPr id="3" name="Content Placeholder 2"/>
          <p:cNvSpPr>
            <a:spLocks noGrp="1"/>
          </p:cNvSpPr>
          <p:nvPr>
            <p:ph idx="1"/>
          </p:nvPr>
        </p:nvSpPr>
        <p:spPr/>
        <p:txBody>
          <a:bodyPr/>
          <a:lstStyle/>
          <a:p>
            <a:pPr>
              <a:buNone/>
            </a:pPr>
            <a:r>
              <a:rPr lang="en-CA" dirty="0" smtClean="0"/>
              <a:t>	What is not appropriate questions?</a:t>
            </a:r>
          </a:p>
          <a:p>
            <a:pPr lvl="1"/>
            <a:r>
              <a:rPr lang="en-CA" dirty="0" smtClean="0"/>
              <a:t>Social or political affiliations</a:t>
            </a:r>
          </a:p>
          <a:p>
            <a:pPr lvl="2"/>
            <a:r>
              <a:rPr lang="en-CA" dirty="0" smtClean="0"/>
              <a:t>Exception:  professional organizations or job-related clubs or hobbies</a:t>
            </a:r>
          </a:p>
          <a:p>
            <a:pPr lvl="1"/>
            <a:r>
              <a:rPr lang="en-CA" dirty="0" smtClean="0"/>
              <a:t>Requesting photographs</a:t>
            </a:r>
          </a:p>
          <a:p>
            <a:pPr lvl="2"/>
            <a:r>
              <a:rPr lang="en-CA" dirty="0" smtClean="0"/>
              <a:t>Exception:  modelling and entertainment</a:t>
            </a:r>
          </a:p>
          <a:p>
            <a:pPr lvl="1"/>
            <a:r>
              <a:rPr lang="en-CA" dirty="0" smtClean="0"/>
              <a:t>Marital or family status</a:t>
            </a:r>
          </a:p>
          <a:p>
            <a:pPr lvl="2"/>
            <a:r>
              <a:rPr lang="en-CA" dirty="0" smtClean="0"/>
              <a:t>Exceptions: 	“Are you willing to relocate?”</a:t>
            </a:r>
          </a:p>
          <a:p>
            <a:pPr lvl="2">
              <a:buNone/>
            </a:pPr>
            <a:r>
              <a:rPr lang="en-CA" dirty="0" smtClean="0"/>
              <a:t>					“Would you be able to travel?”</a:t>
            </a:r>
          </a:p>
          <a:p>
            <a:pPr lvl="2"/>
            <a:r>
              <a:rPr lang="en-CA" dirty="0" smtClean="0"/>
              <a:t>Exceptions must be relevant to the position</a:t>
            </a:r>
          </a:p>
          <a:p>
            <a:pPr lvl="2"/>
            <a:endParaRPr lang="en-CA" dirty="0" smtClean="0"/>
          </a:p>
        </p:txBody>
      </p:sp>
      <p:sp>
        <p:nvSpPr>
          <p:cNvPr id="7" name="Footer Placeholder 6"/>
          <p:cNvSpPr>
            <a:spLocks noGrp="1"/>
          </p:cNvSpPr>
          <p:nvPr>
            <p:ph type="ftr" sz="quarter" idx="12"/>
          </p:nvPr>
        </p:nvSpPr>
        <p:spPr/>
        <p:txBody>
          <a:bodyPr/>
          <a:lstStyle/>
          <a:p>
            <a:pPr>
              <a:defRPr/>
            </a:pPr>
            <a:r>
              <a:rPr lang="en-US" smtClean="0"/>
              <a:t>Employment Equity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11</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Study</a:t>
            </a:r>
            <a:endParaRPr lang="en-CA" dirty="0"/>
          </a:p>
        </p:txBody>
      </p:sp>
      <p:sp>
        <p:nvSpPr>
          <p:cNvPr id="3" name="Content Placeholder 2"/>
          <p:cNvSpPr>
            <a:spLocks noGrp="1"/>
          </p:cNvSpPr>
          <p:nvPr>
            <p:ph idx="1"/>
          </p:nvPr>
        </p:nvSpPr>
        <p:spPr/>
        <p:txBody>
          <a:bodyPr/>
          <a:lstStyle/>
          <a:p>
            <a:pPr>
              <a:buNone/>
            </a:pPr>
            <a:r>
              <a:rPr lang="en-CA" dirty="0" smtClean="0"/>
              <a:t>	Fiona </a:t>
            </a:r>
            <a:r>
              <a:rPr lang="en-CA" dirty="0" err="1" smtClean="0"/>
              <a:t>Johnstone</a:t>
            </a:r>
            <a:r>
              <a:rPr lang="en-CA" dirty="0" smtClean="0"/>
              <a:t> was a border services officer for the Canadian Border Services Agency at Pearson International Airport</a:t>
            </a:r>
          </a:p>
          <a:p>
            <a:pPr lvl="1"/>
            <a:r>
              <a:rPr lang="en-CA" dirty="0" smtClean="0"/>
              <a:t>Employees had rotating shifts where shifts could change with as little as five-days notice</a:t>
            </a:r>
          </a:p>
          <a:p>
            <a:pPr lvl="1"/>
            <a:r>
              <a:rPr lang="en-CA" dirty="0" smtClean="0"/>
              <a:t>Static shifts would not be considered for child-care responsibilities</a:t>
            </a:r>
          </a:p>
          <a:p>
            <a:pPr lvl="2"/>
            <a:r>
              <a:rPr lang="en-CA" dirty="0" smtClean="0"/>
              <a:t>In the opinion of CBSA, child-care obligations were the result of choices that an employee has made and therefore the employer is not responsible for accommodate such needs</a:t>
            </a:r>
          </a:p>
          <a:p>
            <a:pPr algn="ctr">
              <a:buNone/>
            </a:pP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12</a:t>
            </a:fld>
            <a:endParaRPr lang="en-CA"/>
          </a:p>
        </p:txBody>
      </p:sp>
      <p:sp>
        <p:nvSpPr>
          <p:cNvPr id="5" name="Footer Placeholder 4"/>
          <p:cNvSpPr>
            <a:spLocks noGrp="1"/>
          </p:cNvSpPr>
          <p:nvPr>
            <p:ph type="ftr" sz="quarter" idx="12"/>
          </p:nvPr>
        </p:nvSpPr>
        <p:spPr/>
        <p:txBody>
          <a:bodyPr/>
          <a:lstStyle/>
          <a:p>
            <a:pPr>
              <a:defRPr/>
            </a:pPr>
            <a:r>
              <a:rPr lang="en-US" smtClean="0"/>
              <a:t>Employment Equity</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Study</a:t>
            </a:r>
            <a:endParaRPr lang="en-CA" dirty="0"/>
          </a:p>
        </p:txBody>
      </p:sp>
      <p:sp>
        <p:nvSpPr>
          <p:cNvPr id="3" name="Content Placeholder 2"/>
          <p:cNvSpPr>
            <a:spLocks noGrp="1"/>
          </p:cNvSpPr>
          <p:nvPr>
            <p:ph idx="1"/>
          </p:nvPr>
        </p:nvSpPr>
        <p:spPr/>
        <p:txBody>
          <a:bodyPr/>
          <a:lstStyle/>
          <a:p>
            <a:pPr>
              <a:buNone/>
            </a:pPr>
            <a:r>
              <a:rPr lang="en-CA" dirty="0" smtClean="0"/>
              <a:t>	After a second child, </a:t>
            </a:r>
            <a:r>
              <a:rPr lang="en-CA" dirty="0" err="1" smtClean="0"/>
              <a:t>Johnstone</a:t>
            </a:r>
            <a:r>
              <a:rPr lang="en-CA" dirty="0" smtClean="0"/>
              <a:t> was forced to reduce her work to part-time levels</a:t>
            </a:r>
          </a:p>
          <a:p>
            <a:pPr lvl="1"/>
            <a:r>
              <a:rPr lang="en-CA" dirty="0" smtClean="0"/>
              <a:t>She could not find day-care to accommodate the scheduling practices</a:t>
            </a:r>
          </a:p>
          <a:p>
            <a:pPr>
              <a:buNone/>
            </a:pPr>
            <a:r>
              <a:rPr lang="en-CA" dirty="0" smtClean="0"/>
              <a:t>	She filed a complaint</a:t>
            </a:r>
          </a:p>
          <a:p>
            <a:pPr lvl="1"/>
            <a:r>
              <a:rPr lang="en-CA" dirty="0" smtClean="0"/>
              <a:t>The Canadian Human Rights Tribunal found that the agency discriminated against </a:t>
            </a:r>
            <a:r>
              <a:rPr lang="en-CA" dirty="0" err="1" smtClean="0"/>
              <a:t>Johnstone</a:t>
            </a:r>
            <a:endParaRPr lang="en-CA" dirty="0" smtClean="0"/>
          </a:p>
          <a:p>
            <a:pPr lvl="1"/>
            <a:r>
              <a:rPr lang="en-CA" dirty="0" smtClean="0"/>
              <a:t>The CBSA appealed but the Federal Court upheld the finding</a:t>
            </a:r>
          </a:p>
          <a:p>
            <a:pPr lvl="1"/>
            <a:r>
              <a:rPr lang="en-CA" dirty="0" smtClean="0"/>
              <a:t>In his ruling, Justice Leonard </a:t>
            </a:r>
            <a:r>
              <a:rPr lang="en-CA" dirty="0" err="1" smtClean="0"/>
              <a:t>Mandamin</a:t>
            </a:r>
            <a:r>
              <a:rPr lang="en-CA" dirty="0" smtClean="0"/>
              <a:t> said the policy was “based on the arbitrary assumption that the need for accommodation on the basis of family obligations was merely the result of choices that individuals make, rather than legitimate need.”</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13</a:t>
            </a:fld>
            <a:endParaRPr lang="en-CA"/>
          </a:p>
        </p:txBody>
      </p:sp>
      <p:sp>
        <p:nvSpPr>
          <p:cNvPr id="5" name="Footer Placeholder 4"/>
          <p:cNvSpPr>
            <a:spLocks noGrp="1"/>
          </p:cNvSpPr>
          <p:nvPr>
            <p:ph type="ftr" sz="quarter" idx="12"/>
          </p:nvPr>
        </p:nvSpPr>
        <p:spPr/>
        <p:txBody>
          <a:bodyPr/>
          <a:lstStyle/>
          <a:p>
            <a:pPr>
              <a:defRPr/>
            </a:pPr>
            <a:r>
              <a:rPr lang="en-US" smtClean="0"/>
              <a:t>Employment Equity</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Study</a:t>
            </a:r>
            <a:endParaRPr lang="en-CA" dirty="0"/>
          </a:p>
        </p:txBody>
      </p:sp>
      <p:sp>
        <p:nvSpPr>
          <p:cNvPr id="3" name="Content Placeholder 2"/>
          <p:cNvSpPr>
            <a:spLocks noGrp="1"/>
          </p:cNvSpPr>
          <p:nvPr>
            <p:ph idx="1"/>
          </p:nvPr>
        </p:nvSpPr>
        <p:spPr/>
        <p:txBody>
          <a:bodyPr/>
          <a:lstStyle/>
          <a:p>
            <a:pPr>
              <a:buNone/>
            </a:pPr>
            <a:r>
              <a:rPr lang="en-CA" dirty="0" smtClean="0"/>
              <a:t>	In 1970, 5 % of members of the top five symphony orchestras in the United States were women</a:t>
            </a:r>
          </a:p>
          <a:p>
            <a:pPr>
              <a:buNone/>
            </a:pPr>
            <a:endParaRPr lang="en-CA" dirty="0" smtClean="0"/>
          </a:p>
          <a:p>
            <a:pPr>
              <a:buNone/>
            </a:pPr>
            <a:r>
              <a:rPr lang="en-CA" dirty="0" smtClean="0"/>
              <a:t>	With the introduction of blind auditions where the musician is behind a screen, the percentage jumped to 25 % by 1996</a:t>
            </a:r>
          </a:p>
          <a:p>
            <a:pPr>
              <a:buNone/>
            </a:pPr>
            <a:endParaRPr lang="en-CA" dirty="0" smtClean="0"/>
          </a:p>
          <a:p>
            <a:pPr>
              <a:buNone/>
            </a:pPr>
            <a:r>
              <a:rPr lang="en-CA" dirty="0" smtClean="0"/>
              <a:t>	Never-the-less, today, the Vienna Philharmonic Orchestra has at most a handful of women</a:t>
            </a:r>
          </a:p>
          <a:p>
            <a:pPr lvl="1">
              <a:buNone/>
            </a:pPr>
            <a:r>
              <a:rPr lang="en-CA" dirty="0" smtClean="0"/>
              <a:t>			“In </a:t>
            </a:r>
            <a:r>
              <a:rPr lang="en-CA" dirty="0" err="1" smtClean="0"/>
              <a:t>der</a:t>
            </a:r>
            <a:r>
              <a:rPr lang="en-CA" dirty="0" smtClean="0"/>
              <a:t> </a:t>
            </a:r>
            <a:r>
              <a:rPr lang="en-CA" dirty="0" err="1" smtClean="0"/>
              <a:t>Kunst</a:t>
            </a:r>
            <a:r>
              <a:rPr lang="en-CA" dirty="0" smtClean="0"/>
              <a:t> </a:t>
            </a:r>
            <a:r>
              <a:rPr lang="en-CA" dirty="0" err="1" smtClean="0"/>
              <a:t>kann</a:t>
            </a:r>
            <a:r>
              <a:rPr lang="en-CA" dirty="0" smtClean="0"/>
              <a:t> </a:t>
            </a:r>
            <a:r>
              <a:rPr lang="en-CA" dirty="0" err="1" smtClean="0"/>
              <a:t>es</a:t>
            </a:r>
            <a:r>
              <a:rPr lang="en-CA" dirty="0" smtClean="0"/>
              <a:t> </a:t>
            </a:r>
            <a:r>
              <a:rPr lang="en-CA" dirty="0" err="1" smtClean="0"/>
              <a:t>kein</a:t>
            </a:r>
            <a:r>
              <a:rPr lang="en-CA" dirty="0" smtClean="0"/>
              <a:t> Quote </a:t>
            </a:r>
            <a:r>
              <a:rPr lang="en-CA" dirty="0" err="1" smtClean="0"/>
              <a:t>geben</a:t>
            </a:r>
            <a:r>
              <a:rPr lang="en-CA" dirty="0" smtClean="0"/>
              <a:t>”</a:t>
            </a:r>
          </a:p>
          <a:p>
            <a:pPr lvl="1">
              <a:buNone/>
            </a:pPr>
            <a:r>
              <a:rPr lang="en-CA" dirty="0" smtClean="0"/>
              <a:t>			“In art, there cannot be any quotas.”</a:t>
            </a:r>
          </a:p>
        </p:txBody>
      </p:sp>
      <p:sp>
        <p:nvSpPr>
          <p:cNvPr id="7" name="Footer Placeholder 6"/>
          <p:cNvSpPr>
            <a:spLocks noGrp="1"/>
          </p:cNvSpPr>
          <p:nvPr>
            <p:ph type="ftr" sz="quarter" idx="12"/>
          </p:nvPr>
        </p:nvSpPr>
        <p:spPr/>
        <p:txBody>
          <a:bodyPr/>
          <a:lstStyle/>
          <a:p>
            <a:pPr>
              <a:defRPr/>
            </a:pPr>
            <a:r>
              <a:rPr lang="en-US" smtClean="0"/>
              <a:t>Employment Equity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14</a:t>
            </a:fld>
            <a:endParaRPr lang="en-CA"/>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Study</a:t>
            </a:r>
            <a:endParaRPr lang="en-CA" dirty="0"/>
          </a:p>
        </p:txBody>
      </p:sp>
      <p:sp>
        <p:nvSpPr>
          <p:cNvPr id="3" name="Content Placeholder 2"/>
          <p:cNvSpPr>
            <a:spLocks noGrp="1"/>
          </p:cNvSpPr>
          <p:nvPr>
            <p:ph idx="1"/>
          </p:nvPr>
        </p:nvSpPr>
        <p:spPr/>
        <p:txBody>
          <a:bodyPr/>
          <a:lstStyle/>
          <a:p>
            <a:pPr>
              <a:buNone/>
            </a:pPr>
            <a:r>
              <a:rPr lang="en-CA" dirty="0" smtClean="0"/>
              <a:t>	In a study by </a:t>
            </a:r>
            <a:r>
              <a:rPr lang="en-CA" dirty="0" err="1" smtClean="0"/>
              <a:t>Darity</a:t>
            </a:r>
            <a:r>
              <a:rPr lang="en-CA" dirty="0" smtClean="0"/>
              <a:t> and Mason, 1998, they sent essentially identical resumes to companies but included information that exposed the ethnicity of the </a:t>
            </a:r>
            <a:r>
              <a:rPr lang="en-CA" i="1" dirty="0" smtClean="0"/>
              <a:t>applicant</a:t>
            </a:r>
            <a:endParaRPr lang="en-CA" dirty="0" smtClean="0"/>
          </a:p>
          <a:p>
            <a:pPr lvl="1"/>
            <a:r>
              <a:rPr lang="en-CA" dirty="0" smtClean="0"/>
              <a:t>In England, Afro-American, Indian or Pakistani associations were not called for interviews</a:t>
            </a:r>
          </a:p>
          <a:p>
            <a:pPr lvl="1"/>
            <a:r>
              <a:rPr lang="en-CA" dirty="0" smtClean="0"/>
              <a:t>In Australia, Greek or Vietnamese names were again, not called for interviews</a:t>
            </a:r>
          </a:p>
          <a:p>
            <a:pPr lvl="1"/>
            <a:endParaRPr lang="en-CA" dirty="0" smtClean="0"/>
          </a:p>
          <a:p>
            <a:pPr>
              <a:buNone/>
            </a:pPr>
            <a:r>
              <a:rPr lang="en-CA" dirty="0" smtClean="0"/>
              <a:t>	In both cases, Anglo-Saxon associations resulted in requests for interviews</a:t>
            </a:r>
          </a:p>
        </p:txBody>
      </p:sp>
      <p:sp>
        <p:nvSpPr>
          <p:cNvPr id="7" name="Footer Placeholder 6"/>
          <p:cNvSpPr>
            <a:spLocks noGrp="1"/>
          </p:cNvSpPr>
          <p:nvPr>
            <p:ph type="ftr" sz="quarter" idx="12"/>
          </p:nvPr>
        </p:nvSpPr>
        <p:spPr/>
        <p:txBody>
          <a:bodyPr/>
          <a:lstStyle/>
          <a:p>
            <a:pPr>
              <a:defRPr/>
            </a:pPr>
            <a:r>
              <a:rPr lang="en-US" smtClean="0"/>
              <a:t>Employment Equity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15</a:t>
            </a:fld>
            <a:endParaRPr lang="en-CA"/>
          </a:p>
        </p:txBody>
      </p:sp>
      <p:sp>
        <p:nvSpPr>
          <p:cNvPr id="6" name="Rectangle 5"/>
          <p:cNvSpPr/>
          <p:nvPr/>
        </p:nvSpPr>
        <p:spPr>
          <a:xfrm>
            <a:off x="1935272" y="6016595"/>
            <a:ext cx="6751528" cy="523220"/>
          </a:xfrm>
          <a:prstGeom prst="rect">
            <a:avLst/>
          </a:prstGeom>
        </p:spPr>
        <p:txBody>
          <a:bodyPr wrap="square">
            <a:spAutoFit/>
          </a:bodyPr>
          <a:lstStyle/>
          <a:p>
            <a:r>
              <a:rPr lang="en-CA" sz="1400" dirty="0" smtClean="0"/>
              <a:t>“Evidence on Discrimination in Employment: Codes of Color, Codes of Gender”,</a:t>
            </a:r>
            <a:br>
              <a:rPr lang="en-CA" sz="1400" dirty="0" smtClean="0"/>
            </a:br>
            <a:r>
              <a:rPr lang="en-CA" sz="1400" i="1" dirty="0" smtClean="0"/>
              <a:t>Journal of Economic Perspectives</a:t>
            </a:r>
            <a:endParaRPr lang="en-CA"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53251" name="Rectangle 3"/>
          <p:cNvSpPr>
            <a:spLocks noGrp="1" noChangeArrowheads="1"/>
          </p:cNvSpPr>
          <p:nvPr>
            <p:ph type="body" idx="1"/>
          </p:nvPr>
        </p:nvSpPr>
        <p:spPr/>
        <p:txBody>
          <a:bodyPr/>
          <a:lstStyle/>
          <a:p>
            <a:pPr marL="533400" indent="-533400">
              <a:buFontTx/>
              <a:buNone/>
            </a:pPr>
            <a:r>
              <a:rPr lang="en-CA" sz="1800" dirty="0" smtClean="0">
                <a:latin typeface="Arial" charset="0"/>
                <a:cs typeface="Arial" charset="0"/>
              </a:rPr>
              <a:t>[1]	D.L. Marston, Law for Professional Engineers, 4th Ed., McGraw Hill, 2008.</a:t>
            </a:r>
          </a:p>
          <a:p>
            <a:pPr marL="533400" indent="-533400">
              <a:buFontTx/>
              <a:buNone/>
            </a:pPr>
            <a:r>
              <a:rPr lang="en-CA" sz="1800" dirty="0" smtClean="0">
                <a:latin typeface="Arial" charset="0"/>
                <a:cs typeface="Arial" charset="0"/>
              </a:rPr>
              <a:t>[2]	Julie Vale, ECE 290 Course Notes, 2011.</a:t>
            </a:r>
          </a:p>
          <a:p>
            <a:pPr marL="533400" indent="-533400">
              <a:buFontTx/>
              <a:buNone/>
            </a:pPr>
            <a:r>
              <a:rPr lang="en-CA" sz="1800" dirty="0" smtClean="0">
                <a:latin typeface="Arial" charset="0"/>
                <a:cs typeface="Arial" charset="0"/>
              </a:rPr>
              <a:t>[3]	 Wikipedia, http://www.wikipedia.org/</a:t>
            </a:r>
          </a:p>
          <a:p>
            <a:pPr marL="533400" indent="-533400">
              <a:buFontTx/>
              <a:buNone/>
            </a:pPr>
            <a:endParaRPr lang="en-CA" sz="1800" dirty="0" smtClean="0">
              <a:latin typeface="Arial" charset="0"/>
              <a:cs typeface="Arial" charset="0"/>
            </a:endParaRPr>
          </a:p>
          <a:p>
            <a:pPr marL="533400" indent="-533400" algn="just">
              <a:buFontTx/>
              <a:buNone/>
            </a:pPr>
            <a:r>
              <a:rPr lang="en-CA" sz="1600" dirty="0" smtClean="0">
                <a:solidFill>
                  <a:schemeClr val="tx1">
                    <a:lumMod val="65000"/>
                    <a:lumOff val="35000"/>
                  </a:schemeClr>
                </a:solidFill>
                <a:latin typeface="Arial" charset="0"/>
                <a:cs typeface="Arial" charset="0"/>
              </a:rPr>
              <a:t>	These course slides are provided for the ECE 290 class.  The material in it reflects Douglas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endParaRPr lang="en-CA" sz="1600" dirty="0" smtClean="0">
              <a:solidFill>
                <a:schemeClr val="tx1">
                  <a:lumMod val="65000"/>
                  <a:lumOff val="35000"/>
                </a:schemeClr>
              </a:solidFill>
              <a:latin typeface="Arial" charset="0"/>
              <a:cs typeface="Arial" charset="0"/>
            </a:endParaRPr>
          </a:p>
        </p:txBody>
      </p:sp>
      <p:sp>
        <p:nvSpPr>
          <p:cNvPr id="4" name="Slide Number Placeholder 3"/>
          <p:cNvSpPr>
            <a:spLocks noGrp="1"/>
          </p:cNvSpPr>
          <p:nvPr>
            <p:ph type="sldNum" sz="quarter" idx="11"/>
          </p:nvPr>
        </p:nvSpPr>
        <p:spPr/>
        <p:txBody>
          <a:bodyPr/>
          <a:lstStyle/>
          <a:p>
            <a:fld id="{9DB00347-C159-474C-B961-9625E0FB8F9F}" type="slidenum">
              <a:rPr lang="en-CA" smtClean="0"/>
              <a:pPr/>
              <a:t>16</a:t>
            </a:fld>
            <a:endParaRPr lang="en-CA"/>
          </a:p>
        </p:txBody>
      </p:sp>
      <p:sp>
        <p:nvSpPr>
          <p:cNvPr id="5" name="Footer Placeholder 4"/>
          <p:cNvSpPr>
            <a:spLocks noGrp="1"/>
          </p:cNvSpPr>
          <p:nvPr>
            <p:ph type="ftr" sz="quarter" idx="12"/>
          </p:nvPr>
        </p:nvSpPr>
        <p:spPr/>
        <p:txBody>
          <a:bodyPr/>
          <a:lstStyle/>
          <a:p>
            <a:pPr>
              <a:defRPr/>
            </a:pPr>
            <a:r>
              <a:rPr lang="en-US" smtClean="0"/>
              <a:t>Employment Equity</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smtClean="0">
                <a:latin typeface="Arial" charset="0"/>
                <a:cs typeface="Arial" charset="0"/>
              </a:rPr>
              <a:t>Outline</a:t>
            </a:r>
          </a:p>
        </p:txBody>
      </p:sp>
      <p:sp>
        <p:nvSpPr>
          <p:cNvPr id="53251" name="Rectangle 3"/>
          <p:cNvSpPr>
            <a:spLocks noGrp="1" noChangeArrowheads="1"/>
          </p:cNvSpPr>
          <p:nvPr>
            <p:ph type="body" idx="1"/>
          </p:nvPr>
        </p:nvSpPr>
        <p:spPr/>
        <p:txBody>
          <a:bodyPr/>
          <a:lstStyle/>
          <a:p>
            <a:pPr>
              <a:buNone/>
            </a:pPr>
            <a:r>
              <a:rPr lang="en-US" dirty="0" smtClean="0">
                <a:latin typeface="Arial" charset="0"/>
                <a:cs typeface="Arial" charset="0"/>
              </a:rPr>
              <a:t>	</a:t>
            </a:r>
            <a:r>
              <a:rPr lang="en-CA" dirty="0" smtClean="0"/>
              <a:t>An introduction to the engineering profession, including:</a:t>
            </a:r>
          </a:p>
          <a:p>
            <a:pPr lvl="1"/>
            <a:r>
              <a:rPr lang="en-CA" dirty="0" smtClean="0"/>
              <a:t>Standards and safety</a:t>
            </a:r>
          </a:p>
          <a:p>
            <a:pPr lvl="1"/>
            <a:r>
              <a:rPr lang="en-CA" dirty="0" smtClean="0"/>
              <a:t>Law:  Charter of Rights and Freedoms, contracts, torts, negligent malpractice, forms of carrying on business</a:t>
            </a:r>
          </a:p>
          <a:p>
            <a:pPr lvl="1"/>
            <a:r>
              <a:rPr lang="en-CA" dirty="0" smtClean="0"/>
              <a:t>Intellectual property (patents, trade marks, copyrights and industrial designs)</a:t>
            </a:r>
          </a:p>
          <a:p>
            <a:pPr lvl="1"/>
            <a:r>
              <a:rPr lang="en-CA" dirty="0" smtClean="0"/>
              <a:t>Professional practice</a:t>
            </a:r>
          </a:p>
          <a:p>
            <a:pPr lvl="2"/>
            <a:r>
              <a:rPr lang="en-CA" dirty="0" smtClean="0"/>
              <a:t>Professional Engineers Act</a:t>
            </a:r>
          </a:p>
          <a:p>
            <a:pPr lvl="2"/>
            <a:r>
              <a:rPr lang="en-CA" dirty="0" smtClean="0"/>
              <a:t>Professional misconduct and sexual harassment</a:t>
            </a:r>
          </a:p>
          <a:p>
            <a:pPr lvl="1"/>
            <a:r>
              <a:rPr lang="en-CA" dirty="0" smtClean="0"/>
              <a:t>Alternative dispute resolution</a:t>
            </a:r>
          </a:p>
          <a:p>
            <a:pPr lvl="1"/>
            <a:r>
              <a:rPr lang="en-CA" dirty="0" smtClean="0"/>
              <a:t>Labour Relations and Employment Law</a:t>
            </a:r>
          </a:p>
          <a:p>
            <a:pPr lvl="1"/>
            <a:r>
              <a:rPr lang="en-CA" dirty="0" smtClean="0"/>
              <a:t>Environmental Law</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a:t>
            </a:fld>
            <a:endParaRPr lang="en-CA"/>
          </a:p>
        </p:txBody>
      </p:sp>
      <p:sp>
        <p:nvSpPr>
          <p:cNvPr id="5" name="Footer Placeholder 4"/>
          <p:cNvSpPr>
            <a:spLocks noGrp="1"/>
          </p:cNvSpPr>
          <p:nvPr>
            <p:ph type="ftr" sz="quarter" idx="12"/>
          </p:nvPr>
        </p:nvSpPr>
        <p:spPr/>
        <p:txBody>
          <a:bodyPr/>
          <a:lstStyle/>
          <a:p>
            <a:pPr>
              <a:defRPr/>
            </a:pPr>
            <a:r>
              <a:rPr lang="en-US" smtClean="0"/>
              <a:t>Employment Equity</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Employment Equity Act</a:t>
            </a:r>
            <a:endParaRPr lang="en-CA" dirty="0"/>
          </a:p>
        </p:txBody>
      </p:sp>
      <p:sp>
        <p:nvSpPr>
          <p:cNvPr id="3" name="Content Placeholder 2"/>
          <p:cNvSpPr>
            <a:spLocks noGrp="1"/>
          </p:cNvSpPr>
          <p:nvPr>
            <p:ph idx="1"/>
          </p:nvPr>
        </p:nvSpPr>
        <p:spPr/>
        <p:txBody>
          <a:bodyPr/>
          <a:lstStyle/>
          <a:p>
            <a:pPr>
              <a:buNone/>
            </a:pPr>
            <a:r>
              <a:rPr lang="en-CA" dirty="0" smtClean="0"/>
              <a:t>	The Employment Equity Act requires that employers proactively introduce employment practices to increase four designated groups:</a:t>
            </a:r>
          </a:p>
          <a:p>
            <a:pPr lvl="1"/>
            <a:r>
              <a:rPr lang="en-CA" dirty="0" smtClean="0"/>
              <a:t>Women</a:t>
            </a:r>
          </a:p>
          <a:p>
            <a:pPr lvl="1"/>
            <a:r>
              <a:rPr lang="en-CA" dirty="0" smtClean="0"/>
              <a:t>Persons with disabilities</a:t>
            </a:r>
          </a:p>
          <a:p>
            <a:pPr lvl="1"/>
            <a:r>
              <a:rPr lang="en-CA" dirty="0" smtClean="0"/>
              <a:t>Aboriginal people</a:t>
            </a:r>
          </a:p>
          <a:p>
            <a:pPr lvl="1"/>
            <a:r>
              <a:rPr lang="en-CA" dirty="0" smtClean="0"/>
              <a:t>Visible minorities</a:t>
            </a:r>
          </a:p>
          <a:p>
            <a:pPr lvl="1"/>
            <a:endParaRPr lang="en-CA" dirty="0" smtClean="0"/>
          </a:p>
          <a:p>
            <a:pPr>
              <a:buNone/>
            </a:pPr>
            <a:r>
              <a:rPr lang="en-CA" dirty="0" smtClean="0"/>
              <a:t>	The focus is that “no person shall be denied employment opportunities or benefits for reasons </a:t>
            </a:r>
            <a:r>
              <a:rPr lang="en-CA" b="1" dirty="0" smtClean="0"/>
              <a:t>unrelated to ability</a:t>
            </a:r>
            <a:r>
              <a:rPr lang="en-CA" dirty="0" smtClean="0"/>
              <a:t>”</a:t>
            </a:r>
          </a:p>
          <a:p>
            <a:pPr lvl="1"/>
            <a:r>
              <a:rPr lang="en-CA" dirty="0" smtClean="0"/>
              <a:t>The Act repeatedly uses the term </a:t>
            </a:r>
            <a:r>
              <a:rPr lang="en-CA" i="1" dirty="0" smtClean="0"/>
              <a:t>reasonable </a:t>
            </a:r>
            <a:r>
              <a:rPr lang="en-CA" i="1" dirty="0" smtClean="0"/>
              <a:t>accommodation</a:t>
            </a:r>
            <a:endParaRPr lang="en-CA" dirty="0" smtClean="0"/>
          </a:p>
          <a:p>
            <a:pPr>
              <a:buNone/>
            </a:pPr>
            <a:endParaRPr lang="en-CA" dirty="0" smtClean="0"/>
          </a:p>
          <a:p>
            <a:pPr lvl="1">
              <a:buNone/>
            </a:pPr>
            <a:r>
              <a:rPr lang="en-CA" dirty="0" smtClean="0"/>
              <a:t> </a:t>
            </a:r>
          </a:p>
        </p:txBody>
      </p:sp>
      <p:sp>
        <p:nvSpPr>
          <p:cNvPr id="7" name="Footer Placeholder 6"/>
          <p:cNvSpPr>
            <a:spLocks noGrp="1"/>
          </p:cNvSpPr>
          <p:nvPr>
            <p:ph type="ftr" sz="quarter" idx="12"/>
          </p:nvPr>
        </p:nvSpPr>
        <p:spPr/>
        <p:txBody>
          <a:bodyPr/>
          <a:lstStyle/>
          <a:p>
            <a:pPr>
              <a:defRPr/>
            </a:pPr>
            <a:r>
              <a:rPr lang="en-US" smtClean="0"/>
              <a:t>Employment Equity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3</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Employment Equity Act</a:t>
            </a:r>
            <a:endParaRPr lang="en-CA" dirty="0"/>
          </a:p>
        </p:txBody>
      </p:sp>
      <p:sp>
        <p:nvSpPr>
          <p:cNvPr id="3" name="Content Placeholder 2"/>
          <p:cNvSpPr>
            <a:spLocks noGrp="1"/>
          </p:cNvSpPr>
          <p:nvPr>
            <p:ph idx="1"/>
          </p:nvPr>
        </p:nvSpPr>
        <p:spPr/>
        <p:txBody>
          <a:bodyPr/>
          <a:lstStyle/>
          <a:p>
            <a:pPr>
              <a:buNone/>
            </a:pPr>
            <a:r>
              <a:rPr lang="en-CA" dirty="0" smtClean="0"/>
              <a:t>	From the Act:</a:t>
            </a:r>
          </a:p>
          <a:p>
            <a:pPr lvl="1">
              <a:buNone/>
            </a:pPr>
            <a:r>
              <a:rPr lang="en-CA" dirty="0" smtClean="0"/>
              <a:t>	The purpose of this Act is to achieve equality in the workplace ... by giving effect to the principle that employment equity means more than treating persons in the same way but also requires special measures and the accommodation of differences.</a:t>
            </a:r>
          </a:p>
          <a:p>
            <a:pPr>
              <a:buNone/>
            </a:pPr>
            <a:endParaRPr lang="en-CA" dirty="0" smtClean="0"/>
          </a:p>
          <a:p>
            <a:pPr>
              <a:buNone/>
            </a:pPr>
            <a:endParaRPr lang="en-CA" dirty="0" smtClean="0"/>
          </a:p>
        </p:txBody>
      </p:sp>
      <p:sp>
        <p:nvSpPr>
          <p:cNvPr id="7" name="Footer Placeholder 6"/>
          <p:cNvSpPr>
            <a:spLocks noGrp="1"/>
          </p:cNvSpPr>
          <p:nvPr>
            <p:ph type="ftr" sz="quarter" idx="12"/>
          </p:nvPr>
        </p:nvSpPr>
        <p:spPr/>
        <p:txBody>
          <a:bodyPr/>
          <a:lstStyle/>
          <a:p>
            <a:pPr>
              <a:defRPr/>
            </a:pPr>
            <a:r>
              <a:rPr lang="en-US" smtClean="0"/>
              <a:t>Employment Equity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4</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Employment Equity Act</a:t>
            </a:r>
            <a:endParaRPr lang="en-CA" dirty="0"/>
          </a:p>
        </p:txBody>
      </p:sp>
      <p:sp>
        <p:nvSpPr>
          <p:cNvPr id="3" name="Content Placeholder 2"/>
          <p:cNvSpPr>
            <a:spLocks noGrp="1"/>
          </p:cNvSpPr>
          <p:nvPr>
            <p:ph idx="1"/>
          </p:nvPr>
        </p:nvSpPr>
        <p:spPr/>
        <p:txBody>
          <a:bodyPr/>
          <a:lstStyle/>
          <a:p>
            <a:pPr>
              <a:buNone/>
            </a:pPr>
            <a:r>
              <a:rPr lang="en-CA" dirty="0" smtClean="0"/>
              <a:t>	For example,</a:t>
            </a:r>
          </a:p>
          <a:p>
            <a:pPr lvl="1">
              <a:buNone/>
            </a:pPr>
            <a:r>
              <a:rPr lang="en-CA" dirty="0" smtClean="0"/>
              <a:t>	It is reasonable to accommodate a clerical worker in a wheelchair by making the workplace wheelchair accessible</a:t>
            </a:r>
          </a:p>
          <a:p>
            <a:pPr lvl="1">
              <a:buNone/>
            </a:pPr>
            <a:endParaRPr lang="en-CA" dirty="0" smtClean="0"/>
          </a:p>
          <a:p>
            <a:pPr lvl="1">
              <a:buNone/>
            </a:pPr>
            <a:r>
              <a:rPr lang="en-CA" dirty="0" smtClean="0"/>
              <a:t>	It would not be reasonable to, for example, require the Canadian Forces to employ a physically disabled individual in the infantry:  the nature of the position requires physical ability</a:t>
            </a:r>
          </a:p>
          <a:p>
            <a:pPr>
              <a:buNone/>
            </a:pPr>
            <a:endParaRPr lang="en-CA" dirty="0" smtClean="0"/>
          </a:p>
          <a:p>
            <a:pPr>
              <a:buNone/>
            </a:pPr>
            <a:endParaRPr lang="en-CA" dirty="0" smtClean="0"/>
          </a:p>
        </p:txBody>
      </p:sp>
      <p:sp>
        <p:nvSpPr>
          <p:cNvPr id="7" name="Footer Placeholder 6"/>
          <p:cNvSpPr>
            <a:spLocks noGrp="1"/>
          </p:cNvSpPr>
          <p:nvPr>
            <p:ph type="ftr" sz="quarter" idx="12"/>
          </p:nvPr>
        </p:nvSpPr>
        <p:spPr/>
        <p:txBody>
          <a:bodyPr/>
          <a:lstStyle/>
          <a:p>
            <a:pPr>
              <a:defRPr/>
            </a:pPr>
            <a:r>
              <a:rPr lang="en-US" smtClean="0"/>
              <a:t>Employment Equity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5</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Employment Equity Act</a:t>
            </a:r>
            <a:endParaRPr lang="en-CA" dirty="0"/>
          </a:p>
        </p:txBody>
      </p:sp>
      <p:sp>
        <p:nvSpPr>
          <p:cNvPr id="3" name="Content Placeholder 2"/>
          <p:cNvSpPr>
            <a:spLocks noGrp="1"/>
          </p:cNvSpPr>
          <p:nvPr>
            <p:ph idx="1"/>
          </p:nvPr>
        </p:nvSpPr>
        <p:spPr/>
        <p:txBody>
          <a:bodyPr/>
          <a:lstStyle/>
          <a:p>
            <a:pPr>
              <a:buNone/>
            </a:pPr>
            <a:r>
              <a:rPr lang="en-CA" dirty="0" smtClean="0"/>
              <a:t>	Consider a professor who develops a brain tumour:</a:t>
            </a:r>
          </a:p>
          <a:p>
            <a:pPr>
              <a:buNone/>
            </a:pPr>
            <a:endParaRPr lang="en-CA" dirty="0" smtClean="0"/>
          </a:p>
          <a:p>
            <a:pPr>
              <a:buNone/>
            </a:pPr>
            <a:r>
              <a:rPr lang="en-CA" dirty="0" smtClean="0"/>
              <a:t>	Under what conditions might a university be required to accommodate the individual?</a:t>
            </a:r>
          </a:p>
          <a:p>
            <a:pPr lvl="1"/>
            <a:r>
              <a:rPr lang="en-CA" dirty="0" smtClean="0"/>
              <a:t>Suppose the tumour affected the motor pathways of the brain leaving the individual unable to think move, at least initially, without assistance?</a:t>
            </a:r>
          </a:p>
          <a:p>
            <a:pPr lvl="1"/>
            <a:endParaRPr lang="en-CA" dirty="0" smtClean="0"/>
          </a:p>
          <a:p>
            <a:pPr lvl="1"/>
            <a:r>
              <a:rPr lang="en-CA" dirty="0" smtClean="0"/>
              <a:t>Suppose the tumour affected the professor’s cognitive abilities leaving him or her restricted in the ability to do research or teach</a:t>
            </a:r>
          </a:p>
          <a:p>
            <a:pPr lvl="1">
              <a:buNone/>
            </a:pPr>
            <a:endParaRPr lang="en-CA" dirty="0" smtClean="0"/>
          </a:p>
          <a:p>
            <a:pPr lvl="1">
              <a:buNone/>
            </a:pPr>
            <a:r>
              <a:rPr lang="en-CA" dirty="0" smtClean="0"/>
              <a:t>	</a:t>
            </a:r>
          </a:p>
          <a:p>
            <a:pPr>
              <a:buNone/>
            </a:pPr>
            <a:endParaRPr lang="en-CA" dirty="0" smtClean="0"/>
          </a:p>
          <a:p>
            <a:pPr>
              <a:buNone/>
            </a:pPr>
            <a:endParaRPr lang="en-CA" dirty="0" smtClean="0"/>
          </a:p>
        </p:txBody>
      </p:sp>
      <p:sp>
        <p:nvSpPr>
          <p:cNvPr id="7" name="Footer Placeholder 6"/>
          <p:cNvSpPr>
            <a:spLocks noGrp="1"/>
          </p:cNvSpPr>
          <p:nvPr>
            <p:ph type="ftr" sz="quarter" idx="12"/>
          </p:nvPr>
        </p:nvSpPr>
        <p:spPr/>
        <p:txBody>
          <a:bodyPr/>
          <a:lstStyle/>
          <a:p>
            <a:pPr>
              <a:defRPr/>
            </a:pPr>
            <a:r>
              <a:rPr lang="en-US" smtClean="0"/>
              <a:t>Employment Equity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6</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Employment Equity Act</a:t>
            </a:r>
            <a:endParaRPr lang="en-CA" dirty="0"/>
          </a:p>
        </p:txBody>
      </p:sp>
      <p:sp>
        <p:nvSpPr>
          <p:cNvPr id="3" name="Content Placeholder 2"/>
          <p:cNvSpPr>
            <a:spLocks noGrp="1"/>
          </p:cNvSpPr>
          <p:nvPr>
            <p:ph idx="1"/>
          </p:nvPr>
        </p:nvSpPr>
        <p:spPr/>
        <p:txBody>
          <a:bodyPr/>
          <a:lstStyle/>
          <a:p>
            <a:pPr>
              <a:buNone/>
            </a:pPr>
            <a:r>
              <a:rPr lang="en-CA" dirty="0" smtClean="0"/>
              <a:t>	Consider an individual develops epilepsy and loses his or her driving licence:</a:t>
            </a:r>
          </a:p>
          <a:p>
            <a:pPr lvl="1"/>
            <a:r>
              <a:rPr lang="en-CA" dirty="0" smtClean="0"/>
              <a:t>The individual is an auto mechanic who may be required to test drive cars that are being repaired</a:t>
            </a:r>
          </a:p>
          <a:p>
            <a:pPr lvl="2"/>
            <a:r>
              <a:rPr lang="en-CA" dirty="0" smtClean="0"/>
              <a:t>What if he is the only employee in a small auto shop?</a:t>
            </a:r>
          </a:p>
          <a:p>
            <a:pPr lvl="2"/>
            <a:r>
              <a:rPr lang="en-CA" dirty="0" smtClean="0"/>
              <a:t>What if the employee is one of twelve employed mechanics in a dealership?</a:t>
            </a:r>
          </a:p>
          <a:p>
            <a:pPr lvl="2"/>
            <a:endParaRPr lang="en-CA" dirty="0" smtClean="0"/>
          </a:p>
          <a:p>
            <a:pPr lvl="1"/>
            <a:r>
              <a:rPr lang="en-CA" dirty="0" smtClean="0"/>
              <a:t>What if someone looses their licence</a:t>
            </a:r>
            <a:br>
              <a:rPr lang="en-CA" dirty="0" smtClean="0"/>
            </a:br>
            <a:r>
              <a:rPr lang="en-CA" dirty="0" smtClean="0"/>
              <a:t>due to drunk driving?</a:t>
            </a:r>
          </a:p>
        </p:txBody>
      </p:sp>
      <p:sp>
        <p:nvSpPr>
          <p:cNvPr id="7" name="Footer Placeholder 6"/>
          <p:cNvSpPr>
            <a:spLocks noGrp="1"/>
          </p:cNvSpPr>
          <p:nvPr>
            <p:ph type="ftr" sz="quarter" idx="12"/>
          </p:nvPr>
        </p:nvSpPr>
        <p:spPr/>
        <p:txBody>
          <a:bodyPr/>
          <a:lstStyle/>
          <a:p>
            <a:pPr>
              <a:defRPr/>
            </a:pPr>
            <a:r>
              <a:rPr lang="en-US" smtClean="0"/>
              <a:t>Employment Equity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7</a:t>
            </a:fld>
            <a:endParaRPr lang="en-CA"/>
          </a:p>
        </p:txBody>
      </p:sp>
      <p:pic>
        <p:nvPicPr>
          <p:cNvPr id="1027" name="Picture 3"/>
          <p:cNvPicPr>
            <a:picLocks noChangeAspect="1" noChangeArrowheads="1"/>
          </p:cNvPicPr>
          <p:nvPr/>
        </p:nvPicPr>
        <p:blipFill>
          <a:blip r:embed="rId3"/>
          <a:srcRect/>
          <a:stretch>
            <a:fillRect/>
          </a:stretch>
        </p:blipFill>
        <p:spPr bwMode="auto">
          <a:xfrm>
            <a:off x="6239853" y="4015761"/>
            <a:ext cx="2672499" cy="1786876"/>
          </a:xfrm>
          <a:prstGeom prst="rect">
            <a:avLst/>
          </a:prstGeom>
          <a:noFill/>
          <a:ln w="9525">
            <a:noFill/>
            <a:miter lim="800000"/>
            <a:headEnd/>
            <a:tailEnd/>
          </a:ln>
        </p:spPr>
      </p:pic>
      <p:pic>
        <p:nvPicPr>
          <p:cNvPr id="1026" name="Picture 2"/>
          <p:cNvPicPr>
            <a:picLocks noChangeAspect="1" noChangeArrowheads="1"/>
          </p:cNvPicPr>
          <p:nvPr/>
        </p:nvPicPr>
        <p:blipFill>
          <a:blip r:embed="rId4"/>
          <a:srcRect/>
          <a:stretch>
            <a:fillRect/>
          </a:stretch>
        </p:blipFill>
        <p:spPr bwMode="auto">
          <a:xfrm>
            <a:off x="4334005" y="4922812"/>
            <a:ext cx="2799567" cy="1759650"/>
          </a:xfrm>
          <a:prstGeom prst="rect">
            <a:avLst/>
          </a:prstGeom>
          <a:noFill/>
          <a:ln w="9525">
            <a:noFill/>
            <a:miter lim="800000"/>
            <a:headEnd/>
            <a:tailEnd/>
          </a:ln>
        </p:spPr>
      </p:pic>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Employment Equity Act</a:t>
            </a:r>
            <a:endParaRPr lang="en-CA" dirty="0"/>
          </a:p>
        </p:txBody>
      </p:sp>
      <p:sp>
        <p:nvSpPr>
          <p:cNvPr id="3" name="Content Placeholder 2"/>
          <p:cNvSpPr>
            <a:spLocks noGrp="1"/>
          </p:cNvSpPr>
          <p:nvPr>
            <p:ph idx="1"/>
          </p:nvPr>
        </p:nvSpPr>
        <p:spPr/>
        <p:txBody>
          <a:bodyPr/>
          <a:lstStyle/>
          <a:p>
            <a:pPr>
              <a:buNone/>
            </a:pPr>
            <a:r>
              <a:rPr lang="en-CA" dirty="0" smtClean="0"/>
              <a:t>	What if company executives have their monthly meetings at the local strip club?</a:t>
            </a:r>
          </a:p>
          <a:p>
            <a:pPr>
              <a:buNone/>
            </a:pPr>
            <a:endParaRPr lang="en-CA" dirty="0" smtClean="0"/>
          </a:p>
          <a:p>
            <a:pPr>
              <a:buNone/>
            </a:pPr>
            <a:r>
              <a:rPr lang="en-CA" dirty="0" smtClean="0"/>
              <a:t>	What if the employee washrooms have a stack of Playboy and Penthouse magazines</a:t>
            </a:r>
          </a:p>
          <a:p>
            <a:pPr>
              <a:buNone/>
            </a:pPr>
            <a:endParaRPr lang="en-CA" dirty="0" smtClean="0"/>
          </a:p>
          <a:p>
            <a:pPr>
              <a:buNone/>
            </a:pPr>
            <a:r>
              <a:rPr lang="en-CA" dirty="0" smtClean="0"/>
              <a:t>	Would it be appropriate to give an example of such magazine covers on this slide?  Why or why not?</a:t>
            </a:r>
          </a:p>
        </p:txBody>
      </p:sp>
      <p:sp>
        <p:nvSpPr>
          <p:cNvPr id="7" name="Footer Placeholder 6"/>
          <p:cNvSpPr>
            <a:spLocks noGrp="1"/>
          </p:cNvSpPr>
          <p:nvPr>
            <p:ph type="ftr" sz="quarter" idx="12"/>
          </p:nvPr>
        </p:nvSpPr>
        <p:spPr/>
        <p:txBody>
          <a:bodyPr/>
          <a:lstStyle/>
          <a:p>
            <a:pPr>
              <a:defRPr/>
            </a:pPr>
            <a:r>
              <a:rPr lang="en-US" smtClean="0"/>
              <a:t>Employment Equity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8</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Employment Equity Act</a:t>
            </a:r>
            <a:endParaRPr lang="en-CA" dirty="0"/>
          </a:p>
        </p:txBody>
      </p:sp>
      <p:sp>
        <p:nvSpPr>
          <p:cNvPr id="3" name="Content Placeholder 2"/>
          <p:cNvSpPr>
            <a:spLocks noGrp="1"/>
          </p:cNvSpPr>
          <p:nvPr>
            <p:ph idx="1"/>
          </p:nvPr>
        </p:nvSpPr>
        <p:spPr/>
        <p:txBody>
          <a:bodyPr/>
          <a:lstStyle/>
          <a:p>
            <a:pPr>
              <a:buNone/>
            </a:pPr>
            <a:r>
              <a:rPr lang="en-CA" dirty="0" smtClean="0"/>
              <a:t>	What steps can be taken to ensure equity?</a:t>
            </a:r>
          </a:p>
          <a:p>
            <a:pPr lvl="1"/>
            <a:r>
              <a:rPr lang="en-CA" dirty="0" smtClean="0"/>
              <a:t>Asking the same questions during interviews</a:t>
            </a:r>
          </a:p>
          <a:p>
            <a:pPr lvl="1"/>
            <a:r>
              <a:rPr lang="en-CA" dirty="0" smtClean="0"/>
              <a:t>Advertising in such a way so as to not bias against a group</a:t>
            </a:r>
          </a:p>
        </p:txBody>
      </p:sp>
      <p:sp>
        <p:nvSpPr>
          <p:cNvPr id="7" name="Footer Placeholder 6"/>
          <p:cNvSpPr>
            <a:spLocks noGrp="1"/>
          </p:cNvSpPr>
          <p:nvPr>
            <p:ph type="ftr" sz="quarter" idx="12"/>
          </p:nvPr>
        </p:nvSpPr>
        <p:spPr/>
        <p:txBody>
          <a:bodyPr/>
          <a:lstStyle/>
          <a:p>
            <a:pPr>
              <a:defRPr/>
            </a:pPr>
            <a:r>
              <a:rPr lang="en-US" smtClean="0"/>
              <a:t>Employment Equity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9</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Engineering_Colour">
  <a:themeElements>
    <a:clrScheme name="Waterloo 1">
      <a:dk1>
        <a:sysClr val="windowText" lastClr="000000"/>
      </a:dk1>
      <a:lt1>
        <a:srgbClr val="FFFFFF"/>
      </a:lt1>
      <a:dk2>
        <a:srgbClr val="57068C"/>
      </a:dk2>
      <a:lt2>
        <a:srgbClr val="FFFFFF"/>
      </a:lt2>
      <a:accent1>
        <a:srgbClr val="0073CF"/>
      </a:accent1>
      <a:accent2>
        <a:srgbClr val="E98300"/>
      </a:accent2>
      <a:accent3>
        <a:srgbClr val="E0249A"/>
      </a:accent3>
      <a:accent4>
        <a:srgbClr val="009AA6"/>
      </a:accent4>
      <a:accent5>
        <a:srgbClr val="B6BF00"/>
      </a:accent5>
      <a:accent6>
        <a:srgbClr val="96172E"/>
      </a:accent6>
      <a:hlink>
        <a:srgbClr val="FECB00"/>
      </a:hlink>
      <a:folHlink>
        <a:srgbClr val="FE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53001</TotalTime>
  <Words>149</Words>
  <Application>Microsoft Office PowerPoint</Application>
  <PresentationFormat>On-screen Show (4:3)</PresentationFormat>
  <Paragraphs>162</Paragraphs>
  <Slides>16</Slides>
  <Notes>13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Engineering_Colour</vt:lpstr>
      <vt:lpstr>Employment Equity</vt:lpstr>
      <vt:lpstr>Outline</vt:lpstr>
      <vt:lpstr>Employment Equity Act</vt:lpstr>
      <vt:lpstr>Employment Equity Act</vt:lpstr>
      <vt:lpstr>Employment Equity Act</vt:lpstr>
      <vt:lpstr>Employment Equity Act</vt:lpstr>
      <vt:lpstr>Employment Equity Act</vt:lpstr>
      <vt:lpstr>Employment Equity Act</vt:lpstr>
      <vt:lpstr>Employment Equity Act</vt:lpstr>
      <vt:lpstr>Employment Equity Act</vt:lpstr>
      <vt:lpstr>Employment Equity Act</vt:lpstr>
      <vt:lpstr>Case Study</vt:lpstr>
      <vt:lpstr>Case Study</vt:lpstr>
      <vt:lpstr>Case Study</vt:lpstr>
      <vt:lpstr>Case Study</vt:lpstr>
      <vt:lpstr>References</vt:lpstr>
    </vt:vector>
  </TitlesOfParts>
  <Company>University of Waterloo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Employment Equity</dc:title>
  <dc:subject>Employment equity</dc:subject>
  <dc:creator>Douglas Wilhelm Harder (dwharder@alumni.uwaterloo.ca)</dc:creator>
  <cp:lastModifiedBy>Douglas Wilhelm Harder</cp:lastModifiedBy>
  <cp:revision>4411</cp:revision>
  <cp:lastPrinted>2010-03-08T19:59:32Z</cp:lastPrinted>
  <dcterms:created xsi:type="dcterms:W3CDTF">2010-03-10T14:45:39Z</dcterms:created>
  <dcterms:modified xsi:type="dcterms:W3CDTF">2013-03-26T16:08:53Z</dcterms:modified>
</cp:coreProperties>
</file>