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handoutMasterIdLst>
    <p:handoutMasterId r:id="rId22"/>
  </p:handoutMasterIdLst>
  <p:sldIdLst>
    <p:sldId id="274" r:id="rId2"/>
    <p:sldId id="460" r:id="rId3"/>
    <p:sldId id="560" r:id="rId4"/>
    <p:sldId id="570" r:id="rId5"/>
    <p:sldId id="575" r:id="rId6"/>
    <p:sldId id="573" r:id="rId7"/>
    <p:sldId id="574" r:id="rId8"/>
    <p:sldId id="585" r:id="rId9"/>
    <p:sldId id="576" r:id="rId10"/>
    <p:sldId id="578" r:id="rId11"/>
    <p:sldId id="577" r:id="rId12"/>
    <p:sldId id="579" r:id="rId13"/>
    <p:sldId id="580" r:id="rId14"/>
    <p:sldId id="581" r:id="rId15"/>
    <p:sldId id="571" r:id="rId16"/>
    <p:sldId id="562" r:id="rId17"/>
    <p:sldId id="583" r:id="rId18"/>
    <p:sldId id="584" r:id="rId19"/>
    <p:sldId id="459" r:id="rId20"/>
  </p:sldIdLst>
  <p:sldSz cx="9144000" cy="6858000" type="screen4x3"/>
  <p:notesSz cx="6858000" cy="9144000"/>
  <p:defaultTextStyle>
    <a:defPPr>
      <a:defRPr lang="en-CA"/>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21" autoAdjust="0"/>
  </p:normalViewPr>
  <p:slideViewPr>
    <p:cSldViewPr snapToGrid="0" snapToObjects="1">
      <p:cViewPr varScale="1">
        <p:scale>
          <a:sx n="60" d="100"/>
          <a:sy n="60" d="100"/>
        </p:scale>
        <p:origin x="-2370" y="-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8" d="100"/>
          <a:sy n="58" d="100"/>
        </p:scale>
        <p:origin x="-241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A60BA4-B84C-48F0-A6D8-3FE89682DDA7}" type="datetimeFigureOut">
              <a:rPr lang="en-CA" smtClean="0"/>
              <a:pPr/>
              <a:t>26/03/2013</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2C00FD-E510-4D85-A47B-650E91115B41}"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93415-B90A-4DEA-A858-08E608BCCF4F}" type="datetimeFigureOut">
              <a:rPr lang="en-CA" smtClean="0"/>
              <a:pPr/>
              <a:t>26/03/2013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20D4D-5654-485F-83FB-A84849974609}"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6CC2140-02C2-4662-A5A4-CABC4A106374}"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15</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6CC2140-02C2-4662-A5A4-CABC4A106374}" type="slidenum">
              <a:rPr lang="en-CA" smtClean="0"/>
              <a:pPr>
                <a:defRPr/>
              </a:pPr>
              <a:t>18</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5D885F2-4B7E-442F-96D6-2F17B2F7DF6A}" type="slidenum">
              <a:rPr lang="en-CA" smtClean="0"/>
              <a:pPr>
                <a:defRPr/>
              </a:pPr>
              <a:t>19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2170" y="2023872"/>
            <a:ext cx="7211568" cy="1329137"/>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92799" y="4156363"/>
            <a:ext cx="3084137" cy="256770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050" name="Picture 2" descr="C:\Users\dwharder\Desktop\cc.png"/>
          <p:cNvPicPr>
            <a:picLocks noChangeAspect="1" noChangeArrowheads="1"/>
          </p:cNvPicPr>
          <p:nvPr userDrawn="1"/>
        </p:nvPicPr>
        <p:blipFill>
          <a:blip r:embed="rId3"/>
          <a:srcRect/>
          <a:stretch>
            <a:fillRect/>
          </a:stretch>
        </p:blipFill>
        <p:spPr bwMode="auto">
          <a:xfrm>
            <a:off x="8297867" y="6374196"/>
            <a:ext cx="679069" cy="329548"/>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1"/>
          </p:nvPr>
        </p:nvSpPr>
        <p:spPr/>
        <p:txBody>
          <a:bodyPr/>
          <a:lstStyle/>
          <a:p>
            <a:fld id="{9DB00347-C159-474C-B961-9625E0FB8F9F}" type="slidenum">
              <a:rPr lang="en-CA" smtClean="0"/>
              <a:pPr/>
              <a:t>‹#›</a:t>
            </a:fld>
            <a:endParaRPr lang="en-CA"/>
          </a:p>
        </p:txBody>
      </p:sp>
      <p:sp>
        <p:nvSpPr>
          <p:cNvPr id="16" name="Footer Placeholder 15"/>
          <p:cNvSpPr>
            <a:spLocks noGrp="1"/>
          </p:cNvSpPr>
          <p:nvPr>
            <p:ph type="ftr" sz="quarter" idx="12"/>
          </p:nvPr>
        </p:nvSpPr>
        <p:spPr/>
        <p:txBody>
          <a:bodyPr/>
          <a:lstStyle>
            <a:lvl1pPr>
              <a:defRPr/>
            </a:lvl1pPr>
          </a:lstStyle>
          <a:p>
            <a:pPr>
              <a:defRPr/>
            </a:pPr>
            <a:r>
              <a:rPr lang="en-US" smtClean="0"/>
              <a:t>An “Engineer” on Co-op?</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42472" y="274638"/>
            <a:ext cx="714432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1027" name="Text Placeholder 2"/>
          <p:cNvSpPr>
            <a:spLocks noGrp="1"/>
          </p:cNvSpPr>
          <p:nvPr>
            <p:ph type="body" idx="1"/>
          </p:nvPr>
        </p:nvSpPr>
        <p:spPr bwMode="auto">
          <a:xfrm>
            <a:off x="457200" y="1600200"/>
            <a:ext cx="8229600" cy="4616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6" name="Slide Number Placeholder 5"/>
          <p:cNvSpPr>
            <a:spLocks noGrp="1"/>
          </p:cNvSpPr>
          <p:nvPr>
            <p:ph type="sldNum" sz="quarter" idx="4"/>
          </p:nvPr>
        </p:nvSpPr>
        <p:spPr>
          <a:xfrm>
            <a:off x="8358188" y="446469"/>
            <a:ext cx="785812" cy="365125"/>
          </a:xfrm>
          <a:prstGeom prst="rect">
            <a:avLst/>
          </a:prstGeom>
        </p:spPr>
        <p:txBody>
          <a:bodyPr vert="horz" wrap="square" lIns="91440" tIns="45720" rIns="91440" bIns="45720" numCol="1" anchor="b" anchorCtr="0" compatLnSpc="1">
            <a:prstTxWarp prst="textNoShape">
              <a:avLst/>
            </a:prstTxWarp>
          </a:bodyPr>
          <a:lstStyle>
            <a:lvl1pPr algn="r">
              <a:defRPr sz="1600">
                <a:solidFill>
                  <a:schemeClr val="tx1">
                    <a:lumMod val="65000"/>
                    <a:lumOff val="35000"/>
                  </a:schemeClr>
                </a:solidFill>
              </a:defRPr>
            </a:lvl1pPr>
          </a:lstStyle>
          <a:p>
            <a:fld id="{9DB00347-C159-474C-B961-9625E0FB8F9F}" type="slidenum">
              <a:rPr lang="en-CA" smtClean="0"/>
              <a:pPr/>
              <a:t>‹#›</a:t>
            </a:fld>
            <a:endParaRPr lang="en-CA" dirty="0"/>
          </a:p>
        </p:txBody>
      </p:sp>
      <p:sp>
        <p:nvSpPr>
          <p:cNvPr id="11" name="Footer Placeholder 4"/>
          <p:cNvSpPr>
            <a:spLocks noGrp="1"/>
          </p:cNvSpPr>
          <p:nvPr>
            <p:ph type="ftr" sz="quarter" idx="3"/>
          </p:nvPr>
        </p:nvSpPr>
        <p:spPr>
          <a:xfrm>
            <a:off x="3267456" y="152350"/>
            <a:ext cx="4267264" cy="257175"/>
          </a:xfrm>
          <a:prstGeom prst="rect">
            <a:avLst/>
          </a:prstGeom>
        </p:spPr>
        <p:txBody>
          <a:bodyPr vert="horz" lIns="91440" tIns="45720" rIns="91440" bIns="45720" rtlCol="0" anchor="t"/>
          <a:lstStyle>
            <a:lvl1pPr algn="r" fontAlgn="auto">
              <a:spcBef>
                <a:spcPts val="0"/>
              </a:spcBef>
              <a:spcAft>
                <a:spcPts val="0"/>
              </a:spcAft>
              <a:defRPr sz="1600" b="1">
                <a:solidFill>
                  <a:schemeClr val="tx1">
                    <a:lumMod val="65000"/>
                    <a:lumOff val="35000"/>
                  </a:schemeClr>
                </a:solidFill>
                <a:latin typeface="+mn-lt"/>
                <a:ea typeface="+mn-ea"/>
                <a:cs typeface="+mn-cs"/>
              </a:defRPr>
            </a:lvl1pPr>
          </a:lstStyle>
          <a:p>
            <a:pPr>
              <a:defRPr/>
            </a:pPr>
            <a:r>
              <a:rPr lang="en-US" smtClean="0"/>
              <a:t>An “Engineer” on Co-op?</a:t>
            </a:r>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04" r:id="rId2"/>
  </p:sldLayoutIdLst>
  <p:timing>
    <p:tnLst>
      <p:par>
        <p:cTn id="1" dur="indefinite" restart="never" nodeType="tmRoot"/>
      </p:par>
    </p:tnLst>
  </p:timing>
  <p:hf sldNum="0" hdr="0" dt="0"/>
  <p:txStyles>
    <p:titleStyle>
      <a:lvl1pPr algn="ctr" defTabSz="457200" rtl="0" eaLnBrk="1" fontAlgn="base" hangingPunct="1">
        <a:spcBef>
          <a:spcPct val="0"/>
        </a:spcBef>
        <a:spcAft>
          <a:spcPct val="0"/>
        </a:spcAft>
        <a:defRPr sz="3200" b="1"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816" y="2160104"/>
            <a:ext cx="7211568" cy="1329137"/>
          </a:xfrm>
        </p:spPr>
        <p:txBody>
          <a:bodyPr/>
          <a:lstStyle/>
          <a:p>
            <a:r>
              <a:rPr lang="en-CA" dirty="0" smtClean="0"/>
              <a:t>An “Engineer” on Co-op?</a:t>
            </a:r>
            <a:endParaRPr lang="en-CA" dirty="0"/>
          </a:p>
        </p:txBody>
      </p:sp>
      <p:sp>
        <p:nvSpPr>
          <p:cNvPr id="4" name="Subtitle 3"/>
          <p:cNvSpPr>
            <a:spLocks noGrp="1"/>
          </p:cNvSpPr>
          <p:nvPr>
            <p:ph type="subTitle" idx="1"/>
          </p:nvPr>
        </p:nvSpPr>
        <p:spPr>
          <a:xfrm>
            <a:off x="5892799" y="4156363"/>
            <a:ext cx="3251201" cy="2567709"/>
          </a:xfrm>
        </p:spPr>
        <p:txBody>
          <a:bodyPr/>
          <a:lstStyle/>
          <a:p>
            <a:pPr>
              <a:defRPr/>
            </a:pPr>
            <a:r>
              <a:rPr lang="en-US" sz="1200" b="1" kern="0" dirty="0" smtClean="0">
                <a:latin typeface="Arial" pitchFamily="34" charset="0"/>
                <a:cs typeface="Arial" pitchFamily="34" charset="0"/>
              </a:rPr>
              <a:t>Douglas Wilhelm Harder, </a:t>
            </a:r>
            <a:r>
              <a:rPr lang="en-US" sz="1200" b="1" kern="0" dirty="0" err="1" smtClean="0">
                <a:latin typeface="Arial" pitchFamily="34" charset="0"/>
                <a:cs typeface="Arial" pitchFamily="34" charset="0"/>
              </a:rPr>
              <a:t>M.Math</a:t>
            </a:r>
            <a:r>
              <a:rPr lang="en-US" sz="1200" b="1" kern="0" dirty="0" smtClean="0">
                <a:latin typeface="Arial" pitchFamily="34" charset="0"/>
                <a:cs typeface="Arial" pitchFamily="34" charset="0"/>
              </a:rPr>
              <a:t>. LEL</a:t>
            </a:r>
          </a:p>
          <a:p>
            <a:pPr>
              <a:defRPr/>
            </a:pPr>
            <a:r>
              <a:rPr lang="en-US" sz="1100" kern="0" dirty="0" smtClean="0">
                <a:latin typeface="Arial" pitchFamily="34" charset="0"/>
                <a:cs typeface="Arial" pitchFamily="34" charset="0"/>
              </a:rPr>
              <a:t>Department of Electrical and Computer Engineering</a:t>
            </a:r>
          </a:p>
          <a:p>
            <a:pPr>
              <a:defRPr/>
            </a:pPr>
            <a:r>
              <a:rPr lang="en-US" sz="1100" kern="0" dirty="0" smtClean="0">
                <a:latin typeface="Arial" pitchFamily="34" charset="0"/>
                <a:cs typeface="Arial" pitchFamily="34" charset="0"/>
              </a:rPr>
              <a:t>University of Waterloo</a:t>
            </a:r>
          </a:p>
          <a:p>
            <a:pPr>
              <a:defRPr/>
            </a:pPr>
            <a:r>
              <a:rPr lang="en-US" sz="1100" kern="0" dirty="0" smtClean="0">
                <a:latin typeface="Arial" pitchFamily="34" charset="0"/>
                <a:cs typeface="Arial" pitchFamily="34" charset="0"/>
              </a:rPr>
              <a:t>Waterloo, Ontario, Canada</a:t>
            </a:r>
          </a:p>
          <a:p>
            <a:pPr>
              <a:defRPr/>
            </a:pPr>
            <a:endParaRPr lang="en-US" sz="1100" kern="0" dirty="0" smtClean="0">
              <a:latin typeface="Arial" pitchFamily="34" charset="0"/>
              <a:cs typeface="Arial" pitchFamily="34" charset="0"/>
            </a:endParaRPr>
          </a:p>
          <a:p>
            <a:pPr>
              <a:defRPr/>
            </a:pPr>
            <a:r>
              <a:rPr lang="en-US" sz="1100" kern="0" dirty="0" smtClean="0">
                <a:latin typeface="Arial" pitchFamily="34" charset="0"/>
                <a:cs typeface="Arial" pitchFamily="34" charset="0"/>
              </a:rPr>
              <a:t>ece.uwaterloo.ca</a:t>
            </a:r>
          </a:p>
          <a:p>
            <a:pPr>
              <a:defRPr/>
            </a:pPr>
            <a:r>
              <a:rPr lang="en-US" sz="1100" kern="0" dirty="0" smtClean="0">
                <a:latin typeface="Arial" pitchFamily="34" charset="0"/>
                <a:cs typeface="Arial" pitchFamily="34" charset="0"/>
              </a:rPr>
              <a:t>dwharder@alumni.uwaterloo.ca</a:t>
            </a:r>
          </a:p>
          <a:p>
            <a:pPr>
              <a:defRPr/>
            </a:pPr>
            <a:endParaRPr lang="en-CA" sz="900" dirty="0" smtClean="0"/>
          </a:p>
          <a:p>
            <a:pPr>
              <a:defRPr/>
            </a:pPr>
            <a:r>
              <a:rPr lang="en-CA" sz="900" dirty="0" smtClean="0"/>
              <a:t>© 2012 by Douglas Wilhelm Harder.  Some rights reserved.</a:t>
            </a:r>
            <a:endParaRPr lang="en-US" sz="900" kern="0" dirty="0" smtClean="0">
              <a:latin typeface="Arial" pitchFamily="34" charset="0"/>
              <a:cs typeface="Arial" pitchFamily="34" charset="0"/>
            </a:endParaRPr>
          </a:p>
          <a:p>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 Violation?</a:t>
            </a:r>
            <a:endParaRPr lang="en-CA" dirty="0"/>
          </a:p>
        </p:txBody>
      </p:sp>
      <p:sp>
        <p:nvSpPr>
          <p:cNvPr id="3" name="Content Placeholder 2"/>
          <p:cNvSpPr>
            <a:spLocks noGrp="1"/>
          </p:cNvSpPr>
          <p:nvPr>
            <p:ph idx="1"/>
          </p:nvPr>
        </p:nvSpPr>
        <p:spPr/>
        <p:txBody>
          <a:bodyPr/>
          <a:lstStyle/>
          <a:p>
            <a:pPr>
              <a:buNone/>
            </a:pPr>
            <a:r>
              <a:rPr lang="en-CA" sz="2000" dirty="0" smtClean="0"/>
              <a:t>	</a:t>
            </a:r>
            <a:r>
              <a:rPr lang="en-CA" dirty="0" smtClean="0"/>
              <a:t>Has PEO ever found a business holding a Certificate of Authorization guilty of professional misconduct in relation to this?</a:t>
            </a:r>
          </a:p>
          <a:p>
            <a:pPr lvl="1"/>
            <a:r>
              <a:rPr lang="en-CA" dirty="0" smtClean="0"/>
              <a:t>In the March/April 2008 edition of the Gazette, the Association found The Environment Management Group Ltd. guilty of professional misconduct for, among other things, issuing business cards for non-engineering staff, upon which was captioned “Member of Professional Engineers Ontario.”</a:t>
            </a:r>
          </a:p>
          <a:p>
            <a:pPr lvl="1"/>
            <a:r>
              <a:rPr lang="en-CA" dirty="0" smtClean="0"/>
              <a:t>For this and other actions, EMG was required to pay $2,500 and was given a reprimand, which was recorded for twelve months</a:t>
            </a:r>
          </a:p>
        </p:txBody>
      </p:sp>
      <p:sp>
        <p:nvSpPr>
          <p:cNvPr id="5" name="Footer Placeholder 4"/>
          <p:cNvSpPr>
            <a:spLocks noGrp="1"/>
          </p:cNvSpPr>
          <p:nvPr>
            <p:ph type="ftr" sz="quarter" idx="12"/>
          </p:nvPr>
        </p:nvSpPr>
        <p:spPr/>
        <p:txBody>
          <a:bodyPr/>
          <a:lstStyle/>
          <a:p>
            <a:pPr>
              <a:defRPr/>
            </a:pPr>
            <a:r>
              <a:rPr lang="en-US" smtClean="0"/>
              <a:t>An “Engineer” on Co-op?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Can You Do?</a:t>
            </a:r>
            <a:endParaRPr lang="en-CA" dirty="0"/>
          </a:p>
        </p:txBody>
      </p:sp>
      <p:sp>
        <p:nvSpPr>
          <p:cNvPr id="3" name="Content Placeholder 2"/>
          <p:cNvSpPr>
            <a:spLocks noGrp="1"/>
          </p:cNvSpPr>
          <p:nvPr>
            <p:ph idx="1"/>
          </p:nvPr>
        </p:nvSpPr>
        <p:spPr/>
        <p:txBody>
          <a:bodyPr/>
          <a:lstStyle/>
          <a:p>
            <a:pPr>
              <a:buNone/>
            </a:pPr>
            <a:r>
              <a:rPr lang="en-CA" dirty="0" smtClean="0"/>
              <a:t>	First, approach your employer, and if nothing else, redirect them to these slides</a:t>
            </a:r>
          </a:p>
          <a:p>
            <a:pPr lvl="1"/>
            <a:r>
              <a:rPr lang="en-CA" dirty="0" smtClean="0"/>
              <a:t>If your employer has any questions, they can contact PEO directly</a:t>
            </a:r>
          </a:p>
          <a:p>
            <a:pPr lvl="1"/>
            <a:r>
              <a:rPr lang="en-CA" dirty="0" smtClean="0"/>
              <a:t>If your employer changes your job title, you must direct them to change your job title on </a:t>
            </a:r>
            <a:r>
              <a:rPr lang="en-CA" dirty="0" err="1" smtClean="0"/>
              <a:t>JobMine</a:t>
            </a:r>
            <a:endParaRPr lang="en-CA" dirty="0" smtClean="0"/>
          </a:p>
        </p:txBody>
      </p:sp>
      <p:sp>
        <p:nvSpPr>
          <p:cNvPr id="4" name="Footer Placeholder 3"/>
          <p:cNvSpPr>
            <a:spLocks noGrp="1"/>
          </p:cNvSpPr>
          <p:nvPr>
            <p:ph type="ftr" sz="quarter" idx="12"/>
          </p:nvPr>
        </p:nvSpPr>
        <p:spPr/>
        <p:txBody>
          <a:bodyPr/>
          <a:lstStyle/>
          <a:p>
            <a:pPr>
              <a:defRPr/>
            </a:pPr>
            <a:r>
              <a:rPr lang="en-US" smtClean="0"/>
              <a:t>An “Engineer” on Co-op?</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Can You Do?</a:t>
            </a:r>
            <a:endParaRPr lang="en-CA" dirty="0"/>
          </a:p>
        </p:txBody>
      </p:sp>
      <p:sp>
        <p:nvSpPr>
          <p:cNvPr id="3" name="Content Placeholder 2"/>
          <p:cNvSpPr>
            <a:spLocks noGrp="1"/>
          </p:cNvSpPr>
          <p:nvPr>
            <p:ph idx="1"/>
          </p:nvPr>
        </p:nvSpPr>
        <p:spPr/>
        <p:txBody>
          <a:bodyPr/>
          <a:lstStyle/>
          <a:p>
            <a:pPr>
              <a:buNone/>
            </a:pPr>
            <a:r>
              <a:rPr lang="en-CA" dirty="0" smtClean="0"/>
              <a:t>	What can you do?</a:t>
            </a:r>
          </a:p>
          <a:p>
            <a:pPr lvl="1"/>
            <a:r>
              <a:rPr lang="en-CA" dirty="0" smtClean="0"/>
              <a:t>The term “engineering” is not protected in Canada—consequently, you may be able to use it instead of “engineer”</a:t>
            </a:r>
          </a:p>
          <a:p>
            <a:pPr lvl="1"/>
            <a:r>
              <a:rPr lang="en-CA" dirty="0" smtClean="0"/>
              <a:t>If you are using the term “engineering”, you cannot, however, use any of the words “professional”, “consultant” or “specialist”</a:t>
            </a:r>
          </a:p>
          <a:p>
            <a:pPr lvl="2"/>
            <a:r>
              <a:rPr lang="en-CA" dirty="0" smtClean="0"/>
              <a:t>These are highly restricted terms specified in the Professional Engineers Act and any suggestion that you are, for example, a consulting engineer, will demand the attention of PEO</a:t>
            </a:r>
          </a:p>
          <a:p>
            <a:pPr lvl="1"/>
            <a:r>
              <a:rPr lang="en-CA" dirty="0" smtClean="0"/>
              <a:t>Other terms or phrases that may replace the term “engineer” in a job title include:</a:t>
            </a:r>
          </a:p>
          <a:p>
            <a:pPr lvl="2">
              <a:buNone/>
            </a:pPr>
            <a:r>
              <a:rPr lang="en-CA" dirty="0" smtClean="0"/>
              <a:t>Developer			Engineering Developer		Manager</a:t>
            </a:r>
          </a:p>
          <a:p>
            <a:pPr lvl="2">
              <a:buNone/>
            </a:pPr>
            <a:r>
              <a:rPr lang="en-CA" dirty="0" smtClean="0"/>
              <a:t>Programmer			Engineering Programmer		Team Lead</a:t>
            </a:r>
          </a:p>
          <a:p>
            <a:pPr lvl="2">
              <a:buNone/>
            </a:pPr>
            <a:r>
              <a:rPr lang="en-CA" dirty="0" smtClean="0"/>
              <a:t>Analyst				Engineering Analyst			Leader</a:t>
            </a:r>
          </a:p>
          <a:p>
            <a:pPr lvl="2">
              <a:buNone/>
            </a:pPr>
            <a:r>
              <a:rPr lang="en-CA" dirty="0" smtClean="0"/>
              <a:t>Operator				Engineering Operator			Coordinator</a:t>
            </a:r>
          </a:p>
          <a:p>
            <a:pPr lvl="2">
              <a:buNone/>
            </a:pPr>
            <a:r>
              <a:rPr lang="en-CA" dirty="0" smtClean="0"/>
              <a:t>Specialist			Consultant</a:t>
            </a:r>
          </a:p>
        </p:txBody>
      </p:sp>
      <p:sp>
        <p:nvSpPr>
          <p:cNvPr id="4" name="Footer Placeholder 3"/>
          <p:cNvSpPr>
            <a:spLocks noGrp="1"/>
          </p:cNvSpPr>
          <p:nvPr>
            <p:ph type="ftr" sz="quarter" idx="12"/>
          </p:nvPr>
        </p:nvSpPr>
        <p:spPr/>
        <p:txBody>
          <a:bodyPr/>
          <a:lstStyle/>
          <a:p>
            <a:pPr>
              <a:defRPr/>
            </a:pPr>
            <a:r>
              <a:rPr lang="en-US" smtClean="0"/>
              <a:t>An “Engineer” on Co-op?</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Can You Do?</a:t>
            </a:r>
            <a:endParaRPr lang="en-CA" dirty="0"/>
          </a:p>
        </p:txBody>
      </p:sp>
      <p:sp>
        <p:nvSpPr>
          <p:cNvPr id="3" name="Content Placeholder 2"/>
          <p:cNvSpPr>
            <a:spLocks noGrp="1"/>
          </p:cNvSpPr>
          <p:nvPr>
            <p:ph idx="1"/>
          </p:nvPr>
        </p:nvSpPr>
        <p:spPr/>
        <p:txBody>
          <a:bodyPr/>
          <a:lstStyle/>
          <a:p>
            <a:pPr>
              <a:buNone/>
            </a:pPr>
            <a:r>
              <a:rPr lang="en-CA" dirty="0" smtClean="0"/>
              <a:t>	What if the job is over—what about my resume?</a:t>
            </a:r>
          </a:p>
          <a:p>
            <a:pPr lvl="1"/>
            <a:r>
              <a:rPr lang="en-CA" dirty="0" smtClean="0"/>
              <a:t>It would not be considered misrepresentation if you change an illegal job title that appears on a resume</a:t>
            </a:r>
          </a:p>
          <a:p>
            <a:pPr lvl="1"/>
            <a:r>
              <a:rPr lang="en-CA" dirty="0" smtClean="0"/>
              <a:t>The change must, however, be minimal in effect</a:t>
            </a:r>
          </a:p>
          <a:p>
            <a:pPr lvl="1"/>
            <a:r>
              <a:rPr lang="en-CA" dirty="0" smtClean="0"/>
              <a:t>Suggestions:</a:t>
            </a:r>
          </a:p>
          <a:p>
            <a:pPr lvl="2"/>
            <a:r>
              <a:rPr lang="en-CA" dirty="0" smtClean="0"/>
              <a:t>Replace “engineer” with “engineering” if possible</a:t>
            </a:r>
          </a:p>
          <a:p>
            <a:pPr lvl="2"/>
            <a:r>
              <a:rPr lang="en-CA" dirty="0" smtClean="0"/>
              <a:t>Otherwise, replace “engineer” with “developer”, “analyst”, “operator” or “programmer”</a:t>
            </a:r>
          </a:p>
          <a:p>
            <a:pPr lvl="2"/>
            <a:r>
              <a:rPr lang="en-CA" dirty="0" smtClean="0"/>
              <a:t>Do not use a term such as “specialist” or “consultant”—they suggest additional responsibilities</a:t>
            </a:r>
          </a:p>
        </p:txBody>
      </p:sp>
      <p:sp>
        <p:nvSpPr>
          <p:cNvPr id="4" name="Footer Placeholder 3"/>
          <p:cNvSpPr>
            <a:spLocks noGrp="1"/>
          </p:cNvSpPr>
          <p:nvPr>
            <p:ph type="ftr" sz="quarter" idx="12"/>
          </p:nvPr>
        </p:nvSpPr>
        <p:spPr/>
        <p:txBody>
          <a:bodyPr/>
          <a:lstStyle/>
          <a:p>
            <a:pPr>
              <a:defRPr/>
            </a:pPr>
            <a:r>
              <a:rPr lang="en-US" smtClean="0"/>
              <a:t>An “Engineer” on Co-op?</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Can You Do?</a:t>
            </a:r>
            <a:endParaRPr lang="en-CA" dirty="0"/>
          </a:p>
        </p:txBody>
      </p:sp>
      <p:sp>
        <p:nvSpPr>
          <p:cNvPr id="3" name="Content Placeholder 2"/>
          <p:cNvSpPr>
            <a:spLocks noGrp="1"/>
          </p:cNvSpPr>
          <p:nvPr>
            <p:ph idx="1"/>
          </p:nvPr>
        </p:nvSpPr>
        <p:spPr/>
        <p:txBody>
          <a:bodyPr/>
          <a:lstStyle/>
          <a:p>
            <a:pPr>
              <a:buNone/>
            </a:pPr>
            <a:r>
              <a:rPr lang="en-CA" dirty="0" smtClean="0"/>
              <a:t>	What can a student call him or herself?</a:t>
            </a:r>
          </a:p>
          <a:p>
            <a:pPr lvl="1"/>
            <a:r>
              <a:rPr lang="en-CA" dirty="0" smtClean="0"/>
              <a:t>The terms “computer engineering student” and “candidate for computer engineering” are acceptable</a:t>
            </a:r>
          </a:p>
          <a:p>
            <a:pPr lvl="1"/>
            <a:r>
              <a:rPr lang="en-CA" dirty="0" smtClean="0"/>
              <a:t>The terms “student engineer” or “engineer candidate” or anything with the phrase “computer engineer” is not acceptable</a:t>
            </a:r>
          </a:p>
          <a:p>
            <a:pPr lvl="1"/>
            <a:endParaRPr lang="en-CA" dirty="0" smtClean="0"/>
          </a:p>
          <a:p>
            <a:pPr>
              <a:buNone/>
            </a:pPr>
            <a:r>
              <a:rPr lang="en-CA" dirty="0" smtClean="0"/>
              <a:t>	You can also join PEO’s </a:t>
            </a:r>
            <a:r>
              <a:rPr lang="en-CA" i="1" dirty="0" smtClean="0"/>
              <a:t>Student Membership Program</a:t>
            </a:r>
            <a:endParaRPr lang="en-CA" dirty="0" smtClean="0"/>
          </a:p>
        </p:txBody>
      </p:sp>
      <p:sp>
        <p:nvSpPr>
          <p:cNvPr id="4" name="Footer Placeholder 3"/>
          <p:cNvSpPr>
            <a:spLocks noGrp="1"/>
          </p:cNvSpPr>
          <p:nvPr>
            <p:ph type="ftr" sz="quarter" idx="12"/>
          </p:nvPr>
        </p:nvSpPr>
        <p:spPr/>
        <p:txBody>
          <a:bodyPr/>
          <a:lstStyle/>
          <a:p>
            <a:pPr>
              <a:defRPr/>
            </a:pPr>
            <a:r>
              <a:rPr lang="en-US" smtClean="0"/>
              <a:t>An “Engineer” on Co-op?</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Student Membership Program</a:t>
            </a:r>
            <a:endParaRPr lang="en-CA" dirty="0"/>
          </a:p>
        </p:txBody>
      </p:sp>
      <p:sp>
        <p:nvSpPr>
          <p:cNvPr id="3" name="Content Placeholder 2"/>
          <p:cNvSpPr>
            <a:spLocks noGrp="1"/>
          </p:cNvSpPr>
          <p:nvPr>
            <p:ph idx="1"/>
          </p:nvPr>
        </p:nvSpPr>
        <p:spPr/>
        <p:txBody>
          <a:bodyPr/>
          <a:lstStyle/>
          <a:p>
            <a:pPr>
              <a:buNone/>
            </a:pPr>
            <a:r>
              <a:rPr lang="en-CA" dirty="0" smtClean="0"/>
              <a:t>	Enroll in the Student Membership Program at PEO</a:t>
            </a:r>
            <a:endParaRPr lang="en-CA" dirty="0"/>
          </a:p>
        </p:txBody>
      </p:sp>
      <p:sp>
        <p:nvSpPr>
          <p:cNvPr id="5" name="Footer Placeholder 4"/>
          <p:cNvSpPr>
            <a:spLocks noGrp="1"/>
          </p:cNvSpPr>
          <p:nvPr>
            <p:ph type="ftr" sz="quarter" idx="12"/>
          </p:nvPr>
        </p:nvSpPr>
        <p:spPr/>
        <p:txBody>
          <a:bodyPr/>
          <a:lstStyle/>
          <a:p>
            <a:pPr>
              <a:defRPr/>
            </a:pPr>
            <a:r>
              <a:rPr lang="en-US" smtClean="0"/>
              <a:t>An “Engineer” on Co-op?</a:t>
            </a:r>
            <a:endParaRPr lang="en-US" dirty="0"/>
          </a:p>
        </p:txBody>
      </p:sp>
      <p:pic>
        <p:nvPicPr>
          <p:cNvPr id="26627" name="Picture 3"/>
          <p:cNvPicPr>
            <a:picLocks noChangeAspect="1" noChangeArrowheads="1"/>
          </p:cNvPicPr>
          <p:nvPr/>
        </p:nvPicPr>
        <p:blipFill>
          <a:blip r:embed="rId3"/>
          <a:srcRect t="10271"/>
          <a:stretch>
            <a:fillRect/>
          </a:stretch>
        </p:blipFill>
        <p:spPr bwMode="auto">
          <a:xfrm rot="472176">
            <a:off x="4072990" y="2546453"/>
            <a:ext cx="4421466" cy="2676912"/>
          </a:xfrm>
          <a:prstGeom prst="rect">
            <a:avLst/>
          </a:prstGeom>
          <a:noFill/>
          <a:ln w="9525">
            <a:noFill/>
            <a:miter lim="800000"/>
            <a:headEnd/>
            <a:tailEnd/>
          </a:ln>
        </p:spPr>
      </p:pic>
      <p:pic>
        <p:nvPicPr>
          <p:cNvPr id="26626" name="Picture 2"/>
          <p:cNvPicPr>
            <a:picLocks noChangeAspect="1" noChangeArrowheads="1"/>
          </p:cNvPicPr>
          <p:nvPr/>
        </p:nvPicPr>
        <p:blipFill>
          <a:blip r:embed="rId4"/>
          <a:srcRect/>
          <a:stretch>
            <a:fillRect/>
          </a:stretch>
        </p:blipFill>
        <p:spPr bwMode="auto">
          <a:xfrm rot="472176">
            <a:off x="2694960" y="3055742"/>
            <a:ext cx="4422272" cy="2686145"/>
          </a:xfrm>
          <a:prstGeom prst="rect">
            <a:avLst/>
          </a:prstGeom>
          <a:noFill/>
          <a:ln w="9525">
            <a:noFill/>
            <a:miter lim="800000"/>
            <a:headEnd/>
            <a:tailEnd/>
          </a:ln>
        </p:spPr>
      </p:pic>
      <p:sp>
        <p:nvSpPr>
          <p:cNvPr id="8" name="Rectangle 7"/>
          <p:cNvSpPr/>
          <p:nvPr/>
        </p:nvSpPr>
        <p:spPr>
          <a:xfrm>
            <a:off x="1542472" y="6031984"/>
            <a:ext cx="5955541" cy="369332"/>
          </a:xfrm>
          <a:prstGeom prst="rect">
            <a:avLst/>
          </a:prstGeom>
        </p:spPr>
        <p:txBody>
          <a:bodyPr wrap="none">
            <a:spAutoFit/>
          </a:bodyPr>
          <a:lstStyle/>
          <a:p>
            <a:r>
              <a:rPr lang="en-CA" dirty="0" smtClean="0"/>
              <a:t>Registration:  http://www.engineeringstudents.peo.on.ca/</a:t>
            </a:r>
            <a:endParaRPr lang="en-CA" dirty="0"/>
          </a:p>
        </p:txBody>
      </p:sp>
      <p:pic>
        <p:nvPicPr>
          <p:cNvPr id="1026" name="Picture 2"/>
          <p:cNvPicPr>
            <a:picLocks noChangeAspect="1" noChangeArrowheads="1"/>
          </p:cNvPicPr>
          <p:nvPr/>
        </p:nvPicPr>
        <p:blipFill>
          <a:blip r:embed="rId5"/>
          <a:srcRect/>
          <a:stretch>
            <a:fillRect/>
          </a:stretch>
        </p:blipFill>
        <p:spPr bwMode="auto">
          <a:xfrm rot="472362">
            <a:off x="130629" y="2174875"/>
            <a:ext cx="2552700" cy="1514475"/>
          </a:xfrm>
          <a:prstGeom prst="rect">
            <a:avLst/>
          </a:prstGeom>
          <a:noFill/>
          <a:ln w="9525">
            <a:noFill/>
            <a:miter lim="800000"/>
            <a:headEnd/>
            <a:tailEnd/>
          </a:ln>
        </p:spPr>
      </p:pic>
      <p:sp>
        <p:nvSpPr>
          <p:cNvPr id="10" name="Rectangle 9"/>
          <p:cNvSpPr/>
          <p:nvPr/>
        </p:nvSpPr>
        <p:spPr>
          <a:xfrm rot="410684">
            <a:off x="2982686" y="2939143"/>
            <a:ext cx="927864" cy="533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cxnSp>
        <p:nvCxnSpPr>
          <p:cNvPr id="12" name="Straight Connector 11"/>
          <p:cNvCxnSpPr/>
          <p:nvPr/>
        </p:nvCxnSpPr>
        <p:spPr>
          <a:xfrm>
            <a:off x="2775020" y="2359819"/>
            <a:ext cx="1164009" cy="635794"/>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2564606" y="3521830"/>
            <a:ext cx="1310152" cy="335208"/>
          </a:xfrm>
          <a:prstGeom prst="line">
            <a:avLst/>
          </a:prstGeom>
          <a:ln w="9525"/>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Student Membership Program</a:t>
            </a:r>
            <a:endParaRPr lang="en-CA" dirty="0"/>
          </a:p>
        </p:txBody>
      </p:sp>
      <p:sp>
        <p:nvSpPr>
          <p:cNvPr id="3" name="Content Placeholder 2"/>
          <p:cNvSpPr>
            <a:spLocks noGrp="1"/>
          </p:cNvSpPr>
          <p:nvPr>
            <p:ph idx="1"/>
          </p:nvPr>
        </p:nvSpPr>
        <p:spPr/>
        <p:txBody>
          <a:bodyPr/>
          <a:lstStyle/>
          <a:p>
            <a:pPr>
              <a:buNone/>
            </a:pPr>
            <a:r>
              <a:rPr lang="en-CA" sz="2000" dirty="0" smtClean="0"/>
              <a:t>	</a:t>
            </a:r>
            <a:endParaRPr lang="en-CA" dirty="0" smtClean="0"/>
          </a:p>
        </p:txBody>
      </p:sp>
      <p:sp>
        <p:nvSpPr>
          <p:cNvPr id="5" name="Footer Placeholder 4"/>
          <p:cNvSpPr>
            <a:spLocks noGrp="1"/>
          </p:cNvSpPr>
          <p:nvPr>
            <p:ph type="ftr" sz="quarter" idx="12"/>
          </p:nvPr>
        </p:nvSpPr>
        <p:spPr/>
        <p:txBody>
          <a:bodyPr/>
          <a:lstStyle/>
          <a:p>
            <a:pPr>
              <a:defRPr/>
            </a:pPr>
            <a:r>
              <a:rPr lang="en-US" smtClean="0"/>
              <a:t>An “Engineer” on Co-op?</a:t>
            </a:r>
            <a:endParaRPr lang="en-US" dirty="0"/>
          </a:p>
        </p:txBody>
      </p:sp>
      <p:graphicFrame>
        <p:nvGraphicFramePr>
          <p:cNvPr id="7" name="Table 6"/>
          <p:cNvGraphicFramePr>
            <a:graphicFrameLocks noGrp="1"/>
          </p:cNvGraphicFramePr>
          <p:nvPr/>
        </p:nvGraphicFramePr>
        <p:xfrm>
          <a:off x="0" y="3327400"/>
          <a:ext cx="4385734" cy="3086390"/>
        </p:xfrm>
        <a:graphic>
          <a:graphicData uri="http://schemas.openxmlformats.org/drawingml/2006/table">
            <a:tbl>
              <a:tblPr/>
              <a:tblGrid>
                <a:gridCol w="541737"/>
                <a:gridCol w="2921130"/>
                <a:gridCol w="922867"/>
              </a:tblGrid>
              <a:tr h="0">
                <a:tc>
                  <a:txBody>
                    <a:bodyPr/>
                    <a:lstStyle/>
                    <a:p>
                      <a:pPr algn="ctr"/>
                      <a:r>
                        <a:rPr lang="en-CA" sz="1200" dirty="0" smtClean="0"/>
                        <a:t>  </a:t>
                      </a:r>
                      <a:r>
                        <a:rPr lang="en-CA" sz="1200" b="1" dirty="0" smtClean="0"/>
                        <a:t>1</a:t>
                      </a:r>
                      <a:endParaRPr lang="en-CA" sz="1200" b="1" dirty="0"/>
                    </a:p>
                  </a:txBody>
                  <a:tcPr marL="4715" marR="4715" marT="4715" marB="4715" anchor="ctr">
                    <a:lnL>
                      <a:noFill/>
                    </a:lnL>
                    <a:lnR>
                      <a:noFill/>
                    </a:lnR>
                    <a:lnT>
                      <a:noFill/>
                    </a:lnT>
                    <a:lnB>
                      <a:noFill/>
                    </a:lnB>
                    <a:solidFill>
                      <a:srgbClr val="FFFFFF"/>
                    </a:solidFill>
                  </a:tcPr>
                </a:tc>
                <a:tc>
                  <a:txBody>
                    <a:bodyPr/>
                    <a:lstStyle/>
                    <a:p>
                      <a:r>
                        <a:rPr lang="en-CA" sz="1600" b="1" dirty="0"/>
                        <a:t>University of Waterloo </a:t>
                      </a:r>
                      <a:r>
                        <a:rPr lang="en-CA" sz="1600" b="1" dirty="0" smtClean="0"/>
                        <a:t> (25</a:t>
                      </a:r>
                      <a:r>
                        <a:rPr lang="en-CA" sz="1600" b="1" baseline="0" dirty="0" smtClean="0"/>
                        <a:t> %)</a:t>
                      </a:r>
                      <a:endParaRPr lang="en-CA" sz="1600" b="1" dirty="0"/>
                    </a:p>
                  </a:txBody>
                  <a:tcPr marL="4715" marR="4715" marT="4715" marB="4715" anchor="ctr">
                    <a:lnL>
                      <a:noFill/>
                    </a:lnL>
                    <a:lnR>
                      <a:noFill/>
                    </a:lnR>
                    <a:lnT>
                      <a:noFill/>
                    </a:lnT>
                    <a:lnB>
                      <a:noFill/>
                    </a:lnB>
                    <a:solidFill>
                      <a:srgbClr val="FFFFFF"/>
                    </a:solidFill>
                  </a:tcPr>
                </a:tc>
                <a:tc>
                  <a:txBody>
                    <a:bodyPr/>
                    <a:lstStyle/>
                    <a:p>
                      <a:pPr algn="r"/>
                      <a:r>
                        <a:rPr lang="en-CA" sz="1600" b="1" dirty="0"/>
                        <a:t>3829</a:t>
                      </a:r>
                    </a:p>
                  </a:txBody>
                  <a:tcPr marL="4715" marR="4715" marT="4715" marB="4715" anchor="ctr">
                    <a:lnL>
                      <a:noFill/>
                    </a:lnL>
                    <a:lnR>
                      <a:noFill/>
                    </a:lnR>
                    <a:lnT>
                      <a:noFill/>
                    </a:lnT>
                    <a:lnB>
                      <a:noFill/>
                    </a:lnB>
                    <a:solidFill>
                      <a:srgbClr val="FFFFFF"/>
                    </a:solidFill>
                  </a:tcPr>
                </a:tc>
              </a:tr>
              <a:tr h="0">
                <a:tc>
                  <a:txBody>
                    <a:bodyPr/>
                    <a:lstStyle/>
                    <a:p>
                      <a:pPr algn="ctr"/>
                      <a:r>
                        <a:rPr lang="en-CA" sz="1000" dirty="0" smtClean="0"/>
                        <a:t>  2</a:t>
                      </a:r>
                      <a:endParaRPr lang="en-CA" sz="1000" dirty="0"/>
                    </a:p>
                  </a:txBody>
                  <a:tcPr marL="4715" marR="4715" marT="4715" marB="4715" anchor="ctr">
                    <a:lnL>
                      <a:noFill/>
                    </a:lnL>
                    <a:lnR>
                      <a:noFill/>
                    </a:lnR>
                    <a:lnT>
                      <a:noFill/>
                    </a:lnT>
                    <a:lnB>
                      <a:noFill/>
                    </a:lnB>
                    <a:solidFill>
                      <a:srgbClr val="FFFFFF"/>
                    </a:solidFill>
                  </a:tcPr>
                </a:tc>
                <a:tc>
                  <a:txBody>
                    <a:bodyPr/>
                    <a:lstStyle/>
                    <a:p>
                      <a:r>
                        <a:rPr lang="en-CA" sz="1100" dirty="0"/>
                        <a:t>McMaster University </a:t>
                      </a:r>
                    </a:p>
                  </a:txBody>
                  <a:tcPr marL="4715" marR="4715" marT="4715" marB="4715" anchor="ctr">
                    <a:lnL>
                      <a:noFill/>
                    </a:lnL>
                    <a:lnR>
                      <a:noFill/>
                    </a:lnR>
                    <a:lnT>
                      <a:noFill/>
                    </a:lnT>
                    <a:lnB>
                      <a:noFill/>
                    </a:lnB>
                    <a:solidFill>
                      <a:srgbClr val="FFFFFF"/>
                    </a:solidFill>
                  </a:tcPr>
                </a:tc>
                <a:tc>
                  <a:txBody>
                    <a:bodyPr/>
                    <a:lstStyle/>
                    <a:p>
                      <a:pPr algn="r"/>
                      <a:r>
                        <a:rPr lang="en-CA" sz="1100"/>
                        <a:t>1963</a:t>
                      </a:r>
                    </a:p>
                  </a:txBody>
                  <a:tcPr marL="4715" marR="4715" marT="4715" marB="4715" anchor="ctr">
                    <a:lnL>
                      <a:noFill/>
                    </a:lnL>
                    <a:lnR>
                      <a:noFill/>
                    </a:lnR>
                    <a:lnT>
                      <a:noFill/>
                    </a:lnT>
                    <a:lnB>
                      <a:noFill/>
                    </a:lnB>
                    <a:solidFill>
                      <a:srgbClr val="FFFFFF"/>
                    </a:solidFill>
                  </a:tcPr>
                </a:tc>
              </a:tr>
              <a:tr h="0">
                <a:tc>
                  <a:txBody>
                    <a:bodyPr/>
                    <a:lstStyle/>
                    <a:p>
                      <a:pPr algn="ctr"/>
                      <a:r>
                        <a:rPr lang="en-CA" sz="1000" dirty="0" smtClean="0"/>
                        <a:t>  3</a:t>
                      </a:r>
                      <a:endParaRPr lang="en-CA" sz="1000" dirty="0"/>
                    </a:p>
                  </a:txBody>
                  <a:tcPr marL="4715" marR="4715" marT="4715" marB="4715" anchor="ctr">
                    <a:lnL>
                      <a:noFill/>
                    </a:lnL>
                    <a:lnR>
                      <a:noFill/>
                    </a:lnR>
                    <a:lnT>
                      <a:noFill/>
                    </a:lnT>
                    <a:lnB>
                      <a:noFill/>
                    </a:lnB>
                    <a:solidFill>
                      <a:srgbClr val="FFFFFF"/>
                    </a:solidFill>
                  </a:tcPr>
                </a:tc>
                <a:tc>
                  <a:txBody>
                    <a:bodyPr/>
                    <a:lstStyle/>
                    <a:p>
                      <a:r>
                        <a:rPr lang="en-CA" sz="1100" dirty="0" err="1"/>
                        <a:t>Lakehead</a:t>
                      </a:r>
                      <a:r>
                        <a:rPr lang="en-CA" sz="1100" dirty="0"/>
                        <a:t> University </a:t>
                      </a:r>
                    </a:p>
                  </a:txBody>
                  <a:tcPr marL="4715" marR="4715" marT="4715" marB="4715" anchor="ctr">
                    <a:lnL>
                      <a:noFill/>
                    </a:lnL>
                    <a:lnR>
                      <a:noFill/>
                    </a:lnR>
                    <a:lnT>
                      <a:noFill/>
                    </a:lnT>
                    <a:lnB>
                      <a:noFill/>
                    </a:lnB>
                    <a:solidFill>
                      <a:srgbClr val="FFFFFF"/>
                    </a:solidFill>
                  </a:tcPr>
                </a:tc>
                <a:tc>
                  <a:txBody>
                    <a:bodyPr/>
                    <a:lstStyle/>
                    <a:p>
                      <a:pPr algn="r"/>
                      <a:r>
                        <a:rPr lang="en-CA" sz="1100" dirty="0"/>
                        <a:t>1678</a:t>
                      </a:r>
                    </a:p>
                  </a:txBody>
                  <a:tcPr marL="4715" marR="4715" marT="4715" marB="4715" anchor="ctr">
                    <a:lnL>
                      <a:noFill/>
                    </a:lnL>
                    <a:lnR>
                      <a:noFill/>
                    </a:lnR>
                    <a:lnT>
                      <a:noFill/>
                    </a:lnT>
                    <a:lnB>
                      <a:noFill/>
                    </a:lnB>
                    <a:solidFill>
                      <a:srgbClr val="FFFFFF"/>
                    </a:solidFill>
                  </a:tcPr>
                </a:tc>
              </a:tr>
              <a:tr h="0">
                <a:tc>
                  <a:txBody>
                    <a:bodyPr/>
                    <a:lstStyle/>
                    <a:p>
                      <a:pPr algn="ctr"/>
                      <a:r>
                        <a:rPr lang="en-CA" sz="1000" dirty="0" smtClean="0"/>
                        <a:t>  4</a:t>
                      </a:r>
                      <a:endParaRPr lang="en-CA" sz="1000" dirty="0"/>
                    </a:p>
                  </a:txBody>
                  <a:tcPr marL="4715" marR="4715" marT="4715" marB="4715" anchor="ctr">
                    <a:lnL>
                      <a:noFill/>
                    </a:lnL>
                    <a:lnR>
                      <a:noFill/>
                    </a:lnR>
                    <a:lnT>
                      <a:noFill/>
                    </a:lnT>
                    <a:lnB>
                      <a:noFill/>
                    </a:lnB>
                    <a:solidFill>
                      <a:srgbClr val="FFFFFF"/>
                    </a:solidFill>
                  </a:tcPr>
                </a:tc>
                <a:tc>
                  <a:txBody>
                    <a:bodyPr/>
                    <a:lstStyle/>
                    <a:p>
                      <a:r>
                        <a:rPr lang="en-CA" sz="1100" dirty="0"/>
                        <a:t>University of Toronto </a:t>
                      </a:r>
                    </a:p>
                  </a:txBody>
                  <a:tcPr marL="4715" marR="4715" marT="4715" marB="4715" anchor="ctr">
                    <a:lnL>
                      <a:noFill/>
                    </a:lnL>
                    <a:lnR>
                      <a:noFill/>
                    </a:lnR>
                    <a:lnT>
                      <a:noFill/>
                    </a:lnT>
                    <a:lnB>
                      <a:noFill/>
                    </a:lnB>
                    <a:solidFill>
                      <a:srgbClr val="FFFFFF"/>
                    </a:solidFill>
                  </a:tcPr>
                </a:tc>
                <a:tc>
                  <a:txBody>
                    <a:bodyPr/>
                    <a:lstStyle/>
                    <a:p>
                      <a:pPr algn="r"/>
                      <a:r>
                        <a:rPr lang="en-CA" sz="1100"/>
                        <a:t>1460</a:t>
                      </a:r>
                    </a:p>
                  </a:txBody>
                  <a:tcPr marL="4715" marR="4715" marT="4715" marB="4715" anchor="ctr">
                    <a:lnL>
                      <a:noFill/>
                    </a:lnL>
                    <a:lnR>
                      <a:noFill/>
                    </a:lnR>
                    <a:lnT>
                      <a:noFill/>
                    </a:lnT>
                    <a:lnB>
                      <a:noFill/>
                    </a:lnB>
                    <a:solidFill>
                      <a:srgbClr val="FFFFFF"/>
                    </a:solidFill>
                  </a:tcPr>
                </a:tc>
              </a:tr>
              <a:tr h="0">
                <a:tc>
                  <a:txBody>
                    <a:bodyPr/>
                    <a:lstStyle/>
                    <a:p>
                      <a:pPr algn="ctr"/>
                      <a:r>
                        <a:rPr lang="en-CA" sz="1000" dirty="0" smtClean="0"/>
                        <a:t>  5</a:t>
                      </a:r>
                      <a:endParaRPr lang="en-CA" sz="1000" dirty="0"/>
                    </a:p>
                  </a:txBody>
                  <a:tcPr marL="4715" marR="4715" marT="4715" marB="4715" anchor="ctr">
                    <a:lnL>
                      <a:noFill/>
                    </a:lnL>
                    <a:lnR>
                      <a:noFill/>
                    </a:lnR>
                    <a:lnT>
                      <a:noFill/>
                    </a:lnT>
                    <a:lnB>
                      <a:noFill/>
                    </a:lnB>
                    <a:solidFill>
                      <a:srgbClr val="FFFFFF"/>
                    </a:solidFill>
                  </a:tcPr>
                </a:tc>
                <a:tc>
                  <a:txBody>
                    <a:bodyPr/>
                    <a:lstStyle/>
                    <a:p>
                      <a:r>
                        <a:rPr lang="en-CA" sz="1100" dirty="0"/>
                        <a:t>Carleton University </a:t>
                      </a:r>
                    </a:p>
                  </a:txBody>
                  <a:tcPr marL="4715" marR="4715" marT="4715" marB="4715" anchor="ctr">
                    <a:lnL>
                      <a:noFill/>
                    </a:lnL>
                    <a:lnR>
                      <a:noFill/>
                    </a:lnR>
                    <a:lnT>
                      <a:noFill/>
                    </a:lnT>
                    <a:lnB>
                      <a:noFill/>
                    </a:lnB>
                    <a:solidFill>
                      <a:srgbClr val="FFFFFF"/>
                    </a:solidFill>
                  </a:tcPr>
                </a:tc>
                <a:tc>
                  <a:txBody>
                    <a:bodyPr/>
                    <a:lstStyle/>
                    <a:p>
                      <a:pPr algn="r"/>
                      <a:r>
                        <a:rPr lang="en-CA" sz="1100"/>
                        <a:t>1377</a:t>
                      </a:r>
                    </a:p>
                  </a:txBody>
                  <a:tcPr marL="4715" marR="4715" marT="4715" marB="4715" anchor="ctr">
                    <a:lnL>
                      <a:noFill/>
                    </a:lnL>
                    <a:lnR>
                      <a:noFill/>
                    </a:lnR>
                    <a:lnT>
                      <a:noFill/>
                    </a:lnT>
                    <a:lnB>
                      <a:noFill/>
                    </a:lnB>
                    <a:solidFill>
                      <a:srgbClr val="FFFFFF"/>
                    </a:solidFill>
                  </a:tcPr>
                </a:tc>
              </a:tr>
              <a:tr h="0">
                <a:tc>
                  <a:txBody>
                    <a:bodyPr/>
                    <a:lstStyle/>
                    <a:p>
                      <a:pPr algn="ctr"/>
                      <a:r>
                        <a:rPr lang="en-CA" sz="1000" dirty="0" smtClean="0"/>
                        <a:t>  6</a:t>
                      </a:r>
                      <a:endParaRPr lang="en-CA" sz="1000" dirty="0"/>
                    </a:p>
                  </a:txBody>
                  <a:tcPr marL="4715" marR="4715" marT="4715" marB="4715" anchor="ctr">
                    <a:lnL>
                      <a:noFill/>
                    </a:lnL>
                    <a:lnR>
                      <a:noFill/>
                    </a:lnR>
                    <a:lnT>
                      <a:noFill/>
                    </a:lnT>
                    <a:lnB>
                      <a:noFill/>
                    </a:lnB>
                    <a:solidFill>
                      <a:srgbClr val="FFFFFF"/>
                    </a:solidFill>
                  </a:tcPr>
                </a:tc>
                <a:tc>
                  <a:txBody>
                    <a:bodyPr/>
                    <a:lstStyle/>
                    <a:p>
                      <a:r>
                        <a:rPr lang="en-CA" sz="1100" dirty="0"/>
                        <a:t>Ryerson University </a:t>
                      </a:r>
                    </a:p>
                  </a:txBody>
                  <a:tcPr marL="4715" marR="4715" marT="4715" marB="4715" anchor="ctr">
                    <a:lnL>
                      <a:noFill/>
                    </a:lnL>
                    <a:lnR>
                      <a:noFill/>
                    </a:lnR>
                    <a:lnT>
                      <a:noFill/>
                    </a:lnT>
                    <a:lnB>
                      <a:noFill/>
                    </a:lnB>
                    <a:solidFill>
                      <a:srgbClr val="FFFFFF"/>
                    </a:solidFill>
                  </a:tcPr>
                </a:tc>
                <a:tc>
                  <a:txBody>
                    <a:bodyPr/>
                    <a:lstStyle/>
                    <a:p>
                      <a:pPr algn="r"/>
                      <a:r>
                        <a:rPr lang="en-CA" sz="1100"/>
                        <a:t>1069</a:t>
                      </a:r>
                    </a:p>
                  </a:txBody>
                  <a:tcPr marL="4715" marR="4715" marT="4715" marB="4715" anchor="ctr">
                    <a:lnL>
                      <a:noFill/>
                    </a:lnL>
                    <a:lnR>
                      <a:noFill/>
                    </a:lnR>
                    <a:lnT>
                      <a:noFill/>
                    </a:lnT>
                    <a:lnB>
                      <a:noFill/>
                    </a:lnB>
                    <a:solidFill>
                      <a:srgbClr val="FFFFFF"/>
                    </a:solidFill>
                  </a:tcPr>
                </a:tc>
              </a:tr>
              <a:tr h="0">
                <a:tc>
                  <a:txBody>
                    <a:bodyPr/>
                    <a:lstStyle/>
                    <a:p>
                      <a:pPr algn="ctr"/>
                      <a:r>
                        <a:rPr lang="en-CA" sz="1000" dirty="0" smtClean="0"/>
                        <a:t>  7</a:t>
                      </a:r>
                      <a:endParaRPr lang="en-CA" sz="1000" dirty="0"/>
                    </a:p>
                  </a:txBody>
                  <a:tcPr marL="4715" marR="4715" marT="4715" marB="4715" anchor="ctr">
                    <a:lnL>
                      <a:noFill/>
                    </a:lnL>
                    <a:lnR>
                      <a:noFill/>
                    </a:lnR>
                    <a:lnT>
                      <a:noFill/>
                    </a:lnT>
                    <a:lnB>
                      <a:noFill/>
                    </a:lnB>
                    <a:solidFill>
                      <a:srgbClr val="FFFFFF"/>
                    </a:solidFill>
                  </a:tcPr>
                </a:tc>
                <a:tc>
                  <a:txBody>
                    <a:bodyPr/>
                    <a:lstStyle/>
                    <a:p>
                      <a:r>
                        <a:rPr lang="en-CA" sz="1100" dirty="0"/>
                        <a:t>Queen's University </a:t>
                      </a:r>
                    </a:p>
                  </a:txBody>
                  <a:tcPr marL="4715" marR="4715" marT="4715" marB="4715" anchor="ctr">
                    <a:lnL>
                      <a:noFill/>
                    </a:lnL>
                    <a:lnR>
                      <a:noFill/>
                    </a:lnR>
                    <a:lnT>
                      <a:noFill/>
                    </a:lnT>
                    <a:lnB>
                      <a:noFill/>
                    </a:lnB>
                    <a:solidFill>
                      <a:srgbClr val="FFFFFF"/>
                    </a:solidFill>
                  </a:tcPr>
                </a:tc>
                <a:tc>
                  <a:txBody>
                    <a:bodyPr/>
                    <a:lstStyle/>
                    <a:p>
                      <a:pPr algn="r"/>
                      <a:r>
                        <a:rPr lang="en-CA" sz="1100"/>
                        <a:t>710</a:t>
                      </a:r>
                    </a:p>
                  </a:txBody>
                  <a:tcPr marL="4715" marR="4715" marT="4715" marB="4715" anchor="ctr">
                    <a:lnL>
                      <a:noFill/>
                    </a:lnL>
                    <a:lnR>
                      <a:noFill/>
                    </a:lnR>
                    <a:lnT>
                      <a:noFill/>
                    </a:lnT>
                    <a:lnB>
                      <a:noFill/>
                    </a:lnB>
                    <a:solidFill>
                      <a:srgbClr val="FFFFFF"/>
                    </a:solidFill>
                  </a:tcPr>
                </a:tc>
              </a:tr>
              <a:tr h="0">
                <a:tc>
                  <a:txBody>
                    <a:bodyPr/>
                    <a:lstStyle/>
                    <a:p>
                      <a:pPr algn="ctr"/>
                      <a:r>
                        <a:rPr lang="en-CA" sz="1000" dirty="0" smtClean="0"/>
                        <a:t>  8</a:t>
                      </a:r>
                      <a:endParaRPr lang="en-CA" sz="1000" dirty="0"/>
                    </a:p>
                  </a:txBody>
                  <a:tcPr marL="4715" marR="4715" marT="4715" marB="4715" anchor="ctr">
                    <a:lnL>
                      <a:noFill/>
                    </a:lnL>
                    <a:lnR>
                      <a:noFill/>
                    </a:lnR>
                    <a:lnT>
                      <a:noFill/>
                    </a:lnT>
                    <a:lnB>
                      <a:noFill/>
                    </a:lnB>
                    <a:solidFill>
                      <a:srgbClr val="FFFFFF"/>
                    </a:solidFill>
                  </a:tcPr>
                </a:tc>
                <a:tc>
                  <a:txBody>
                    <a:bodyPr/>
                    <a:lstStyle/>
                    <a:p>
                      <a:r>
                        <a:rPr lang="en-CA" sz="1100" dirty="0"/>
                        <a:t>University of Guelph </a:t>
                      </a:r>
                    </a:p>
                  </a:txBody>
                  <a:tcPr marL="4715" marR="4715" marT="4715" marB="4715" anchor="ctr">
                    <a:lnL>
                      <a:noFill/>
                    </a:lnL>
                    <a:lnR>
                      <a:noFill/>
                    </a:lnR>
                    <a:lnT>
                      <a:noFill/>
                    </a:lnT>
                    <a:lnB>
                      <a:noFill/>
                    </a:lnB>
                    <a:solidFill>
                      <a:srgbClr val="FFFFFF"/>
                    </a:solidFill>
                  </a:tcPr>
                </a:tc>
                <a:tc>
                  <a:txBody>
                    <a:bodyPr/>
                    <a:lstStyle/>
                    <a:p>
                      <a:pPr algn="r"/>
                      <a:r>
                        <a:rPr lang="en-CA" sz="1100"/>
                        <a:t>593</a:t>
                      </a:r>
                    </a:p>
                  </a:txBody>
                  <a:tcPr marL="4715" marR="4715" marT="4715" marB="4715" anchor="ctr">
                    <a:lnL>
                      <a:noFill/>
                    </a:lnL>
                    <a:lnR>
                      <a:noFill/>
                    </a:lnR>
                    <a:lnT>
                      <a:noFill/>
                    </a:lnT>
                    <a:lnB>
                      <a:noFill/>
                    </a:lnB>
                    <a:solidFill>
                      <a:srgbClr val="FFFFFF"/>
                    </a:solidFill>
                  </a:tcPr>
                </a:tc>
              </a:tr>
              <a:tr h="38481">
                <a:tc>
                  <a:txBody>
                    <a:bodyPr/>
                    <a:lstStyle/>
                    <a:p>
                      <a:pPr algn="ctr"/>
                      <a:r>
                        <a:rPr lang="en-CA" sz="1000" dirty="0" smtClean="0"/>
                        <a:t>  9</a:t>
                      </a:r>
                      <a:endParaRPr lang="en-CA" sz="1000" dirty="0"/>
                    </a:p>
                  </a:txBody>
                  <a:tcPr marL="4715" marR="4715" marT="4715" marB="4715" anchor="ctr">
                    <a:lnL>
                      <a:noFill/>
                    </a:lnL>
                    <a:lnR>
                      <a:noFill/>
                    </a:lnR>
                    <a:lnT>
                      <a:noFill/>
                    </a:lnT>
                    <a:lnB>
                      <a:noFill/>
                    </a:lnB>
                    <a:solidFill>
                      <a:srgbClr val="FFFFFF"/>
                    </a:solidFill>
                  </a:tcPr>
                </a:tc>
                <a:tc>
                  <a:txBody>
                    <a:bodyPr/>
                    <a:lstStyle/>
                    <a:p>
                      <a:r>
                        <a:rPr lang="en-CA" sz="1100" dirty="0"/>
                        <a:t>University of Western Ontario </a:t>
                      </a:r>
                    </a:p>
                  </a:txBody>
                  <a:tcPr marL="4715" marR="4715" marT="4715" marB="4715" anchor="ctr">
                    <a:lnL>
                      <a:noFill/>
                    </a:lnL>
                    <a:lnR>
                      <a:noFill/>
                    </a:lnR>
                    <a:lnT>
                      <a:noFill/>
                    </a:lnT>
                    <a:lnB>
                      <a:noFill/>
                    </a:lnB>
                    <a:solidFill>
                      <a:srgbClr val="FFFFFF"/>
                    </a:solidFill>
                  </a:tcPr>
                </a:tc>
                <a:tc>
                  <a:txBody>
                    <a:bodyPr/>
                    <a:lstStyle/>
                    <a:p>
                      <a:pPr algn="r"/>
                      <a:r>
                        <a:rPr lang="en-CA" sz="1100"/>
                        <a:t>546</a:t>
                      </a:r>
                    </a:p>
                  </a:txBody>
                  <a:tcPr marL="4715" marR="4715" marT="4715" marB="4715" anchor="ctr">
                    <a:lnL>
                      <a:noFill/>
                    </a:lnL>
                    <a:lnR>
                      <a:noFill/>
                    </a:lnR>
                    <a:lnT>
                      <a:noFill/>
                    </a:lnT>
                    <a:lnB>
                      <a:noFill/>
                    </a:lnB>
                    <a:solidFill>
                      <a:srgbClr val="FFFFFF"/>
                    </a:solidFill>
                  </a:tcPr>
                </a:tc>
              </a:tr>
              <a:tr h="139229">
                <a:tc>
                  <a:txBody>
                    <a:bodyPr/>
                    <a:lstStyle/>
                    <a:p>
                      <a:pPr algn="ctr"/>
                      <a:r>
                        <a:rPr lang="en-CA" sz="1000" dirty="0" smtClean="0"/>
                        <a:t>10</a:t>
                      </a:r>
                      <a:endParaRPr lang="en-CA" sz="1000" dirty="0"/>
                    </a:p>
                  </a:txBody>
                  <a:tcPr marL="4715" marR="4715" marT="4715" marB="4715" anchor="ctr">
                    <a:lnL>
                      <a:noFill/>
                    </a:lnL>
                    <a:lnR>
                      <a:noFill/>
                    </a:lnR>
                    <a:lnT>
                      <a:noFill/>
                    </a:lnT>
                    <a:lnB>
                      <a:noFill/>
                    </a:lnB>
                    <a:solidFill>
                      <a:srgbClr val="FFFFFF"/>
                    </a:solidFill>
                  </a:tcPr>
                </a:tc>
                <a:tc>
                  <a:txBody>
                    <a:bodyPr/>
                    <a:lstStyle/>
                    <a:p>
                      <a:r>
                        <a:rPr lang="en-CA" sz="1100" dirty="0"/>
                        <a:t>University of Ottawa </a:t>
                      </a:r>
                    </a:p>
                  </a:txBody>
                  <a:tcPr marL="4715" marR="4715" marT="4715" marB="4715" anchor="ctr">
                    <a:lnL>
                      <a:noFill/>
                    </a:lnL>
                    <a:lnR>
                      <a:noFill/>
                    </a:lnR>
                    <a:lnT>
                      <a:noFill/>
                    </a:lnT>
                    <a:lnB>
                      <a:noFill/>
                    </a:lnB>
                    <a:solidFill>
                      <a:srgbClr val="FFFFFF"/>
                    </a:solidFill>
                  </a:tcPr>
                </a:tc>
                <a:tc>
                  <a:txBody>
                    <a:bodyPr/>
                    <a:lstStyle/>
                    <a:p>
                      <a:pPr algn="r"/>
                      <a:r>
                        <a:rPr lang="en-CA" sz="1100" dirty="0"/>
                        <a:t>482</a:t>
                      </a:r>
                    </a:p>
                  </a:txBody>
                  <a:tcPr marL="4715" marR="4715" marT="4715" marB="4715" anchor="ctr">
                    <a:lnL>
                      <a:noFill/>
                    </a:lnL>
                    <a:lnR>
                      <a:noFill/>
                    </a:lnR>
                    <a:lnT>
                      <a:noFill/>
                    </a:lnT>
                    <a:lnB>
                      <a:noFill/>
                    </a:lnB>
                    <a:solidFill>
                      <a:srgbClr val="FFFFFF"/>
                    </a:solidFill>
                  </a:tcPr>
                </a:tc>
              </a:tr>
              <a:tr h="0">
                <a:tc>
                  <a:txBody>
                    <a:bodyPr/>
                    <a:lstStyle/>
                    <a:p>
                      <a:pPr algn="ctr"/>
                      <a:r>
                        <a:rPr lang="en-CA" sz="1000" dirty="0" smtClean="0"/>
                        <a:t>11</a:t>
                      </a:r>
                      <a:endParaRPr lang="en-CA" sz="1000" dirty="0"/>
                    </a:p>
                  </a:txBody>
                  <a:tcPr marL="4715" marR="4715" marT="4715" marB="4715" anchor="ctr">
                    <a:lnL>
                      <a:noFill/>
                    </a:lnL>
                    <a:lnR>
                      <a:noFill/>
                    </a:lnR>
                    <a:lnT>
                      <a:noFill/>
                    </a:lnT>
                    <a:lnB>
                      <a:noFill/>
                    </a:lnB>
                    <a:solidFill>
                      <a:srgbClr val="FFFFFF"/>
                    </a:solidFill>
                  </a:tcPr>
                </a:tc>
                <a:tc>
                  <a:txBody>
                    <a:bodyPr/>
                    <a:lstStyle/>
                    <a:p>
                      <a:r>
                        <a:rPr lang="en-CA" sz="1100" dirty="0"/>
                        <a:t>University of Windsor </a:t>
                      </a:r>
                    </a:p>
                  </a:txBody>
                  <a:tcPr marL="4715" marR="4715" marT="4715" marB="4715" anchor="ctr">
                    <a:lnL>
                      <a:noFill/>
                    </a:lnL>
                    <a:lnR>
                      <a:noFill/>
                    </a:lnR>
                    <a:lnT>
                      <a:noFill/>
                    </a:lnT>
                    <a:lnB>
                      <a:noFill/>
                    </a:lnB>
                    <a:solidFill>
                      <a:srgbClr val="FFFFFF"/>
                    </a:solidFill>
                  </a:tcPr>
                </a:tc>
                <a:tc>
                  <a:txBody>
                    <a:bodyPr/>
                    <a:lstStyle/>
                    <a:p>
                      <a:pPr algn="r"/>
                      <a:r>
                        <a:rPr lang="en-CA" sz="1100" dirty="0"/>
                        <a:t>424</a:t>
                      </a:r>
                    </a:p>
                  </a:txBody>
                  <a:tcPr marL="4715" marR="4715" marT="4715" marB="4715" anchor="ctr">
                    <a:lnL>
                      <a:noFill/>
                    </a:lnL>
                    <a:lnR>
                      <a:noFill/>
                    </a:lnR>
                    <a:lnT>
                      <a:noFill/>
                    </a:lnT>
                    <a:lnB>
                      <a:noFill/>
                    </a:lnB>
                    <a:solidFill>
                      <a:srgbClr val="FFFFFF"/>
                    </a:solidFill>
                  </a:tcPr>
                </a:tc>
              </a:tr>
              <a:tr h="50740">
                <a:tc>
                  <a:txBody>
                    <a:bodyPr/>
                    <a:lstStyle/>
                    <a:p>
                      <a:pPr algn="ctr"/>
                      <a:r>
                        <a:rPr lang="en-CA" sz="1000" dirty="0" smtClean="0"/>
                        <a:t>12</a:t>
                      </a:r>
                      <a:endParaRPr lang="en-CA" sz="1000" dirty="0"/>
                    </a:p>
                  </a:txBody>
                  <a:tcPr marL="4715" marR="4715" marT="4715" marB="4715" anchor="ctr">
                    <a:lnL>
                      <a:noFill/>
                    </a:lnL>
                    <a:lnR>
                      <a:noFill/>
                    </a:lnR>
                    <a:lnT>
                      <a:noFill/>
                    </a:lnT>
                    <a:lnB>
                      <a:noFill/>
                    </a:lnB>
                    <a:solidFill>
                      <a:srgbClr val="FFFFFF"/>
                    </a:solidFill>
                  </a:tcPr>
                </a:tc>
                <a:tc>
                  <a:txBody>
                    <a:bodyPr/>
                    <a:lstStyle/>
                    <a:p>
                      <a:r>
                        <a:rPr lang="en-CA" sz="1100" dirty="0"/>
                        <a:t>University of Ontario Institute </a:t>
                      </a:r>
                      <a:r>
                        <a:rPr lang="en-CA" sz="1100" dirty="0" smtClean="0"/>
                        <a:t>of Technology</a:t>
                      </a:r>
                      <a:r>
                        <a:rPr lang="en-CA" sz="1100" dirty="0"/>
                        <a:t> </a:t>
                      </a:r>
                    </a:p>
                  </a:txBody>
                  <a:tcPr marL="4715" marR="4715" marT="4715" marB="4715" anchor="ctr">
                    <a:lnL>
                      <a:noFill/>
                    </a:lnL>
                    <a:lnR>
                      <a:noFill/>
                    </a:lnR>
                    <a:lnT>
                      <a:noFill/>
                    </a:lnT>
                    <a:lnB>
                      <a:noFill/>
                    </a:lnB>
                    <a:solidFill>
                      <a:srgbClr val="FFFFFF"/>
                    </a:solidFill>
                  </a:tcPr>
                </a:tc>
                <a:tc>
                  <a:txBody>
                    <a:bodyPr/>
                    <a:lstStyle/>
                    <a:p>
                      <a:pPr algn="r"/>
                      <a:r>
                        <a:rPr lang="en-CA" sz="1100"/>
                        <a:t>413</a:t>
                      </a:r>
                    </a:p>
                  </a:txBody>
                  <a:tcPr marL="4715" marR="4715" marT="4715" marB="4715" anchor="ctr">
                    <a:lnL>
                      <a:noFill/>
                    </a:lnL>
                    <a:lnR>
                      <a:noFill/>
                    </a:lnR>
                    <a:lnT>
                      <a:noFill/>
                    </a:lnT>
                    <a:lnB>
                      <a:noFill/>
                    </a:lnB>
                    <a:solidFill>
                      <a:srgbClr val="FFFFFF"/>
                    </a:solidFill>
                  </a:tcPr>
                </a:tc>
              </a:tr>
              <a:tr h="38481">
                <a:tc>
                  <a:txBody>
                    <a:bodyPr/>
                    <a:lstStyle/>
                    <a:p>
                      <a:pPr algn="ctr"/>
                      <a:r>
                        <a:rPr lang="en-CA" sz="1000" dirty="0" smtClean="0"/>
                        <a:t>13</a:t>
                      </a:r>
                      <a:endParaRPr lang="en-CA" sz="1000" dirty="0"/>
                    </a:p>
                  </a:txBody>
                  <a:tcPr marL="4715" marR="4715" marT="4715" marB="4715" anchor="ctr">
                    <a:lnL>
                      <a:noFill/>
                    </a:lnL>
                    <a:lnR>
                      <a:noFill/>
                    </a:lnR>
                    <a:lnT>
                      <a:noFill/>
                    </a:lnT>
                    <a:lnB>
                      <a:noFill/>
                    </a:lnB>
                    <a:solidFill>
                      <a:srgbClr val="FFFFFF"/>
                    </a:solidFill>
                  </a:tcPr>
                </a:tc>
                <a:tc>
                  <a:txBody>
                    <a:bodyPr/>
                    <a:lstStyle/>
                    <a:p>
                      <a:r>
                        <a:rPr lang="en-CA" sz="1100" dirty="0"/>
                        <a:t>Royal Military College of Canada </a:t>
                      </a:r>
                    </a:p>
                  </a:txBody>
                  <a:tcPr marL="4715" marR="4715" marT="4715" marB="4715" anchor="ctr">
                    <a:lnL>
                      <a:noFill/>
                    </a:lnL>
                    <a:lnR>
                      <a:noFill/>
                    </a:lnR>
                    <a:lnT>
                      <a:noFill/>
                    </a:lnT>
                    <a:lnB>
                      <a:noFill/>
                    </a:lnB>
                    <a:solidFill>
                      <a:srgbClr val="FFFFFF"/>
                    </a:solidFill>
                  </a:tcPr>
                </a:tc>
                <a:tc>
                  <a:txBody>
                    <a:bodyPr/>
                    <a:lstStyle/>
                    <a:p>
                      <a:pPr algn="r"/>
                      <a:r>
                        <a:rPr lang="en-CA" sz="1100"/>
                        <a:t>223</a:t>
                      </a:r>
                    </a:p>
                  </a:txBody>
                  <a:tcPr marL="4715" marR="4715" marT="4715" marB="4715" anchor="ctr">
                    <a:lnL>
                      <a:noFill/>
                    </a:lnL>
                    <a:lnR>
                      <a:noFill/>
                    </a:lnR>
                    <a:lnT>
                      <a:noFill/>
                    </a:lnT>
                    <a:lnB>
                      <a:noFill/>
                    </a:lnB>
                    <a:solidFill>
                      <a:srgbClr val="FFFFFF"/>
                    </a:solidFill>
                  </a:tcPr>
                </a:tc>
              </a:tr>
              <a:tr h="0">
                <a:tc>
                  <a:txBody>
                    <a:bodyPr/>
                    <a:lstStyle/>
                    <a:p>
                      <a:pPr algn="ctr"/>
                      <a:r>
                        <a:rPr lang="en-CA" sz="1000" dirty="0" smtClean="0"/>
                        <a:t>14</a:t>
                      </a:r>
                      <a:endParaRPr lang="en-CA" sz="1000" dirty="0"/>
                    </a:p>
                  </a:txBody>
                  <a:tcPr marL="4715" marR="4715" marT="4715" marB="4715" anchor="ctr">
                    <a:lnL>
                      <a:noFill/>
                    </a:lnL>
                    <a:lnR>
                      <a:noFill/>
                    </a:lnR>
                    <a:lnT>
                      <a:noFill/>
                    </a:lnT>
                    <a:lnB>
                      <a:noFill/>
                    </a:lnB>
                    <a:solidFill>
                      <a:srgbClr val="FFFFFF"/>
                    </a:solidFill>
                  </a:tcPr>
                </a:tc>
                <a:tc>
                  <a:txBody>
                    <a:bodyPr/>
                    <a:lstStyle/>
                    <a:p>
                      <a:r>
                        <a:rPr lang="en-CA" sz="1100" dirty="0"/>
                        <a:t>Laurentian University </a:t>
                      </a:r>
                    </a:p>
                  </a:txBody>
                  <a:tcPr marL="4715" marR="4715" marT="4715" marB="4715" anchor="ctr">
                    <a:lnL>
                      <a:noFill/>
                    </a:lnL>
                    <a:lnR>
                      <a:noFill/>
                    </a:lnR>
                    <a:lnT>
                      <a:noFill/>
                    </a:lnT>
                    <a:lnB>
                      <a:noFill/>
                    </a:lnB>
                    <a:solidFill>
                      <a:srgbClr val="FFFFFF"/>
                    </a:solidFill>
                  </a:tcPr>
                </a:tc>
                <a:tc>
                  <a:txBody>
                    <a:bodyPr/>
                    <a:lstStyle/>
                    <a:p>
                      <a:pPr algn="r"/>
                      <a:r>
                        <a:rPr lang="en-CA" sz="1100"/>
                        <a:t>158</a:t>
                      </a:r>
                    </a:p>
                  </a:txBody>
                  <a:tcPr marL="4715" marR="4715" marT="4715" marB="4715" anchor="ctr">
                    <a:lnL>
                      <a:noFill/>
                    </a:lnL>
                    <a:lnR>
                      <a:noFill/>
                    </a:lnR>
                    <a:lnT>
                      <a:noFill/>
                    </a:lnT>
                    <a:lnB>
                      <a:noFill/>
                    </a:lnB>
                    <a:solidFill>
                      <a:srgbClr val="FFFFFF"/>
                    </a:solidFill>
                  </a:tcPr>
                </a:tc>
              </a:tr>
              <a:tr h="0">
                <a:tc>
                  <a:txBody>
                    <a:bodyPr/>
                    <a:lstStyle/>
                    <a:p>
                      <a:pPr algn="ctr"/>
                      <a:r>
                        <a:rPr lang="en-CA" sz="1000" dirty="0" smtClean="0"/>
                        <a:t>15</a:t>
                      </a:r>
                      <a:endParaRPr lang="en-CA" sz="1000" dirty="0"/>
                    </a:p>
                  </a:txBody>
                  <a:tcPr marL="4715" marR="4715" marT="4715" marB="4715" anchor="ctr">
                    <a:lnL>
                      <a:noFill/>
                    </a:lnL>
                    <a:lnR>
                      <a:noFill/>
                    </a:lnR>
                    <a:lnT>
                      <a:noFill/>
                    </a:lnT>
                    <a:lnB>
                      <a:noFill/>
                    </a:lnB>
                    <a:solidFill>
                      <a:srgbClr val="FFFFFF"/>
                    </a:solidFill>
                  </a:tcPr>
                </a:tc>
                <a:tc>
                  <a:txBody>
                    <a:bodyPr/>
                    <a:lstStyle/>
                    <a:p>
                      <a:r>
                        <a:rPr lang="en-CA" sz="1100" dirty="0"/>
                        <a:t>York University </a:t>
                      </a:r>
                    </a:p>
                  </a:txBody>
                  <a:tcPr marL="4715" marR="4715" marT="4715" marB="4715" anchor="ctr">
                    <a:lnL>
                      <a:noFill/>
                    </a:lnL>
                    <a:lnR>
                      <a:noFill/>
                    </a:lnR>
                    <a:lnT>
                      <a:noFill/>
                    </a:lnT>
                    <a:lnB>
                      <a:noFill/>
                    </a:lnB>
                    <a:solidFill>
                      <a:srgbClr val="FFFFFF"/>
                    </a:solidFill>
                  </a:tcPr>
                </a:tc>
                <a:tc>
                  <a:txBody>
                    <a:bodyPr/>
                    <a:lstStyle/>
                    <a:p>
                      <a:pPr algn="r"/>
                      <a:r>
                        <a:rPr lang="en-CA" sz="1100" dirty="0"/>
                        <a:t>103</a:t>
                      </a:r>
                    </a:p>
                  </a:txBody>
                  <a:tcPr marL="4715" marR="4715" marT="4715" marB="4715" anchor="ctr">
                    <a:lnL>
                      <a:noFill/>
                    </a:lnL>
                    <a:lnR>
                      <a:noFill/>
                    </a:lnR>
                    <a:lnT>
                      <a:noFill/>
                    </a:lnT>
                    <a:lnB>
                      <a:noFill/>
                    </a:lnB>
                    <a:solidFill>
                      <a:srgbClr val="FFFFFF"/>
                    </a:solidFill>
                  </a:tcPr>
                </a:tc>
              </a:tr>
              <a:tr h="0">
                <a:tc>
                  <a:txBody>
                    <a:bodyPr/>
                    <a:lstStyle/>
                    <a:p>
                      <a:pPr algn="ctr"/>
                      <a:r>
                        <a:rPr lang="en-CA" sz="1000" dirty="0" smtClean="0"/>
                        <a:t>16</a:t>
                      </a:r>
                      <a:endParaRPr lang="en-CA" sz="1000" dirty="0"/>
                    </a:p>
                  </a:txBody>
                  <a:tcPr marL="4715" marR="4715" marT="4715" marB="4715" anchor="ctr">
                    <a:lnL>
                      <a:noFill/>
                    </a:lnL>
                    <a:lnR>
                      <a:noFill/>
                    </a:lnR>
                    <a:lnT>
                      <a:noFill/>
                    </a:lnT>
                    <a:lnB>
                      <a:noFill/>
                    </a:lnB>
                    <a:solidFill>
                      <a:srgbClr val="FFFFFF"/>
                    </a:solidFill>
                  </a:tcPr>
                </a:tc>
                <a:tc>
                  <a:txBody>
                    <a:bodyPr/>
                    <a:lstStyle/>
                    <a:p>
                      <a:r>
                        <a:rPr lang="en-CA" sz="1100" dirty="0" smtClean="0"/>
                        <a:t>Conestoga College</a:t>
                      </a:r>
                      <a:r>
                        <a:rPr lang="en-CA" sz="1100" dirty="0"/>
                        <a:t> </a:t>
                      </a:r>
                    </a:p>
                  </a:txBody>
                  <a:tcPr marL="4715" marR="4715" marT="4715" marB="4715" anchor="ctr">
                    <a:lnL>
                      <a:noFill/>
                    </a:lnL>
                    <a:lnR>
                      <a:noFill/>
                    </a:lnR>
                    <a:lnT>
                      <a:noFill/>
                    </a:lnT>
                    <a:lnB>
                      <a:noFill/>
                    </a:lnB>
                    <a:solidFill>
                      <a:srgbClr val="FFFFFF"/>
                    </a:solidFill>
                  </a:tcPr>
                </a:tc>
                <a:tc>
                  <a:txBody>
                    <a:bodyPr/>
                    <a:lstStyle/>
                    <a:p>
                      <a:pPr algn="r"/>
                      <a:r>
                        <a:rPr lang="en-CA" sz="1100" dirty="0"/>
                        <a:t>29</a:t>
                      </a:r>
                    </a:p>
                  </a:txBody>
                  <a:tcPr marL="4715" marR="4715" marT="4715" marB="4715" anchor="ctr">
                    <a:lnL>
                      <a:noFill/>
                    </a:lnL>
                    <a:lnR>
                      <a:noFill/>
                    </a:lnR>
                    <a:lnT>
                      <a:noFill/>
                    </a:lnT>
                    <a:lnB>
                      <a:noFill/>
                    </a:lnB>
                    <a:solidFill>
                      <a:srgbClr val="FFFFFF"/>
                    </a:solidFill>
                  </a:tcPr>
                </a:tc>
              </a:tr>
              <a:tr h="0">
                <a:tc gridSpan="2">
                  <a:txBody>
                    <a:bodyPr/>
                    <a:lstStyle/>
                    <a:p>
                      <a:pPr algn="r"/>
                      <a:r>
                        <a:rPr lang="en-CA" sz="1100" dirty="0"/>
                        <a:t> </a:t>
                      </a:r>
                    </a:p>
                  </a:txBody>
                  <a:tcPr marL="4715" marR="4715" marT="4715" marB="4715" anchor="ctr">
                    <a:lnL>
                      <a:noFill/>
                    </a:lnL>
                    <a:lnR>
                      <a:noFill/>
                    </a:lnR>
                    <a:lnT>
                      <a:noFill/>
                    </a:lnT>
                    <a:lnB>
                      <a:noFill/>
                    </a:lnB>
                  </a:tcPr>
                </a:tc>
                <a:tc hMerge="1">
                  <a:txBody>
                    <a:bodyPr/>
                    <a:lstStyle/>
                    <a:p>
                      <a:endParaRPr lang="en-CA"/>
                    </a:p>
                  </a:txBody>
                  <a:tcPr/>
                </a:tc>
                <a:tc>
                  <a:txBody>
                    <a:bodyPr/>
                    <a:lstStyle/>
                    <a:p>
                      <a:pPr algn="r"/>
                      <a:r>
                        <a:rPr lang="en-CA" sz="1100" b="1" dirty="0"/>
                        <a:t>Total : 15057</a:t>
                      </a:r>
                      <a:endParaRPr lang="en-CA" sz="1100" dirty="0"/>
                    </a:p>
                  </a:txBody>
                  <a:tcPr marL="4715" marR="4715" marT="4715" marB="4715" anchor="ctr">
                    <a:lnL>
                      <a:noFill/>
                    </a:lnL>
                    <a:lnR>
                      <a:noFill/>
                    </a:lnR>
                    <a:lnT>
                      <a:noFill/>
                    </a:lnT>
                    <a:lnB>
                      <a:noFill/>
                    </a:lnB>
                  </a:tcPr>
                </a:tc>
              </a:tr>
            </a:tbl>
          </a:graphicData>
        </a:graphic>
      </p:graphicFrame>
      <p:pic>
        <p:nvPicPr>
          <p:cNvPr id="2050" name="Picture 2"/>
          <p:cNvPicPr>
            <a:picLocks noChangeAspect="1" noChangeArrowheads="1"/>
          </p:cNvPicPr>
          <p:nvPr/>
        </p:nvPicPr>
        <p:blipFill>
          <a:blip r:embed="rId2"/>
          <a:srcRect/>
          <a:stretch>
            <a:fillRect/>
          </a:stretch>
        </p:blipFill>
        <p:spPr bwMode="auto">
          <a:xfrm rot="20937308">
            <a:off x="4549495" y="1498595"/>
            <a:ext cx="4211371" cy="3699933"/>
          </a:xfrm>
          <a:prstGeom prst="rect">
            <a:avLst/>
          </a:prstGeom>
          <a:noFill/>
          <a:ln w="9525">
            <a:noFill/>
            <a:miter lim="800000"/>
            <a:headEnd/>
            <a:tailEnd/>
          </a:ln>
        </p:spPr>
      </p:pic>
      <p:sp>
        <p:nvSpPr>
          <p:cNvPr id="8" name="TextBox 7"/>
          <p:cNvSpPr txBox="1"/>
          <p:nvPr/>
        </p:nvSpPr>
        <p:spPr>
          <a:xfrm rot="21378319">
            <a:off x="1053656" y="2401662"/>
            <a:ext cx="2364750" cy="369332"/>
          </a:xfrm>
          <a:prstGeom prst="rect">
            <a:avLst/>
          </a:prstGeom>
          <a:noFill/>
        </p:spPr>
        <p:txBody>
          <a:bodyPr wrap="none" rtlCol="0">
            <a:spAutoFit/>
          </a:bodyPr>
          <a:lstStyle/>
          <a:p>
            <a:r>
              <a:rPr lang="en-CA" b="1" dirty="0" smtClean="0">
                <a:solidFill>
                  <a:srgbClr val="FF0000"/>
                </a:solidFill>
              </a:rPr>
              <a:t>As of January 2013:</a:t>
            </a:r>
            <a:endParaRPr lang="en-CA" b="1"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Engineer Intern</a:t>
            </a:r>
            <a:endParaRPr lang="en-CA" dirty="0"/>
          </a:p>
        </p:txBody>
      </p:sp>
      <p:sp>
        <p:nvSpPr>
          <p:cNvPr id="3" name="Content Placeholder 2"/>
          <p:cNvSpPr>
            <a:spLocks noGrp="1"/>
          </p:cNvSpPr>
          <p:nvPr>
            <p:ph idx="1"/>
          </p:nvPr>
        </p:nvSpPr>
        <p:spPr>
          <a:xfrm>
            <a:off x="457199" y="1600200"/>
            <a:ext cx="8229600" cy="4616450"/>
          </a:xfrm>
        </p:spPr>
        <p:txBody>
          <a:bodyPr/>
          <a:lstStyle/>
          <a:p>
            <a:pPr>
              <a:buNone/>
            </a:pPr>
            <a:r>
              <a:rPr lang="en-CA" sz="2000" dirty="0" smtClean="0"/>
              <a:t>	Once you graduate, you can apply for the position of </a:t>
            </a:r>
            <a:r>
              <a:rPr lang="en-CA" sz="2000" i="1" dirty="0" smtClean="0"/>
              <a:t>engineering intern</a:t>
            </a:r>
            <a:r>
              <a:rPr lang="en-CA" sz="2000" dirty="0" smtClean="0"/>
              <a:t> and use the initials EIT after your name</a:t>
            </a:r>
          </a:p>
          <a:p>
            <a:pPr>
              <a:buNone/>
            </a:pPr>
            <a:endParaRPr lang="en-CA" sz="2000" dirty="0" smtClean="0"/>
          </a:p>
          <a:p>
            <a:pPr>
              <a:buNone/>
            </a:pPr>
            <a:r>
              <a:rPr lang="en-CA" sz="2000" dirty="0" smtClean="0"/>
              <a:t>	You can also:</a:t>
            </a:r>
          </a:p>
          <a:p>
            <a:pPr lvl="1"/>
            <a:r>
              <a:rPr lang="en-CA" dirty="0" smtClean="0"/>
              <a:t>Vote in regional chapter elections</a:t>
            </a:r>
          </a:p>
          <a:p>
            <a:pPr lvl="1"/>
            <a:r>
              <a:rPr lang="en-CA" dirty="0" smtClean="0"/>
              <a:t>Attend the annual meeting of the Association</a:t>
            </a:r>
          </a:p>
          <a:p>
            <a:pPr lvl="1"/>
            <a:r>
              <a:rPr lang="en-CA" dirty="0" smtClean="0"/>
              <a:t>Be appointed to a committee</a:t>
            </a:r>
          </a:p>
        </p:txBody>
      </p:sp>
      <p:sp>
        <p:nvSpPr>
          <p:cNvPr id="5" name="Footer Placeholder 4"/>
          <p:cNvSpPr>
            <a:spLocks noGrp="1"/>
          </p:cNvSpPr>
          <p:nvPr>
            <p:ph type="ftr" sz="quarter" idx="12"/>
          </p:nvPr>
        </p:nvSpPr>
        <p:spPr/>
        <p:txBody>
          <a:bodyPr/>
          <a:lstStyle/>
          <a:p>
            <a:pPr>
              <a:defRPr/>
            </a:pPr>
            <a:r>
              <a:rPr lang="en-US" smtClean="0"/>
              <a:t>An “Engineer” on Co-op?</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smtClean="0">
                <a:latin typeface="Arial" charset="0"/>
                <a:cs typeface="Arial" charset="0"/>
              </a:rPr>
              <a:t>Summary</a:t>
            </a:r>
          </a:p>
        </p:txBody>
      </p:sp>
      <p:sp>
        <p:nvSpPr>
          <p:cNvPr id="53251" name="Rectangle 3"/>
          <p:cNvSpPr>
            <a:spLocks noGrp="1" noChangeArrowheads="1"/>
          </p:cNvSpPr>
          <p:nvPr>
            <p:ph type="body" idx="1"/>
          </p:nvPr>
        </p:nvSpPr>
        <p:spPr/>
        <p:txBody>
          <a:bodyPr/>
          <a:lstStyle/>
          <a:p>
            <a:pPr>
              <a:buNone/>
            </a:pPr>
            <a:r>
              <a:rPr lang="en-US" dirty="0" smtClean="0">
                <a:latin typeface="Arial" charset="0"/>
                <a:cs typeface="Arial" charset="0"/>
              </a:rPr>
              <a:t>	</a:t>
            </a:r>
            <a:r>
              <a:rPr lang="en-CA" dirty="0" smtClean="0"/>
              <a:t>Summary</a:t>
            </a:r>
          </a:p>
          <a:p>
            <a:pPr lvl="1"/>
            <a:r>
              <a:rPr lang="en-CA" dirty="0" smtClean="0"/>
              <a:t>The term “engineer” is restricted</a:t>
            </a:r>
          </a:p>
          <a:p>
            <a:pPr lvl="1"/>
            <a:r>
              <a:rPr lang="en-CA" dirty="0" smtClean="0"/>
              <a:t>The term “engineering” is not restricted except in conjunction with “consulting”, “specialist” or “professional”</a:t>
            </a:r>
          </a:p>
          <a:p>
            <a:pPr lvl="1"/>
            <a:r>
              <a:rPr lang="en-CA" dirty="0" smtClean="0"/>
              <a:t>There are numerous options and alternatives</a:t>
            </a:r>
          </a:p>
          <a:p>
            <a:pPr lvl="1"/>
            <a:r>
              <a:rPr lang="en-CA" dirty="0" smtClean="0"/>
              <a:t>Students can join PEO’s Student Membership Program</a:t>
            </a:r>
          </a:p>
          <a:p>
            <a:pPr lvl="1"/>
            <a:r>
              <a:rPr lang="en-CA" dirty="0" smtClean="0"/>
              <a:t>Graduates can become Engineering Interns</a:t>
            </a:r>
          </a:p>
          <a:p>
            <a:pPr lvl="1">
              <a:buNone/>
            </a:pPr>
            <a:endParaRPr lang="en-CA" dirty="0" smtClean="0"/>
          </a:p>
          <a:p>
            <a:pPr lvl="1"/>
            <a:endParaRPr lang="en-CA" dirty="0" smtClean="0"/>
          </a:p>
          <a:p>
            <a:pPr lvl="1"/>
            <a:endParaRPr lang="en-CA" dirty="0" smtClean="0"/>
          </a:p>
        </p:txBody>
      </p:sp>
      <p:sp>
        <p:nvSpPr>
          <p:cNvPr id="5" name="Footer Placeholder 4"/>
          <p:cNvSpPr>
            <a:spLocks noGrp="1"/>
          </p:cNvSpPr>
          <p:nvPr>
            <p:ph type="ftr" sz="quarter" idx="12"/>
          </p:nvPr>
        </p:nvSpPr>
        <p:spPr/>
        <p:txBody>
          <a:bodyPr/>
          <a:lstStyle/>
          <a:p>
            <a:pPr>
              <a:defRPr/>
            </a:pPr>
            <a:r>
              <a:rPr lang="en-US" smtClean="0"/>
              <a:t>An “Engineer” on Co-op?</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53251" name="Rectangle 3"/>
          <p:cNvSpPr>
            <a:spLocks noGrp="1" noChangeArrowheads="1"/>
          </p:cNvSpPr>
          <p:nvPr>
            <p:ph type="body" idx="1"/>
          </p:nvPr>
        </p:nvSpPr>
        <p:spPr/>
        <p:txBody>
          <a:bodyPr/>
          <a:lstStyle/>
          <a:p>
            <a:pPr marL="533400" indent="-533400">
              <a:buFontTx/>
              <a:buNone/>
            </a:pPr>
            <a:r>
              <a:rPr lang="en-US" sz="1800" dirty="0" smtClean="0">
                <a:latin typeface="Arial" charset="0"/>
                <a:cs typeface="Arial" charset="0"/>
              </a:rPr>
              <a:t>[1]	Student Membership Program, http://www.engineeringstudents.peo.on.ca/</a:t>
            </a:r>
          </a:p>
          <a:p>
            <a:pPr marL="533400" indent="-533400">
              <a:buNone/>
            </a:pPr>
            <a:r>
              <a:rPr lang="en-CA" sz="1800" dirty="0" smtClean="0">
                <a:latin typeface="Arial" charset="0"/>
                <a:cs typeface="Arial" charset="0"/>
              </a:rPr>
              <a:t>[2]</a:t>
            </a:r>
            <a:r>
              <a:rPr lang="en-CA" sz="1800" dirty="0" smtClean="0">
                <a:latin typeface="Arial" charset="0"/>
                <a:cs typeface="Arial" charset="0"/>
              </a:rPr>
              <a:t>	Private communication with Steven Haddock</a:t>
            </a:r>
          </a:p>
          <a:p>
            <a:pPr marL="933450" lvl="1" indent="-533400">
              <a:buNone/>
            </a:pPr>
            <a:r>
              <a:rPr lang="en-CA" sz="1600" dirty="0" smtClean="0">
                <a:latin typeface="Arial" charset="0"/>
                <a:cs typeface="Arial" charset="0"/>
              </a:rPr>
              <a:t>	Compliance Officer with Professional Engineers </a:t>
            </a:r>
            <a:r>
              <a:rPr lang="en-CA" sz="1600" dirty="0" smtClean="0">
                <a:latin typeface="Arial" charset="0"/>
                <a:cs typeface="Arial" charset="0"/>
              </a:rPr>
              <a:t>Ontario</a:t>
            </a:r>
          </a:p>
          <a:p>
            <a:pPr marL="533400" indent="-533400">
              <a:buFontTx/>
              <a:buNone/>
            </a:pPr>
            <a:r>
              <a:rPr lang="en-CA" sz="1800" dirty="0" smtClean="0">
                <a:latin typeface="Arial" charset="0"/>
                <a:cs typeface="Arial" charset="0"/>
              </a:rPr>
              <a:t>[3]</a:t>
            </a:r>
            <a:r>
              <a:rPr lang="en-CA" sz="1800" dirty="0" smtClean="0">
                <a:latin typeface="Arial" charset="0"/>
                <a:cs typeface="Arial" charset="0"/>
              </a:rPr>
              <a:t>	Professional Engineers Act,</a:t>
            </a:r>
            <a:br>
              <a:rPr lang="en-CA" sz="1800" dirty="0" smtClean="0">
                <a:latin typeface="Arial" charset="0"/>
                <a:cs typeface="Arial" charset="0"/>
              </a:rPr>
            </a:br>
            <a:r>
              <a:rPr lang="en-CA" sz="1600" dirty="0" smtClean="0">
                <a:latin typeface="Arial" charset="0"/>
                <a:cs typeface="Arial" charset="0"/>
              </a:rPr>
              <a:t>http://www.e-laws.gov.on.ca/html/statutes/english/elaws_statutes_90p28_e.htm</a:t>
            </a:r>
          </a:p>
          <a:p>
            <a:pPr marL="533400" indent="-533400">
              <a:buFontTx/>
              <a:buNone/>
            </a:pPr>
            <a:r>
              <a:rPr lang="en-CA" sz="1800" dirty="0" smtClean="0">
                <a:latin typeface="Arial" charset="0"/>
                <a:cs typeface="Arial" charset="0"/>
              </a:rPr>
              <a:t>[4]</a:t>
            </a:r>
            <a:r>
              <a:rPr lang="en-CA" sz="1800" dirty="0" smtClean="0">
                <a:latin typeface="Arial" charset="0"/>
                <a:cs typeface="Arial" charset="0"/>
              </a:rPr>
              <a:t>	Ontario Regulation 941,</a:t>
            </a:r>
          </a:p>
          <a:p>
            <a:pPr marL="533400" indent="-533400">
              <a:buFontTx/>
              <a:buNone/>
            </a:pPr>
            <a:r>
              <a:rPr lang="en-CA" sz="1600" dirty="0" smtClean="0">
                <a:latin typeface="Arial" charset="0"/>
                <a:cs typeface="Arial" charset="0"/>
              </a:rPr>
              <a:t>	http://www.e-laws.gov.on.ca/html/regs/english/elaws_regs_900941_e.htm</a:t>
            </a:r>
          </a:p>
          <a:p>
            <a:pPr marL="533400" indent="-533400">
              <a:buFontTx/>
              <a:buNone/>
            </a:pPr>
            <a:endParaRPr lang="en-CA" sz="1800" dirty="0" smtClean="0">
              <a:latin typeface="Arial" charset="0"/>
              <a:cs typeface="Arial" charset="0"/>
            </a:endParaRPr>
          </a:p>
          <a:p>
            <a:pPr marL="533400" indent="-533400" algn="just">
              <a:buFontTx/>
              <a:buNone/>
            </a:pPr>
            <a:r>
              <a:rPr lang="en-CA" sz="1600" dirty="0" smtClean="0">
                <a:solidFill>
                  <a:schemeClr val="tx1">
                    <a:lumMod val="65000"/>
                    <a:lumOff val="35000"/>
                  </a:schemeClr>
                </a:solidFill>
                <a:latin typeface="Arial" charset="0"/>
                <a:cs typeface="Arial" charset="0"/>
              </a:rPr>
              <a:t>	These course slides are provided for the ECE 290 class.  The material in it reflects Douglas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a:p>
            <a:pPr marL="933450" lvl="1" indent="-533400">
              <a:buNone/>
            </a:pPr>
            <a:endParaRPr lang="en-CA" sz="1400" dirty="0" smtClean="0">
              <a:latin typeface="Arial" charset="0"/>
              <a:cs typeface="Arial" charset="0"/>
            </a:endParaRPr>
          </a:p>
          <a:p>
            <a:pPr marL="533400" indent="-533400">
              <a:buNone/>
            </a:pPr>
            <a:endParaRPr lang="en-US" dirty="0" smtClean="0">
              <a:latin typeface="Arial" charset="0"/>
              <a:cs typeface="Arial" charset="0"/>
            </a:endParaRPr>
          </a:p>
        </p:txBody>
      </p:sp>
      <p:sp>
        <p:nvSpPr>
          <p:cNvPr id="5" name="Footer Placeholder 4"/>
          <p:cNvSpPr>
            <a:spLocks noGrp="1"/>
          </p:cNvSpPr>
          <p:nvPr>
            <p:ph type="ftr" sz="quarter" idx="12"/>
          </p:nvPr>
        </p:nvSpPr>
        <p:spPr/>
        <p:txBody>
          <a:bodyPr/>
          <a:lstStyle/>
          <a:p>
            <a:pPr>
              <a:defRPr/>
            </a:pPr>
            <a:r>
              <a:rPr lang="en-US" smtClean="0"/>
              <a:t>An “Engineer” on Co-op?</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smtClean="0">
                <a:latin typeface="Arial" charset="0"/>
                <a:cs typeface="Arial" charset="0"/>
              </a:rPr>
              <a:t>Outline</a:t>
            </a:r>
          </a:p>
        </p:txBody>
      </p:sp>
      <p:sp>
        <p:nvSpPr>
          <p:cNvPr id="53251" name="Rectangle 3"/>
          <p:cNvSpPr>
            <a:spLocks noGrp="1" noChangeArrowheads="1"/>
          </p:cNvSpPr>
          <p:nvPr>
            <p:ph type="body" idx="1"/>
          </p:nvPr>
        </p:nvSpPr>
        <p:spPr/>
        <p:txBody>
          <a:bodyPr/>
          <a:lstStyle/>
          <a:p>
            <a:pPr>
              <a:buNone/>
            </a:pPr>
            <a:r>
              <a:rPr lang="en-US" dirty="0" smtClean="0">
                <a:latin typeface="Arial" charset="0"/>
                <a:cs typeface="Arial" charset="0"/>
              </a:rPr>
              <a:t>	</a:t>
            </a:r>
            <a:r>
              <a:rPr lang="en-CA" dirty="0" smtClean="0"/>
              <a:t>We will look at the use of the word “engineer” with respect to undergraduate students in engineering programs</a:t>
            </a:r>
          </a:p>
          <a:p>
            <a:pPr lvl="1"/>
            <a:r>
              <a:rPr lang="en-CA" dirty="0" smtClean="0"/>
              <a:t>The term is restricted</a:t>
            </a:r>
          </a:p>
          <a:p>
            <a:pPr lvl="1"/>
            <a:r>
              <a:rPr lang="en-CA" dirty="0" smtClean="0"/>
              <a:t>What is a violation?</a:t>
            </a:r>
          </a:p>
          <a:p>
            <a:pPr lvl="1"/>
            <a:r>
              <a:rPr lang="en-CA" dirty="0" smtClean="0"/>
              <a:t>What can you do?</a:t>
            </a:r>
          </a:p>
          <a:p>
            <a:pPr lvl="1"/>
            <a:r>
              <a:rPr lang="en-CA" dirty="0" smtClean="0"/>
              <a:t>Student Membership Program</a:t>
            </a:r>
          </a:p>
          <a:p>
            <a:pPr lvl="1"/>
            <a:r>
              <a:rPr lang="en-CA" dirty="0" smtClean="0"/>
              <a:t>Engineering Intern</a:t>
            </a:r>
          </a:p>
          <a:p>
            <a:pPr lvl="1">
              <a:buNone/>
            </a:pPr>
            <a:endParaRPr lang="en-CA" dirty="0" smtClean="0"/>
          </a:p>
          <a:p>
            <a:pPr lvl="1"/>
            <a:endParaRPr lang="en-CA" dirty="0" smtClean="0"/>
          </a:p>
          <a:p>
            <a:pPr lvl="1"/>
            <a:endParaRPr lang="en-CA" dirty="0" smtClean="0"/>
          </a:p>
        </p:txBody>
      </p:sp>
      <p:sp>
        <p:nvSpPr>
          <p:cNvPr id="5" name="Footer Placeholder 4"/>
          <p:cNvSpPr>
            <a:spLocks noGrp="1"/>
          </p:cNvSpPr>
          <p:nvPr>
            <p:ph type="ftr" sz="quarter" idx="12"/>
          </p:nvPr>
        </p:nvSpPr>
        <p:spPr/>
        <p:txBody>
          <a:bodyPr/>
          <a:lstStyle/>
          <a:p>
            <a:pPr>
              <a:defRPr/>
            </a:pPr>
            <a:r>
              <a:rPr lang="en-US" smtClean="0"/>
              <a:t>An “Engineer” on Co-op?</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Protected?</a:t>
            </a:r>
            <a:endParaRPr lang="en-CA" dirty="0"/>
          </a:p>
        </p:txBody>
      </p:sp>
      <p:sp>
        <p:nvSpPr>
          <p:cNvPr id="3" name="Content Placeholder 2"/>
          <p:cNvSpPr>
            <a:spLocks noGrp="1"/>
          </p:cNvSpPr>
          <p:nvPr>
            <p:ph idx="1"/>
          </p:nvPr>
        </p:nvSpPr>
        <p:spPr/>
        <p:txBody>
          <a:bodyPr/>
          <a:lstStyle/>
          <a:p>
            <a:pPr>
              <a:buNone/>
            </a:pPr>
            <a:r>
              <a:rPr lang="en-CA" sz="2000" dirty="0" smtClean="0"/>
              <a:t>	</a:t>
            </a:r>
            <a:r>
              <a:rPr lang="en-CA" dirty="0" smtClean="0"/>
              <a:t>In Canada, the term “engineer” is protected:</a:t>
            </a:r>
          </a:p>
          <a:p>
            <a:pPr>
              <a:buNone/>
            </a:pPr>
            <a:endParaRPr lang="en-CA" dirty="0" smtClean="0"/>
          </a:p>
          <a:p>
            <a:pPr>
              <a:buNone/>
            </a:pPr>
            <a:r>
              <a:rPr lang="en-CA" dirty="0" smtClean="0"/>
              <a:t>	In the United Kingdom, the term “chartered engineer” is protected—but not the term “engineer”</a:t>
            </a:r>
          </a:p>
          <a:p>
            <a:pPr lvl="1"/>
            <a:endParaRPr lang="en-CA" dirty="0" smtClean="0"/>
          </a:p>
          <a:p>
            <a:pPr>
              <a:buNone/>
            </a:pPr>
            <a:r>
              <a:rPr lang="en-CA" dirty="0" smtClean="0"/>
              <a:t>	In the United States, the term “engineer” is protected in many states, but there are more cases of industrial exemptions</a:t>
            </a:r>
          </a:p>
        </p:txBody>
      </p:sp>
      <p:sp>
        <p:nvSpPr>
          <p:cNvPr id="5" name="Footer Placeholder 4"/>
          <p:cNvSpPr>
            <a:spLocks noGrp="1"/>
          </p:cNvSpPr>
          <p:nvPr>
            <p:ph type="ftr" sz="quarter" idx="12"/>
          </p:nvPr>
        </p:nvSpPr>
        <p:spPr/>
        <p:txBody>
          <a:bodyPr/>
          <a:lstStyle/>
          <a:p>
            <a:pPr>
              <a:defRPr/>
            </a:pPr>
            <a:r>
              <a:rPr lang="en-US" smtClean="0"/>
              <a:t>An “Engineer” on Co-op?</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Professional Engineers Act</a:t>
            </a:r>
            <a:endParaRPr lang="en-CA" dirty="0"/>
          </a:p>
        </p:txBody>
      </p:sp>
      <p:sp>
        <p:nvSpPr>
          <p:cNvPr id="3" name="Content Placeholder 2"/>
          <p:cNvSpPr>
            <a:spLocks noGrp="1"/>
          </p:cNvSpPr>
          <p:nvPr>
            <p:ph idx="1"/>
          </p:nvPr>
        </p:nvSpPr>
        <p:spPr/>
        <p:txBody>
          <a:bodyPr/>
          <a:lstStyle/>
          <a:p>
            <a:pPr>
              <a:buNone/>
            </a:pPr>
            <a:r>
              <a:rPr lang="en-CA" sz="2000" dirty="0" smtClean="0"/>
              <a:t>	</a:t>
            </a:r>
            <a:r>
              <a:rPr lang="en-CA" dirty="0" smtClean="0"/>
              <a:t>What is the relevant legislation?</a:t>
            </a:r>
          </a:p>
          <a:p>
            <a:pPr lvl="1"/>
            <a:r>
              <a:rPr lang="en-CA" dirty="0" smtClean="0"/>
              <a:t>The relevant clause is 40(2)(a.1)</a:t>
            </a:r>
          </a:p>
          <a:p>
            <a:pPr lvl="2">
              <a:buNone/>
            </a:pPr>
            <a:r>
              <a:rPr lang="en-CA" sz="1600" b="1" dirty="0" smtClean="0"/>
              <a:t>	Offence, use of term “professional engineer”, etc.</a:t>
            </a:r>
            <a:endParaRPr lang="en-CA" sz="1600" dirty="0" smtClean="0"/>
          </a:p>
          <a:p>
            <a:pPr lvl="2">
              <a:buNone/>
            </a:pPr>
            <a:r>
              <a:rPr lang="en-CA" sz="1600" dirty="0" smtClean="0"/>
              <a:t>	40 (2)(a.1) Every person who is not a holder of a licence or a temporary licence and who uses the title “engineer” or an abbreviation of that title in a manner that will lead to the belief that the person may engage in the practice of professional engineering is guilty of an offence and on conviction is liable for the first offence to a fine of not more than $10,000 and for each subsequent offence to a fine of not more than $25,000.</a:t>
            </a:r>
          </a:p>
          <a:p>
            <a:pPr lvl="3"/>
            <a:endParaRPr lang="en-CA" sz="1400" dirty="0" smtClean="0"/>
          </a:p>
          <a:p>
            <a:pPr lvl="1">
              <a:buNone/>
            </a:pPr>
            <a:endParaRPr lang="en-CA" dirty="0" smtClean="0"/>
          </a:p>
        </p:txBody>
      </p:sp>
      <p:sp>
        <p:nvSpPr>
          <p:cNvPr id="5" name="Footer Placeholder 4"/>
          <p:cNvSpPr>
            <a:spLocks noGrp="1"/>
          </p:cNvSpPr>
          <p:nvPr>
            <p:ph type="ftr" sz="quarter" idx="12"/>
          </p:nvPr>
        </p:nvSpPr>
        <p:spPr/>
        <p:txBody>
          <a:bodyPr/>
          <a:lstStyle/>
          <a:p>
            <a:pPr>
              <a:defRPr/>
            </a:pPr>
            <a:r>
              <a:rPr lang="en-US" smtClean="0"/>
              <a:t>An “Engineer” on Co-op?</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Professional Engineers Act</a:t>
            </a:r>
            <a:endParaRPr lang="en-CA" dirty="0"/>
          </a:p>
        </p:txBody>
      </p:sp>
      <p:sp>
        <p:nvSpPr>
          <p:cNvPr id="3" name="Content Placeholder 2"/>
          <p:cNvSpPr>
            <a:spLocks noGrp="1"/>
          </p:cNvSpPr>
          <p:nvPr>
            <p:ph idx="1"/>
          </p:nvPr>
        </p:nvSpPr>
        <p:spPr/>
        <p:txBody>
          <a:bodyPr/>
          <a:lstStyle/>
          <a:p>
            <a:pPr>
              <a:buNone/>
            </a:pPr>
            <a:r>
              <a:rPr lang="en-CA" sz="2000" dirty="0" smtClean="0"/>
              <a:t>	</a:t>
            </a:r>
            <a:r>
              <a:rPr lang="en-CA" dirty="0" smtClean="0"/>
              <a:t>The onus is on the </a:t>
            </a:r>
            <a:r>
              <a:rPr lang="en-CA" b="1" i="1" dirty="0" smtClean="0"/>
              <a:t>individual</a:t>
            </a:r>
            <a:r>
              <a:rPr lang="en-CA" dirty="0" smtClean="0"/>
              <a:t> using the title:</a:t>
            </a:r>
          </a:p>
          <a:p>
            <a:pPr lvl="1"/>
            <a:r>
              <a:rPr lang="en-CA" dirty="0" smtClean="0"/>
              <a:t>The relevant clause is 40(2.1)</a:t>
            </a:r>
          </a:p>
          <a:p>
            <a:pPr lvl="2">
              <a:buNone/>
            </a:pPr>
            <a:r>
              <a:rPr lang="en-CA" sz="1600" b="1" dirty="0" smtClean="0"/>
              <a:t>	Onus of proof</a:t>
            </a:r>
          </a:p>
          <a:p>
            <a:pPr lvl="2">
              <a:buNone/>
            </a:pPr>
            <a:r>
              <a:rPr lang="en-CA" sz="1600" b="1" dirty="0" smtClean="0"/>
              <a:t>	</a:t>
            </a:r>
            <a:r>
              <a:rPr lang="en-CA" sz="1600" dirty="0" smtClean="0"/>
              <a:t>40 (2.1) In a proceeding for an alleged contravention of clause (2) (a.1), the burden of proving that the use of the title or abbreviation will not lead to the belief referred to is on the defendant, unless the defendant’s use of the title or abbreviation is authorized or required by an Act or regulation.</a:t>
            </a:r>
          </a:p>
          <a:p>
            <a:pPr lvl="3"/>
            <a:endParaRPr lang="en-CA" sz="1400" dirty="0" smtClean="0"/>
          </a:p>
          <a:p>
            <a:pPr>
              <a:buNone/>
            </a:pPr>
            <a:endParaRPr lang="en-CA" dirty="0" smtClean="0"/>
          </a:p>
          <a:p>
            <a:pPr lvl="1"/>
            <a:r>
              <a:rPr lang="en-CA" dirty="0" smtClean="0"/>
              <a:t>Authorized exceptions include:</a:t>
            </a:r>
          </a:p>
          <a:p>
            <a:pPr lvl="2"/>
            <a:r>
              <a:rPr lang="en-CA" dirty="0" smtClean="0"/>
              <a:t>Flight Engineer</a:t>
            </a:r>
          </a:p>
          <a:p>
            <a:pPr lvl="2"/>
            <a:r>
              <a:rPr lang="en-CA" dirty="0" smtClean="0"/>
              <a:t>Train Engineer</a:t>
            </a:r>
          </a:p>
          <a:p>
            <a:pPr lvl="2"/>
            <a:r>
              <a:rPr lang="en-CA" dirty="0" smtClean="0"/>
              <a:t>Sound Engineer</a:t>
            </a:r>
          </a:p>
          <a:p>
            <a:pPr lvl="2"/>
            <a:r>
              <a:rPr lang="en-CA" dirty="0" smtClean="0"/>
              <a:t>Aircraft Maintenance Engineer</a:t>
            </a:r>
          </a:p>
          <a:p>
            <a:pPr lvl="1">
              <a:buNone/>
            </a:pPr>
            <a:endParaRPr lang="en-CA" dirty="0" smtClean="0"/>
          </a:p>
        </p:txBody>
      </p:sp>
      <p:sp>
        <p:nvSpPr>
          <p:cNvPr id="5" name="Footer Placeholder 4"/>
          <p:cNvSpPr>
            <a:spLocks noGrp="1"/>
          </p:cNvSpPr>
          <p:nvPr>
            <p:ph type="ftr" sz="quarter" idx="12"/>
          </p:nvPr>
        </p:nvSpPr>
        <p:spPr/>
        <p:txBody>
          <a:bodyPr/>
          <a:lstStyle/>
          <a:p>
            <a:pPr>
              <a:defRPr/>
            </a:pPr>
            <a:r>
              <a:rPr lang="en-US" smtClean="0"/>
              <a:t>An “Engineer” on Co-op?</a:t>
            </a:r>
            <a:endParaRPr lang="en-US" dirty="0"/>
          </a:p>
        </p:txBody>
      </p:sp>
      <p:sp>
        <p:nvSpPr>
          <p:cNvPr id="6" name="Oval 5"/>
          <p:cNvSpPr/>
          <p:nvPr/>
        </p:nvSpPr>
        <p:spPr>
          <a:xfrm>
            <a:off x="5682343" y="3331029"/>
            <a:ext cx="1852377" cy="478971"/>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 name="TextBox 6"/>
          <p:cNvSpPr txBox="1"/>
          <p:nvPr/>
        </p:nvSpPr>
        <p:spPr>
          <a:xfrm>
            <a:off x="4147457" y="3973677"/>
            <a:ext cx="4826962" cy="369332"/>
          </a:xfrm>
          <a:prstGeom prst="rect">
            <a:avLst/>
          </a:prstGeom>
          <a:noFill/>
        </p:spPr>
        <p:txBody>
          <a:bodyPr wrap="none" rtlCol="0">
            <a:spAutoFit/>
          </a:bodyPr>
          <a:lstStyle/>
          <a:p>
            <a:r>
              <a:rPr lang="en-CA" dirty="0" smtClean="0">
                <a:solidFill>
                  <a:srgbClr val="FF0000"/>
                </a:solidFill>
              </a:rPr>
              <a:t>Federal or provincial legislation or regulations</a:t>
            </a:r>
            <a:endParaRPr lang="en-CA"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Else is Acceptable?</a:t>
            </a:r>
            <a:endParaRPr lang="en-CA" dirty="0"/>
          </a:p>
        </p:txBody>
      </p:sp>
      <p:sp>
        <p:nvSpPr>
          <p:cNvPr id="3" name="Content Placeholder 2"/>
          <p:cNvSpPr>
            <a:spLocks noGrp="1"/>
          </p:cNvSpPr>
          <p:nvPr>
            <p:ph idx="1"/>
          </p:nvPr>
        </p:nvSpPr>
        <p:spPr/>
        <p:txBody>
          <a:bodyPr/>
          <a:lstStyle/>
          <a:p>
            <a:pPr>
              <a:buNone/>
            </a:pPr>
            <a:r>
              <a:rPr lang="en-CA" sz="2000" dirty="0" smtClean="0"/>
              <a:t>	</a:t>
            </a:r>
            <a:r>
              <a:rPr lang="en-CA" dirty="0" smtClean="0"/>
              <a:t>Suppose your co-op job is outside of Canada in a jurisdiction where the term </a:t>
            </a:r>
            <a:r>
              <a:rPr lang="en-CA" i="1" dirty="0" smtClean="0"/>
              <a:t>engineer</a:t>
            </a:r>
            <a:r>
              <a:rPr lang="en-CA" dirty="0" smtClean="0"/>
              <a:t> is not protected?</a:t>
            </a:r>
          </a:p>
          <a:p>
            <a:pPr lvl="1"/>
            <a:r>
              <a:rPr lang="en-CA" dirty="0" smtClean="0"/>
              <a:t>Example, you just finished a co-op job in England and your title was “Software Engineer”</a:t>
            </a:r>
          </a:p>
          <a:p>
            <a:pPr lvl="1"/>
            <a:r>
              <a:rPr lang="en-CA" dirty="0" smtClean="0"/>
              <a:t>This is the title you held as an employee and consequently, you may continue to use this title on your resume so long as there is no further indication that you can provide services within the practice of software engineering</a:t>
            </a:r>
          </a:p>
          <a:p>
            <a:pPr lvl="1"/>
            <a:r>
              <a:rPr lang="en-CA" dirty="0" smtClean="0"/>
              <a:t>Any such listing in a resume must make it clear that the job was in a jurisdiction outside of Canada</a:t>
            </a:r>
          </a:p>
          <a:p>
            <a:pPr lvl="1">
              <a:buNone/>
            </a:pPr>
            <a:endParaRPr lang="en-CA" dirty="0" smtClean="0"/>
          </a:p>
        </p:txBody>
      </p:sp>
      <p:sp>
        <p:nvSpPr>
          <p:cNvPr id="5" name="Footer Placeholder 4"/>
          <p:cNvSpPr>
            <a:spLocks noGrp="1"/>
          </p:cNvSpPr>
          <p:nvPr>
            <p:ph type="ftr" sz="quarter" idx="12"/>
          </p:nvPr>
        </p:nvSpPr>
        <p:spPr/>
        <p:txBody>
          <a:bodyPr/>
          <a:lstStyle/>
          <a:p>
            <a:pPr>
              <a:defRPr/>
            </a:pPr>
            <a:r>
              <a:rPr lang="en-US" smtClean="0"/>
              <a:t>An “Engineer” on Co-op?</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 Violation?</a:t>
            </a:r>
            <a:endParaRPr lang="en-CA" dirty="0"/>
          </a:p>
        </p:txBody>
      </p:sp>
      <p:sp>
        <p:nvSpPr>
          <p:cNvPr id="3" name="Content Placeholder 2"/>
          <p:cNvSpPr>
            <a:spLocks noGrp="1"/>
          </p:cNvSpPr>
          <p:nvPr>
            <p:ph idx="1"/>
          </p:nvPr>
        </p:nvSpPr>
        <p:spPr/>
        <p:txBody>
          <a:bodyPr/>
          <a:lstStyle/>
          <a:p>
            <a:pPr>
              <a:buNone/>
            </a:pPr>
            <a:r>
              <a:rPr lang="en-CA" sz="2000" dirty="0" smtClean="0"/>
              <a:t>	</a:t>
            </a:r>
            <a:r>
              <a:rPr lang="en-CA" dirty="0" smtClean="0"/>
              <a:t>From Engineers Canada’s web site:</a:t>
            </a:r>
          </a:p>
          <a:p>
            <a:endParaRPr lang="en-CA" dirty="0" smtClean="0"/>
          </a:p>
          <a:p>
            <a:pPr lvl="1">
              <a:buNone/>
            </a:pPr>
            <a:r>
              <a:rPr lang="en-CA" dirty="0" smtClean="0"/>
              <a:t>Until you become licensed, it is against the law in Canada for you</a:t>
            </a:r>
            <a:br>
              <a:rPr lang="en-CA" dirty="0" smtClean="0"/>
            </a:br>
            <a:endParaRPr lang="en-CA" dirty="0" smtClean="0"/>
          </a:p>
          <a:p>
            <a:pPr marL="1314450" lvl="2" indent="-457200">
              <a:buFont typeface="+mj-lt"/>
              <a:buAutoNum type="arabicPeriod"/>
            </a:pPr>
            <a:r>
              <a:rPr lang="en-CA" sz="1600" dirty="0" smtClean="0"/>
              <a:t>to approve [that is, seal, sign and date] engineering drawings or reports,</a:t>
            </a:r>
          </a:p>
          <a:p>
            <a:pPr marL="1314450" lvl="2" indent="-457200">
              <a:buFont typeface="+mj-lt"/>
              <a:buAutoNum type="arabicPeriod"/>
            </a:pPr>
            <a:r>
              <a:rPr lang="en-CA" sz="1600" dirty="0" smtClean="0"/>
              <a:t>to use the title “engineer” or “professional engineer” (or any title like it), or</a:t>
            </a:r>
          </a:p>
          <a:p>
            <a:pPr marL="1314450" lvl="2" indent="-457200">
              <a:buFont typeface="+mj-lt"/>
              <a:buAutoNum type="arabicPeriod"/>
            </a:pPr>
            <a:r>
              <a:rPr lang="en-CA" sz="1600" dirty="0" smtClean="0"/>
              <a:t>to offer any engineering services to the public.</a:t>
            </a:r>
            <a:br>
              <a:rPr lang="en-CA" sz="1600" dirty="0" smtClean="0"/>
            </a:br>
            <a:endParaRPr lang="en-CA" sz="1600" dirty="0" smtClean="0"/>
          </a:p>
          <a:p>
            <a:pPr marL="514350" indent="-457200">
              <a:buNone/>
            </a:pPr>
            <a:r>
              <a:rPr lang="en-CA" dirty="0" smtClean="0"/>
              <a:t>	</a:t>
            </a:r>
            <a:r>
              <a:rPr lang="en-CA" sz="2000" dirty="0" smtClean="0"/>
              <a:t>You may do most other technical work legally, subject to other professional laws (such as the architecture or land surveyors acts).</a:t>
            </a:r>
            <a:endParaRPr lang="en-CA" sz="2000" dirty="0"/>
          </a:p>
        </p:txBody>
      </p:sp>
      <p:sp>
        <p:nvSpPr>
          <p:cNvPr id="5" name="Footer Placeholder 4"/>
          <p:cNvSpPr>
            <a:spLocks noGrp="1"/>
          </p:cNvSpPr>
          <p:nvPr>
            <p:ph type="ftr" sz="quarter" idx="12"/>
          </p:nvPr>
        </p:nvSpPr>
        <p:spPr/>
        <p:txBody>
          <a:bodyPr/>
          <a:lstStyle/>
          <a:p>
            <a:pPr>
              <a:defRPr/>
            </a:pPr>
            <a:r>
              <a:rPr lang="en-US" smtClean="0"/>
              <a:t>An “Engineer” on Co-op?</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 Violation?</a:t>
            </a:r>
            <a:endParaRPr lang="en-CA" dirty="0"/>
          </a:p>
        </p:txBody>
      </p:sp>
      <p:sp>
        <p:nvSpPr>
          <p:cNvPr id="3" name="Content Placeholder 2"/>
          <p:cNvSpPr>
            <a:spLocks noGrp="1"/>
          </p:cNvSpPr>
          <p:nvPr>
            <p:ph idx="1"/>
          </p:nvPr>
        </p:nvSpPr>
        <p:spPr/>
        <p:txBody>
          <a:bodyPr/>
          <a:lstStyle/>
          <a:p>
            <a:pPr>
              <a:buNone/>
            </a:pPr>
            <a:r>
              <a:rPr lang="en-CA" sz="2000" dirty="0" smtClean="0"/>
              <a:t>	</a:t>
            </a:r>
            <a:r>
              <a:rPr lang="en-CA" dirty="0" smtClean="0"/>
              <a:t>You applied for a co-op job in Canada and your title is “software engineer”</a:t>
            </a:r>
          </a:p>
          <a:p>
            <a:pPr lvl="1"/>
            <a:r>
              <a:rPr lang="en-CA" dirty="0" smtClean="0"/>
              <a:t>You are in violation of the Professional Engineers Act</a:t>
            </a:r>
          </a:p>
          <a:p>
            <a:pPr>
              <a:buNone/>
            </a:pPr>
            <a:endParaRPr lang="en-CA" dirty="0" smtClean="0"/>
          </a:p>
          <a:p>
            <a:pPr>
              <a:buNone/>
            </a:pPr>
            <a:r>
              <a:rPr lang="en-CA" dirty="0" smtClean="0"/>
              <a:t>	Your resume or LinkedIn states that you were employed in Canada with a title that contains the term </a:t>
            </a:r>
            <a:r>
              <a:rPr lang="en-CA" i="1" dirty="0" smtClean="0"/>
              <a:t>engineer</a:t>
            </a:r>
            <a:endParaRPr lang="en-CA" dirty="0" smtClean="0"/>
          </a:p>
          <a:p>
            <a:pPr lvl="1"/>
            <a:r>
              <a:rPr lang="en-CA" dirty="0" smtClean="0"/>
              <a:t>You are in violation of the Professional Engineers Act</a:t>
            </a:r>
          </a:p>
        </p:txBody>
      </p:sp>
      <p:sp>
        <p:nvSpPr>
          <p:cNvPr id="5" name="Footer Placeholder 4"/>
          <p:cNvSpPr>
            <a:spLocks noGrp="1"/>
          </p:cNvSpPr>
          <p:nvPr>
            <p:ph type="ftr" sz="quarter" idx="12"/>
          </p:nvPr>
        </p:nvSpPr>
        <p:spPr/>
        <p:txBody>
          <a:bodyPr/>
          <a:lstStyle/>
          <a:p>
            <a:pPr>
              <a:defRPr/>
            </a:pPr>
            <a:r>
              <a:rPr lang="en-US" smtClean="0"/>
              <a:t>An “Engineer” on Co-op?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 Violation?</a:t>
            </a:r>
            <a:endParaRPr lang="en-CA" dirty="0"/>
          </a:p>
        </p:txBody>
      </p:sp>
      <p:sp>
        <p:nvSpPr>
          <p:cNvPr id="3" name="Content Placeholder 2"/>
          <p:cNvSpPr>
            <a:spLocks noGrp="1"/>
          </p:cNvSpPr>
          <p:nvPr>
            <p:ph idx="1"/>
          </p:nvPr>
        </p:nvSpPr>
        <p:spPr/>
        <p:txBody>
          <a:bodyPr/>
          <a:lstStyle/>
          <a:p>
            <a:pPr>
              <a:buNone/>
            </a:pPr>
            <a:r>
              <a:rPr lang="en-CA" sz="2000" dirty="0" smtClean="0"/>
              <a:t>	</a:t>
            </a:r>
            <a:r>
              <a:rPr lang="en-CA" dirty="0" smtClean="0"/>
              <a:t>Has PEO ever applied for an order against an individual who called himself an engineer on the job?</a:t>
            </a:r>
          </a:p>
          <a:p>
            <a:pPr lvl="1"/>
            <a:r>
              <a:rPr lang="en-CA" dirty="0" smtClean="0"/>
              <a:t>In the January/February 2003 edition of the Gazette, the Association gained a court order against Dan Stolarchuk who, among other things, described himself as a “Field Applications Engineer” and a “R.D. Engineer” in a resume</a:t>
            </a:r>
          </a:p>
          <a:p>
            <a:pPr lvl="1"/>
            <a:r>
              <a:rPr lang="en-CA" dirty="0" smtClean="0"/>
              <a:t>He was ordered to pay PEO its costs at $6,750</a:t>
            </a:r>
          </a:p>
        </p:txBody>
      </p:sp>
      <p:sp>
        <p:nvSpPr>
          <p:cNvPr id="5" name="Footer Placeholder 4"/>
          <p:cNvSpPr>
            <a:spLocks noGrp="1"/>
          </p:cNvSpPr>
          <p:nvPr>
            <p:ph type="ftr" sz="quarter" idx="12"/>
          </p:nvPr>
        </p:nvSpPr>
        <p:spPr/>
        <p:txBody>
          <a:bodyPr/>
          <a:lstStyle/>
          <a:p>
            <a:pPr>
              <a:defRPr/>
            </a:pPr>
            <a:r>
              <a:rPr lang="en-US" smtClean="0"/>
              <a:t>An “Engineer” on Co-op?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ngineering_Colour">
  <a:themeElements>
    <a:clrScheme name="Waterloo 1">
      <a:dk1>
        <a:sysClr val="windowText" lastClr="000000"/>
      </a:dk1>
      <a:lt1>
        <a:srgbClr val="FFFFFF"/>
      </a:lt1>
      <a:dk2>
        <a:srgbClr val="57068C"/>
      </a:dk2>
      <a:lt2>
        <a:srgbClr val="FFFFFF"/>
      </a:lt2>
      <a:accent1>
        <a:srgbClr val="0073CF"/>
      </a:accent1>
      <a:accent2>
        <a:srgbClr val="E98300"/>
      </a:accent2>
      <a:accent3>
        <a:srgbClr val="E0249A"/>
      </a:accent3>
      <a:accent4>
        <a:srgbClr val="009AA6"/>
      </a:accent4>
      <a:accent5>
        <a:srgbClr val="B6BF00"/>
      </a:accent5>
      <a:accent6>
        <a:srgbClr val="96172E"/>
      </a:accent6>
      <a:hlink>
        <a:srgbClr val="FECB00"/>
      </a:hlink>
      <a:folHlink>
        <a:srgbClr val="FE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42081</TotalTime>
  <Words>348</Words>
  <Application>Microsoft Office PowerPoint</Application>
  <PresentationFormat>On-screen Show (4:3)</PresentationFormat>
  <Paragraphs>201</Paragraphs>
  <Slides>19</Slides>
  <Notes>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Engineering_Colour</vt:lpstr>
      <vt:lpstr>An “Engineer” on Co-op?</vt:lpstr>
      <vt:lpstr>Outline</vt:lpstr>
      <vt:lpstr>What is Protected?</vt:lpstr>
      <vt:lpstr>Professional Engineers Act</vt:lpstr>
      <vt:lpstr>Professional Engineers Act</vt:lpstr>
      <vt:lpstr>What Else is Acceptable?</vt:lpstr>
      <vt:lpstr>What is a Violation?</vt:lpstr>
      <vt:lpstr>What is a Violation?</vt:lpstr>
      <vt:lpstr>What is a Violation?</vt:lpstr>
      <vt:lpstr>What is a Violation?</vt:lpstr>
      <vt:lpstr>What Can You Do?</vt:lpstr>
      <vt:lpstr>What Can You Do?</vt:lpstr>
      <vt:lpstr>What Can You Do?</vt:lpstr>
      <vt:lpstr>What Can You Do?</vt:lpstr>
      <vt:lpstr>Student Membership Program</vt:lpstr>
      <vt:lpstr>Student Membership Program</vt:lpstr>
      <vt:lpstr>Engineer Intern</vt:lpstr>
      <vt:lpstr>Summary</vt:lpstr>
      <vt:lpstr>References</vt:lpstr>
    </vt:vector>
  </TitlesOfParts>
  <Company>University of Waterloo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"Engineer" on Co-op?</dc:title>
  <dc:subject>Can a Co-op Students have "Engineer" in their Job Titles?</dc:subject>
  <dc:creator>Douglas Wilhelm Harder (dwharder@alumni.uwaterloo.ca)</dc:creator>
  <cp:lastModifiedBy>Douglas Wilhelm Harder</cp:lastModifiedBy>
  <cp:revision>3421</cp:revision>
  <cp:lastPrinted>2010-03-08T19:59:32Z</cp:lastPrinted>
  <dcterms:created xsi:type="dcterms:W3CDTF">2010-03-10T14:45:39Z</dcterms:created>
  <dcterms:modified xsi:type="dcterms:W3CDTF">2013-03-26T15:43:54Z</dcterms:modified>
</cp:coreProperties>
</file>