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7"/>
  </p:notesMasterIdLst>
  <p:handoutMasterIdLst>
    <p:handoutMasterId r:id="rId38"/>
  </p:handoutMasterIdLst>
  <p:sldIdLst>
    <p:sldId id="274" r:id="rId2"/>
    <p:sldId id="460" r:id="rId3"/>
    <p:sldId id="571" r:id="rId4"/>
    <p:sldId id="572" r:id="rId5"/>
    <p:sldId id="560" r:id="rId6"/>
    <p:sldId id="562" r:id="rId7"/>
    <p:sldId id="570" r:id="rId8"/>
    <p:sldId id="563" r:id="rId9"/>
    <p:sldId id="564" r:id="rId10"/>
    <p:sldId id="565" r:id="rId11"/>
    <p:sldId id="566" r:id="rId12"/>
    <p:sldId id="569" r:id="rId13"/>
    <p:sldId id="567" r:id="rId14"/>
    <p:sldId id="579" r:id="rId15"/>
    <p:sldId id="580" r:id="rId16"/>
    <p:sldId id="581" r:id="rId17"/>
    <p:sldId id="582" r:id="rId18"/>
    <p:sldId id="584" r:id="rId19"/>
    <p:sldId id="578" r:id="rId20"/>
    <p:sldId id="573" r:id="rId21"/>
    <p:sldId id="574" r:id="rId22"/>
    <p:sldId id="575" r:id="rId23"/>
    <p:sldId id="576" r:id="rId24"/>
    <p:sldId id="577" r:id="rId25"/>
    <p:sldId id="462" r:id="rId26"/>
    <p:sldId id="586" r:id="rId27"/>
    <p:sldId id="585" r:id="rId28"/>
    <p:sldId id="587" r:id="rId29"/>
    <p:sldId id="588" r:id="rId30"/>
    <p:sldId id="590" r:id="rId31"/>
    <p:sldId id="589" r:id="rId32"/>
    <p:sldId id="591" r:id="rId33"/>
    <p:sldId id="592" r:id="rId34"/>
    <p:sldId id="593" r:id="rId35"/>
    <p:sldId id="459" r:id="rId36"/>
  </p:sldIdLst>
  <p:sldSz cx="9144000" cy="6858000" type="screen4x3"/>
  <p:notesSz cx="6858000" cy="9144000"/>
  <p:defaultTextStyle>
    <a:defPPr>
      <a:defRPr lang="en-CA"/>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FF66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821" autoAdjust="0"/>
  </p:normalViewPr>
  <p:slideViewPr>
    <p:cSldViewPr snapToGrid="0" snapToObjects="1">
      <p:cViewPr varScale="1">
        <p:scale>
          <a:sx n="60" d="100"/>
          <a:sy n="60" d="100"/>
        </p:scale>
        <p:origin x="-2370" y="-96"/>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58" d="100"/>
          <a:sy n="58" d="100"/>
        </p:scale>
        <p:origin x="-2418"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3A60BA4-B84C-48F0-A6D8-3FE89682DDA7}" type="datetimeFigureOut">
              <a:rPr lang="en-CA" smtClean="0"/>
              <a:pPr/>
              <a:t>26/03/2013</a:t>
            </a:fld>
            <a:endParaRPr lang="en-C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02C00FD-E510-4D85-A47B-650E91115B41}" type="slidenum">
              <a:rPr lang="en-CA" smtClean="0"/>
              <a:pPr/>
              <a:t>‹#›</a:t>
            </a:fld>
            <a:endParaRPr lang="en-CA"/>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C93415-B90A-4DEA-A858-08E608BCCF4F}" type="datetimeFigureOut">
              <a:rPr lang="en-CA" smtClean="0"/>
              <a:pPr/>
              <a:t>26/03/2013</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20D4D-5654-485F-83FB-A84849974609}" type="slidenum">
              <a:rPr lang="en-CA" smtClean="0"/>
              <a:pPr/>
              <a:t>‹#›</a:t>
            </a:fld>
            <a:endParaRPr lang="en-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1</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B6CC2140-02C2-4662-A5A4-CABC4A106374}" type="slidenum">
              <a:rPr lang="en-CA" smtClean="0"/>
              <a:pPr>
                <a:defRPr/>
              </a:pPr>
              <a:t>2</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35D885F2-4B7E-442F-96D6-2F17B2F7DF6A}" type="slidenum">
              <a:rPr lang="en-CA" smtClean="0"/>
              <a:pPr>
                <a:defRPr/>
              </a:pPr>
              <a:t>35</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12170" y="2023872"/>
            <a:ext cx="7211568" cy="1329137"/>
          </a:xfr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92799" y="4156363"/>
            <a:ext cx="3084137" cy="2567709"/>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2050" name="Picture 2" descr="C:\Users\dwharder\Desktop\cc.png"/>
          <p:cNvPicPr>
            <a:picLocks noChangeAspect="1" noChangeArrowheads="1"/>
          </p:cNvPicPr>
          <p:nvPr userDrawn="1"/>
        </p:nvPicPr>
        <p:blipFill>
          <a:blip r:embed="rId3"/>
          <a:srcRect/>
          <a:stretch>
            <a:fillRect/>
          </a:stretch>
        </p:blipFill>
        <p:spPr bwMode="auto">
          <a:xfrm>
            <a:off x="8297867" y="6374196"/>
            <a:ext cx="679069" cy="329548"/>
          </a:xfrm>
          <a:prstGeom prst="rect">
            <a:avLst/>
          </a:prstGeom>
          <a:noFill/>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Slide Number Placeholder 14"/>
          <p:cNvSpPr>
            <a:spLocks noGrp="1"/>
          </p:cNvSpPr>
          <p:nvPr>
            <p:ph type="sldNum" sz="quarter" idx="11"/>
          </p:nvPr>
        </p:nvSpPr>
        <p:spPr/>
        <p:txBody>
          <a:bodyPr/>
          <a:lstStyle/>
          <a:p>
            <a:fld id="{9DB00347-C159-474C-B961-9625E0FB8F9F}" type="slidenum">
              <a:rPr lang="en-CA" smtClean="0"/>
              <a:pPr/>
              <a:t>‹#›</a:t>
            </a:fld>
            <a:endParaRPr lang="en-CA"/>
          </a:p>
        </p:txBody>
      </p:sp>
      <p:sp>
        <p:nvSpPr>
          <p:cNvPr id="16" name="Footer Placeholder 15"/>
          <p:cNvSpPr>
            <a:spLocks noGrp="1"/>
          </p:cNvSpPr>
          <p:nvPr>
            <p:ph type="ftr" sz="quarter" idx="12"/>
          </p:nvPr>
        </p:nvSpPr>
        <p:spPr/>
        <p:txBody>
          <a:bodyPr/>
          <a:lstStyle>
            <a:lvl1pPr>
              <a:defRPr/>
            </a:lvl1pPr>
          </a:lstStyle>
          <a:p>
            <a:pPr>
              <a:defRPr/>
            </a:pPr>
            <a:r>
              <a:rPr lang="en-US" smtClean="0"/>
              <a:t>Ethics:  A Case Study</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542472" y="274638"/>
            <a:ext cx="7144327"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1027" name="Text Placeholder 2"/>
          <p:cNvSpPr>
            <a:spLocks noGrp="1"/>
          </p:cNvSpPr>
          <p:nvPr>
            <p:ph type="body" idx="1"/>
          </p:nvPr>
        </p:nvSpPr>
        <p:spPr bwMode="auto">
          <a:xfrm>
            <a:off x="457200" y="1600200"/>
            <a:ext cx="8229600" cy="4616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
        <p:nvSpPr>
          <p:cNvPr id="6" name="Slide Number Placeholder 5"/>
          <p:cNvSpPr>
            <a:spLocks noGrp="1"/>
          </p:cNvSpPr>
          <p:nvPr>
            <p:ph type="sldNum" sz="quarter" idx="4"/>
          </p:nvPr>
        </p:nvSpPr>
        <p:spPr>
          <a:xfrm>
            <a:off x="8358188" y="446469"/>
            <a:ext cx="785812" cy="365125"/>
          </a:xfrm>
          <a:prstGeom prst="rect">
            <a:avLst/>
          </a:prstGeom>
        </p:spPr>
        <p:txBody>
          <a:bodyPr vert="horz" wrap="square" lIns="91440" tIns="45720" rIns="91440" bIns="45720" numCol="1" anchor="b" anchorCtr="0" compatLnSpc="1">
            <a:prstTxWarp prst="textNoShape">
              <a:avLst/>
            </a:prstTxWarp>
          </a:bodyPr>
          <a:lstStyle>
            <a:lvl1pPr algn="r">
              <a:defRPr sz="1600">
                <a:solidFill>
                  <a:schemeClr val="tx1">
                    <a:lumMod val="65000"/>
                    <a:lumOff val="35000"/>
                  </a:schemeClr>
                </a:solidFill>
              </a:defRPr>
            </a:lvl1pPr>
          </a:lstStyle>
          <a:p>
            <a:fld id="{9DB00347-C159-474C-B961-9625E0FB8F9F}" type="slidenum">
              <a:rPr lang="en-CA" smtClean="0"/>
              <a:pPr/>
              <a:t>‹#›</a:t>
            </a:fld>
            <a:endParaRPr lang="en-CA" dirty="0"/>
          </a:p>
        </p:txBody>
      </p:sp>
      <p:sp>
        <p:nvSpPr>
          <p:cNvPr id="11" name="Footer Placeholder 4"/>
          <p:cNvSpPr>
            <a:spLocks noGrp="1"/>
          </p:cNvSpPr>
          <p:nvPr>
            <p:ph type="ftr" sz="quarter" idx="3"/>
          </p:nvPr>
        </p:nvSpPr>
        <p:spPr>
          <a:xfrm>
            <a:off x="3267456" y="152350"/>
            <a:ext cx="4267264" cy="257175"/>
          </a:xfrm>
          <a:prstGeom prst="rect">
            <a:avLst/>
          </a:prstGeom>
        </p:spPr>
        <p:txBody>
          <a:bodyPr vert="horz" lIns="91440" tIns="45720" rIns="91440" bIns="45720" rtlCol="0" anchor="t"/>
          <a:lstStyle>
            <a:lvl1pPr algn="r" fontAlgn="auto">
              <a:spcBef>
                <a:spcPts val="0"/>
              </a:spcBef>
              <a:spcAft>
                <a:spcPts val="0"/>
              </a:spcAft>
              <a:defRPr sz="1600" b="1">
                <a:solidFill>
                  <a:schemeClr val="tx1">
                    <a:lumMod val="65000"/>
                    <a:lumOff val="35000"/>
                  </a:schemeClr>
                </a:solidFill>
                <a:latin typeface="+mn-lt"/>
                <a:ea typeface="+mn-ea"/>
                <a:cs typeface="+mn-cs"/>
              </a:defRPr>
            </a:lvl1pPr>
          </a:lstStyle>
          <a:p>
            <a:pPr>
              <a:defRPr/>
            </a:pPr>
            <a:r>
              <a:rPr lang="en-US" smtClean="0"/>
              <a:t>Ethics:  A Case Study</a:t>
            </a:r>
            <a:endParaRPr lang="en-US" dirty="0"/>
          </a:p>
        </p:txBody>
      </p:sp>
    </p:spTree>
  </p:cSld>
  <p:clrMap bg1="lt1" tx1="dk1" bg2="lt2" tx2="dk2" accent1="accent1" accent2="accent2" accent3="accent3" accent4="accent4" accent5="accent5" accent6="accent6" hlink="hlink" folHlink="folHlink"/>
  <p:sldLayoutIdLst>
    <p:sldLayoutId id="2147483711" r:id="rId1"/>
    <p:sldLayoutId id="2147483704" r:id="rId2"/>
  </p:sldLayoutIdLst>
  <p:timing>
    <p:tnLst>
      <p:par>
        <p:cTn id="1" dur="indefinite" restart="never" nodeType="tmRoot"/>
      </p:par>
    </p:tnLst>
  </p:timing>
  <p:hf hdr="0" dt="0"/>
  <p:txStyles>
    <p:titleStyle>
      <a:lvl1pPr algn="ctr" defTabSz="457200" rtl="0" eaLnBrk="1" fontAlgn="base" hangingPunct="1">
        <a:spcBef>
          <a:spcPct val="0"/>
        </a:spcBef>
        <a:spcAft>
          <a:spcPct val="0"/>
        </a:spcAft>
        <a:defRPr sz="3200" b="1"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2pPr>
      <a:lvl3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3pPr>
      <a:lvl4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4pPr>
      <a:lvl5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5pPr>
      <a:lvl6pPr marL="4572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6pPr>
      <a:lvl7pPr marL="9144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7pPr>
      <a:lvl8pPr marL="13716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8pPr>
      <a:lvl9pPr marL="18288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18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4816" y="2160104"/>
            <a:ext cx="7211568" cy="1329137"/>
          </a:xfrm>
        </p:spPr>
        <p:txBody>
          <a:bodyPr/>
          <a:lstStyle/>
          <a:p>
            <a:r>
              <a:rPr lang="en-US" dirty="0" smtClean="0">
                <a:latin typeface="Arial" charset="0"/>
                <a:cs typeface="Arial" charset="0"/>
              </a:rPr>
              <a:t>Solving Case Studies</a:t>
            </a:r>
            <a:endParaRPr lang="en-CA" dirty="0"/>
          </a:p>
        </p:txBody>
      </p:sp>
      <p:sp>
        <p:nvSpPr>
          <p:cNvPr id="4" name="Subtitle 3"/>
          <p:cNvSpPr>
            <a:spLocks noGrp="1"/>
          </p:cNvSpPr>
          <p:nvPr>
            <p:ph type="subTitle" idx="1"/>
          </p:nvPr>
        </p:nvSpPr>
        <p:spPr>
          <a:xfrm>
            <a:off x="5892799" y="4156363"/>
            <a:ext cx="3251201" cy="2567709"/>
          </a:xfrm>
        </p:spPr>
        <p:txBody>
          <a:bodyPr/>
          <a:lstStyle/>
          <a:p>
            <a:pPr>
              <a:defRPr/>
            </a:pPr>
            <a:r>
              <a:rPr lang="en-US" sz="1200" b="1" kern="0" dirty="0" smtClean="0">
                <a:latin typeface="Arial" pitchFamily="34" charset="0"/>
                <a:cs typeface="Arial" pitchFamily="34" charset="0"/>
              </a:rPr>
              <a:t>Douglas Wilhelm Harder, </a:t>
            </a:r>
            <a:r>
              <a:rPr lang="en-US" sz="1200" b="1" kern="0" dirty="0" err="1" smtClean="0">
                <a:latin typeface="Arial" pitchFamily="34" charset="0"/>
                <a:cs typeface="Arial" pitchFamily="34" charset="0"/>
              </a:rPr>
              <a:t>M.Math</a:t>
            </a:r>
            <a:r>
              <a:rPr lang="en-US" sz="1200" b="1" kern="0" dirty="0" smtClean="0">
                <a:latin typeface="Arial" pitchFamily="34" charset="0"/>
                <a:cs typeface="Arial" pitchFamily="34" charset="0"/>
              </a:rPr>
              <a:t>. LEL</a:t>
            </a:r>
          </a:p>
          <a:p>
            <a:pPr>
              <a:defRPr/>
            </a:pPr>
            <a:r>
              <a:rPr lang="en-US" sz="1100" kern="0" dirty="0" smtClean="0">
                <a:latin typeface="Arial" pitchFamily="34" charset="0"/>
                <a:cs typeface="Arial" pitchFamily="34" charset="0"/>
              </a:rPr>
              <a:t>Department of Electrical and Computer Engineering</a:t>
            </a:r>
          </a:p>
          <a:p>
            <a:pPr>
              <a:defRPr/>
            </a:pPr>
            <a:r>
              <a:rPr lang="en-US" sz="1100" kern="0" dirty="0" smtClean="0">
                <a:latin typeface="Arial" pitchFamily="34" charset="0"/>
                <a:cs typeface="Arial" pitchFamily="34" charset="0"/>
              </a:rPr>
              <a:t>University of Waterloo</a:t>
            </a:r>
          </a:p>
          <a:p>
            <a:pPr>
              <a:defRPr/>
            </a:pPr>
            <a:r>
              <a:rPr lang="en-US" sz="1100" kern="0" dirty="0" smtClean="0">
                <a:latin typeface="Arial" pitchFamily="34" charset="0"/>
                <a:cs typeface="Arial" pitchFamily="34" charset="0"/>
              </a:rPr>
              <a:t>Waterloo, Ontario, Canada</a:t>
            </a:r>
          </a:p>
          <a:p>
            <a:pPr>
              <a:defRPr/>
            </a:pPr>
            <a:endParaRPr lang="en-US" sz="1100" kern="0" dirty="0" smtClean="0">
              <a:latin typeface="Arial" pitchFamily="34" charset="0"/>
              <a:cs typeface="Arial" pitchFamily="34" charset="0"/>
            </a:endParaRPr>
          </a:p>
          <a:p>
            <a:pPr>
              <a:defRPr/>
            </a:pPr>
            <a:r>
              <a:rPr lang="en-US" sz="1100" kern="0" dirty="0" smtClean="0">
                <a:latin typeface="Arial" pitchFamily="34" charset="0"/>
                <a:cs typeface="Arial" pitchFamily="34" charset="0"/>
              </a:rPr>
              <a:t>ece.uwaterloo.ca</a:t>
            </a:r>
          </a:p>
          <a:p>
            <a:pPr>
              <a:defRPr/>
            </a:pPr>
            <a:r>
              <a:rPr lang="en-US" sz="1100" kern="0" dirty="0" smtClean="0">
                <a:latin typeface="Arial" pitchFamily="34" charset="0"/>
                <a:cs typeface="Arial" pitchFamily="34" charset="0"/>
              </a:rPr>
              <a:t>dwharder@alumni.uwaterloo.ca</a:t>
            </a:r>
          </a:p>
          <a:p>
            <a:pPr>
              <a:defRPr/>
            </a:pPr>
            <a:endParaRPr lang="en-CA" sz="900" dirty="0" smtClean="0"/>
          </a:p>
          <a:p>
            <a:pPr>
              <a:defRPr/>
            </a:pPr>
            <a:r>
              <a:rPr lang="en-CA" sz="900" dirty="0" smtClean="0"/>
              <a:t>© 2012 by Douglas Wilhelm Harder.  Some rights reserved.</a:t>
            </a:r>
            <a:endParaRPr lang="en-US" sz="900" kern="0" dirty="0" smtClean="0">
              <a:latin typeface="Arial" pitchFamily="34" charset="0"/>
              <a:cs typeface="Arial" pitchFamily="34" charset="0"/>
            </a:endParaRPr>
          </a:p>
          <a:p>
            <a:endParaRPr lang="en-C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Players</a:t>
            </a:r>
            <a:endParaRPr lang="en-CA" dirty="0"/>
          </a:p>
        </p:txBody>
      </p:sp>
      <p:sp>
        <p:nvSpPr>
          <p:cNvPr id="3" name="Content Placeholder 2"/>
          <p:cNvSpPr>
            <a:spLocks noGrp="1"/>
          </p:cNvSpPr>
          <p:nvPr>
            <p:ph idx="1"/>
          </p:nvPr>
        </p:nvSpPr>
        <p:spPr/>
        <p:txBody>
          <a:bodyPr/>
          <a:lstStyle/>
          <a:p>
            <a:pPr>
              <a:buNone/>
            </a:pPr>
            <a:r>
              <a:rPr lang="en-CA" sz="2000" dirty="0" smtClean="0"/>
              <a:t>	</a:t>
            </a:r>
            <a:r>
              <a:rPr lang="en-CA" dirty="0" smtClean="0"/>
              <a:t>The players are:</a:t>
            </a:r>
          </a:p>
          <a:p>
            <a:pPr lvl="1"/>
            <a:r>
              <a:rPr lang="en-CA" dirty="0" smtClean="0"/>
              <a:t>McGee, P.Eng.</a:t>
            </a:r>
          </a:p>
          <a:p>
            <a:pPr lvl="1"/>
            <a:r>
              <a:rPr lang="en-CA" dirty="0" err="1" smtClean="0"/>
              <a:t>DiNozzo</a:t>
            </a:r>
            <a:r>
              <a:rPr lang="en-CA" dirty="0" smtClean="0"/>
              <a:t> , P.Eng.</a:t>
            </a:r>
          </a:p>
          <a:p>
            <a:pPr lvl="1"/>
            <a:r>
              <a:rPr lang="en-CA" dirty="0" err="1" smtClean="0"/>
              <a:t>EngrCIS</a:t>
            </a:r>
            <a:endParaRPr lang="en-CA" dirty="0" smtClean="0"/>
          </a:p>
          <a:p>
            <a:pPr lvl="1"/>
            <a:r>
              <a:rPr lang="en-CA" dirty="0" err="1" smtClean="0"/>
              <a:t>Sciuto</a:t>
            </a:r>
            <a:r>
              <a:rPr lang="en-CA" dirty="0" smtClean="0"/>
              <a:t>, P.Eng.</a:t>
            </a:r>
          </a:p>
          <a:p>
            <a:pPr lvl="1"/>
            <a:r>
              <a:rPr lang="en-CA" dirty="0" smtClean="0"/>
              <a:t>NYCE</a:t>
            </a:r>
          </a:p>
          <a:p>
            <a:pPr lvl="1"/>
            <a:endParaRPr lang="en-CA" sz="1400"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10</a:t>
            </a:fld>
            <a:endParaRPr lang="en-CA"/>
          </a:p>
        </p:txBody>
      </p:sp>
      <p:sp>
        <p:nvSpPr>
          <p:cNvPr id="5" name="Footer Placeholder 4"/>
          <p:cNvSpPr>
            <a:spLocks noGrp="1"/>
          </p:cNvSpPr>
          <p:nvPr>
            <p:ph type="ftr" sz="quarter" idx="12"/>
          </p:nvPr>
        </p:nvSpPr>
        <p:spPr/>
        <p:txBody>
          <a:bodyPr/>
          <a:lstStyle/>
          <a:p>
            <a:pPr>
              <a:defRPr/>
            </a:pPr>
            <a:r>
              <a:rPr lang="en-US" smtClean="0"/>
              <a:t>Ethics:  A Case Study</a:t>
            </a:r>
            <a:endParaRPr lang="en-US" dirty="0"/>
          </a:p>
        </p:txBody>
      </p:sp>
      <p:sp>
        <p:nvSpPr>
          <p:cNvPr id="6" name="TextBox 5"/>
          <p:cNvSpPr txBox="1"/>
          <p:nvPr/>
        </p:nvSpPr>
        <p:spPr>
          <a:xfrm rot="1674018">
            <a:off x="7441873" y="1765326"/>
            <a:ext cx="1646605" cy="646331"/>
          </a:xfrm>
          <a:prstGeom prst="rect">
            <a:avLst/>
          </a:prstGeom>
          <a:noFill/>
        </p:spPr>
        <p:txBody>
          <a:bodyPr wrap="none" rtlCol="0">
            <a:spAutoFit/>
          </a:bodyPr>
          <a:lstStyle/>
          <a:p>
            <a:r>
              <a:rPr lang="en-CA" sz="3600" b="1" dirty="0" smtClean="0">
                <a:solidFill>
                  <a:srgbClr val="FF0000"/>
                </a:solidFill>
              </a:rPr>
              <a:t>P</a:t>
            </a:r>
            <a:r>
              <a:rPr lang="en-CA" sz="3600" b="1" dirty="0" smtClean="0"/>
              <a:t>RISM</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Relationships</a:t>
            </a:r>
            <a:endParaRPr lang="en-CA" dirty="0"/>
          </a:p>
        </p:txBody>
      </p:sp>
      <p:sp>
        <p:nvSpPr>
          <p:cNvPr id="3" name="Content Placeholder 2"/>
          <p:cNvSpPr>
            <a:spLocks noGrp="1"/>
          </p:cNvSpPr>
          <p:nvPr>
            <p:ph idx="1"/>
          </p:nvPr>
        </p:nvSpPr>
        <p:spPr/>
        <p:txBody>
          <a:bodyPr/>
          <a:lstStyle/>
          <a:p>
            <a:pPr>
              <a:buNone/>
            </a:pPr>
            <a:r>
              <a:rPr lang="en-CA" sz="2000" dirty="0" smtClean="0"/>
              <a:t>	</a:t>
            </a:r>
            <a:r>
              <a:rPr lang="en-CA" dirty="0" smtClean="0"/>
              <a:t>Their relationships are:</a:t>
            </a:r>
          </a:p>
          <a:p>
            <a:pPr lvl="1"/>
            <a:r>
              <a:rPr lang="en-CA" dirty="0" smtClean="0"/>
              <a:t>McGee and </a:t>
            </a:r>
            <a:r>
              <a:rPr lang="en-CA" dirty="0" err="1" smtClean="0"/>
              <a:t>DiNozzo</a:t>
            </a:r>
            <a:r>
              <a:rPr lang="en-CA" dirty="0" smtClean="0"/>
              <a:t> are employed by </a:t>
            </a:r>
            <a:r>
              <a:rPr lang="en-CA" dirty="0" err="1" smtClean="0"/>
              <a:t>EngrCIS</a:t>
            </a:r>
            <a:endParaRPr lang="en-CA" dirty="0" smtClean="0"/>
          </a:p>
          <a:p>
            <a:pPr lvl="1"/>
            <a:r>
              <a:rPr lang="en-CA" dirty="0" err="1" smtClean="0"/>
              <a:t>DiNozzo</a:t>
            </a:r>
            <a:r>
              <a:rPr lang="en-CA" dirty="0" smtClean="0"/>
              <a:t> is McGee’s supervisor</a:t>
            </a:r>
          </a:p>
          <a:p>
            <a:pPr lvl="1"/>
            <a:r>
              <a:rPr lang="en-CA" dirty="0" smtClean="0"/>
              <a:t>McGee and his </a:t>
            </a:r>
            <a:r>
              <a:rPr lang="en-CA" dirty="0" err="1" smtClean="0"/>
              <a:t>collegue</a:t>
            </a:r>
            <a:r>
              <a:rPr lang="en-CA" dirty="0" smtClean="0"/>
              <a:t> </a:t>
            </a:r>
          </a:p>
          <a:p>
            <a:pPr lvl="1"/>
            <a:r>
              <a:rPr lang="en-CA" dirty="0" smtClean="0"/>
              <a:t>The colleague is a V.P. at NYCE</a:t>
            </a:r>
          </a:p>
          <a:p>
            <a:pPr lvl="1"/>
            <a:r>
              <a:rPr lang="en-CA" dirty="0" smtClean="0"/>
              <a:t>McGee has the option of</a:t>
            </a:r>
            <a:br>
              <a:rPr lang="en-CA" dirty="0" smtClean="0"/>
            </a:br>
            <a:r>
              <a:rPr lang="en-CA" dirty="0" smtClean="0"/>
              <a:t>contracting with NYCE</a:t>
            </a:r>
          </a:p>
          <a:p>
            <a:pPr lvl="1"/>
            <a:endParaRPr lang="en-CA" sz="1400"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11</a:t>
            </a:fld>
            <a:endParaRPr lang="en-CA"/>
          </a:p>
        </p:txBody>
      </p:sp>
      <p:sp>
        <p:nvSpPr>
          <p:cNvPr id="5" name="Footer Placeholder 4"/>
          <p:cNvSpPr>
            <a:spLocks noGrp="1"/>
          </p:cNvSpPr>
          <p:nvPr>
            <p:ph type="ftr" sz="quarter" idx="12"/>
          </p:nvPr>
        </p:nvSpPr>
        <p:spPr/>
        <p:txBody>
          <a:bodyPr/>
          <a:lstStyle/>
          <a:p>
            <a:pPr>
              <a:defRPr/>
            </a:pPr>
            <a:r>
              <a:rPr lang="en-US" smtClean="0"/>
              <a:t>Ethics:  A Case Study</a:t>
            </a:r>
            <a:endParaRPr lang="en-US" dirty="0"/>
          </a:p>
        </p:txBody>
      </p:sp>
      <p:sp>
        <p:nvSpPr>
          <p:cNvPr id="6" name="TextBox 5"/>
          <p:cNvSpPr txBox="1"/>
          <p:nvPr/>
        </p:nvSpPr>
        <p:spPr>
          <a:xfrm rot="1674018">
            <a:off x="7441873" y="1765327"/>
            <a:ext cx="1646605" cy="646331"/>
          </a:xfrm>
          <a:prstGeom prst="rect">
            <a:avLst/>
          </a:prstGeom>
          <a:noFill/>
        </p:spPr>
        <p:txBody>
          <a:bodyPr wrap="none" rtlCol="0">
            <a:spAutoFit/>
          </a:bodyPr>
          <a:lstStyle/>
          <a:p>
            <a:r>
              <a:rPr lang="en-CA" sz="3600" b="1" dirty="0" smtClean="0"/>
              <a:t>P</a:t>
            </a:r>
            <a:r>
              <a:rPr lang="en-CA" sz="3600" b="1" dirty="0" smtClean="0">
                <a:solidFill>
                  <a:srgbClr val="FF6600"/>
                </a:solidFill>
              </a:rPr>
              <a:t>R</a:t>
            </a:r>
            <a:r>
              <a:rPr lang="en-CA" sz="3600" b="1" dirty="0" smtClean="0"/>
              <a:t>ISM</a:t>
            </a:r>
          </a:p>
        </p:txBody>
      </p:sp>
      <p:pic>
        <p:nvPicPr>
          <p:cNvPr id="1028" name="Picture 4" descr="C:\Users\dwharder\Desktop\xxv.png"/>
          <p:cNvPicPr>
            <a:picLocks noChangeAspect="1" noChangeArrowheads="1"/>
          </p:cNvPicPr>
          <p:nvPr/>
        </p:nvPicPr>
        <p:blipFill>
          <a:blip r:embed="rId2"/>
          <a:srcRect/>
          <a:stretch>
            <a:fillRect/>
          </a:stretch>
        </p:blipFill>
        <p:spPr bwMode="auto">
          <a:xfrm>
            <a:off x="6188992" y="3183908"/>
            <a:ext cx="2276102" cy="3568582"/>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Identify the Actions</a:t>
            </a:r>
            <a:endParaRPr lang="en-CA" dirty="0"/>
          </a:p>
        </p:txBody>
      </p:sp>
      <p:sp>
        <p:nvSpPr>
          <p:cNvPr id="3" name="Content Placeholder 2"/>
          <p:cNvSpPr>
            <a:spLocks noGrp="1"/>
          </p:cNvSpPr>
          <p:nvPr>
            <p:ph idx="1"/>
          </p:nvPr>
        </p:nvSpPr>
        <p:spPr/>
        <p:txBody>
          <a:bodyPr/>
          <a:lstStyle/>
          <a:p>
            <a:pPr>
              <a:buNone/>
            </a:pPr>
            <a:r>
              <a:rPr lang="en-CA" sz="2000" dirty="0" smtClean="0"/>
              <a:t>	</a:t>
            </a:r>
            <a:r>
              <a:rPr lang="en-CA" dirty="0" smtClean="0"/>
              <a:t>The players are:</a:t>
            </a:r>
          </a:p>
          <a:p>
            <a:pPr lvl="1"/>
            <a:r>
              <a:rPr lang="en-CA" dirty="0" err="1" smtClean="0"/>
              <a:t>DiNozzo</a:t>
            </a:r>
            <a:r>
              <a:rPr lang="en-CA" dirty="0" smtClean="0"/>
              <a:t> has been harassing McGee</a:t>
            </a:r>
          </a:p>
          <a:p>
            <a:pPr lvl="1"/>
            <a:r>
              <a:rPr lang="en-CA" dirty="0" smtClean="0"/>
              <a:t>The V.P. has made a contract offer to McGee</a:t>
            </a:r>
          </a:p>
        </p:txBody>
      </p:sp>
      <p:sp>
        <p:nvSpPr>
          <p:cNvPr id="4" name="Slide Number Placeholder 3"/>
          <p:cNvSpPr>
            <a:spLocks noGrp="1"/>
          </p:cNvSpPr>
          <p:nvPr>
            <p:ph type="sldNum" sz="quarter" idx="11"/>
          </p:nvPr>
        </p:nvSpPr>
        <p:spPr/>
        <p:txBody>
          <a:bodyPr/>
          <a:lstStyle/>
          <a:p>
            <a:fld id="{9DB00347-C159-474C-B961-9625E0FB8F9F}" type="slidenum">
              <a:rPr lang="en-CA" smtClean="0"/>
              <a:pPr/>
              <a:t>12</a:t>
            </a:fld>
            <a:endParaRPr lang="en-CA"/>
          </a:p>
        </p:txBody>
      </p:sp>
      <p:sp>
        <p:nvSpPr>
          <p:cNvPr id="5" name="Footer Placeholder 4"/>
          <p:cNvSpPr>
            <a:spLocks noGrp="1"/>
          </p:cNvSpPr>
          <p:nvPr>
            <p:ph type="ftr" sz="quarter" idx="12"/>
          </p:nvPr>
        </p:nvSpPr>
        <p:spPr/>
        <p:txBody>
          <a:bodyPr/>
          <a:lstStyle/>
          <a:p>
            <a:pPr>
              <a:defRPr/>
            </a:pPr>
            <a:r>
              <a:rPr lang="en-US" smtClean="0"/>
              <a:t>Ethics:  A Case Study</a:t>
            </a:r>
            <a:endParaRPr lang="en-US" dirty="0"/>
          </a:p>
        </p:txBody>
      </p:sp>
      <p:sp>
        <p:nvSpPr>
          <p:cNvPr id="6" name="TextBox 5"/>
          <p:cNvSpPr txBox="1"/>
          <p:nvPr/>
        </p:nvSpPr>
        <p:spPr>
          <a:xfrm rot="1674018">
            <a:off x="7441873" y="1765327"/>
            <a:ext cx="1646605" cy="646331"/>
          </a:xfrm>
          <a:prstGeom prst="rect">
            <a:avLst/>
          </a:prstGeom>
          <a:noFill/>
        </p:spPr>
        <p:txBody>
          <a:bodyPr wrap="none" rtlCol="0">
            <a:spAutoFit/>
          </a:bodyPr>
          <a:lstStyle/>
          <a:p>
            <a:r>
              <a:rPr lang="en-CA" sz="3600" b="1" dirty="0" smtClean="0"/>
              <a:t>PR</a:t>
            </a:r>
            <a:r>
              <a:rPr lang="en-CA" sz="3600" b="1" dirty="0" smtClean="0">
                <a:solidFill>
                  <a:srgbClr val="00B050"/>
                </a:solidFill>
              </a:rPr>
              <a:t>I</a:t>
            </a:r>
            <a:r>
              <a:rPr lang="en-CA" sz="3600" b="1" dirty="0" smtClean="0"/>
              <a:t>SM</a:t>
            </a:r>
          </a:p>
        </p:txBody>
      </p:sp>
      <p:pic>
        <p:nvPicPr>
          <p:cNvPr id="8" name="Picture 4" descr="C:\Users\dwharder\Desktop\xxv.png"/>
          <p:cNvPicPr>
            <a:picLocks noChangeAspect="1" noChangeArrowheads="1"/>
          </p:cNvPicPr>
          <p:nvPr/>
        </p:nvPicPr>
        <p:blipFill>
          <a:blip r:embed="rId2"/>
          <a:srcRect/>
          <a:stretch>
            <a:fillRect/>
          </a:stretch>
        </p:blipFill>
        <p:spPr bwMode="auto">
          <a:xfrm>
            <a:off x="6188992" y="3183908"/>
            <a:ext cx="2276102" cy="3568582"/>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Statutes, Codes, Regulations, </a:t>
            </a:r>
            <a:r>
              <a:rPr lang="en-CA" i="1" dirty="0" smtClean="0"/>
              <a:t>etc</a:t>
            </a:r>
            <a:r>
              <a:rPr lang="en-CA" dirty="0" smtClean="0"/>
              <a:t>.</a:t>
            </a:r>
            <a:endParaRPr lang="en-CA" dirty="0"/>
          </a:p>
        </p:txBody>
      </p:sp>
      <p:sp>
        <p:nvSpPr>
          <p:cNvPr id="3" name="Content Placeholder 2"/>
          <p:cNvSpPr>
            <a:spLocks noGrp="1"/>
          </p:cNvSpPr>
          <p:nvPr>
            <p:ph idx="1"/>
          </p:nvPr>
        </p:nvSpPr>
        <p:spPr/>
        <p:txBody>
          <a:bodyPr/>
          <a:lstStyle/>
          <a:p>
            <a:pPr>
              <a:buNone/>
            </a:pPr>
            <a:r>
              <a:rPr lang="en-CA" sz="2000" dirty="0" smtClean="0"/>
              <a:t>	</a:t>
            </a:r>
            <a:r>
              <a:rPr lang="en-CA" dirty="0" smtClean="0"/>
              <a:t>In this case, the relevant statutes, codes,</a:t>
            </a:r>
            <a:br>
              <a:rPr lang="en-CA" dirty="0" smtClean="0"/>
            </a:br>
            <a:r>
              <a:rPr lang="en-CA" dirty="0" smtClean="0"/>
              <a:t>regulations, </a:t>
            </a:r>
            <a:r>
              <a:rPr lang="en-CA" i="1" dirty="0" smtClean="0"/>
              <a:t>etc</a:t>
            </a:r>
            <a:r>
              <a:rPr lang="en-CA" dirty="0" smtClean="0"/>
              <a:t>., include:</a:t>
            </a:r>
          </a:p>
          <a:p>
            <a:pPr lvl="1"/>
            <a:r>
              <a:rPr lang="en-CA" dirty="0" smtClean="0"/>
              <a:t>The Professional Engineers Act, including</a:t>
            </a:r>
          </a:p>
          <a:p>
            <a:pPr lvl="2"/>
            <a:r>
              <a:rPr lang="en-CA" dirty="0" smtClean="0"/>
              <a:t>The requirement that a Certificate of Authorization is required for any engineering services offered to the public</a:t>
            </a:r>
          </a:p>
          <a:p>
            <a:pPr lvl="2"/>
            <a:r>
              <a:rPr lang="en-CA" dirty="0" smtClean="0"/>
              <a:t>The Code of Ethics</a:t>
            </a:r>
          </a:p>
          <a:p>
            <a:pPr lvl="2"/>
            <a:r>
              <a:rPr lang="en-CA" dirty="0" smtClean="0"/>
              <a:t>The definition of professional misconduct</a:t>
            </a:r>
          </a:p>
          <a:p>
            <a:pPr lvl="1"/>
            <a:r>
              <a:rPr lang="en-CA" dirty="0" smtClean="0"/>
              <a:t>The Ontario Human Rights Code</a:t>
            </a:r>
          </a:p>
          <a:p>
            <a:pPr lvl="1"/>
            <a:r>
              <a:rPr lang="en-CA" dirty="0" smtClean="0"/>
              <a:t>The Ontario Occupational Health and Safety Act</a:t>
            </a:r>
          </a:p>
        </p:txBody>
      </p:sp>
      <p:sp>
        <p:nvSpPr>
          <p:cNvPr id="4" name="Slide Number Placeholder 3"/>
          <p:cNvSpPr>
            <a:spLocks noGrp="1"/>
          </p:cNvSpPr>
          <p:nvPr>
            <p:ph type="sldNum" sz="quarter" idx="11"/>
          </p:nvPr>
        </p:nvSpPr>
        <p:spPr/>
        <p:txBody>
          <a:bodyPr/>
          <a:lstStyle/>
          <a:p>
            <a:fld id="{9DB00347-C159-474C-B961-9625E0FB8F9F}" type="slidenum">
              <a:rPr lang="en-CA" smtClean="0"/>
              <a:pPr/>
              <a:t>13</a:t>
            </a:fld>
            <a:endParaRPr lang="en-CA"/>
          </a:p>
        </p:txBody>
      </p:sp>
      <p:sp>
        <p:nvSpPr>
          <p:cNvPr id="5" name="Footer Placeholder 4"/>
          <p:cNvSpPr>
            <a:spLocks noGrp="1"/>
          </p:cNvSpPr>
          <p:nvPr>
            <p:ph type="ftr" sz="quarter" idx="12"/>
          </p:nvPr>
        </p:nvSpPr>
        <p:spPr/>
        <p:txBody>
          <a:bodyPr/>
          <a:lstStyle/>
          <a:p>
            <a:pPr>
              <a:defRPr/>
            </a:pPr>
            <a:r>
              <a:rPr lang="en-US" smtClean="0"/>
              <a:t>Ethics:  A Case Study</a:t>
            </a:r>
            <a:endParaRPr lang="en-US" dirty="0"/>
          </a:p>
        </p:txBody>
      </p:sp>
      <p:sp>
        <p:nvSpPr>
          <p:cNvPr id="6" name="TextBox 5"/>
          <p:cNvSpPr txBox="1"/>
          <p:nvPr/>
        </p:nvSpPr>
        <p:spPr>
          <a:xfrm rot="1674018">
            <a:off x="7441874" y="1765326"/>
            <a:ext cx="1646605" cy="646331"/>
          </a:xfrm>
          <a:prstGeom prst="rect">
            <a:avLst/>
          </a:prstGeom>
          <a:noFill/>
        </p:spPr>
        <p:txBody>
          <a:bodyPr wrap="none" rtlCol="0">
            <a:spAutoFit/>
          </a:bodyPr>
          <a:lstStyle/>
          <a:p>
            <a:r>
              <a:rPr lang="en-CA" sz="3600" b="1" dirty="0" smtClean="0"/>
              <a:t>PRI</a:t>
            </a:r>
            <a:r>
              <a:rPr lang="en-CA" sz="3600" b="1" dirty="0" smtClean="0">
                <a:solidFill>
                  <a:srgbClr val="0033CC"/>
                </a:solidFill>
              </a:rPr>
              <a:t>S</a:t>
            </a:r>
            <a:r>
              <a:rPr lang="en-CA" sz="3600" b="1" dirty="0" smtClean="0"/>
              <a:t>M</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prstClr val="black"/>
                </a:solidFill>
              </a:rPr>
              <a:t>Statutes, Codes, Regulations, </a:t>
            </a:r>
            <a:r>
              <a:rPr lang="en-CA" i="1" dirty="0" smtClean="0">
                <a:solidFill>
                  <a:prstClr val="black"/>
                </a:solidFill>
              </a:rPr>
              <a:t>etc</a:t>
            </a:r>
            <a:r>
              <a:rPr lang="en-CA" dirty="0" smtClean="0">
                <a:solidFill>
                  <a:prstClr val="black"/>
                </a:solidFill>
              </a:rPr>
              <a:t>.</a:t>
            </a:r>
            <a:endParaRPr lang="en-CA" sz="2400" dirty="0"/>
          </a:p>
        </p:txBody>
      </p:sp>
      <p:sp>
        <p:nvSpPr>
          <p:cNvPr id="3" name="Content Placeholder 2"/>
          <p:cNvSpPr>
            <a:spLocks noGrp="1"/>
          </p:cNvSpPr>
          <p:nvPr>
            <p:ph idx="1"/>
          </p:nvPr>
        </p:nvSpPr>
        <p:spPr/>
        <p:txBody>
          <a:bodyPr/>
          <a:lstStyle/>
          <a:p>
            <a:pPr>
              <a:buNone/>
            </a:pPr>
            <a:r>
              <a:rPr lang="en-CA" sz="2000" dirty="0" smtClean="0"/>
              <a:t>	</a:t>
            </a:r>
            <a:r>
              <a:rPr lang="en-CA" dirty="0" smtClean="0"/>
              <a:t>To the practitioner’s employer, he or she</a:t>
            </a:r>
            <a:endParaRPr lang="en-CA" sz="2000" dirty="0" smtClean="0"/>
          </a:p>
          <a:p>
            <a:pPr lvl="2"/>
            <a:r>
              <a:rPr lang="en-CA" dirty="0" smtClean="0"/>
              <a:t>Has a duty to act at all times with </a:t>
            </a:r>
            <a:r>
              <a:rPr lang="en-CA" b="1" dirty="0" smtClean="0"/>
              <a:t>fairness </a:t>
            </a:r>
            <a:r>
              <a:rPr lang="en-CA" dirty="0" smtClean="0"/>
              <a:t>and</a:t>
            </a:r>
            <a:br>
              <a:rPr lang="en-CA" dirty="0" smtClean="0"/>
            </a:br>
            <a:r>
              <a:rPr lang="en-CA" dirty="0" smtClean="0"/>
              <a:t>loyalty (77.1);</a:t>
            </a:r>
          </a:p>
          <a:p>
            <a:pPr lvl="2"/>
            <a:r>
              <a:rPr lang="en-CA" dirty="0" smtClean="0"/>
              <a:t>Shall act in professional engineering matters</a:t>
            </a:r>
          </a:p>
          <a:p>
            <a:pPr lvl="3"/>
            <a:r>
              <a:rPr lang="en-CA" dirty="0" smtClean="0"/>
              <a:t>As a faithful agent or trustee, and</a:t>
            </a:r>
          </a:p>
          <a:p>
            <a:pPr lvl="3"/>
            <a:r>
              <a:rPr lang="en-CA" dirty="0" smtClean="0"/>
              <a:t>Shall regard as confidential information obtained by the practitioner as to the business affairs, technical methods or processes of an employer (77.3); and</a:t>
            </a:r>
          </a:p>
          <a:p>
            <a:pPr lvl="2"/>
            <a:r>
              <a:rPr lang="en-CA" dirty="0" smtClean="0"/>
              <a:t>Shall avoid or disclose a conflict of interest that might influence the practitioner’s actions or judgment (77.3)</a:t>
            </a:r>
          </a:p>
        </p:txBody>
      </p:sp>
      <p:sp>
        <p:nvSpPr>
          <p:cNvPr id="4" name="Slide Number Placeholder 3"/>
          <p:cNvSpPr>
            <a:spLocks noGrp="1"/>
          </p:cNvSpPr>
          <p:nvPr>
            <p:ph type="sldNum" sz="quarter" idx="11"/>
          </p:nvPr>
        </p:nvSpPr>
        <p:spPr/>
        <p:txBody>
          <a:bodyPr/>
          <a:lstStyle/>
          <a:p>
            <a:fld id="{9DB00347-C159-474C-B961-9625E0FB8F9F}" type="slidenum">
              <a:rPr lang="en-CA" smtClean="0"/>
              <a:pPr/>
              <a:t>14</a:t>
            </a:fld>
            <a:endParaRPr lang="en-CA"/>
          </a:p>
        </p:txBody>
      </p:sp>
      <p:sp>
        <p:nvSpPr>
          <p:cNvPr id="5" name="Footer Placeholder 4"/>
          <p:cNvSpPr>
            <a:spLocks noGrp="1"/>
          </p:cNvSpPr>
          <p:nvPr>
            <p:ph type="ftr" sz="quarter" idx="12"/>
          </p:nvPr>
        </p:nvSpPr>
        <p:spPr/>
        <p:txBody>
          <a:bodyPr/>
          <a:lstStyle/>
          <a:p>
            <a:pPr>
              <a:defRPr/>
            </a:pPr>
            <a:r>
              <a:rPr lang="en-US" smtClean="0"/>
              <a:t>Ethics:  A Case Study</a:t>
            </a:r>
            <a:endParaRPr lang="en-US" dirty="0"/>
          </a:p>
        </p:txBody>
      </p:sp>
      <p:sp>
        <p:nvSpPr>
          <p:cNvPr id="8" name="TextBox 7"/>
          <p:cNvSpPr txBox="1"/>
          <p:nvPr/>
        </p:nvSpPr>
        <p:spPr>
          <a:xfrm rot="1674018">
            <a:off x="7441874" y="1765326"/>
            <a:ext cx="1646605" cy="646331"/>
          </a:xfrm>
          <a:prstGeom prst="rect">
            <a:avLst/>
          </a:prstGeom>
          <a:noFill/>
        </p:spPr>
        <p:txBody>
          <a:bodyPr wrap="none" rtlCol="0">
            <a:spAutoFit/>
          </a:bodyPr>
          <a:lstStyle/>
          <a:p>
            <a:r>
              <a:rPr lang="en-CA" sz="3600" b="1" dirty="0" smtClean="0"/>
              <a:t>PRI</a:t>
            </a:r>
            <a:r>
              <a:rPr lang="en-CA" sz="3600" b="1" dirty="0" smtClean="0">
                <a:solidFill>
                  <a:srgbClr val="0033CC"/>
                </a:solidFill>
              </a:rPr>
              <a:t>S</a:t>
            </a:r>
            <a:r>
              <a:rPr lang="en-CA" sz="3600" b="1" dirty="0" smtClean="0"/>
              <a:t>M</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prstClr val="black"/>
                </a:solidFill>
              </a:rPr>
              <a:t>Statutes, Codes, Regulations, </a:t>
            </a:r>
            <a:r>
              <a:rPr lang="en-CA" i="1" dirty="0" smtClean="0">
                <a:solidFill>
                  <a:prstClr val="black"/>
                </a:solidFill>
              </a:rPr>
              <a:t>etc</a:t>
            </a:r>
            <a:r>
              <a:rPr lang="en-CA" dirty="0" smtClean="0">
                <a:solidFill>
                  <a:prstClr val="black"/>
                </a:solidFill>
              </a:rPr>
              <a:t>.</a:t>
            </a:r>
            <a:endParaRPr lang="en-CA" sz="2400" dirty="0"/>
          </a:p>
        </p:txBody>
      </p:sp>
      <p:sp>
        <p:nvSpPr>
          <p:cNvPr id="3" name="Content Placeholder 2"/>
          <p:cNvSpPr>
            <a:spLocks noGrp="1"/>
          </p:cNvSpPr>
          <p:nvPr>
            <p:ph idx="1"/>
          </p:nvPr>
        </p:nvSpPr>
        <p:spPr/>
        <p:txBody>
          <a:bodyPr/>
          <a:lstStyle/>
          <a:p>
            <a:pPr>
              <a:buNone/>
            </a:pPr>
            <a:r>
              <a:rPr lang="en-CA" sz="1800" dirty="0" smtClean="0"/>
              <a:t>	</a:t>
            </a:r>
            <a:r>
              <a:rPr lang="en-CA" dirty="0" smtClean="0"/>
              <a:t>To other members of the profession, he or she</a:t>
            </a:r>
            <a:endParaRPr lang="en-CA" sz="2000" dirty="0" smtClean="0"/>
          </a:p>
          <a:p>
            <a:pPr lvl="2"/>
            <a:r>
              <a:rPr lang="en-CA" dirty="0" smtClean="0"/>
              <a:t>Has a duty to act at all times with </a:t>
            </a:r>
            <a:r>
              <a:rPr lang="en-CA" b="1" dirty="0" smtClean="0"/>
              <a:t>fairness</a:t>
            </a:r>
            <a:r>
              <a:rPr lang="en-CA" dirty="0" smtClean="0"/>
              <a:t>, loyalty (77.1),</a:t>
            </a:r>
            <a:br>
              <a:rPr lang="en-CA" dirty="0" smtClean="0"/>
            </a:br>
            <a:r>
              <a:rPr lang="en-CA" b="1" dirty="0" smtClean="0"/>
              <a:t>courtesy</a:t>
            </a:r>
            <a:r>
              <a:rPr lang="en-CA" dirty="0" smtClean="0"/>
              <a:t> and good faith (77.7);</a:t>
            </a:r>
          </a:p>
          <a:p>
            <a:pPr lvl="2"/>
            <a:r>
              <a:rPr lang="en-CA" dirty="0" smtClean="0"/>
              <a:t>Shall not</a:t>
            </a:r>
          </a:p>
          <a:p>
            <a:pPr lvl="3"/>
            <a:r>
              <a:rPr lang="en-CA" dirty="0" smtClean="0"/>
              <a:t>Accept an engagement to review the work of another for the same employer except with the knowledge of the other practitioner or except where the connection of the other practitioner with the work has been terminated, nor</a:t>
            </a:r>
          </a:p>
          <a:p>
            <a:pPr lvl="3"/>
            <a:r>
              <a:rPr lang="en-CA" b="1" dirty="0" smtClean="0"/>
              <a:t>Maliciously injure the reputation of another practitioner </a:t>
            </a:r>
            <a:r>
              <a:rPr lang="en-CA" dirty="0" smtClean="0"/>
              <a:t>(77.7); and</a:t>
            </a:r>
          </a:p>
          <a:p>
            <a:pPr lvl="2"/>
            <a:r>
              <a:rPr lang="en-CA" dirty="0" smtClean="0"/>
              <a:t>Shall</a:t>
            </a:r>
          </a:p>
          <a:p>
            <a:pPr lvl="3"/>
            <a:r>
              <a:rPr lang="en-CA" dirty="0" smtClean="0"/>
              <a:t>Give proper credit for engineering work,</a:t>
            </a:r>
          </a:p>
          <a:p>
            <a:pPr lvl="3"/>
            <a:r>
              <a:rPr lang="en-CA" dirty="0" smtClean="0"/>
              <a:t>Provide opportunity for professional development and advancement of the practitioner’s associates and subordinates, and</a:t>
            </a:r>
          </a:p>
          <a:p>
            <a:pPr lvl="3"/>
            <a:r>
              <a:rPr lang="en-CA" dirty="0" smtClean="0"/>
              <a:t>Extend the effectiveness of the profession through the interchange of engineering information and experience (77.7). </a:t>
            </a:r>
          </a:p>
        </p:txBody>
      </p:sp>
      <p:sp>
        <p:nvSpPr>
          <p:cNvPr id="4" name="Slide Number Placeholder 3"/>
          <p:cNvSpPr>
            <a:spLocks noGrp="1"/>
          </p:cNvSpPr>
          <p:nvPr>
            <p:ph type="sldNum" sz="quarter" idx="11"/>
          </p:nvPr>
        </p:nvSpPr>
        <p:spPr/>
        <p:txBody>
          <a:bodyPr/>
          <a:lstStyle/>
          <a:p>
            <a:fld id="{9DB00347-C159-474C-B961-9625E0FB8F9F}" type="slidenum">
              <a:rPr lang="en-CA" smtClean="0"/>
              <a:pPr/>
              <a:t>15</a:t>
            </a:fld>
            <a:endParaRPr lang="en-CA"/>
          </a:p>
        </p:txBody>
      </p:sp>
      <p:sp>
        <p:nvSpPr>
          <p:cNvPr id="5" name="Footer Placeholder 4"/>
          <p:cNvSpPr>
            <a:spLocks noGrp="1"/>
          </p:cNvSpPr>
          <p:nvPr>
            <p:ph type="ftr" sz="quarter" idx="12"/>
          </p:nvPr>
        </p:nvSpPr>
        <p:spPr/>
        <p:txBody>
          <a:bodyPr/>
          <a:lstStyle/>
          <a:p>
            <a:pPr>
              <a:defRPr/>
            </a:pPr>
            <a:r>
              <a:rPr lang="en-US" smtClean="0"/>
              <a:t>Ethics:  A Case Study</a:t>
            </a:r>
            <a:endParaRPr lang="en-US" dirty="0"/>
          </a:p>
        </p:txBody>
      </p:sp>
      <p:sp>
        <p:nvSpPr>
          <p:cNvPr id="8" name="TextBox 7"/>
          <p:cNvSpPr txBox="1"/>
          <p:nvPr/>
        </p:nvSpPr>
        <p:spPr>
          <a:xfrm rot="1674018">
            <a:off x="7441874" y="1765326"/>
            <a:ext cx="1646605" cy="646331"/>
          </a:xfrm>
          <a:prstGeom prst="rect">
            <a:avLst/>
          </a:prstGeom>
          <a:noFill/>
        </p:spPr>
        <p:txBody>
          <a:bodyPr wrap="none" rtlCol="0">
            <a:spAutoFit/>
          </a:bodyPr>
          <a:lstStyle/>
          <a:p>
            <a:r>
              <a:rPr lang="en-CA" sz="3600" b="1" dirty="0" smtClean="0"/>
              <a:t>PRI</a:t>
            </a:r>
            <a:r>
              <a:rPr lang="en-CA" sz="3600" b="1" dirty="0" smtClean="0">
                <a:solidFill>
                  <a:srgbClr val="0033CC"/>
                </a:solidFill>
              </a:rPr>
              <a:t>S</a:t>
            </a:r>
            <a:r>
              <a:rPr lang="en-CA" sz="3600" b="1" dirty="0" smtClean="0"/>
              <a:t>M</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prstClr val="black"/>
                </a:solidFill>
              </a:rPr>
              <a:t>Statutes, Codes, Regulations, </a:t>
            </a:r>
            <a:r>
              <a:rPr lang="en-CA" i="1" dirty="0" smtClean="0">
                <a:solidFill>
                  <a:prstClr val="black"/>
                </a:solidFill>
              </a:rPr>
              <a:t>etc</a:t>
            </a:r>
            <a:r>
              <a:rPr lang="en-CA" dirty="0" smtClean="0">
                <a:solidFill>
                  <a:prstClr val="black"/>
                </a:solidFill>
              </a:rPr>
              <a:t>.</a:t>
            </a:r>
            <a:endParaRPr lang="en-CA" sz="2400" dirty="0"/>
          </a:p>
        </p:txBody>
      </p:sp>
      <p:sp>
        <p:nvSpPr>
          <p:cNvPr id="3" name="Content Placeholder 2"/>
          <p:cNvSpPr>
            <a:spLocks noGrp="1"/>
          </p:cNvSpPr>
          <p:nvPr>
            <p:ph idx="1"/>
          </p:nvPr>
        </p:nvSpPr>
        <p:spPr/>
        <p:txBody>
          <a:bodyPr/>
          <a:lstStyle/>
          <a:p>
            <a:pPr>
              <a:buNone/>
            </a:pPr>
            <a:r>
              <a:rPr lang="en-CA" sz="2000" dirty="0" smtClean="0"/>
              <a:t>	</a:t>
            </a:r>
            <a:r>
              <a:rPr lang="en-CA" sz="1800" b="1" dirty="0" smtClean="0"/>
              <a:t>Certificate of authorization</a:t>
            </a:r>
            <a:endParaRPr lang="en-CA" sz="1800" dirty="0" smtClean="0"/>
          </a:p>
          <a:p>
            <a:pPr>
              <a:buNone/>
            </a:pPr>
            <a:r>
              <a:rPr lang="en-CA" sz="1800" dirty="0" smtClean="0"/>
              <a:t>	12. (2) No person shall offer to the public or engage in the business</a:t>
            </a:r>
            <a:br>
              <a:rPr lang="en-CA" sz="1800" dirty="0" smtClean="0"/>
            </a:br>
            <a:r>
              <a:rPr lang="en-CA" sz="1800" dirty="0" smtClean="0"/>
              <a:t>of providing to the public services that are within the practice of</a:t>
            </a:r>
            <a:br>
              <a:rPr lang="en-CA" sz="1800" dirty="0" smtClean="0"/>
            </a:br>
            <a:r>
              <a:rPr lang="en-CA" sz="1800" dirty="0" smtClean="0"/>
              <a:t>professional engineering except under and in accordance with a certificate of authorization. </a:t>
            </a:r>
          </a:p>
          <a:p>
            <a:pPr>
              <a:buNone/>
            </a:pPr>
            <a:endParaRPr lang="en-CA" sz="1800" dirty="0" smtClean="0"/>
          </a:p>
          <a:p>
            <a:pPr lvl="1"/>
            <a:r>
              <a:rPr lang="en-CA" dirty="0" smtClean="0"/>
              <a:t>Both during the mid-term and final examinations of this course, you will have access to the Code of Ethics and the definition of professional misconduct—you will be required to quote the appropriate item</a:t>
            </a:r>
          </a:p>
          <a:p>
            <a:pPr lvl="1"/>
            <a:r>
              <a:rPr lang="en-CA" dirty="0" smtClean="0"/>
              <a:t>You will not be required to quote other section numbers from the Professional Engineers Act or the regulations</a:t>
            </a:r>
          </a:p>
        </p:txBody>
      </p:sp>
      <p:sp>
        <p:nvSpPr>
          <p:cNvPr id="4" name="Slide Number Placeholder 3"/>
          <p:cNvSpPr>
            <a:spLocks noGrp="1"/>
          </p:cNvSpPr>
          <p:nvPr>
            <p:ph type="sldNum" sz="quarter" idx="11"/>
          </p:nvPr>
        </p:nvSpPr>
        <p:spPr/>
        <p:txBody>
          <a:bodyPr/>
          <a:lstStyle/>
          <a:p>
            <a:fld id="{9DB00347-C159-474C-B961-9625E0FB8F9F}" type="slidenum">
              <a:rPr lang="en-CA" smtClean="0"/>
              <a:pPr/>
              <a:t>16</a:t>
            </a:fld>
            <a:endParaRPr lang="en-CA"/>
          </a:p>
        </p:txBody>
      </p:sp>
      <p:sp>
        <p:nvSpPr>
          <p:cNvPr id="5" name="Footer Placeholder 4"/>
          <p:cNvSpPr>
            <a:spLocks noGrp="1"/>
          </p:cNvSpPr>
          <p:nvPr>
            <p:ph type="ftr" sz="quarter" idx="12"/>
          </p:nvPr>
        </p:nvSpPr>
        <p:spPr/>
        <p:txBody>
          <a:bodyPr/>
          <a:lstStyle/>
          <a:p>
            <a:pPr>
              <a:defRPr/>
            </a:pPr>
            <a:r>
              <a:rPr lang="en-US" smtClean="0"/>
              <a:t>Ethics:  A Case Study</a:t>
            </a:r>
            <a:endParaRPr lang="en-US" dirty="0"/>
          </a:p>
        </p:txBody>
      </p:sp>
      <p:sp>
        <p:nvSpPr>
          <p:cNvPr id="8" name="TextBox 7"/>
          <p:cNvSpPr txBox="1"/>
          <p:nvPr/>
        </p:nvSpPr>
        <p:spPr>
          <a:xfrm rot="1674018">
            <a:off x="7441874" y="1765326"/>
            <a:ext cx="1646605" cy="646331"/>
          </a:xfrm>
          <a:prstGeom prst="rect">
            <a:avLst/>
          </a:prstGeom>
          <a:noFill/>
        </p:spPr>
        <p:txBody>
          <a:bodyPr wrap="none" rtlCol="0">
            <a:spAutoFit/>
          </a:bodyPr>
          <a:lstStyle/>
          <a:p>
            <a:r>
              <a:rPr lang="en-CA" sz="3600" b="1" dirty="0" smtClean="0"/>
              <a:t>PRI</a:t>
            </a:r>
            <a:r>
              <a:rPr lang="en-CA" sz="3600" b="1" dirty="0" smtClean="0">
                <a:solidFill>
                  <a:srgbClr val="0033CC"/>
                </a:solidFill>
              </a:rPr>
              <a:t>S</a:t>
            </a:r>
            <a:r>
              <a:rPr lang="en-CA" sz="3600" b="1" dirty="0" smtClean="0"/>
              <a:t>M</a:t>
            </a:r>
          </a:p>
        </p:txBody>
      </p:sp>
      <p:sp>
        <p:nvSpPr>
          <p:cNvPr id="7" name="TextBox 6"/>
          <p:cNvSpPr txBox="1"/>
          <p:nvPr/>
        </p:nvSpPr>
        <p:spPr>
          <a:xfrm rot="21105584">
            <a:off x="4172306" y="5777345"/>
            <a:ext cx="4174348" cy="461665"/>
          </a:xfrm>
          <a:prstGeom prst="rect">
            <a:avLst/>
          </a:prstGeom>
          <a:noFill/>
        </p:spPr>
        <p:txBody>
          <a:bodyPr wrap="none" rtlCol="0">
            <a:spAutoFit/>
          </a:bodyPr>
          <a:lstStyle/>
          <a:p>
            <a:r>
              <a:rPr lang="en-CA" sz="2400" b="1" dirty="0" smtClean="0">
                <a:solidFill>
                  <a:srgbClr val="00B0F0"/>
                </a:solidFill>
              </a:rPr>
              <a:t>Professional Engineers Act</a:t>
            </a:r>
            <a:endParaRPr lang="en-CA" sz="2400" b="1" dirty="0">
              <a:solidFill>
                <a:srgbClr val="00B0F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prstClr val="black"/>
                </a:solidFill>
              </a:rPr>
              <a:t>Statutes, Codes, Regulations, </a:t>
            </a:r>
            <a:r>
              <a:rPr lang="en-CA" i="1" dirty="0" smtClean="0">
                <a:solidFill>
                  <a:prstClr val="black"/>
                </a:solidFill>
              </a:rPr>
              <a:t>etc</a:t>
            </a:r>
            <a:r>
              <a:rPr lang="en-CA" dirty="0" smtClean="0">
                <a:solidFill>
                  <a:prstClr val="black"/>
                </a:solidFill>
              </a:rPr>
              <a:t>.</a:t>
            </a:r>
            <a:endParaRPr lang="en-CA" sz="2400" dirty="0"/>
          </a:p>
        </p:txBody>
      </p:sp>
      <p:sp>
        <p:nvSpPr>
          <p:cNvPr id="3" name="Content Placeholder 2"/>
          <p:cNvSpPr>
            <a:spLocks noGrp="1"/>
          </p:cNvSpPr>
          <p:nvPr>
            <p:ph idx="1"/>
          </p:nvPr>
        </p:nvSpPr>
        <p:spPr/>
        <p:txBody>
          <a:bodyPr/>
          <a:lstStyle/>
          <a:p>
            <a:pPr>
              <a:buNone/>
            </a:pPr>
            <a:r>
              <a:rPr lang="en-CA" sz="2000" dirty="0" smtClean="0"/>
              <a:t>	</a:t>
            </a:r>
            <a:r>
              <a:rPr lang="en-CA" dirty="0" smtClean="0"/>
              <a:t>The Human Rights Code prohibits discrimination</a:t>
            </a:r>
            <a:br>
              <a:rPr lang="en-CA" dirty="0" smtClean="0"/>
            </a:br>
            <a:r>
              <a:rPr lang="en-CA" dirty="0" smtClean="0"/>
              <a:t>on the </a:t>
            </a:r>
            <a:r>
              <a:rPr lang="en-CA" dirty="0" err="1" smtClean="0"/>
              <a:t>the</a:t>
            </a:r>
            <a:r>
              <a:rPr lang="en-CA" dirty="0" smtClean="0"/>
              <a:t> following grounds:</a:t>
            </a:r>
            <a:endParaRPr lang="en-CA" sz="1800" dirty="0" smtClean="0"/>
          </a:p>
          <a:p>
            <a:pPr lvl="1">
              <a:buNone/>
            </a:pPr>
            <a:r>
              <a:rPr lang="en-CA" sz="1600" dirty="0" smtClean="0"/>
              <a:t>		Race				Ancestry				Place of origin</a:t>
            </a:r>
          </a:p>
          <a:p>
            <a:pPr lvl="1">
              <a:buNone/>
            </a:pPr>
            <a:r>
              <a:rPr lang="en-CA" sz="1600" dirty="0" smtClean="0"/>
              <a:t>		Colour 				Ethnic origin			Citizenship</a:t>
            </a:r>
          </a:p>
          <a:p>
            <a:pPr lvl="1">
              <a:buNone/>
            </a:pPr>
            <a:r>
              <a:rPr lang="en-CA" sz="1600" dirty="0" smtClean="0"/>
              <a:t>		Creed				Sex					Sexual orientation</a:t>
            </a:r>
          </a:p>
          <a:p>
            <a:pPr lvl="1">
              <a:buNone/>
            </a:pPr>
            <a:r>
              <a:rPr lang="en-CA" sz="1600" dirty="0" smtClean="0"/>
              <a:t>		Gender identity		Gender expression		Age</a:t>
            </a:r>
          </a:p>
          <a:p>
            <a:pPr lvl="1">
              <a:buNone/>
            </a:pPr>
            <a:r>
              <a:rPr lang="en-CA" sz="1600" dirty="0" smtClean="0"/>
              <a:t>		Marital status			Family status			Disability</a:t>
            </a:r>
          </a:p>
          <a:p>
            <a:pPr lvl="1">
              <a:buNone/>
            </a:pPr>
            <a:r>
              <a:rPr lang="en-CA" sz="1600" dirty="0" smtClean="0"/>
              <a:t>		Record of Offences		Reprisal				Association</a:t>
            </a:r>
          </a:p>
          <a:p>
            <a:pPr lvl="1">
              <a:buNone/>
            </a:pPr>
            <a:r>
              <a:rPr lang="en-CA" sz="1600" dirty="0" smtClean="0"/>
              <a:t>		The receipt of public assistance</a:t>
            </a:r>
          </a:p>
          <a:p>
            <a:pPr lvl="1">
              <a:buNone/>
            </a:pPr>
            <a:endParaRPr lang="en-CA" sz="1600"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17</a:t>
            </a:fld>
            <a:endParaRPr lang="en-CA"/>
          </a:p>
        </p:txBody>
      </p:sp>
      <p:sp>
        <p:nvSpPr>
          <p:cNvPr id="5" name="Footer Placeholder 4"/>
          <p:cNvSpPr>
            <a:spLocks noGrp="1"/>
          </p:cNvSpPr>
          <p:nvPr>
            <p:ph type="ftr" sz="quarter" idx="12"/>
          </p:nvPr>
        </p:nvSpPr>
        <p:spPr/>
        <p:txBody>
          <a:bodyPr/>
          <a:lstStyle/>
          <a:p>
            <a:pPr>
              <a:defRPr/>
            </a:pPr>
            <a:r>
              <a:rPr lang="en-US" smtClean="0"/>
              <a:t>Ethics:  A Case Study</a:t>
            </a:r>
            <a:endParaRPr lang="en-US" dirty="0"/>
          </a:p>
        </p:txBody>
      </p:sp>
      <p:sp>
        <p:nvSpPr>
          <p:cNvPr id="8" name="TextBox 7"/>
          <p:cNvSpPr txBox="1"/>
          <p:nvPr/>
        </p:nvSpPr>
        <p:spPr>
          <a:xfrm rot="1674018">
            <a:off x="7441874" y="1765326"/>
            <a:ext cx="1646605" cy="646331"/>
          </a:xfrm>
          <a:prstGeom prst="rect">
            <a:avLst/>
          </a:prstGeom>
          <a:noFill/>
        </p:spPr>
        <p:txBody>
          <a:bodyPr wrap="none" rtlCol="0">
            <a:spAutoFit/>
          </a:bodyPr>
          <a:lstStyle/>
          <a:p>
            <a:r>
              <a:rPr lang="en-CA" sz="3600" b="1" dirty="0" smtClean="0"/>
              <a:t>PRI</a:t>
            </a:r>
            <a:r>
              <a:rPr lang="en-CA" sz="3600" b="1" dirty="0" smtClean="0">
                <a:solidFill>
                  <a:srgbClr val="0033CC"/>
                </a:solidFill>
              </a:rPr>
              <a:t>S</a:t>
            </a:r>
            <a:r>
              <a:rPr lang="en-CA" sz="3600" b="1" dirty="0" smtClean="0"/>
              <a:t>M</a:t>
            </a:r>
          </a:p>
        </p:txBody>
      </p:sp>
      <p:sp>
        <p:nvSpPr>
          <p:cNvPr id="7" name="TextBox 6"/>
          <p:cNvSpPr txBox="1"/>
          <p:nvPr/>
        </p:nvSpPr>
        <p:spPr>
          <a:xfrm>
            <a:off x="467422" y="4696691"/>
            <a:ext cx="8531492" cy="2031325"/>
          </a:xfrm>
          <a:prstGeom prst="rect">
            <a:avLst/>
          </a:prstGeom>
          <a:noFill/>
        </p:spPr>
        <p:txBody>
          <a:bodyPr wrap="square" rtlCol="0">
            <a:spAutoFit/>
          </a:bodyPr>
          <a:lstStyle/>
          <a:p>
            <a:r>
              <a:rPr lang="en-CA" dirty="0" smtClean="0"/>
              <a:t>Discrimination, </a:t>
            </a:r>
            <a:r>
              <a:rPr lang="en-CA" i="1" dirty="0" smtClean="0">
                <a:latin typeface="Times New Roman" pitchFamily="18" charset="0"/>
                <a:cs typeface="Times New Roman" pitchFamily="18" charset="0"/>
              </a:rPr>
              <a:t>n.</a:t>
            </a:r>
            <a:endParaRPr lang="en-CA" dirty="0" smtClean="0">
              <a:latin typeface="Times New Roman" pitchFamily="18" charset="0"/>
              <a:cs typeface="Times New Roman" pitchFamily="18" charset="0"/>
            </a:endParaRPr>
          </a:p>
          <a:p>
            <a:r>
              <a:rPr lang="en-CA" dirty="0" smtClean="0"/>
              <a:t>	The action of discriminating; the perceiving, noting, or making a distinction</a:t>
            </a:r>
          </a:p>
          <a:p>
            <a:r>
              <a:rPr lang="en-CA" dirty="0" smtClean="0"/>
              <a:t>	or difference between things; a distinction (made with the mind, or in action). </a:t>
            </a:r>
          </a:p>
          <a:p>
            <a:endParaRPr lang="en-CA" dirty="0" smtClean="0"/>
          </a:p>
          <a:p>
            <a:r>
              <a:rPr lang="en-CA" dirty="0" smtClean="0"/>
              <a:t>	Specifically, the making of distinctions prejudicial to people of a different race</a:t>
            </a:r>
          </a:p>
          <a:p>
            <a:r>
              <a:rPr lang="en-CA" dirty="0" smtClean="0"/>
              <a:t>	or colour from oneself; racial discrimination.</a:t>
            </a:r>
          </a:p>
          <a:p>
            <a:r>
              <a:rPr lang="en-CA" dirty="0" smtClean="0"/>
              <a:t>												Oxford English Dictionary</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prstClr val="black"/>
                </a:solidFill>
              </a:rPr>
              <a:t>Statutes, Codes, Regulations, </a:t>
            </a:r>
            <a:r>
              <a:rPr lang="en-CA" i="1" dirty="0" smtClean="0">
                <a:solidFill>
                  <a:prstClr val="black"/>
                </a:solidFill>
              </a:rPr>
              <a:t>etc</a:t>
            </a:r>
            <a:r>
              <a:rPr lang="en-CA" dirty="0" smtClean="0">
                <a:solidFill>
                  <a:prstClr val="black"/>
                </a:solidFill>
              </a:rPr>
              <a:t>.</a:t>
            </a:r>
            <a:endParaRPr lang="en-CA" sz="2400" dirty="0"/>
          </a:p>
        </p:txBody>
      </p:sp>
      <p:sp>
        <p:nvSpPr>
          <p:cNvPr id="3" name="Content Placeholder 2"/>
          <p:cNvSpPr>
            <a:spLocks noGrp="1"/>
          </p:cNvSpPr>
          <p:nvPr>
            <p:ph idx="1"/>
          </p:nvPr>
        </p:nvSpPr>
        <p:spPr/>
        <p:txBody>
          <a:bodyPr/>
          <a:lstStyle/>
          <a:p>
            <a:pPr>
              <a:buNone/>
            </a:pPr>
            <a:r>
              <a:rPr lang="en-CA" sz="2000" dirty="0" smtClean="0"/>
              <a:t>	</a:t>
            </a:r>
            <a:r>
              <a:rPr lang="en-CA" sz="1800" b="1" dirty="0" smtClean="0"/>
              <a:t>Policies, violence and harassment</a:t>
            </a:r>
            <a:endParaRPr lang="en-CA" sz="1800" dirty="0" smtClean="0"/>
          </a:p>
          <a:p>
            <a:pPr>
              <a:buNone/>
            </a:pPr>
            <a:r>
              <a:rPr lang="en-CA" sz="1800" dirty="0" smtClean="0"/>
              <a:t>	32.0.1(1)(b) An employer shall prepare a policy with respect to</a:t>
            </a:r>
            <a:br>
              <a:rPr lang="en-CA" sz="1800" dirty="0" smtClean="0"/>
            </a:br>
            <a:r>
              <a:rPr lang="en-CA" sz="1800" dirty="0" smtClean="0"/>
              <a:t>harassment.</a:t>
            </a:r>
          </a:p>
          <a:p>
            <a:pPr>
              <a:buNone/>
            </a:pPr>
            <a:r>
              <a:rPr lang="en-CA" sz="1800" dirty="0" smtClean="0"/>
              <a:t>	</a:t>
            </a:r>
            <a:r>
              <a:rPr lang="en-CA" sz="1800" b="1" dirty="0" smtClean="0"/>
              <a:t>Program, harassment</a:t>
            </a:r>
          </a:p>
          <a:p>
            <a:pPr>
              <a:buNone/>
            </a:pPr>
            <a:r>
              <a:rPr lang="en-CA" sz="1800" dirty="0" smtClean="0"/>
              <a:t>	32.0.6  (1)  An employer shall develop and maintain a program to implement the policy with respect to workplace harassment required under clause 32.0.1(1)(b).</a:t>
            </a:r>
          </a:p>
          <a:p>
            <a:pPr>
              <a:buNone/>
            </a:pPr>
            <a:r>
              <a:rPr lang="en-CA" sz="1800" dirty="0" smtClean="0"/>
              <a:t>	</a:t>
            </a:r>
            <a:r>
              <a:rPr lang="en-CA" sz="1800" b="1" dirty="0" smtClean="0"/>
              <a:t>Contents</a:t>
            </a:r>
          </a:p>
          <a:p>
            <a:pPr>
              <a:buNone/>
            </a:pPr>
            <a:r>
              <a:rPr lang="en-CA" sz="1800" dirty="0" smtClean="0"/>
              <a:t>	(2)  Without limiting the generality of subsection (1), the program shall,</a:t>
            </a:r>
          </a:p>
          <a:p>
            <a:pPr marL="800100" lvl="1" indent="-342900">
              <a:buAutoNum type="alphaLcParenBoth"/>
            </a:pPr>
            <a:r>
              <a:rPr lang="en-CA" sz="1800" dirty="0" smtClean="0"/>
              <a:t>include measures and procedures for workers to report incidents of workplace harassment to the employer or supervisor;</a:t>
            </a:r>
          </a:p>
          <a:p>
            <a:pPr marL="800100" lvl="1" indent="-342900">
              <a:buAutoNum type="alphaLcParenBoth"/>
            </a:pPr>
            <a:r>
              <a:rPr lang="en-CA" sz="1800" dirty="0" smtClean="0"/>
              <a:t>set out how the employer will investigate and deal with incidents and complaints of workplace harassment; and</a:t>
            </a:r>
          </a:p>
          <a:p>
            <a:pPr marL="800100" lvl="1" indent="-342900">
              <a:buAutoNum type="alphaLcParenBoth"/>
            </a:pPr>
            <a:r>
              <a:rPr lang="en-CA" sz="1800" dirty="0" smtClean="0"/>
              <a:t>include any prescribed elements.</a:t>
            </a:r>
          </a:p>
        </p:txBody>
      </p:sp>
      <p:sp>
        <p:nvSpPr>
          <p:cNvPr id="4" name="Slide Number Placeholder 3"/>
          <p:cNvSpPr>
            <a:spLocks noGrp="1"/>
          </p:cNvSpPr>
          <p:nvPr>
            <p:ph type="sldNum" sz="quarter" idx="11"/>
          </p:nvPr>
        </p:nvSpPr>
        <p:spPr/>
        <p:txBody>
          <a:bodyPr/>
          <a:lstStyle/>
          <a:p>
            <a:fld id="{9DB00347-C159-474C-B961-9625E0FB8F9F}" type="slidenum">
              <a:rPr lang="en-CA" smtClean="0"/>
              <a:pPr/>
              <a:t>18</a:t>
            </a:fld>
            <a:endParaRPr lang="en-CA"/>
          </a:p>
        </p:txBody>
      </p:sp>
      <p:sp>
        <p:nvSpPr>
          <p:cNvPr id="5" name="Footer Placeholder 4"/>
          <p:cNvSpPr>
            <a:spLocks noGrp="1"/>
          </p:cNvSpPr>
          <p:nvPr>
            <p:ph type="ftr" sz="quarter" idx="12"/>
          </p:nvPr>
        </p:nvSpPr>
        <p:spPr/>
        <p:txBody>
          <a:bodyPr/>
          <a:lstStyle/>
          <a:p>
            <a:pPr>
              <a:defRPr/>
            </a:pPr>
            <a:r>
              <a:rPr lang="en-US" smtClean="0"/>
              <a:t>Ethics:  A Case Study</a:t>
            </a:r>
            <a:endParaRPr lang="en-US" dirty="0"/>
          </a:p>
        </p:txBody>
      </p:sp>
      <p:sp>
        <p:nvSpPr>
          <p:cNvPr id="8" name="TextBox 7"/>
          <p:cNvSpPr txBox="1"/>
          <p:nvPr/>
        </p:nvSpPr>
        <p:spPr>
          <a:xfrm rot="1674018">
            <a:off x="7441874" y="1765326"/>
            <a:ext cx="1646605" cy="646331"/>
          </a:xfrm>
          <a:prstGeom prst="rect">
            <a:avLst/>
          </a:prstGeom>
          <a:noFill/>
        </p:spPr>
        <p:txBody>
          <a:bodyPr wrap="none" rtlCol="0">
            <a:spAutoFit/>
          </a:bodyPr>
          <a:lstStyle/>
          <a:p>
            <a:r>
              <a:rPr lang="en-CA" sz="3600" b="1" dirty="0" smtClean="0"/>
              <a:t>PRI</a:t>
            </a:r>
            <a:r>
              <a:rPr lang="en-CA" sz="3600" b="1" dirty="0" smtClean="0">
                <a:solidFill>
                  <a:srgbClr val="0033CC"/>
                </a:solidFill>
              </a:rPr>
              <a:t>S</a:t>
            </a:r>
            <a:r>
              <a:rPr lang="en-CA" sz="3600" b="1" dirty="0" smtClean="0"/>
              <a:t>M</a:t>
            </a:r>
          </a:p>
        </p:txBody>
      </p:sp>
      <p:sp>
        <p:nvSpPr>
          <p:cNvPr id="7" name="TextBox 6"/>
          <p:cNvSpPr txBox="1"/>
          <p:nvPr/>
        </p:nvSpPr>
        <p:spPr>
          <a:xfrm rot="21105584">
            <a:off x="3574392" y="5777345"/>
            <a:ext cx="5370188" cy="461665"/>
          </a:xfrm>
          <a:prstGeom prst="rect">
            <a:avLst/>
          </a:prstGeom>
          <a:noFill/>
        </p:spPr>
        <p:txBody>
          <a:bodyPr wrap="none" rtlCol="0">
            <a:spAutoFit/>
          </a:bodyPr>
          <a:lstStyle/>
          <a:p>
            <a:r>
              <a:rPr lang="en-CA" sz="2400" b="1" smtClean="0">
                <a:solidFill>
                  <a:srgbClr val="00B0F0"/>
                </a:solidFill>
              </a:rPr>
              <a:t>Occupational Health and </a:t>
            </a:r>
            <a:r>
              <a:rPr lang="en-CA" sz="2400" b="1" dirty="0" smtClean="0">
                <a:solidFill>
                  <a:srgbClr val="00B0F0"/>
                </a:solidFill>
              </a:rPr>
              <a:t>Safety Act</a:t>
            </a:r>
            <a:endParaRPr lang="en-CA" sz="2400" b="1" dirty="0">
              <a:solidFill>
                <a:srgbClr val="00B0F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2400" dirty="0" smtClean="0"/>
              <a:t>Determine Professional Misconduct</a:t>
            </a:r>
            <a:br>
              <a:rPr lang="en-CA" sz="2400" dirty="0" smtClean="0"/>
            </a:br>
            <a:r>
              <a:rPr lang="en-CA" sz="2400" dirty="0" smtClean="0"/>
              <a:t>and Ethical Responses</a:t>
            </a:r>
            <a:endParaRPr lang="en-CA" sz="2400" dirty="0"/>
          </a:p>
        </p:txBody>
      </p:sp>
      <p:sp>
        <p:nvSpPr>
          <p:cNvPr id="3" name="Content Placeholder 2"/>
          <p:cNvSpPr>
            <a:spLocks noGrp="1"/>
          </p:cNvSpPr>
          <p:nvPr>
            <p:ph idx="1"/>
          </p:nvPr>
        </p:nvSpPr>
        <p:spPr/>
        <p:txBody>
          <a:bodyPr/>
          <a:lstStyle/>
          <a:p>
            <a:pPr>
              <a:buNone/>
            </a:pPr>
            <a:r>
              <a:rPr lang="en-CA" sz="2000" dirty="0" smtClean="0"/>
              <a:t>	</a:t>
            </a:r>
            <a:r>
              <a:rPr lang="en-CA" dirty="0" smtClean="0"/>
              <a:t>One instance of professional misconduct is</a:t>
            </a:r>
            <a:br>
              <a:rPr lang="en-CA" dirty="0" smtClean="0"/>
            </a:br>
            <a:r>
              <a:rPr lang="en-CA" dirty="0" err="1" smtClean="0"/>
              <a:t>DiNozzo’s</a:t>
            </a:r>
            <a:r>
              <a:rPr lang="en-CA" dirty="0" smtClean="0"/>
              <a:t> harassment of McGee</a:t>
            </a:r>
          </a:p>
          <a:p>
            <a:pPr lvl="1"/>
            <a:r>
              <a:rPr lang="en-CA" dirty="0" smtClean="0"/>
              <a:t>Such harassment constitutes a violation of the</a:t>
            </a:r>
            <a:br>
              <a:rPr lang="en-CA" dirty="0" smtClean="0"/>
            </a:br>
            <a:r>
              <a:rPr lang="en-CA" dirty="0" smtClean="0"/>
              <a:t>Ontario Human Rights Code as well as professional</a:t>
            </a:r>
            <a:br>
              <a:rPr lang="en-CA" dirty="0" smtClean="0"/>
            </a:br>
            <a:r>
              <a:rPr lang="en-CA" dirty="0" smtClean="0"/>
              <a:t>misconduct</a:t>
            </a:r>
          </a:p>
          <a:p>
            <a:pPr lvl="1"/>
            <a:r>
              <a:rPr lang="en-CA" dirty="0" smtClean="0"/>
              <a:t>For whatever reason, it seems that McGee</a:t>
            </a:r>
            <a:br>
              <a:rPr lang="en-CA" dirty="0" smtClean="0"/>
            </a:br>
            <a:r>
              <a:rPr lang="en-CA" dirty="0" smtClean="0"/>
              <a:t>has not approached H.R. at </a:t>
            </a:r>
            <a:r>
              <a:rPr lang="en-CA" dirty="0" err="1" smtClean="0"/>
              <a:t>EngrCIS</a:t>
            </a:r>
            <a:endParaRPr lang="en-CA" dirty="0" smtClean="0"/>
          </a:p>
          <a:p>
            <a:pPr lvl="1"/>
            <a:r>
              <a:rPr lang="en-CA" dirty="0" smtClean="0"/>
              <a:t>Given he appears to enjoy working at </a:t>
            </a:r>
            <a:r>
              <a:rPr lang="en-CA" dirty="0" err="1" smtClean="0"/>
              <a:t>EngrCIS</a:t>
            </a:r>
            <a:r>
              <a:rPr lang="en-CA" dirty="0" smtClean="0"/>
              <a:t>,</a:t>
            </a:r>
            <a:br>
              <a:rPr lang="en-CA" dirty="0" smtClean="0"/>
            </a:br>
            <a:r>
              <a:rPr lang="en-CA" dirty="0" smtClean="0"/>
              <a:t>it would be reasonable to give them the</a:t>
            </a:r>
            <a:br>
              <a:rPr lang="en-CA" dirty="0" smtClean="0"/>
            </a:br>
            <a:r>
              <a:rPr lang="en-CA" dirty="0" smtClean="0"/>
              <a:t>opportunity to correct this violation</a:t>
            </a:r>
          </a:p>
          <a:p>
            <a:pPr lvl="1"/>
            <a:r>
              <a:rPr lang="en-CA" dirty="0" smtClean="0"/>
              <a:t>If H.R. does not respond, McGee should</a:t>
            </a:r>
            <a:br>
              <a:rPr lang="en-CA" dirty="0" smtClean="0"/>
            </a:br>
            <a:r>
              <a:rPr lang="en-CA" dirty="0" smtClean="0"/>
              <a:t>file a complaint with PEO</a:t>
            </a:r>
          </a:p>
          <a:p>
            <a:pPr lvl="1"/>
            <a:r>
              <a:rPr lang="en-CA" dirty="0" smtClean="0"/>
              <a:t>Depending on the severity, a last step might</a:t>
            </a:r>
            <a:br>
              <a:rPr lang="en-CA" dirty="0" smtClean="0"/>
            </a:br>
            <a:r>
              <a:rPr lang="en-CA" dirty="0" smtClean="0"/>
              <a:t>be to file a human rights complaint</a:t>
            </a:r>
            <a:endParaRPr lang="en-CA" baseline="30000" dirty="0" smtClean="0"/>
          </a:p>
        </p:txBody>
      </p:sp>
      <p:sp>
        <p:nvSpPr>
          <p:cNvPr id="4" name="Slide Number Placeholder 3"/>
          <p:cNvSpPr>
            <a:spLocks noGrp="1"/>
          </p:cNvSpPr>
          <p:nvPr>
            <p:ph type="sldNum" sz="quarter" idx="11"/>
          </p:nvPr>
        </p:nvSpPr>
        <p:spPr/>
        <p:txBody>
          <a:bodyPr/>
          <a:lstStyle/>
          <a:p>
            <a:fld id="{9DB00347-C159-474C-B961-9625E0FB8F9F}" type="slidenum">
              <a:rPr lang="en-CA" smtClean="0"/>
              <a:pPr/>
              <a:t>19</a:t>
            </a:fld>
            <a:endParaRPr lang="en-CA"/>
          </a:p>
        </p:txBody>
      </p:sp>
      <p:sp>
        <p:nvSpPr>
          <p:cNvPr id="5" name="Footer Placeholder 4"/>
          <p:cNvSpPr>
            <a:spLocks noGrp="1"/>
          </p:cNvSpPr>
          <p:nvPr>
            <p:ph type="ftr" sz="quarter" idx="12"/>
          </p:nvPr>
        </p:nvSpPr>
        <p:spPr/>
        <p:txBody>
          <a:bodyPr/>
          <a:lstStyle/>
          <a:p>
            <a:pPr>
              <a:defRPr/>
            </a:pPr>
            <a:r>
              <a:rPr lang="en-US" smtClean="0"/>
              <a:t>Ethics:  A Case Study</a:t>
            </a:r>
            <a:endParaRPr lang="en-US" dirty="0"/>
          </a:p>
        </p:txBody>
      </p:sp>
      <p:sp>
        <p:nvSpPr>
          <p:cNvPr id="6" name="TextBox 5"/>
          <p:cNvSpPr txBox="1"/>
          <p:nvPr/>
        </p:nvSpPr>
        <p:spPr>
          <a:xfrm rot="1674018">
            <a:off x="7441873" y="1765327"/>
            <a:ext cx="1646605" cy="646331"/>
          </a:xfrm>
          <a:prstGeom prst="rect">
            <a:avLst/>
          </a:prstGeom>
          <a:noFill/>
        </p:spPr>
        <p:txBody>
          <a:bodyPr wrap="none" rtlCol="0">
            <a:spAutoFit/>
          </a:bodyPr>
          <a:lstStyle/>
          <a:p>
            <a:r>
              <a:rPr lang="en-CA" sz="3600" b="1" dirty="0" smtClean="0"/>
              <a:t>PRIS</a:t>
            </a:r>
            <a:r>
              <a:rPr lang="en-CA" sz="3600" b="1" dirty="0" smtClean="0">
                <a:solidFill>
                  <a:srgbClr val="7030A0"/>
                </a:solidFill>
              </a:rPr>
              <a:t>M</a:t>
            </a:r>
            <a:endParaRPr lang="en-CA" sz="3600" b="1" dirty="0" smtClean="0"/>
          </a:p>
        </p:txBody>
      </p:sp>
      <p:pic>
        <p:nvPicPr>
          <p:cNvPr id="7" name="Picture 4" descr="C:\Users\dwharder\Desktop\xxv.png"/>
          <p:cNvPicPr>
            <a:picLocks noChangeAspect="1" noChangeArrowheads="1"/>
          </p:cNvPicPr>
          <p:nvPr/>
        </p:nvPicPr>
        <p:blipFill>
          <a:blip r:embed="rId2"/>
          <a:srcRect/>
          <a:stretch>
            <a:fillRect/>
          </a:stretch>
        </p:blipFill>
        <p:spPr bwMode="auto">
          <a:xfrm>
            <a:off x="6757831" y="3183908"/>
            <a:ext cx="2276102" cy="356858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dirty="0" smtClean="0">
                <a:latin typeface="Arial" charset="0"/>
                <a:cs typeface="Arial" charset="0"/>
              </a:rPr>
              <a:t>Outline</a:t>
            </a:r>
          </a:p>
        </p:txBody>
      </p:sp>
      <p:sp>
        <p:nvSpPr>
          <p:cNvPr id="53251" name="Rectangle 3"/>
          <p:cNvSpPr>
            <a:spLocks noGrp="1" noChangeArrowheads="1"/>
          </p:cNvSpPr>
          <p:nvPr>
            <p:ph type="body" idx="1"/>
          </p:nvPr>
        </p:nvSpPr>
        <p:spPr/>
        <p:txBody>
          <a:bodyPr/>
          <a:lstStyle/>
          <a:p>
            <a:pPr>
              <a:buNone/>
            </a:pPr>
            <a:r>
              <a:rPr lang="en-US" dirty="0" smtClean="0">
                <a:latin typeface="Arial" charset="0"/>
                <a:cs typeface="Arial" charset="0"/>
              </a:rPr>
              <a:t>	</a:t>
            </a:r>
            <a:r>
              <a:rPr lang="en-CA" dirty="0" smtClean="0"/>
              <a:t>An introduction to the engineering profession, including:</a:t>
            </a:r>
          </a:p>
          <a:p>
            <a:pPr lvl="1"/>
            <a:r>
              <a:rPr lang="en-CA" dirty="0" smtClean="0"/>
              <a:t>Standards and safety</a:t>
            </a:r>
          </a:p>
          <a:p>
            <a:pPr lvl="1"/>
            <a:r>
              <a:rPr lang="en-CA" dirty="0" smtClean="0"/>
              <a:t>Law:  Charter of Rights and Freedoms, contracts, torts, negligent malpractice, forms of carrying on business</a:t>
            </a:r>
          </a:p>
          <a:p>
            <a:pPr lvl="1"/>
            <a:r>
              <a:rPr lang="en-CA" dirty="0" smtClean="0"/>
              <a:t>Intellectual property (patents, trade marks, copyrights and industrial designs)</a:t>
            </a:r>
          </a:p>
          <a:p>
            <a:pPr lvl="1"/>
            <a:r>
              <a:rPr lang="en-CA" dirty="0" smtClean="0"/>
              <a:t>Professional practice</a:t>
            </a:r>
          </a:p>
          <a:p>
            <a:pPr lvl="2"/>
            <a:r>
              <a:rPr lang="en-CA" dirty="0" smtClean="0"/>
              <a:t>Professional Engineers Act</a:t>
            </a:r>
          </a:p>
          <a:p>
            <a:pPr lvl="2"/>
            <a:r>
              <a:rPr lang="en-CA" dirty="0" smtClean="0"/>
              <a:t>Professional misconduct and sexual harassment</a:t>
            </a:r>
          </a:p>
          <a:p>
            <a:pPr lvl="1"/>
            <a:r>
              <a:rPr lang="en-CA" dirty="0" smtClean="0"/>
              <a:t>Alternative dispute resolution</a:t>
            </a:r>
          </a:p>
          <a:p>
            <a:pPr lvl="1"/>
            <a:r>
              <a:rPr lang="en-CA" dirty="0" smtClean="0"/>
              <a:t>Labour Relations and Employment Law</a:t>
            </a:r>
          </a:p>
          <a:p>
            <a:pPr lvl="1"/>
            <a:r>
              <a:rPr lang="en-CA" dirty="0" smtClean="0"/>
              <a:t>Environmental Law</a:t>
            </a:r>
          </a:p>
        </p:txBody>
      </p:sp>
      <p:sp>
        <p:nvSpPr>
          <p:cNvPr id="4" name="Slide Number Placeholder 3"/>
          <p:cNvSpPr>
            <a:spLocks noGrp="1"/>
          </p:cNvSpPr>
          <p:nvPr>
            <p:ph type="sldNum" sz="quarter" idx="11"/>
          </p:nvPr>
        </p:nvSpPr>
        <p:spPr/>
        <p:txBody>
          <a:bodyPr/>
          <a:lstStyle/>
          <a:p>
            <a:fld id="{9DB00347-C159-474C-B961-9625E0FB8F9F}" type="slidenum">
              <a:rPr lang="en-CA" smtClean="0"/>
              <a:pPr/>
              <a:t>2</a:t>
            </a:fld>
            <a:endParaRPr lang="en-CA"/>
          </a:p>
        </p:txBody>
      </p:sp>
      <p:sp>
        <p:nvSpPr>
          <p:cNvPr id="5" name="Footer Placeholder 4"/>
          <p:cNvSpPr>
            <a:spLocks noGrp="1"/>
          </p:cNvSpPr>
          <p:nvPr>
            <p:ph type="ftr" sz="quarter" idx="12"/>
          </p:nvPr>
        </p:nvSpPr>
        <p:spPr/>
        <p:txBody>
          <a:bodyPr/>
          <a:lstStyle/>
          <a:p>
            <a:pPr>
              <a:defRPr/>
            </a:pPr>
            <a:r>
              <a:rPr lang="en-US" smtClean="0"/>
              <a:t>Ethics:  A Case Study</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2400" dirty="0" smtClean="0"/>
              <a:t>Determine Professional Misconduct</a:t>
            </a:r>
            <a:br>
              <a:rPr lang="en-CA" sz="2400" dirty="0" smtClean="0"/>
            </a:br>
            <a:r>
              <a:rPr lang="en-CA" sz="2400" dirty="0" smtClean="0"/>
              <a:t>and Ethical Responses</a:t>
            </a:r>
            <a:endParaRPr lang="en-CA" sz="2400" dirty="0"/>
          </a:p>
        </p:txBody>
      </p:sp>
      <p:sp>
        <p:nvSpPr>
          <p:cNvPr id="3" name="Content Placeholder 2"/>
          <p:cNvSpPr>
            <a:spLocks noGrp="1"/>
          </p:cNvSpPr>
          <p:nvPr>
            <p:ph idx="1"/>
          </p:nvPr>
        </p:nvSpPr>
        <p:spPr/>
        <p:txBody>
          <a:bodyPr/>
          <a:lstStyle/>
          <a:p>
            <a:pPr>
              <a:buNone/>
            </a:pPr>
            <a:r>
              <a:rPr lang="en-CA" sz="2000" dirty="0" smtClean="0"/>
              <a:t>	</a:t>
            </a:r>
            <a:r>
              <a:rPr lang="en-CA" dirty="0" smtClean="0"/>
              <a:t>McGee is being offered a contract by NYCE</a:t>
            </a:r>
          </a:p>
          <a:p>
            <a:pPr lvl="1"/>
            <a:r>
              <a:rPr lang="en-CA" dirty="0" smtClean="0"/>
              <a:t>The scenario suggests that he would be</a:t>
            </a:r>
            <a:br>
              <a:rPr lang="en-CA" dirty="0" smtClean="0"/>
            </a:br>
            <a:r>
              <a:rPr lang="en-CA" dirty="0" smtClean="0"/>
              <a:t>providing engineering services to NYCE</a:t>
            </a:r>
          </a:p>
          <a:p>
            <a:pPr lvl="1"/>
            <a:r>
              <a:rPr lang="en-CA" dirty="0" smtClean="0"/>
              <a:t>Providing such services requires a Certificate of Authorization</a:t>
            </a:r>
          </a:p>
          <a:p>
            <a:pPr lvl="1"/>
            <a:r>
              <a:rPr lang="en-CA" dirty="0" smtClean="0"/>
              <a:t>Providing such services without a C. of A.</a:t>
            </a:r>
            <a:br>
              <a:rPr lang="en-CA" dirty="0" smtClean="0"/>
            </a:br>
            <a:r>
              <a:rPr lang="en-CA" dirty="0" smtClean="0"/>
              <a:t>would be a breach of Section 12(2) the Act</a:t>
            </a:r>
          </a:p>
          <a:p>
            <a:pPr lvl="1"/>
            <a:r>
              <a:rPr lang="en-CA" dirty="0" smtClean="0"/>
              <a:t>A breach of the Act is professional misconduct</a:t>
            </a:r>
            <a:br>
              <a:rPr lang="en-CA" dirty="0" smtClean="0"/>
            </a:br>
            <a:r>
              <a:rPr lang="en-CA" dirty="0" smtClean="0"/>
              <a:t>under 72(2)(g)</a:t>
            </a:r>
          </a:p>
          <a:p>
            <a:pPr lvl="1"/>
            <a:r>
              <a:rPr lang="en-CA" dirty="0" smtClean="0"/>
              <a:t>McGee should acquire a C. of A. if he intends</a:t>
            </a:r>
            <a:br>
              <a:rPr lang="en-CA" dirty="0" smtClean="0"/>
            </a:br>
            <a:r>
              <a:rPr lang="en-CA" dirty="0" smtClean="0"/>
              <a:t>to enter into such a contract</a:t>
            </a:r>
            <a:endParaRPr lang="en-CA" baseline="30000" dirty="0" smtClean="0"/>
          </a:p>
        </p:txBody>
      </p:sp>
      <p:sp>
        <p:nvSpPr>
          <p:cNvPr id="4" name="Slide Number Placeholder 3"/>
          <p:cNvSpPr>
            <a:spLocks noGrp="1"/>
          </p:cNvSpPr>
          <p:nvPr>
            <p:ph type="sldNum" sz="quarter" idx="11"/>
          </p:nvPr>
        </p:nvSpPr>
        <p:spPr/>
        <p:txBody>
          <a:bodyPr/>
          <a:lstStyle/>
          <a:p>
            <a:fld id="{9DB00347-C159-474C-B961-9625E0FB8F9F}" type="slidenum">
              <a:rPr lang="en-CA" smtClean="0"/>
              <a:pPr/>
              <a:t>20</a:t>
            </a:fld>
            <a:endParaRPr lang="en-CA"/>
          </a:p>
        </p:txBody>
      </p:sp>
      <p:sp>
        <p:nvSpPr>
          <p:cNvPr id="5" name="Footer Placeholder 4"/>
          <p:cNvSpPr>
            <a:spLocks noGrp="1"/>
          </p:cNvSpPr>
          <p:nvPr>
            <p:ph type="ftr" sz="quarter" idx="12"/>
          </p:nvPr>
        </p:nvSpPr>
        <p:spPr/>
        <p:txBody>
          <a:bodyPr/>
          <a:lstStyle/>
          <a:p>
            <a:pPr>
              <a:defRPr/>
            </a:pPr>
            <a:r>
              <a:rPr lang="en-US" smtClean="0"/>
              <a:t>Ethics:  A Case Study</a:t>
            </a:r>
            <a:endParaRPr lang="en-US" dirty="0"/>
          </a:p>
        </p:txBody>
      </p:sp>
      <p:sp>
        <p:nvSpPr>
          <p:cNvPr id="6" name="TextBox 5"/>
          <p:cNvSpPr txBox="1"/>
          <p:nvPr/>
        </p:nvSpPr>
        <p:spPr>
          <a:xfrm rot="1674018">
            <a:off x="7441874" y="1765326"/>
            <a:ext cx="1646605" cy="646331"/>
          </a:xfrm>
          <a:prstGeom prst="rect">
            <a:avLst/>
          </a:prstGeom>
          <a:noFill/>
        </p:spPr>
        <p:txBody>
          <a:bodyPr wrap="none" rtlCol="0">
            <a:spAutoFit/>
          </a:bodyPr>
          <a:lstStyle/>
          <a:p>
            <a:r>
              <a:rPr lang="en-CA" sz="3600" b="1" dirty="0" smtClean="0"/>
              <a:t>PRIS</a:t>
            </a:r>
            <a:r>
              <a:rPr lang="en-CA" sz="3600" b="1" dirty="0" smtClean="0">
                <a:solidFill>
                  <a:srgbClr val="7030A0"/>
                </a:solidFill>
              </a:rPr>
              <a:t>M</a:t>
            </a:r>
            <a:endParaRPr lang="en-CA" sz="3600" b="1" dirty="0" smtClean="0"/>
          </a:p>
        </p:txBody>
      </p:sp>
      <p:pic>
        <p:nvPicPr>
          <p:cNvPr id="8" name="Picture 4" descr="C:\Users\dwharder\Desktop\xxv.png"/>
          <p:cNvPicPr>
            <a:picLocks noChangeAspect="1" noChangeArrowheads="1"/>
          </p:cNvPicPr>
          <p:nvPr/>
        </p:nvPicPr>
        <p:blipFill>
          <a:blip r:embed="rId2"/>
          <a:srcRect/>
          <a:stretch>
            <a:fillRect/>
          </a:stretch>
        </p:blipFill>
        <p:spPr bwMode="auto">
          <a:xfrm>
            <a:off x="6757831" y="3183908"/>
            <a:ext cx="2276102" cy="3568582"/>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2400" dirty="0" smtClean="0"/>
              <a:t>Determine Professional Misconduct</a:t>
            </a:r>
            <a:br>
              <a:rPr lang="en-CA" sz="2400" dirty="0" smtClean="0"/>
            </a:br>
            <a:r>
              <a:rPr lang="en-CA" sz="2400" dirty="0" smtClean="0"/>
              <a:t>and Ethical Responses</a:t>
            </a:r>
            <a:endParaRPr lang="en-CA" sz="2400" dirty="0"/>
          </a:p>
        </p:txBody>
      </p:sp>
      <p:sp>
        <p:nvSpPr>
          <p:cNvPr id="3" name="Content Placeholder 2"/>
          <p:cNvSpPr>
            <a:spLocks noGrp="1"/>
          </p:cNvSpPr>
          <p:nvPr>
            <p:ph idx="1"/>
          </p:nvPr>
        </p:nvSpPr>
        <p:spPr/>
        <p:txBody>
          <a:bodyPr/>
          <a:lstStyle/>
          <a:p>
            <a:pPr>
              <a:buNone/>
            </a:pPr>
            <a:r>
              <a:rPr lang="en-CA" sz="2000" dirty="0" smtClean="0"/>
              <a:t>	</a:t>
            </a:r>
            <a:r>
              <a:rPr lang="en-CA" dirty="0" smtClean="0"/>
              <a:t>McGee is being offered a contract by NYCE</a:t>
            </a:r>
          </a:p>
          <a:p>
            <a:pPr lvl="1"/>
            <a:r>
              <a:rPr lang="en-CA" dirty="0" smtClean="0"/>
              <a:t>The scenario suggests that he would be</a:t>
            </a:r>
            <a:br>
              <a:rPr lang="en-CA" dirty="0" smtClean="0"/>
            </a:br>
            <a:r>
              <a:rPr lang="en-CA" dirty="0" smtClean="0"/>
              <a:t>providing engineering services to NYCE</a:t>
            </a:r>
          </a:p>
          <a:p>
            <a:pPr lvl="1"/>
            <a:r>
              <a:rPr lang="en-CA" dirty="0" smtClean="0"/>
              <a:t>The Code of Ethics requires McGee to</a:t>
            </a:r>
          </a:p>
          <a:p>
            <a:pPr lvl="2"/>
            <a:r>
              <a:rPr lang="en-CA" dirty="0" smtClean="0"/>
              <a:t>Provide, in writing, a statement to NYCE that he is</a:t>
            </a:r>
            <a:br>
              <a:rPr lang="en-CA" dirty="0" smtClean="0"/>
            </a:br>
            <a:r>
              <a:rPr lang="en-CA" dirty="0" smtClean="0"/>
              <a:t>employed by </a:t>
            </a:r>
            <a:r>
              <a:rPr lang="en-CA" dirty="0" err="1" smtClean="0"/>
              <a:t>EngrCIS</a:t>
            </a:r>
            <a:r>
              <a:rPr lang="en-CA" dirty="0" smtClean="0"/>
              <a:t> (even if this is obvious)</a:t>
            </a:r>
          </a:p>
          <a:p>
            <a:pPr lvl="2"/>
            <a:r>
              <a:rPr lang="en-CA" dirty="0" smtClean="0"/>
              <a:t>Ensure that there is no conflict in the work </a:t>
            </a:r>
            <a:br>
              <a:rPr lang="en-CA" dirty="0" smtClean="0"/>
            </a:br>
            <a:r>
              <a:rPr lang="en-CA" dirty="0" smtClean="0"/>
              <a:t>performed</a:t>
            </a:r>
          </a:p>
          <a:p>
            <a:pPr lvl="2"/>
            <a:r>
              <a:rPr lang="en-CA" dirty="0" smtClean="0"/>
              <a:t>Inform </a:t>
            </a:r>
            <a:r>
              <a:rPr lang="en-CA" dirty="0" err="1" smtClean="0"/>
              <a:t>EngrCIS</a:t>
            </a:r>
            <a:r>
              <a:rPr lang="en-CA" dirty="0" smtClean="0"/>
              <a:t> that he is entering into a contract</a:t>
            </a:r>
            <a:br>
              <a:rPr lang="en-CA" dirty="0" smtClean="0"/>
            </a:br>
            <a:r>
              <a:rPr lang="en-CA" dirty="0" smtClean="0"/>
              <a:t>with NYCE</a:t>
            </a:r>
          </a:p>
          <a:p>
            <a:pPr lvl="1"/>
            <a:r>
              <a:rPr lang="en-CA" dirty="0" smtClean="0"/>
              <a:t>Failure to do so would be professional</a:t>
            </a:r>
            <a:br>
              <a:rPr lang="en-CA" dirty="0" smtClean="0"/>
            </a:br>
            <a:r>
              <a:rPr lang="en-CA" dirty="0" smtClean="0"/>
              <a:t>misconduct under 72(2)(</a:t>
            </a:r>
            <a:r>
              <a:rPr lang="en-CA" dirty="0" err="1" smtClean="0"/>
              <a:t>i</a:t>
            </a:r>
            <a:r>
              <a:rPr lang="en-CA" dirty="0" smtClean="0"/>
              <a:t>) as an</a:t>
            </a:r>
            <a:br>
              <a:rPr lang="en-CA" dirty="0" smtClean="0"/>
            </a:br>
            <a:r>
              <a:rPr lang="en-CA" dirty="0" smtClean="0"/>
              <a:t>undisclosed conflict of interest</a:t>
            </a:r>
          </a:p>
        </p:txBody>
      </p:sp>
      <p:sp>
        <p:nvSpPr>
          <p:cNvPr id="4" name="Slide Number Placeholder 3"/>
          <p:cNvSpPr>
            <a:spLocks noGrp="1"/>
          </p:cNvSpPr>
          <p:nvPr>
            <p:ph type="sldNum" sz="quarter" idx="11"/>
          </p:nvPr>
        </p:nvSpPr>
        <p:spPr/>
        <p:txBody>
          <a:bodyPr/>
          <a:lstStyle/>
          <a:p>
            <a:fld id="{9DB00347-C159-474C-B961-9625E0FB8F9F}" type="slidenum">
              <a:rPr lang="en-CA" smtClean="0"/>
              <a:pPr/>
              <a:t>21</a:t>
            </a:fld>
            <a:endParaRPr lang="en-CA"/>
          </a:p>
        </p:txBody>
      </p:sp>
      <p:sp>
        <p:nvSpPr>
          <p:cNvPr id="5" name="Footer Placeholder 4"/>
          <p:cNvSpPr>
            <a:spLocks noGrp="1"/>
          </p:cNvSpPr>
          <p:nvPr>
            <p:ph type="ftr" sz="quarter" idx="12"/>
          </p:nvPr>
        </p:nvSpPr>
        <p:spPr/>
        <p:txBody>
          <a:bodyPr/>
          <a:lstStyle/>
          <a:p>
            <a:pPr>
              <a:defRPr/>
            </a:pPr>
            <a:r>
              <a:rPr lang="en-US" smtClean="0"/>
              <a:t>Ethics:  A Case Study</a:t>
            </a:r>
            <a:endParaRPr lang="en-US" dirty="0"/>
          </a:p>
        </p:txBody>
      </p:sp>
      <p:sp>
        <p:nvSpPr>
          <p:cNvPr id="6" name="TextBox 5"/>
          <p:cNvSpPr txBox="1"/>
          <p:nvPr/>
        </p:nvSpPr>
        <p:spPr>
          <a:xfrm rot="1674018">
            <a:off x="7441874" y="1765326"/>
            <a:ext cx="1646605" cy="646331"/>
          </a:xfrm>
          <a:prstGeom prst="rect">
            <a:avLst/>
          </a:prstGeom>
          <a:noFill/>
        </p:spPr>
        <p:txBody>
          <a:bodyPr wrap="none" rtlCol="0">
            <a:spAutoFit/>
          </a:bodyPr>
          <a:lstStyle/>
          <a:p>
            <a:r>
              <a:rPr lang="en-CA" sz="3600" b="1" dirty="0" smtClean="0"/>
              <a:t>PRIS</a:t>
            </a:r>
            <a:r>
              <a:rPr lang="en-CA" sz="3600" b="1" dirty="0" smtClean="0">
                <a:solidFill>
                  <a:srgbClr val="7030A0"/>
                </a:solidFill>
              </a:rPr>
              <a:t>M</a:t>
            </a:r>
            <a:endParaRPr lang="en-CA" sz="3600" b="1" dirty="0" smtClean="0"/>
          </a:p>
        </p:txBody>
      </p:sp>
      <p:pic>
        <p:nvPicPr>
          <p:cNvPr id="8" name="Picture 4" descr="C:\Users\dwharder\Desktop\xxv.png"/>
          <p:cNvPicPr>
            <a:picLocks noChangeAspect="1" noChangeArrowheads="1"/>
          </p:cNvPicPr>
          <p:nvPr/>
        </p:nvPicPr>
        <p:blipFill>
          <a:blip r:embed="rId2"/>
          <a:srcRect/>
          <a:stretch>
            <a:fillRect/>
          </a:stretch>
        </p:blipFill>
        <p:spPr bwMode="auto">
          <a:xfrm>
            <a:off x="6757831" y="3183908"/>
            <a:ext cx="2276102" cy="3568582"/>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Case Study 1</a:t>
            </a:r>
            <a:endParaRPr lang="en-CA" dirty="0"/>
          </a:p>
        </p:txBody>
      </p:sp>
      <p:sp>
        <p:nvSpPr>
          <p:cNvPr id="3" name="Content Placeholder 2"/>
          <p:cNvSpPr>
            <a:spLocks noGrp="1"/>
          </p:cNvSpPr>
          <p:nvPr>
            <p:ph idx="1"/>
          </p:nvPr>
        </p:nvSpPr>
        <p:spPr/>
        <p:txBody>
          <a:bodyPr/>
          <a:lstStyle/>
          <a:p>
            <a:pPr>
              <a:buNone/>
            </a:pPr>
            <a:r>
              <a:rPr lang="en-CA" dirty="0" smtClean="0"/>
              <a:t>	If you are simply required to respond to a case study, the response would be an essay-based which would cover the points provided in the past eleven pages</a:t>
            </a:r>
          </a:p>
          <a:p>
            <a:pPr lvl="1"/>
            <a:r>
              <a:rPr lang="en-CA" dirty="0" smtClean="0"/>
              <a:t>Every essay must have an introduction, a body, and a conclusion</a:t>
            </a:r>
          </a:p>
          <a:p>
            <a:pPr lvl="1"/>
            <a:r>
              <a:rPr lang="en-CA" dirty="0" smtClean="0"/>
              <a:t>The introduction would briefly cover the situation and explain the approach that the body of the essay will take</a:t>
            </a:r>
          </a:p>
          <a:p>
            <a:pPr lvl="1"/>
            <a:r>
              <a:rPr lang="en-CA" dirty="0" smtClean="0"/>
              <a:t>In each case, we will look at the obligations under the Code of Ethics and issues with respect to any statutes that may have been breached</a:t>
            </a:r>
          </a:p>
          <a:p>
            <a:pPr lvl="1"/>
            <a:r>
              <a:rPr lang="en-CA" dirty="0" smtClean="0"/>
              <a:t>We conclude by summarizing the actions that should be taken</a:t>
            </a:r>
            <a:endParaRPr lang="en-CA"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22</a:t>
            </a:fld>
            <a:endParaRPr lang="en-CA"/>
          </a:p>
        </p:txBody>
      </p:sp>
      <p:sp>
        <p:nvSpPr>
          <p:cNvPr id="5" name="Footer Placeholder 4"/>
          <p:cNvSpPr>
            <a:spLocks noGrp="1"/>
          </p:cNvSpPr>
          <p:nvPr>
            <p:ph type="ftr" sz="quarter" idx="12"/>
          </p:nvPr>
        </p:nvSpPr>
        <p:spPr/>
        <p:txBody>
          <a:bodyPr/>
          <a:lstStyle/>
          <a:p>
            <a:pPr>
              <a:defRPr/>
            </a:pPr>
            <a:r>
              <a:rPr lang="en-US" smtClean="0"/>
              <a:t>Ethics:  A Case Study</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Case Study 1</a:t>
            </a:r>
            <a:endParaRPr lang="en-CA" dirty="0"/>
          </a:p>
        </p:txBody>
      </p:sp>
      <p:sp>
        <p:nvSpPr>
          <p:cNvPr id="3" name="Content Placeholder 2"/>
          <p:cNvSpPr>
            <a:spLocks noGrp="1"/>
          </p:cNvSpPr>
          <p:nvPr>
            <p:ph idx="1"/>
          </p:nvPr>
        </p:nvSpPr>
        <p:spPr/>
        <p:txBody>
          <a:bodyPr/>
          <a:lstStyle/>
          <a:p>
            <a:pPr>
              <a:buNone/>
            </a:pPr>
            <a:r>
              <a:rPr lang="en-CA" dirty="0" smtClean="0"/>
              <a:t>	In the professional practice examination, there were three questions asked:</a:t>
            </a:r>
          </a:p>
          <a:p>
            <a:pPr marL="914400" lvl="1" indent="-457200">
              <a:buAutoNum type="alphaLcParenBoth"/>
            </a:pPr>
            <a:r>
              <a:rPr lang="en-CA" dirty="0" smtClean="0"/>
              <a:t>Comment on </a:t>
            </a:r>
            <a:r>
              <a:rPr lang="en-CA" dirty="0" err="1" smtClean="0"/>
              <a:t>DiNozzo’s</a:t>
            </a:r>
            <a:r>
              <a:rPr lang="en-CA" dirty="0" smtClean="0"/>
              <a:t> conduct with respect to Ontario Regulation 941.</a:t>
            </a:r>
          </a:p>
          <a:p>
            <a:pPr marL="914400" lvl="1" indent="-457200">
              <a:buAutoNum type="alphaLcParenBoth"/>
            </a:pPr>
            <a:r>
              <a:rPr lang="en-CA" dirty="0" smtClean="0"/>
              <a:t>In relation to the regulation of the practice of professional engineering what should McGee consider doing about </a:t>
            </a:r>
            <a:r>
              <a:rPr lang="en-CA" dirty="0" err="1" smtClean="0"/>
              <a:t>DiNozzo’s</a:t>
            </a:r>
            <a:r>
              <a:rPr lang="en-CA" dirty="0" smtClean="0"/>
              <a:t> conduct?</a:t>
            </a:r>
          </a:p>
          <a:p>
            <a:pPr marL="914400" lvl="1" indent="-457200">
              <a:buAutoNum type="alphaLcParenBoth"/>
            </a:pPr>
            <a:r>
              <a:rPr lang="en-CA" dirty="0" smtClean="0"/>
              <a:t>Specify and explain the requirements, if any, that McGee must satisfy in order to properly undertake such part-time employment with NYCE.</a:t>
            </a:r>
          </a:p>
          <a:p>
            <a:pPr>
              <a:buNone/>
            </a:pPr>
            <a:endParaRPr lang="en-CA"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23</a:t>
            </a:fld>
            <a:endParaRPr lang="en-CA"/>
          </a:p>
        </p:txBody>
      </p:sp>
      <p:sp>
        <p:nvSpPr>
          <p:cNvPr id="5" name="Footer Placeholder 4"/>
          <p:cNvSpPr>
            <a:spLocks noGrp="1"/>
          </p:cNvSpPr>
          <p:nvPr>
            <p:ph type="ftr" sz="quarter" idx="12"/>
          </p:nvPr>
        </p:nvSpPr>
        <p:spPr/>
        <p:txBody>
          <a:bodyPr/>
          <a:lstStyle/>
          <a:p>
            <a:pPr>
              <a:defRPr/>
            </a:pPr>
            <a:r>
              <a:rPr lang="en-US" smtClean="0"/>
              <a:t>Ethics:  A Case Study</a:t>
            </a:r>
            <a:endParaRPr lang="en-US" dirty="0"/>
          </a:p>
        </p:txBody>
      </p:sp>
      <p:sp>
        <p:nvSpPr>
          <p:cNvPr id="6" name="TextBox 5"/>
          <p:cNvSpPr txBox="1"/>
          <p:nvPr/>
        </p:nvSpPr>
        <p:spPr>
          <a:xfrm rot="20260721">
            <a:off x="-101138" y="3116055"/>
            <a:ext cx="9351919" cy="707886"/>
          </a:xfrm>
          <a:prstGeom prst="rect">
            <a:avLst/>
          </a:prstGeom>
          <a:solidFill>
            <a:schemeClr val="bg1"/>
          </a:solidFill>
          <a:effectLst>
            <a:softEdge rad="63500"/>
          </a:effectLst>
        </p:spPr>
        <p:txBody>
          <a:bodyPr wrap="none" rtlCol="0">
            <a:spAutoFit/>
          </a:bodyPr>
          <a:lstStyle/>
          <a:p>
            <a:r>
              <a:rPr lang="en-CA" sz="3200" b="1" dirty="0" smtClean="0">
                <a:solidFill>
                  <a:srgbClr val="FF0000"/>
                </a:solidFill>
              </a:rPr>
              <a:t>READ AND ANSWER ALL THE </a:t>
            </a:r>
            <a:r>
              <a:rPr lang="en-CA" sz="4000" b="1" dirty="0" smtClean="0">
                <a:solidFill>
                  <a:srgbClr val="FF0000"/>
                </a:solidFill>
              </a:rPr>
              <a:t>QUESTIONS</a:t>
            </a:r>
            <a:r>
              <a:rPr lang="en-CA" sz="3200" b="1" dirty="0" smtClean="0">
                <a:solidFill>
                  <a:srgbClr val="FF0000"/>
                </a:solidFill>
              </a:rPr>
              <a:t>!</a:t>
            </a:r>
            <a:endParaRPr lang="en-CA" sz="32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Case Study 1</a:t>
            </a:r>
            <a:endParaRPr lang="en-CA" dirty="0"/>
          </a:p>
        </p:txBody>
      </p:sp>
      <p:sp>
        <p:nvSpPr>
          <p:cNvPr id="3" name="Content Placeholder 2"/>
          <p:cNvSpPr>
            <a:spLocks noGrp="1"/>
          </p:cNvSpPr>
          <p:nvPr>
            <p:ph idx="1"/>
          </p:nvPr>
        </p:nvSpPr>
        <p:spPr/>
        <p:txBody>
          <a:bodyPr/>
          <a:lstStyle/>
          <a:p>
            <a:pPr>
              <a:buNone/>
            </a:pPr>
            <a:r>
              <a:rPr lang="en-CA" dirty="0" smtClean="0"/>
              <a:t>	In these questions, it specifically restricts the response with respect to </a:t>
            </a:r>
            <a:r>
              <a:rPr lang="en-CA" dirty="0" err="1" smtClean="0"/>
              <a:t>DiNozzo’s</a:t>
            </a:r>
            <a:r>
              <a:rPr lang="en-CA" dirty="0" smtClean="0"/>
              <a:t> actions to the regulations—in this case, it would be therefore only a question of professional misconduct by harassment</a:t>
            </a:r>
          </a:p>
          <a:p>
            <a:pPr lvl="1"/>
            <a:r>
              <a:rPr lang="en-CA" dirty="0" smtClean="0"/>
              <a:t>Later, we will discuss the Occupational Health and Safety Act and the Ontario Human Rights Code</a:t>
            </a:r>
          </a:p>
          <a:p>
            <a:pPr lvl="1"/>
            <a:endParaRPr lang="en-CA" dirty="0" smtClean="0"/>
          </a:p>
          <a:p>
            <a:pPr>
              <a:buNone/>
            </a:pPr>
            <a:r>
              <a:rPr lang="en-CA" dirty="0" smtClean="0"/>
              <a:t>	On the course web site is a model answer to the general case study</a:t>
            </a:r>
          </a:p>
        </p:txBody>
      </p:sp>
      <p:sp>
        <p:nvSpPr>
          <p:cNvPr id="4" name="Slide Number Placeholder 3"/>
          <p:cNvSpPr>
            <a:spLocks noGrp="1"/>
          </p:cNvSpPr>
          <p:nvPr>
            <p:ph type="sldNum" sz="quarter" idx="11"/>
          </p:nvPr>
        </p:nvSpPr>
        <p:spPr/>
        <p:txBody>
          <a:bodyPr/>
          <a:lstStyle/>
          <a:p>
            <a:fld id="{9DB00347-C159-474C-B961-9625E0FB8F9F}" type="slidenum">
              <a:rPr lang="en-CA" smtClean="0"/>
              <a:pPr/>
              <a:t>24</a:t>
            </a:fld>
            <a:endParaRPr lang="en-CA"/>
          </a:p>
        </p:txBody>
      </p:sp>
      <p:sp>
        <p:nvSpPr>
          <p:cNvPr id="5" name="Footer Placeholder 4"/>
          <p:cNvSpPr>
            <a:spLocks noGrp="1"/>
          </p:cNvSpPr>
          <p:nvPr>
            <p:ph type="ftr" sz="quarter" idx="12"/>
          </p:nvPr>
        </p:nvSpPr>
        <p:spPr/>
        <p:txBody>
          <a:bodyPr/>
          <a:lstStyle/>
          <a:p>
            <a:pPr>
              <a:defRPr/>
            </a:pPr>
            <a:r>
              <a:rPr lang="en-US" smtClean="0"/>
              <a:t>Ethics:  A Case Study</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itle 1"/>
          <p:cNvSpPr>
            <a:spLocks noGrp="1"/>
          </p:cNvSpPr>
          <p:nvPr>
            <p:ph type="title"/>
          </p:nvPr>
        </p:nvSpPr>
        <p:spPr/>
        <p:txBody>
          <a:bodyPr/>
          <a:lstStyle/>
          <a:p>
            <a:r>
              <a:rPr lang="en-CA" dirty="0" smtClean="0">
                <a:latin typeface="Arial" charset="0"/>
                <a:cs typeface="Arial" charset="0"/>
              </a:rPr>
              <a:t>Case Study 2</a:t>
            </a:r>
          </a:p>
        </p:txBody>
      </p:sp>
      <p:sp>
        <p:nvSpPr>
          <p:cNvPr id="1029" name="Content Placeholder 2"/>
          <p:cNvSpPr>
            <a:spLocks noGrp="1"/>
          </p:cNvSpPr>
          <p:nvPr>
            <p:ph idx="1"/>
          </p:nvPr>
        </p:nvSpPr>
        <p:spPr/>
        <p:txBody>
          <a:bodyPr/>
          <a:lstStyle/>
          <a:p>
            <a:pPr>
              <a:buNone/>
            </a:pPr>
            <a:r>
              <a:rPr lang="en-CA" sz="1800" dirty="0" smtClean="0"/>
              <a:t>	</a:t>
            </a:r>
            <a:r>
              <a:rPr lang="en-CA" dirty="0" smtClean="0"/>
              <a:t>Another case study from a previous Professional Practice Examination:</a:t>
            </a:r>
          </a:p>
          <a:p>
            <a:pPr algn="just">
              <a:buNone/>
            </a:pPr>
            <a:endParaRPr lang="en-CA" sz="1800" dirty="0" smtClean="0"/>
          </a:p>
          <a:p>
            <a:pPr algn="just">
              <a:buNone/>
            </a:pPr>
            <a:r>
              <a:rPr lang="en-CA" sz="1800" dirty="0" smtClean="0"/>
              <a:t>	Gibbs</a:t>
            </a:r>
            <a:r>
              <a:rPr lang="en-CA" sz="1800" baseline="30000" dirty="0" smtClean="0"/>
              <a:t>1</a:t>
            </a:r>
            <a:r>
              <a:rPr lang="en-CA" sz="1800" dirty="0" smtClean="0"/>
              <a:t>, the owner of a house in the City of Waterloo, was notified by the city that the condition of the foundation walls of his house violated the standards set out in the city’s property standards by-law.  The city, being concerned that the foundation walls had deteriorated to the point of being structurally unsafe, ordered Gibbs to obtain a written report by a professional engineer as to the condition of the walls.  Fornell</a:t>
            </a:r>
            <a:r>
              <a:rPr lang="en-CA" sz="1800" baseline="30000" dirty="0" smtClean="0"/>
              <a:t>1</a:t>
            </a:r>
            <a:r>
              <a:rPr lang="en-CA" sz="1800" dirty="0" smtClean="0"/>
              <a:t> prepared a report stating that he had inspected the foundation and that the foundation walls appeared to be “structurally sound and capable of safely sustaining the house for many more years.”</a:t>
            </a:r>
          </a:p>
        </p:txBody>
      </p:sp>
      <p:sp>
        <p:nvSpPr>
          <p:cNvPr id="4" name="Slide Number Placeholder 3"/>
          <p:cNvSpPr>
            <a:spLocks noGrp="1"/>
          </p:cNvSpPr>
          <p:nvPr>
            <p:ph type="sldNum" sz="quarter" idx="11"/>
          </p:nvPr>
        </p:nvSpPr>
        <p:spPr/>
        <p:txBody>
          <a:bodyPr/>
          <a:lstStyle/>
          <a:p>
            <a:fld id="{9DB00347-C159-474C-B961-9625E0FB8F9F}" type="slidenum">
              <a:rPr lang="en-CA" smtClean="0"/>
              <a:pPr/>
              <a:t>25</a:t>
            </a:fld>
            <a:endParaRPr lang="en-CA"/>
          </a:p>
        </p:txBody>
      </p:sp>
      <p:sp>
        <p:nvSpPr>
          <p:cNvPr id="5" name="Footer Placeholder 4"/>
          <p:cNvSpPr>
            <a:spLocks noGrp="1"/>
          </p:cNvSpPr>
          <p:nvPr>
            <p:ph type="ftr" sz="quarter" idx="12"/>
          </p:nvPr>
        </p:nvSpPr>
        <p:spPr/>
        <p:txBody>
          <a:bodyPr/>
          <a:lstStyle/>
          <a:p>
            <a:pPr>
              <a:defRPr/>
            </a:pPr>
            <a:r>
              <a:rPr lang="en-US" smtClean="0"/>
              <a:t>Ethics:  A Case Study</a:t>
            </a:r>
            <a:endParaRPr lang="en-US" dirty="0"/>
          </a:p>
        </p:txBody>
      </p:sp>
      <p:sp>
        <p:nvSpPr>
          <p:cNvPr id="6" name="TextBox 5"/>
          <p:cNvSpPr txBox="1"/>
          <p:nvPr/>
        </p:nvSpPr>
        <p:spPr>
          <a:xfrm>
            <a:off x="1677445" y="6488668"/>
            <a:ext cx="7009355" cy="369332"/>
          </a:xfrm>
          <a:prstGeom prst="rect">
            <a:avLst/>
          </a:prstGeom>
          <a:noFill/>
        </p:spPr>
        <p:txBody>
          <a:bodyPr wrap="none" rtlCol="0">
            <a:spAutoFit/>
          </a:bodyPr>
          <a:lstStyle/>
          <a:p>
            <a:r>
              <a:rPr lang="en-CA" baseline="30000" dirty="0" smtClean="0"/>
              <a:t>1 </a:t>
            </a:r>
            <a:r>
              <a:rPr lang="en-CA" dirty="0" smtClean="0"/>
              <a:t>names taken from Paramount Network Television program NCIS</a:t>
            </a:r>
            <a:endParaRPr lang="en-CA"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itle 1"/>
          <p:cNvSpPr>
            <a:spLocks noGrp="1"/>
          </p:cNvSpPr>
          <p:nvPr>
            <p:ph type="title"/>
          </p:nvPr>
        </p:nvSpPr>
        <p:spPr/>
        <p:txBody>
          <a:bodyPr/>
          <a:lstStyle/>
          <a:p>
            <a:r>
              <a:rPr lang="en-CA" dirty="0" smtClean="0">
                <a:latin typeface="Arial" charset="0"/>
                <a:cs typeface="Arial" charset="0"/>
              </a:rPr>
              <a:t>Case Study 2</a:t>
            </a:r>
          </a:p>
        </p:txBody>
      </p:sp>
      <p:sp>
        <p:nvSpPr>
          <p:cNvPr id="1029" name="Content Placeholder 2"/>
          <p:cNvSpPr>
            <a:spLocks noGrp="1"/>
          </p:cNvSpPr>
          <p:nvPr>
            <p:ph idx="1"/>
          </p:nvPr>
        </p:nvSpPr>
        <p:spPr/>
        <p:txBody>
          <a:bodyPr/>
          <a:lstStyle/>
          <a:p>
            <a:pPr algn="just">
              <a:buNone/>
            </a:pPr>
            <a:r>
              <a:rPr lang="en-CA" sz="1800" dirty="0" smtClean="0"/>
              <a:t>	Gibbs submitted </a:t>
            </a:r>
            <a:r>
              <a:rPr lang="en-CA" sz="1800" dirty="0" err="1" smtClean="0"/>
              <a:t>Fornell’s</a:t>
            </a:r>
            <a:r>
              <a:rPr lang="en-CA" sz="1800" dirty="0" smtClean="0"/>
              <a:t> report to the city.  In response, the city sent a letter to Gibbs with a copy to Fornell pointing out the city's observations regarding the deterioration of the walls, including evidence of significant water permeation, together with photographs taken by the city's inspector. In the letter, the city requested the condition of the foundation be reassessed and a response be made to the city within two weeks. Gibbs was unaware that Fornell would be waiting for authorization for him to spend more time on the project and accordingly did not contact Fornell and request him to respond. Fornell did not follow up with either Gibbs or the city.</a:t>
            </a:r>
          </a:p>
          <a:p>
            <a:pPr>
              <a:buNone/>
            </a:pPr>
            <a:endParaRPr lang="en-CA" sz="1800" dirty="0" smtClean="0"/>
          </a:p>
          <a:p>
            <a:pPr algn="just">
              <a:buNone/>
            </a:pPr>
            <a:r>
              <a:rPr lang="en-CA" sz="1800" dirty="0" smtClean="0"/>
              <a:t>	Following a second request to Gibbs, copied to Fornell, Fornell responded by letter to the city, advising that he had never examined the interior of the walls, only the exterior and admitted the photographs provided by the city indicated that the foundation was structurally unsound.</a:t>
            </a:r>
            <a:endParaRPr lang="en-CA" sz="1800"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26</a:t>
            </a:fld>
            <a:endParaRPr lang="en-CA"/>
          </a:p>
        </p:txBody>
      </p:sp>
      <p:sp>
        <p:nvSpPr>
          <p:cNvPr id="5" name="Footer Placeholder 4"/>
          <p:cNvSpPr>
            <a:spLocks noGrp="1"/>
          </p:cNvSpPr>
          <p:nvPr>
            <p:ph type="ftr" sz="quarter" idx="12"/>
          </p:nvPr>
        </p:nvSpPr>
        <p:spPr/>
        <p:txBody>
          <a:bodyPr/>
          <a:lstStyle/>
          <a:p>
            <a:pPr>
              <a:defRPr/>
            </a:pPr>
            <a:r>
              <a:rPr lang="en-US" smtClean="0"/>
              <a:t>Ethics:  A Case Study</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itle 1"/>
          <p:cNvSpPr>
            <a:spLocks noGrp="1"/>
          </p:cNvSpPr>
          <p:nvPr>
            <p:ph type="title"/>
          </p:nvPr>
        </p:nvSpPr>
        <p:spPr/>
        <p:txBody>
          <a:bodyPr/>
          <a:lstStyle/>
          <a:p>
            <a:r>
              <a:rPr lang="en-CA" dirty="0" smtClean="0">
                <a:latin typeface="Arial" charset="0"/>
                <a:cs typeface="Arial" charset="0"/>
              </a:rPr>
              <a:t>Case Study 2</a:t>
            </a:r>
          </a:p>
        </p:txBody>
      </p:sp>
      <p:sp>
        <p:nvSpPr>
          <p:cNvPr id="1029" name="Content Placeholder 2"/>
          <p:cNvSpPr>
            <a:spLocks noGrp="1"/>
          </p:cNvSpPr>
          <p:nvPr>
            <p:ph idx="1"/>
          </p:nvPr>
        </p:nvSpPr>
        <p:spPr/>
        <p:txBody>
          <a:bodyPr/>
          <a:lstStyle/>
          <a:p>
            <a:pPr>
              <a:buNone/>
            </a:pPr>
            <a:r>
              <a:rPr lang="en-CA" dirty="0" smtClean="0">
                <a:latin typeface="Arial" charset="0"/>
                <a:cs typeface="Arial" charset="0"/>
              </a:rPr>
              <a:t>	</a:t>
            </a:r>
            <a:r>
              <a:rPr lang="en-CA" dirty="0" smtClean="0"/>
              <a:t>In the professional practice examination, there were two questions asked: </a:t>
            </a:r>
          </a:p>
          <a:p>
            <a:pPr marL="800100" lvl="1" indent="-342900">
              <a:buAutoNum type="alphaLcParenBoth"/>
            </a:pPr>
            <a:r>
              <a:rPr lang="en-CA" dirty="0" smtClean="0">
                <a:latin typeface="Arial" charset="0"/>
                <a:cs typeface="Arial" charset="0"/>
              </a:rPr>
              <a:t>Comment on the services provided by Fornell, in relation to Regulation 941. In your answer, also discuss </a:t>
            </a:r>
            <a:r>
              <a:rPr lang="en-CA" dirty="0" err="1" smtClean="0">
                <a:latin typeface="Arial" charset="0"/>
                <a:cs typeface="Arial" charset="0"/>
              </a:rPr>
              <a:t>Fornell’s</a:t>
            </a:r>
            <a:r>
              <a:rPr lang="en-CA" dirty="0" smtClean="0">
                <a:latin typeface="Arial" charset="0"/>
                <a:cs typeface="Arial" charset="0"/>
              </a:rPr>
              <a:t> conduct regarding his dealings with the City.</a:t>
            </a:r>
          </a:p>
          <a:p>
            <a:pPr marL="800100" lvl="1" indent="-342900">
              <a:buAutoNum type="alphaLcParenBoth"/>
            </a:pPr>
            <a:r>
              <a:rPr lang="en-CA" dirty="0" smtClean="0">
                <a:latin typeface="Arial" charset="0"/>
                <a:cs typeface="Arial" charset="0"/>
              </a:rPr>
              <a:t>Fornell does not have a certificate of authorization.  Does Fornell need one under the facts described above?  Explain why or why not.  What are the possible consequences to a professional engineer of acting without a certificate of authorization when one is required?</a:t>
            </a:r>
          </a:p>
        </p:txBody>
      </p:sp>
      <p:sp>
        <p:nvSpPr>
          <p:cNvPr id="4" name="Slide Number Placeholder 3"/>
          <p:cNvSpPr>
            <a:spLocks noGrp="1"/>
          </p:cNvSpPr>
          <p:nvPr>
            <p:ph type="sldNum" sz="quarter" idx="11"/>
          </p:nvPr>
        </p:nvSpPr>
        <p:spPr/>
        <p:txBody>
          <a:bodyPr/>
          <a:lstStyle/>
          <a:p>
            <a:fld id="{9DB00347-C159-474C-B961-9625E0FB8F9F}" type="slidenum">
              <a:rPr lang="en-CA" smtClean="0"/>
              <a:pPr/>
              <a:t>27</a:t>
            </a:fld>
            <a:endParaRPr lang="en-CA"/>
          </a:p>
        </p:txBody>
      </p:sp>
      <p:sp>
        <p:nvSpPr>
          <p:cNvPr id="5" name="Footer Placeholder 4"/>
          <p:cNvSpPr>
            <a:spLocks noGrp="1"/>
          </p:cNvSpPr>
          <p:nvPr>
            <p:ph type="ftr" sz="quarter" idx="12"/>
          </p:nvPr>
        </p:nvSpPr>
        <p:spPr/>
        <p:txBody>
          <a:bodyPr/>
          <a:lstStyle/>
          <a:p>
            <a:pPr>
              <a:defRPr/>
            </a:pPr>
            <a:r>
              <a:rPr lang="en-US" smtClean="0"/>
              <a:t>Ethics:  A Case Study</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itle 1"/>
          <p:cNvSpPr>
            <a:spLocks noGrp="1"/>
          </p:cNvSpPr>
          <p:nvPr>
            <p:ph type="title"/>
          </p:nvPr>
        </p:nvSpPr>
        <p:spPr/>
        <p:txBody>
          <a:bodyPr/>
          <a:lstStyle/>
          <a:p>
            <a:r>
              <a:rPr lang="en-CA" dirty="0" smtClean="0">
                <a:latin typeface="Arial" charset="0"/>
                <a:cs typeface="Arial" charset="0"/>
              </a:rPr>
              <a:t>Case Study 3</a:t>
            </a:r>
          </a:p>
        </p:txBody>
      </p:sp>
      <p:sp>
        <p:nvSpPr>
          <p:cNvPr id="1029" name="Content Placeholder 2"/>
          <p:cNvSpPr>
            <a:spLocks noGrp="1"/>
          </p:cNvSpPr>
          <p:nvPr>
            <p:ph idx="1"/>
          </p:nvPr>
        </p:nvSpPr>
        <p:spPr/>
        <p:txBody>
          <a:bodyPr/>
          <a:lstStyle/>
          <a:p>
            <a:pPr>
              <a:buNone/>
            </a:pPr>
            <a:r>
              <a:rPr lang="en-CA" dirty="0" smtClean="0">
                <a:latin typeface="Arial" charset="0"/>
                <a:cs typeface="Arial" charset="0"/>
              </a:rPr>
              <a:t>	</a:t>
            </a:r>
            <a:r>
              <a:rPr lang="en-CA" dirty="0" smtClean="0"/>
              <a:t>A third case study from a previous Professional Practice Examination:</a:t>
            </a:r>
          </a:p>
          <a:p>
            <a:pPr algn="just">
              <a:buNone/>
            </a:pPr>
            <a:endParaRPr lang="en-CA" dirty="0" smtClean="0"/>
          </a:p>
          <a:p>
            <a:pPr algn="just">
              <a:buNone/>
            </a:pPr>
            <a:r>
              <a:rPr lang="en-CA" sz="1800" dirty="0" smtClean="0"/>
              <a:t>	Duckie</a:t>
            </a:r>
            <a:r>
              <a:rPr lang="en-CA" sz="1800" baseline="30000" dirty="0" smtClean="0"/>
              <a:t>1</a:t>
            </a:r>
            <a:r>
              <a:rPr lang="en-CA" sz="1800" dirty="0" smtClean="0"/>
              <a:t>, P.Eng., a senior professional engineer, established a small firm, Mallard Engineering, to provide professional engineering services to the public.  The firm became busy very quickly and within a few months, he hired Palmer</a:t>
            </a:r>
            <a:r>
              <a:rPr lang="en-CA" sz="1800" baseline="30000" dirty="0" smtClean="0"/>
              <a:t>1</a:t>
            </a:r>
            <a:r>
              <a:rPr lang="en-CA" sz="1800" dirty="0" smtClean="0"/>
              <a:t>, a bright recent university graduate with an engineering degree, to assist with the work.  </a:t>
            </a:r>
            <a:r>
              <a:rPr lang="en-CA" sz="1800" dirty="0" err="1" smtClean="0"/>
              <a:t>Duckie</a:t>
            </a:r>
            <a:r>
              <a:rPr lang="en-CA" sz="1800" dirty="0" smtClean="0"/>
              <a:t> strongly believed in mentoring and hoped that in several years, after obtaining the necessary experience requirements and becoming a professional engineer, Palmer would assume increasing managerial responsibility and possibly an ownership interest in the firm.</a:t>
            </a:r>
            <a:endParaRPr lang="en-CA" sz="1800" dirty="0" smtClean="0">
              <a:latin typeface="Arial" charset="0"/>
              <a:cs typeface="Arial" charset="0"/>
            </a:endParaRPr>
          </a:p>
        </p:txBody>
      </p:sp>
      <p:sp>
        <p:nvSpPr>
          <p:cNvPr id="4" name="Slide Number Placeholder 3"/>
          <p:cNvSpPr>
            <a:spLocks noGrp="1"/>
          </p:cNvSpPr>
          <p:nvPr>
            <p:ph type="sldNum" sz="quarter" idx="11"/>
          </p:nvPr>
        </p:nvSpPr>
        <p:spPr/>
        <p:txBody>
          <a:bodyPr/>
          <a:lstStyle/>
          <a:p>
            <a:fld id="{9DB00347-C159-474C-B961-9625E0FB8F9F}" type="slidenum">
              <a:rPr lang="en-CA" smtClean="0"/>
              <a:pPr/>
              <a:t>28</a:t>
            </a:fld>
            <a:endParaRPr lang="en-CA"/>
          </a:p>
        </p:txBody>
      </p:sp>
      <p:sp>
        <p:nvSpPr>
          <p:cNvPr id="5" name="Footer Placeholder 4"/>
          <p:cNvSpPr>
            <a:spLocks noGrp="1"/>
          </p:cNvSpPr>
          <p:nvPr>
            <p:ph type="ftr" sz="quarter" idx="12"/>
          </p:nvPr>
        </p:nvSpPr>
        <p:spPr/>
        <p:txBody>
          <a:bodyPr/>
          <a:lstStyle/>
          <a:p>
            <a:pPr>
              <a:defRPr/>
            </a:pPr>
            <a:r>
              <a:rPr lang="en-US" smtClean="0"/>
              <a:t>Ethics:  A Case Study</a:t>
            </a:r>
            <a:endParaRPr lang="en-US" dirty="0"/>
          </a:p>
        </p:txBody>
      </p:sp>
      <p:sp>
        <p:nvSpPr>
          <p:cNvPr id="6" name="TextBox 5"/>
          <p:cNvSpPr txBox="1"/>
          <p:nvPr/>
        </p:nvSpPr>
        <p:spPr>
          <a:xfrm>
            <a:off x="1677445" y="6488668"/>
            <a:ext cx="7009355" cy="369332"/>
          </a:xfrm>
          <a:prstGeom prst="rect">
            <a:avLst/>
          </a:prstGeom>
          <a:noFill/>
        </p:spPr>
        <p:txBody>
          <a:bodyPr wrap="none" rtlCol="0">
            <a:spAutoFit/>
          </a:bodyPr>
          <a:lstStyle/>
          <a:p>
            <a:r>
              <a:rPr lang="en-CA" baseline="30000" dirty="0" smtClean="0"/>
              <a:t>1 </a:t>
            </a:r>
            <a:r>
              <a:rPr lang="en-CA" dirty="0" smtClean="0"/>
              <a:t>names taken from Paramount Network Television program NCIS</a:t>
            </a:r>
            <a:endParaRPr lang="en-CA"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itle 1"/>
          <p:cNvSpPr>
            <a:spLocks noGrp="1"/>
          </p:cNvSpPr>
          <p:nvPr>
            <p:ph type="title"/>
          </p:nvPr>
        </p:nvSpPr>
        <p:spPr/>
        <p:txBody>
          <a:bodyPr/>
          <a:lstStyle/>
          <a:p>
            <a:r>
              <a:rPr lang="en-CA" dirty="0" smtClean="0">
                <a:latin typeface="Arial" charset="0"/>
                <a:cs typeface="Arial" charset="0"/>
              </a:rPr>
              <a:t>Case Study 3</a:t>
            </a:r>
          </a:p>
        </p:txBody>
      </p:sp>
      <p:sp>
        <p:nvSpPr>
          <p:cNvPr id="1029" name="Content Placeholder 2"/>
          <p:cNvSpPr>
            <a:spLocks noGrp="1"/>
          </p:cNvSpPr>
          <p:nvPr>
            <p:ph idx="1"/>
          </p:nvPr>
        </p:nvSpPr>
        <p:spPr/>
        <p:txBody>
          <a:bodyPr/>
          <a:lstStyle/>
          <a:p>
            <a:pPr algn="just">
              <a:buNone/>
            </a:pPr>
            <a:r>
              <a:rPr lang="en-CA" sz="1800" dirty="0" smtClean="0"/>
              <a:t>	After about a year after Palmer joined the firm, Mallard Engineering was asked by one of its clients to provide a formal report that included an engineering option.  Palmer performed the work on that matter and prepared a draft of the report.  Before having a chance to review Palmer’s work, </a:t>
            </a:r>
            <a:r>
              <a:rPr lang="en-CA" sz="1800" dirty="0" err="1" smtClean="0"/>
              <a:t>Duckie</a:t>
            </a:r>
            <a:r>
              <a:rPr lang="en-CA" sz="1800" dirty="0" smtClean="0"/>
              <a:t> received an urgent request from another client that required </a:t>
            </a:r>
            <a:r>
              <a:rPr lang="en-CA" sz="1800" dirty="0" err="1" smtClean="0"/>
              <a:t>Duckie</a:t>
            </a:r>
            <a:r>
              <a:rPr lang="en-CA" sz="1800" dirty="0" smtClean="0"/>
              <a:t> to leave on a lengthy business trip.  On the way out of the office, </a:t>
            </a:r>
            <a:r>
              <a:rPr lang="en-CA" sz="1800" dirty="0" err="1" smtClean="0"/>
              <a:t>Duckie</a:t>
            </a:r>
            <a:r>
              <a:rPr lang="en-CA" sz="1800" dirty="0" smtClean="0"/>
              <a:t> stopped at Palmer’s desk and said, “Sorry, but I’ll be out of the country and tied up completely for the next three weeks, so I won’t be able to review that report.  I know that it’s due tomorrow, so go ahead and sign it under your own name and send it to the client so that we can meet the deadline.”  </a:t>
            </a:r>
            <a:r>
              <a:rPr lang="en-CA" sz="1800" dirty="0" err="1" smtClean="0"/>
              <a:t>Duckie</a:t>
            </a:r>
            <a:r>
              <a:rPr lang="en-CA" sz="1800" dirty="0" smtClean="0"/>
              <a:t> was confident that that would be all right, since Palmer has always produced outstanding work in the past.  Palmer proceed to complete the report, signed it “J. Palmer, Eng., Mallard Engineering” and sent it to the client.</a:t>
            </a:r>
            <a:endParaRPr lang="en-CA" sz="1800" dirty="0" smtClean="0">
              <a:latin typeface="Arial" charset="0"/>
              <a:cs typeface="Arial" charset="0"/>
            </a:endParaRPr>
          </a:p>
        </p:txBody>
      </p:sp>
      <p:sp>
        <p:nvSpPr>
          <p:cNvPr id="4" name="Slide Number Placeholder 3"/>
          <p:cNvSpPr>
            <a:spLocks noGrp="1"/>
          </p:cNvSpPr>
          <p:nvPr>
            <p:ph type="sldNum" sz="quarter" idx="11"/>
          </p:nvPr>
        </p:nvSpPr>
        <p:spPr/>
        <p:txBody>
          <a:bodyPr/>
          <a:lstStyle/>
          <a:p>
            <a:fld id="{9DB00347-C159-474C-B961-9625E0FB8F9F}" type="slidenum">
              <a:rPr lang="en-CA" smtClean="0"/>
              <a:pPr/>
              <a:t>29</a:t>
            </a:fld>
            <a:endParaRPr lang="en-CA"/>
          </a:p>
        </p:txBody>
      </p:sp>
      <p:sp>
        <p:nvSpPr>
          <p:cNvPr id="5" name="Footer Placeholder 4"/>
          <p:cNvSpPr>
            <a:spLocks noGrp="1"/>
          </p:cNvSpPr>
          <p:nvPr>
            <p:ph type="ftr" sz="quarter" idx="12"/>
          </p:nvPr>
        </p:nvSpPr>
        <p:spPr/>
        <p:txBody>
          <a:bodyPr/>
          <a:lstStyle/>
          <a:p>
            <a:pPr>
              <a:defRPr/>
            </a:pPr>
            <a:r>
              <a:rPr lang="en-US" smtClean="0"/>
              <a:t>Ethics:  A Case Study</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Case Studies</a:t>
            </a:r>
            <a:endParaRPr lang="en-CA" dirty="0"/>
          </a:p>
        </p:txBody>
      </p:sp>
      <p:sp>
        <p:nvSpPr>
          <p:cNvPr id="3" name="Content Placeholder 2"/>
          <p:cNvSpPr>
            <a:spLocks noGrp="1"/>
          </p:cNvSpPr>
          <p:nvPr>
            <p:ph idx="1"/>
          </p:nvPr>
        </p:nvSpPr>
        <p:spPr/>
        <p:txBody>
          <a:bodyPr/>
          <a:lstStyle/>
          <a:p>
            <a:pPr>
              <a:buNone/>
            </a:pPr>
            <a:r>
              <a:rPr lang="en-CA" dirty="0" smtClean="0"/>
              <a:t>	The standard means by which a student is tested with respect to his or her knowledge of ethics and professional practice</a:t>
            </a:r>
          </a:p>
          <a:p>
            <a:pPr>
              <a:buNone/>
            </a:pPr>
            <a:endParaRPr lang="en-CA" dirty="0" smtClean="0"/>
          </a:p>
          <a:p>
            <a:pPr>
              <a:buNone/>
            </a:pPr>
            <a:r>
              <a:rPr lang="en-CA" dirty="0" smtClean="0"/>
              <a:t>	A scenario is provided and the student must identify instances of professional misconduct and must recommend ethical courses of action</a:t>
            </a:r>
            <a:endParaRPr lang="en-CA"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3</a:t>
            </a:fld>
            <a:endParaRPr lang="en-CA"/>
          </a:p>
        </p:txBody>
      </p:sp>
      <p:sp>
        <p:nvSpPr>
          <p:cNvPr id="5" name="Footer Placeholder 4"/>
          <p:cNvSpPr>
            <a:spLocks noGrp="1"/>
          </p:cNvSpPr>
          <p:nvPr>
            <p:ph type="ftr" sz="quarter" idx="12"/>
          </p:nvPr>
        </p:nvSpPr>
        <p:spPr/>
        <p:txBody>
          <a:bodyPr/>
          <a:lstStyle/>
          <a:p>
            <a:pPr>
              <a:defRPr/>
            </a:pPr>
            <a:r>
              <a:rPr lang="en-US" smtClean="0"/>
              <a:t>Ethics:  A Case Study</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itle 1"/>
          <p:cNvSpPr>
            <a:spLocks noGrp="1"/>
          </p:cNvSpPr>
          <p:nvPr>
            <p:ph type="title"/>
          </p:nvPr>
        </p:nvSpPr>
        <p:spPr/>
        <p:txBody>
          <a:bodyPr/>
          <a:lstStyle/>
          <a:p>
            <a:r>
              <a:rPr lang="en-CA" dirty="0" smtClean="0">
                <a:latin typeface="Arial" charset="0"/>
                <a:cs typeface="Arial" charset="0"/>
              </a:rPr>
              <a:t>Case Study 3</a:t>
            </a:r>
          </a:p>
        </p:txBody>
      </p:sp>
      <p:sp>
        <p:nvSpPr>
          <p:cNvPr id="1029" name="Content Placeholder 2"/>
          <p:cNvSpPr>
            <a:spLocks noGrp="1"/>
          </p:cNvSpPr>
          <p:nvPr>
            <p:ph idx="1"/>
          </p:nvPr>
        </p:nvSpPr>
        <p:spPr/>
        <p:txBody>
          <a:bodyPr/>
          <a:lstStyle/>
          <a:p>
            <a:pPr>
              <a:buNone/>
            </a:pPr>
            <a:r>
              <a:rPr lang="en-CA" dirty="0" smtClean="0">
                <a:latin typeface="Arial" charset="0"/>
                <a:cs typeface="Arial" charset="0"/>
              </a:rPr>
              <a:t>	</a:t>
            </a:r>
            <a:r>
              <a:rPr lang="en-CA" dirty="0" smtClean="0"/>
              <a:t>In the professional practice examination, there were three questions asked: </a:t>
            </a:r>
          </a:p>
          <a:p>
            <a:pPr marL="800100" lvl="1" indent="-342900">
              <a:buAutoNum type="alphaLcParenBoth"/>
            </a:pPr>
            <a:r>
              <a:rPr lang="en-CA" dirty="0" smtClean="0">
                <a:latin typeface="Arial" charset="0"/>
                <a:cs typeface="Arial" charset="0"/>
              </a:rPr>
              <a:t>Discuss the conduct of both </a:t>
            </a:r>
            <a:r>
              <a:rPr lang="en-CA" dirty="0" err="1" smtClean="0">
                <a:latin typeface="Arial" charset="0"/>
                <a:cs typeface="Arial" charset="0"/>
              </a:rPr>
              <a:t>Duckie</a:t>
            </a:r>
            <a:r>
              <a:rPr lang="en-CA" dirty="0" smtClean="0">
                <a:latin typeface="Arial" charset="0"/>
                <a:cs typeface="Arial" charset="0"/>
              </a:rPr>
              <a:t> and Palmer.  What, if anything, should they be concerned about?</a:t>
            </a:r>
          </a:p>
          <a:p>
            <a:pPr marL="800100" lvl="1" indent="-342900">
              <a:buAutoNum type="alphaLcParenBoth"/>
            </a:pPr>
            <a:r>
              <a:rPr lang="en-CA" dirty="0" smtClean="0">
                <a:latin typeface="Arial" charset="0"/>
                <a:cs typeface="Arial" charset="0"/>
              </a:rPr>
              <a:t>Could </a:t>
            </a:r>
            <a:r>
              <a:rPr lang="en-CA" dirty="0" err="1" smtClean="0">
                <a:latin typeface="Arial" charset="0"/>
                <a:cs typeface="Arial" charset="0"/>
              </a:rPr>
              <a:t>Duckie</a:t>
            </a:r>
            <a:r>
              <a:rPr lang="en-CA" dirty="0" smtClean="0">
                <a:latin typeface="Arial" charset="0"/>
                <a:cs typeface="Arial" charset="0"/>
              </a:rPr>
              <a:t> or Palmer be subject to a hearing by the Discipline Committee of PEO?  Discuss.</a:t>
            </a:r>
          </a:p>
          <a:p>
            <a:pPr marL="800100" lvl="1" indent="-342900">
              <a:buAutoNum type="alphaLcParenBoth"/>
            </a:pPr>
            <a:r>
              <a:rPr lang="en-CA" dirty="0" smtClean="0">
                <a:latin typeface="Arial" charset="0"/>
                <a:cs typeface="Arial" charset="0"/>
              </a:rPr>
              <a:t>Is there anything about </a:t>
            </a:r>
            <a:r>
              <a:rPr lang="en-CA" dirty="0" err="1" smtClean="0">
                <a:latin typeface="Arial" charset="0"/>
                <a:cs typeface="Arial" charset="0"/>
              </a:rPr>
              <a:t>Duckie’s</a:t>
            </a:r>
            <a:r>
              <a:rPr lang="en-CA" dirty="0" smtClean="0">
                <a:latin typeface="Arial" charset="0"/>
                <a:cs typeface="Arial" charset="0"/>
              </a:rPr>
              <a:t> conduct relative to the Code of Ethics that is commendable?</a:t>
            </a:r>
          </a:p>
        </p:txBody>
      </p:sp>
      <p:sp>
        <p:nvSpPr>
          <p:cNvPr id="4" name="Slide Number Placeholder 3"/>
          <p:cNvSpPr>
            <a:spLocks noGrp="1"/>
          </p:cNvSpPr>
          <p:nvPr>
            <p:ph type="sldNum" sz="quarter" idx="11"/>
          </p:nvPr>
        </p:nvSpPr>
        <p:spPr/>
        <p:txBody>
          <a:bodyPr/>
          <a:lstStyle/>
          <a:p>
            <a:fld id="{9DB00347-C159-474C-B961-9625E0FB8F9F}" type="slidenum">
              <a:rPr lang="en-CA" smtClean="0"/>
              <a:pPr/>
              <a:t>30</a:t>
            </a:fld>
            <a:endParaRPr lang="en-CA"/>
          </a:p>
        </p:txBody>
      </p:sp>
      <p:sp>
        <p:nvSpPr>
          <p:cNvPr id="5" name="Footer Placeholder 4"/>
          <p:cNvSpPr>
            <a:spLocks noGrp="1"/>
          </p:cNvSpPr>
          <p:nvPr>
            <p:ph type="ftr" sz="quarter" idx="12"/>
          </p:nvPr>
        </p:nvSpPr>
        <p:spPr/>
        <p:txBody>
          <a:bodyPr/>
          <a:lstStyle/>
          <a:p>
            <a:pPr>
              <a:defRPr/>
            </a:pPr>
            <a:r>
              <a:rPr lang="en-US" smtClean="0"/>
              <a:t>Ethics:  A Case Study</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itle 1"/>
          <p:cNvSpPr>
            <a:spLocks noGrp="1"/>
          </p:cNvSpPr>
          <p:nvPr>
            <p:ph type="title"/>
          </p:nvPr>
        </p:nvSpPr>
        <p:spPr/>
        <p:txBody>
          <a:bodyPr/>
          <a:lstStyle/>
          <a:p>
            <a:r>
              <a:rPr lang="en-CA" dirty="0" smtClean="0">
                <a:latin typeface="Arial" charset="0"/>
                <a:cs typeface="Arial" charset="0"/>
              </a:rPr>
              <a:t>Case Study 4</a:t>
            </a:r>
          </a:p>
        </p:txBody>
      </p:sp>
      <p:sp>
        <p:nvSpPr>
          <p:cNvPr id="1029" name="Content Placeholder 2"/>
          <p:cNvSpPr>
            <a:spLocks noGrp="1"/>
          </p:cNvSpPr>
          <p:nvPr>
            <p:ph idx="1"/>
          </p:nvPr>
        </p:nvSpPr>
        <p:spPr/>
        <p:txBody>
          <a:bodyPr/>
          <a:lstStyle/>
          <a:p>
            <a:pPr lvl="0">
              <a:buNone/>
            </a:pPr>
            <a:r>
              <a:rPr lang="en-CA" dirty="0" smtClean="0">
                <a:solidFill>
                  <a:prstClr val="black"/>
                </a:solidFill>
                <a:latin typeface="Arial" charset="0"/>
                <a:cs typeface="Arial" charset="0"/>
              </a:rPr>
              <a:t>	</a:t>
            </a:r>
            <a:r>
              <a:rPr lang="en-CA" dirty="0" smtClean="0">
                <a:solidFill>
                  <a:prstClr val="black"/>
                </a:solidFill>
              </a:rPr>
              <a:t>A third case study from a previous Professional Practice Examination:</a:t>
            </a:r>
          </a:p>
          <a:p>
            <a:pPr lvl="0" algn="just">
              <a:buNone/>
            </a:pPr>
            <a:endParaRPr lang="en-CA" sz="1800" dirty="0" smtClean="0">
              <a:solidFill>
                <a:prstClr val="black"/>
              </a:solidFill>
            </a:endParaRPr>
          </a:p>
          <a:p>
            <a:pPr lvl="0" algn="just">
              <a:buNone/>
            </a:pPr>
            <a:r>
              <a:rPr lang="en-CA" sz="1800" dirty="0" smtClean="0">
                <a:solidFill>
                  <a:prstClr val="black"/>
                </a:solidFill>
              </a:rPr>
              <a:t>	IBF Engineering, a large engineering firm, was hired to prepare the design for a chemical production plant for AIC, Inc.  In addition to preparing the plant design, IBF Engineering’s duties included providing inspection services during the construction stage of the project.  The project was completed successfully.</a:t>
            </a:r>
          </a:p>
        </p:txBody>
      </p:sp>
      <p:sp>
        <p:nvSpPr>
          <p:cNvPr id="4" name="Slide Number Placeholder 3"/>
          <p:cNvSpPr>
            <a:spLocks noGrp="1"/>
          </p:cNvSpPr>
          <p:nvPr>
            <p:ph type="sldNum" sz="quarter" idx="11"/>
          </p:nvPr>
        </p:nvSpPr>
        <p:spPr/>
        <p:txBody>
          <a:bodyPr/>
          <a:lstStyle/>
          <a:p>
            <a:fld id="{9DB00347-C159-474C-B961-9625E0FB8F9F}" type="slidenum">
              <a:rPr lang="en-CA" smtClean="0"/>
              <a:pPr/>
              <a:t>31</a:t>
            </a:fld>
            <a:endParaRPr lang="en-CA"/>
          </a:p>
        </p:txBody>
      </p:sp>
      <p:sp>
        <p:nvSpPr>
          <p:cNvPr id="5" name="Footer Placeholder 4"/>
          <p:cNvSpPr>
            <a:spLocks noGrp="1"/>
          </p:cNvSpPr>
          <p:nvPr>
            <p:ph type="ftr" sz="quarter" idx="12"/>
          </p:nvPr>
        </p:nvSpPr>
        <p:spPr/>
        <p:txBody>
          <a:bodyPr/>
          <a:lstStyle/>
          <a:p>
            <a:pPr>
              <a:defRPr/>
            </a:pPr>
            <a:r>
              <a:rPr lang="en-US" smtClean="0"/>
              <a:t>Ethics:  A Case Study</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itle 1"/>
          <p:cNvSpPr>
            <a:spLocks noGrp="1"/>
          </p:cNvSpPr>
          <p:nvPr>
            <p:ph type="title"/>
          </p:nvPr>
        </p:nvSpPr>
        <p:spPr/>
        <p:txBody>
          <a:bodyPr/>
          <a:lstStyle/>
          <a:p>
            <a:r>
              <a:rPr lang="en-CA" dirty="0" smtClean="0">
                <a:latin typeface="Arial" charset="0"/>
                <a:cs typeface="Arial" charset="0"/>
              </a:rPr>
              <a:t>Case Study 4</a:t>
            </a:r>
          </a:p>
        </p:txBody>
      </p:sp>
      <p:sp>
        <p:nvSpPr>
          <p:cNvPr id="1029" name="Content Placeholder 2"/>
          <p:cNvSpPr>
            <a:spLocks noGrp="1"/>
          </p:cNvSpPr>
          <p:nvPr>
            <p:ph idx="1"/>
          </p:nvPr>
        </p:nvSpPr>
        <p:spPr/>
        <p:txBody>
          <a:bodyPr/>
          <a:lstStyle/>
          <a:p>
            <a:pPr lvl="0">
              <a:buNone/>
            </a:pPr>
            <a:r>
              <a:rPr lang="en-CA" sz="1800" dirty="0" smtClean="0">
                <a:solidFill>
                  <a:prstClr val="black"/>
                </a:solidFill>
                <a:latin typeface="Arial" charset="0"/>
                <a:cs typeface="Arial" charset="0"/>
              </a:rPr>
              <a:t>	</a:t>
            </a:r>
            <a:r>
              <a:rPr lang="en-CA" sz="1800" dirty="0" smtClean="0">
                <a:solidFill>
                  <a:prstClr val="black"/>
                </a:solidFill>
              </a:rPr>
              <a:t>You are a professional engineer and have been employed on a full-time basis for IBF Engineering for several years.  You work in the Process Division and are involved on several process design projects.  You were an important member of the design team that prepared the design for AIC Inc.’s plant.  In addition to working for IBF Engineering, you supplement your income by occasionally undertaking work on weekends and during evenings for Marine Engineering, Ltd., another engineering company.  A colleague of yours, who is a professional engineer at Marine Engineering, Ltd., assigns you such work and assumes responsibility for it.</a:t>
            </a:r>
          </a:p>
        </p:txBody>
      </p:sp>
      <p:sp>
        <p:nvSpPr>
          <p:cNvPr id="4" name="Slide Number Placeholder 3"/>
          <p:cNvSpPr>
            <a:spLocks noGrp="1"/>
          </p:cNvSpPr>
          <p:nvPr>
            <p:ph type="sldNum" sz="quarter" idx="11"/>
          </p:nvPr>
        </p:nvSpPr>
        <p:spPr/>
        <p:txBody>
          <a:bodyPr/>
          <a:lstStyle/>
          <a:p>
            <a:fld id="{9DB00347-C159-474C-B961-9625E0FB8F9F}" type="slidenum">
              <a:rPr lang="en-CA" smtClean="0"/>
              <a:pPr/>
              <a:t>32</a:t>
            </a:fld>
            <a:endParaRPr lang="en-CA"/>
          </a:p>
        </p:txBody>
      </p:sp>
      <p:sp>
        <p:nvSpPr>
          <p:cNvPr id="5" name="Footer Placeholder 4"/>
          <p:cNvSpPr>
            <a:spLocks noGrp="1"/>
          </p:cNvSpPr>
          <p:nvPr>
            <p:ph type="ftr" sz="quarter" idx="12"/>
          </p:nvPr>
        </p:nvSpPr>
        <p:spPr/>
        <p:txBody>
          <a:bodyPr/>
          <a:lstStyle/>
          <a:p>
            <a:pPr>
              <a:defRPr/>
            </a:pPr>
            <a:r>
              <a:rPr lang="en-US" smtClean="0"/>
              <a:t>Ethics:  A Case Study</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itle 1"/>
          <p:cNvSpPr>
            <a:spLocks noGrp="1"/>
          </p:cNvSpPr>
          <p:nvPr>
            <p:ph type="title"/>
          </p:nvPr>
        </p:nvSpPr>
        <p:spPr/>
        <p:txBody>
          <a:bodyPr/>
          <a:lstStyle/>
          <a:p>
            <a:r>
              <a:rPr lang="en-CA" dirty="0" smtClean="0">
                <a:latin typeface="Arial" charset="0"/>
                <a:cs typeface="Arial" charset="0"/>
              </a:rPr>
              <a:t>Case Study 4</a:t>
            </a:r>
          </a:p>
        </p:txBody>
      </p:sp>
      <p:sp>
        <p:nvSpPr>
          <p:cNvPr id="1029" name="Content Placeholder 2"/>
          <p:cNvSpPr>
            <a:spLocks noGrp="1"/>
          </p:cNvSpPr>
          <p:nvPr>
            <p:ph idx="1"/>
          </p:nvPr>
        </p:nvSpPr>
        <p:spPr/>
        <p:txBody>
          <a:bodyPr/>
          <a:lstStyle/>
          <a:p>
            <a:pPr lvl="0">
              <a:buNone/>
            </a:pPr>
            <a:r>
              <a:rPr lang="en-CA" sz="1800" dirty="0" smtClean="0">
                <a:solidFill>
                  <a:prstClr val="black"/>
                </a:solidFill>
                <a:latin typeface="Arial" charset="0"/>
                <a:cs typeface="Arial" charset="0"/>
              </a:rPr>
              <a:t>	A few years after the plant was completed, AIC, Inc., decides to restructure its operations and sell the plant.  ASN Corp. has agreed to buy the plant, but before it does so, ASN Corp. wants to satisfy itself (and its bank) that the plant was built to proper standards and is in good physical condition.  ASN Corp. hires Marine Engineering, Ltd. to inspect the </a:t>
            </a:r>
            <a:r>
              <a:rPr lang="en-CA" sz="1800" dirty="0" err="1" smtClean="0">
                <a:solidFill>
                  <a:prstClr val="black"/>
                </a:solidFill>
                <a:latin typeface="Arial" charset="0"/>
                <a:cs typeface="Arial" charset="0"/>
              </a:rPr>
              <a:t>physcial</a:t>
            </a:r>
            <a:r>
              <a:rPr lang="en-CA" sz="1800" dirty="0" smtClean="0">
                <a:solidFill>
                  <a:prstClr val="black"/>
                </a:solidFill>
                <a:latin typeface="Arial" charset="0"/>
                <a:cs typeface="Arial" charset="0"/>
              </a:rPr>
              <a:t> plant and to review relevant documents (including the original plans, “as-built” drawings, and operations and maintenance logs). </a:t>
            </a:r>
            <a:r>
              <a:rPr lang="en-CA" sz="1800" dirty="0" smtClean="0">
                <a:solidFill>
                  <a:prstClr val="black"/>
                </a:solidFill>
              </a:rPr>
              <a:t>Marine Engineering, Ltd. is very busy on several projects and asks you to assist with the plant inspection and document review.</a:t>
            </a:r>
            <a:endParaRPr lang="en-CA" sz="1800" dirty="0" smtClean="0">
              <a:latin typeface="Arial" charset="0"/>
              <a:cs typeface="Arial" charset="0"/>
            </a:endParaRPr>
          </a:p>
        </p:txBody>
      </p:sp>
      <p:sp>
        <p:nvSpPr>
          <p:cNvPr id="4" name="Slide Number Placeholder 3"/>
          <p:cNvSpPr>
            <a:spLocks noGrp="1"/>
          </p:cNvSpPr>
          <p:nvPr>
            <p:ph type="sldNum" sz="quarter" idx="11"/>
          </p:nvPr>
        </p:nvSpPr>
        <p:spPr/>
        <p:txBody>
          <a:bodyPr/>
          <a:lstStyle/>
          <a:p>
            <a:fld id="{9DB00347-C159-474C-B961-9625E0FB8F9F}" type="slidenum">
              <a:rPr lang="en-CA" smtClean="0"/>
              <a:pPr/>
              <a:t>33</a:t>
            </a:fld>
            <a:endParaRPr lang="en-CA"/>
          </a:p>
        </p:txBody>
      </p:sp>
      <p:sp>
        <p:nvSpPr>
          <p:cNvPr id="5" name="Footer Placeholder 4"/>
          <p:cNvSpPr>
            <a:spLocks noGrp="1"/>
          </p:cNvSpPr>
          <p:nvPr>
            <p:ph type="ftr" sz="quarter" idx="12"/>
          </p:nvPr>
        </p:nvSpPr>
        <p:spPr/>
        <p:txBody>
          <a:bodyPr/>
          <a:lstStyle/>
          <a:p>
            <a:pPr>
              <a:defRPr/>
            </a:pPr>
            <a:r>
              <a:rPr lang="en-US" smtClean="0"/>
              <a:t>Ethics:  A Case Study</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itle 1"/>
          <p:cNvSpPr>
            <a:spLocks noGrp="1"/>
          </p:cNvSpPr>
          <p:nvPr>
            <p:ph type="title"/>
          </p:nvPr>
        </p:nvSpPr>
        <p:spPr/>
        <p:txBody>
          <a:bodyPr/>
          <a:lstStyle/>
          <a:p>
            <a:r>
              <a:rPr lang="en-CA" dirty="0" smtClean="0">
                <a:latin typeface="Arial" charset="0"/>
                <a:cs typeface="Arial" charset="0"/>
              </a:rPr>
              <a:t>Case Study 3</a:t>
            </a:r>
          </a:p>
        </p:txBody>
      </p:sp>
      <p:sp>
        <p:nvSpPr>
          <p:cNvPr id="1029" name="Content Placeholder 2"/>
          <p:cNvSpPr>
            <a:spLocks noGrp="1"/>
          </p:cNvSpPr>
          <p:nvPr>
            <p:ph idx="1"/>
          </p:nvPr>
        </p:nvSpPr>
        <p:spPr/>
        <p:txBody>
          <a:bodyPr/>
          <a:lstStyle/>
          <a:p>
            <a:pPr>
              <a:buNone/>
            </a:pPr>
            <a:r>
              <a:rPr lang="en-CA" dirty="0" smtClean="0">
                <a:latin typeface="Arial" charset="0"/>
                <a:cs typeface="Arial" charset="0"/>
              </a:rPr>
              <a:t>	</a:t>
            </a:r>
            <a:r>
              <a:rPr lang="en-CA" dirty="0" smtClean="0"/>
              <a:t>In the professional practice examination, there were three questions asked: </a:t>
            </a:r>
          </a:p>
          <a:p>
            <a:pPr marL="800100" lvl="1" indent="-342900">
              <a:buAutoNum type="alphaLcParenBoth"/>
            </a:pPr>
            <a:r>
              <a:rPr lang="en-CA" dirty="0" smtClean="0">
                <a:latin typeface="Arial" charset="0"/>
                <a:cs typeface="Arial" charset="0"/>
              </a:rPr>
              <a:t>Discuss the appropriateness of your employment arrangements.</a:t>
            </a:r>
          </a:p>
          <a:p>
            <a:pPr marL="800100" lvl="1" indent="-342900">
              <a:buAutoNum type="alphaLcParenBoth"/>
            </a:pPr>
            <a:r>
              <a:rPr lang="en-CA" dirty="0" smtClean="0">
                <a:latin typeface="Arial" charset="0"/>
                <a:cs typeface="Arial" charset="0"/>
              </a:rPr>
              <a:t>Assuming that your employment arrangements have not changed since the plant was designed and constructed, discuss how you respond to Marine Engineering, </a:t>
            </a:r>
            <a:r>
              <a:rPr lang="en-CA" dirty="0" err="1" smtClean="0">
                <a:latin typeface="Arial" charset="0"/>
                <a:cs typeface="Arial" charset="0"/>
              </a:rPr>
              <a:t>Ltd.’s</a:t>
            </a:r>
            <a:r>
              <a:rPr lang="en-CA" dirty="0" smtClean="0">
                <a:latin typeface="Arial" charset="0"/>
                <a:cs typeface="Arial" charset="0"/>
              </a:rPr>
              <a:t> request for assistance.</a:t>
            </a:r>
          </a:p>
          <a:p>
            <a:pPr marL="800100" lvl="1" indent="-342900">
              <a:buAutoNum type="alphaLcParenBoth"/>
            </a:pPr>
            <a:r>
              <a:rPr lang="en-CA" dirty="0" smtClean="0">
                <a:latin typeface="Arial" charset="0"/>
                <a:cs typeface="Arial" charset="0"/>
              </a:rPr>
              <a:t>Would you need a Certificate of Authorization to provide services to Marine Engineering, Ltd.?  Explain.</a:t>
            </a:r>
          </a:p>
        </p:txBody>
      </p:sp>
      <p:sp>
        <p:nvSpPr>
          <p:cNvPr id="4" name="Slide Number Placeholder 3"/>
          <p:cNvSpPr>
            <a:spLocks noGrp="1"/>
          </p:cNvSpPr>
          <p:nvPr>
            <p:ph type="sldNum" sz="quarter" idx="11"/>
          </p:nvPr>
        </p:nvSpPr>
        <p:spPr/>
        <p:txBody>
          <a:bodyPr/>
          <a:lstStyle/>
          <a:p>
            <a:fld id="{9DB00347-C159-474C-B961-9625E0FB8F9F}" type="slidenum">
              <a:rPr lang="en-CA" smtClean="0"/>
              <a:pPr/>
              <a:t>34</a:t>
            </a:fld>
            <a:endParaRPr lang="en-CA"/>
          </a:p>
        </p:txBody>
      </p:sp>
      <p:sp>
        <p:nvSpPr>
          <p:cNvPr id="5" name="Footer Placeholder 4"/>
          <p:cNvSpPr>
            <a:spLocks noGrp="1"/>
          </p:cNvSpPr>
          <p:nvPr>
            <p:ph type="ftr" sz="quarter" idx="12"/>
          </p:nvPr>
        </p:nvSpPr>
        <p:spPr/>
        <p:txBody>
          <a:bodyPr/>
          <a:lstStyle/>
          <a:p>
            <a:pPr>
              <a:defRPr/>
            </a:pPr>
            <a:r>
              <a:rPr lang="en-US" smtClean="0"/>
              <a:t>Ethics:  A Case Study</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mtClean="0">
                <a:latin typeface="Arial" charset="0"/>
                <a:cs typeface="Arial" charset="0"/>
              </a:rPr>
              <a:t>References</a:t>
            </a:r>
          </a:p>
        </p:txBody>
      </p:sp>
      <p:sp>
        <p:nvSpPr>
          <p:cNvPr id="53251" name="Rectangle 3"/>
          <p:cNvSpPr>
            <a:spLocks noGrp="1" noChangeArrowheads="1"/>
          </p:cNvSpPr>
          <p:nvPr>
            <p:ph type="body" idx="1"/>
          </p:nvPr>
        </p:nvSpPr>
        <p:spPr/>
        <p:txBody>
          <a:bodyPr/>
          <a:lstStyle/>
          <a:p>
            <a:pPr marL="533400" indent="-533400">
              <a:buFontTx/>
              <a:buNone/>
            </a:pPr>
            <a:r>
              <a:rPr lang="en-CA" sz="1800" dirty="0" smtClean="0">
                <a:latin typeface="Arial" charset="0"/>
                <a:cs typeface="Arial" charset="0"/>
              </a:rPr>
              <a:t>[1]</a:t>
            </a:r>
            <a:r>
              <a:rPr lang="en-CA" sz="1800" dirty="0" smtClean="0">
                <a:latin typeface="Arial" charset="0"/>
                <a:cs typeface="Arial" charset="0"/>
              </a:rPr>
              <a:t>	Julie Vale, ECE 290 Course Notes, 2011.</a:t>
            </a:r>
          </a:p>
          <a:p>
            <a:pPr marL="533400" indent="-533400">
              <a:buFontTx/>
              <a:buNone/>
            </a:pPr>
            <a:r>
              <a:rPr lang="en-CA" sz="1800" dirty="0" smtClean="0">
                <a:latin typeface="Arial" charset="0"/>
                <a:cs typeface="Arial" charset="0"/>
              </a:rPr>
              <a:t>[2]</a:t>
            </a:r>
            <a:r>
              <a:rPr lang="en-CA" sz="1800" dirty="0" smtClean="0">
                <a:latin typeface="Arial" charset="0"/>
                <a:cs typeface="Arial" charset="0"/>
              </a:rPr>
              <a:t>	 Wikipedia, http://www.wikipedia.org/</a:t>
            </a:r>
          </a:p>
          <a:p>
            <a:pPr marL="533400" indent="-533400">
              <a:buFontTx/>
              <a:buNone/>
            </a:pPr>
            <a:endParaRPr lang="en-CA" sz="1800" dirty="0" smtClean="0">
              <a:latin typeface="Arial" charset="0"/>
              <a:cs typeface="Arial" charset="0"/>
            </a:endParaRPr>
          </a:p>
          <a:p>
            <a:pPr marL="533400" indent="-533400" algn="just">
              <a:buFontTx/>
              <a:buNone/>
            </a:pPr>
            <a:r>
              <a:rPr lang="en-CA" sz="1600" dirty="0" smtClean="0">
                <a:solidFill>
                  <a:schemeClr val="tx1">
                    <a:lumMod val="65000"/>
                    <a:lumOff val="35000"/>
                  </a:schemeClr>
                </a:solidFill>
                <a:latin typeface="Arial" charset="0"/>
                <a:cs typeface="Arial" charset="0"/>
              </a:rPr>
              <a:t>	These course slides are provided for the ECE 290 class.  The material in it reflects Douglas Harder’s best judgment in light of the information available to him at the time of preparation.  Any reliance on these course slides by any party for any other purpose are the responsibility of such parties.  Douglas W. Harder accepts no responsibility for damages, if any, suffered by any party as a result of decisions made or actions based on these course slides for any other purpose than that for which it was intended.</a:t>
            </a:r>
            <a:endParaRPr lang="en-CA" sz="1600" dirty="0" smtClean="0">
              <a:solidFill>
                <a:schemeClr val="tx1">
                  <a:lumMod val="65000"/>
                  <a:lumOff val="35000"/>
                </a:schemeClr>
              </a:solidFill>
              <a:latin typeface="Arial" charset="0"/>
              <a:cs typeface="Arial" charset="0"/>
            </a:endParaRPr>
          </a:p>
        </p:txBody>
      </p:sp>
      <p:sp>
        <p:nvSpPr>
          <p:cNvPr id="4" name="Slide Number Placeholder 3"/>
          <p:cNvSpPr>
            <a:spLocks noGrp="1"/>
          </p:cNvSpPr>
          <p:nvPr>
            <p:ph type="sldNum" sz="quarter" idx="11"/>
          </p:nvPr>
        </p:nvSpPr>
        <p:spPr/>
        <p:txBody>
          <a:bodyPr/>
          <a:lstStyle/>
          <a:p>
            <a:fld id="{9DB00347-C159-474C-B961-9625E0FB8F9F}" type="slidenum">
              <a:rPr lang="en-CA" smtClean="0"/>
              <a:pPr/>
              <a:t>35</a:t>
            </a:fld>
            <a:endParaRPr lang="en-CA"/>
          </a:p>
        </p:txBody>
      </p:sp>
      <p:sp>
        <p:nvSpPr>
          <p:cNvPr id="5" name="Footer Placeholder 4"/>
          <p:cNvSpPr>
            <a:spLocks noGrp="1"/>
          </p:cNvSpPr>
          <p:nvPr>
            <p:ph type="ftr" sz="quarter" idx="12"/>
          </p:nvPr>
        </p:nvSpPr>
        <p:spPr/>
        <p:txBody>
          <a:bodyPr/>
          <a:lstStyle/>
          <a:p>
            <a:pPr>
              <a:defRPr/>
            </a:pPr>
            <a:r>
              <a:rPr lang="en-US" smtClean="0"/>
              <a:t>Ethics:  A Case Study</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Case Studies</a:t>
            </a:r>
            <a:endParaRPr lang="en-CA" dirty="0"/>
          </a:p>
        </p:txBody>
      </p:sp>
      <p:sp>
        <p:nvSpPr>
          <p:cNvPr id="3" name="Content Placeholder 2"/>
          <p:cNvSpPr>
            <a:spLocks noGrp="1"/>
          </p:cNvSpPr>
          <p:nvPr>
            <p:ph idx="1"/>
          </p:nvPr>
        </p:nvSpPr>
        <p:spPr/>
        <p:txBody>
          <a:bodyPr/>
          <a:lstStyle/>
          <a:p>
            <a:pPr>
              <a:buNone/>
            </a:pPr>
            <a:r>
              <a:rPr lang="en-CA" dirty="0" smtClean="0"/>
              <a:t>	The solution to a case study must always be in essay form</a:t>
            </a:r>
          </a:p>
          <a:p>
            <a:pPr lvl="1"/>
            <a:r>
              <a:rPr lang="en-CA" dirty="0" smtClean="0"/>
              <a:t>A correct answer that is in point form will result in a failing grade on the Professional Practice Examination</a:t>
            </a:r>
          </a:p>
          <a:p>
            <a:pPr lvl="1"/>
            <a:r>
              <a:rPr lang="en-CA" dirty="0" smtClean="0"/>
              <a:t>All forms of human communication consist of:</a:t>
            </a:r>
          </a:p>
          <a:p>
            <a:pPr lvl="2"/>
            <a:r>
              <a:rPr lang="en-CA" b="1" dirty="0" smtClean="0"/>
              <a:t>An introduction</a:t>
            </a:r>
            <a:r>
              <a:rPr lang="en-CA" dirty="0" smtClean="0"/>
              <a:t> including relevant background</a:t>
            </a:r>
          </a:p>
          <a:p>
            <a:pPr lvl="2"/>
            <a:r>
              <a:rPr lang="en-CA" b="1" dirty="0" smtClean="0"/>
              <a:t>A</a:t>
            </a:r>
            <a:r>
              <a:rPr lang="en-CA" dirty="0" smtClean="0"/>
              <a:t> </a:t>
            </a:r>
            <a:r>
              <a:rPr lang="en-CA" b="1" dirty="0" smtClean="0"/>
              <a:t>body</a:t>
            </a:r>
          </a:p>
          <a:p>
            <a:pPr lvl="2"/>
            <a:r>
              <a:rPr lang="en-CA" b="1" dirty="0" smtClean="0"/>
              <a:t>A conclusion</a:t>
            </a:r>
            <a:r>
              <a:rPr lang="en-CA" dirty="0" smtClean="0"/>
              <a:t>, including a summary and recommendations</a:t>
            </a:r>
          </a:p>
          <a:p>
            <a:pPr>
              <a:buNone/>
            </a:pPr>
            <a:endParaRPr lang="en-CA" dirty="0" smtClean="0"/>
          </a:p>
          <a:p>
            <a:pPr>
              <a:buNone/>
            </a:pPr>
            <a:r>
              <a:rPr lang="en-CA" dirty="0" smtClean="0"/>
              <a:t>	</a:t>
            </a:r>
            <a:endParaRPr lang="en-CA"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4</a:t>
            </a:fld>
            <a:endParaRPr lang="en-CA"/>
          </a:p>
        </p:txBody>
      </p:sp>
      <p:sp>
        <p:nvSpPr>
          <p:cNvPr id="5" name="Footer Placeholder 4"/>
          <p:cNvSpPr>
            <a:spLocks noGrp="1"/>
          </p:cNvSpPr>
          <p:nvPr>
            <p:ph type="ftr" sz="quarter" idx="12"/>
          </p:nvPr>
        </p:nvSpPr>
        <p:spPr/>
        <p:txBody>
          <a:bodyPr/>
          <a:lstStyle/>
          <a:p>
            <a:pPr>
              <a:defRPr/>
            </a:pPr>
            <a:r>
              <a:rPr lang="en-US" smtClean="0"/>
              <a:t>Ethics:  A Case Study</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Case Study</a:t>
            </a:r>
            <a:endParaRPr lang="en-CA" dirty="0"/>
          </a:p>
        </p:txBody>
      </p:sp>
      <p:sp>
        <p:nvSpPr>
          <p:cNvPr id="3" name="Content Placeholder 2"/>
          <p:cNvSpPr>
            <a:spLocks noGrp="1"/>
          </p:cNvSpPr>
          <p:nvPr>
            <p:ph idx="1"/>
          </p:nvPr>
        </p:nvSpPr>
        <p:spPr/>
        <p:txBody>
          <a:bodyPr/>
          <a:lstStyle/>
          <a:p>
            <a:pPr>
              <a:buNone/>
            </a:pPr>
            <a:r>
              <a:rPr lang="en-CA" sz="2000" dirty="0" smtClean="0"/>
              <a:t>	</a:t>
            </a:r>
            <a:r>
              <a:rPr lang="en-CA" dirty="0" smtClean="0"/>
              <a:t>Steps in solving a case study:</a:t>
            </a:r>
          </a:p>
          <a:p>
            <a:pPr lvl="1"/>
            <a:r>
              <a:rPr lang="en-CA" dirty="0" smtClean="0"/>
              <a:t>Who are the main players involved?</a:t>
            </a:r>
          </a:p>
          <a:p>
            <a:pPr lvl="1"/>
            <a:r>
              <a:rPr lang="en-CA" dirty="0" smtClean="0"/>
              <a:t>What are their relationships?</a:t>
            </a:r>
          </a:p>
          <a:p>
            <a:pPr lvl="1"/>
            <a:r>
              <a:rPr lang="en-CA" dirty="0" smtClean="0"/>
              <a:t>Identify relevant actions</a:t>
            </a:r>
          </a:p>
          <a:p>
            <a:pPr lvl="1"/>
            <a:r>
              <a:rPr lang="en-CA" dirty="0" smtClean="0"/>
              <a:t>What are the relevant statutes, codes, regulations?</a:t>
            </a:r>
          </a:p>
          <a:p>
            <a:pPr lvl="1"/>
            <a:r>
              <a:rPr lang="en-CA" dirty="0" smtClean="0"/>
              <a:t>Determine professional misconduct and ethical responses</a:t>
            </a:r>
          </a:p>
        </p:txBody>
      </p:sp>
      <p:sp>
        <p:nvSpPr>
          <p:cNvPr id="4" name="Slide Number Placeholder 3"/>
          <p:cNvSpPr>
            <a:spLocks noGrp="1"/>
          </p:cNvSpPr>
          <p:nvPr>
            <p:ph type="sldNum" sz="quarter" idx="11"/>
          </p:nvPr>
        </p:nvSpPr>
        <p:spPr/>
        <p:txBody>
          <a:bodyPr/>
          <a:lstStyle/>
          <a:p>
            <a:fld id="{9DB00347-C159-474C-B961-9625E0FB8F9F}" type="slidenum">
              <a:rPr lang="en-CA" smtClean="0"/>
              <a:pPr/>
              <a:t>5</a:t>
            </a:fld>
            <a:endParaRPr lang="en-CA"/>
          </a:p>
        </p:txBody>
      </p:sp>
      <p:sp>
        <p:nvSpPr>
          <p:cNvPr id="5" name="Footer Placeholder 4"/>
          <p:cNvSpPr>
            <a:spLocks noGrp="1"/>
          </p:cNvSpPr>
          <p:nvPr>
            <p:ph type="ftr" sz="quarter" idx="12"/>
          </p:nvPr>
        </p:nvSpPr>
        <p:spPr/>
        <p:txBody>
          <a:bodyPr/>
          <a:lstStyle/>
          <a:p>
            <a:pPr>
              <a:defRPr/>
            </a:pPr>
            <a:r>
              <a:rPr lang="en-US" smtClean="0"/>
              <a:t>Ethics:  A Case Study</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Case Study</a:t>
            </a:r>
            <a:endParaRPr lang="en-CA" dirty="0"/>
          </a:p>
        </p:txBody>
      </p:sp>
      <p:sp>
        <p:nvSpPr>
          <p:cNvPr id="3" name="Content Placeholder 2"/>
          <p:cNvSpPr>
            <a:spLocks noGrp="1"/>
          </p:cNvSpPr>
          <p:nvPr>
            <p:ph idx="1"/>
          </p:nvPr>
        </p:nvSpPr>
        <p:spPr/>
        <p:txBody>
          <a:bodyPr/>
          <a:lstStyle/>
          <a:p>
            <a:pPr>
              <a:buNone/>
            </a:pPr>
            <a:r>
              <a:rPr lang="en-CA" sz="2000" dirty="0" smtClean="0"/>
              <a:t>	</a:t>
            </a:r>
            <a:r>
              <a:rPr lang="en-CA" dirty="0" smtClean="0"/>
              <a:t>Steps in solving a case study:</a:t>
            </a:r>
          </a:p>
          <a:p>
            <a:pPr lvl="1">
              <a:buNone/>
            </a:pPr>
            <a:r>
              <a:rPr lang="en-CA" dirty="0" smtClean="0"/>
              <a:t>					</a:t>
            </a:r>
            <a:r>
              <a:rPr lang="en-CA" sz="500" dirty="0" smtClean="0"/>
              <a:t>	           </a:t>
            </a:r>
            <a:r>
              <a:rPr lang="en-CA" dirty="0" smtClean="0"/>
              <a:t>The </a:t>
            </a:r>
            <a:r>
              <a:rPr lang="en-CA" b="1" dirty="0" smtClean="0">
                <a:solidFill>
                  <a:srgbClr val="FF0000"/>
                </a:solidFill>
              </a:rPr>
              <a:t>Players</a:t>
            </a:r>
            <a:r>
              <a:rPr lang="en-CA" dirty="0" smtClean="0"/>
              <a:t> involved</a:t>
            </a:r>
          </a:p>
          <a:p>
            <a:pPr lvl="1">
              <a:buNone/>
            </a:pPr>
            <a:r>
              <a:rPr lang="en-CA" dirty="0" smtClean="0"/>
              <a:t>			     			</a:t>
            </a:r>
            <a:r>
              <a:rPr lang="en-CA" sz="1200" dirty="0" smtClean="0"/>
              <a:t> </a:t>
            </a:r>
            <a:r>
              <a:rPr lang="en-CA" dirty="0" smtClean="0"/>
              <a:t>Their </a:t>
            </a:r>
            <a:r>
              <a:rPr lang="en-CA" b="1" dirty="0" smtClean="0">
                <a:solidFill>
                  <a:srgbClr val="FF6600"/>
                </a:solidFill>
              </a:rPr>
              <a:t>Relationships</a:t>
            </a:r>
            <a:endParaRPr lang="en-CA" dirty="0" smtClean="0"/>
          </a:p>
          <a:p>
            <a:pPr lvl="1">
              <a:buNone/>
            </a:pPr>
            <a:r>
              <a:rPr lang="en-CA" b="1" dirty="0" smtClean="0">
                <a:solidFill>
                  <a:srgbClr val="00B050"/>
                </a:solidFill>
              </a:rPr>
              <a:t>							 </a:t>
            </a:r>
            <a:r>
              <a:rPr lang="en-CA" sz="1400" b="1" dirty="0" smtClean="0">
                <a:solidFill>
                  <a:srgbClr val="00B050"/>
                </a:solidFill>
              </a:rPr>
              <a:t>   </a:t>
            </a:r>
            <a:r>
              <a:rPr lang="en-CA" b="1" dirty="0" smtClean="0">
                <a:solidFill>
                  <a:srgbClr val="00B050"/>
                </a:solidFill>
              </a:rPr>
              <a:t> Identify</a:t>
            </a:r>
            <a:r>
              <a:rPr lang="en-CA" dirty="0" smtClean="0"/>
              <a:t> their actions</a:t>
            </a:r>
          </a:p>
          <a:p>
            <a:pPr lvl="1">
              <a:buNone/>
            </a:pPr>
            <a:r>
              <a:rPr lang="en-CA" dirty="0" smtClean="0"/>
              <a:t>						</a:t>
            </a:r>
            <a:r>
              <a:rPr lang="en-CA" sz="800" dirty="0" smtClean="0"/>
              <a:t> </a:t>
            </a:r>
            <a:r>
              <a:rPr lang="en-CA" dirty="0" smtClean="0"/>
              <a:t>What </a:t>
            </a:r>
            <a:r>
              <a:rPr lang="en-CA" b="1" dirty="0" smtClean="0">
                <a:solidFill>
                  <a:srgbClr val="0033CC"/>
                </a:solidFill>
              </a:rPr>
              <a:t>Statutes</a:t>
            </a:r>
            <a:r>
              <a:rPr lang="en-CA" dirty="0" smtClean="0"/>
              <a:t> apply?</a:t>
            </a:r>
          </a:p>
          <a:p>
            <a:pPr lvl="1">
              <a:buNone/>
            </a:pPr>
            <a:r>
              <a:rPr lang="en-CA" dirty="0" smtClean="0"/>
              <a:t>	Determine professional </a:t>
            </a:r>
            <a:r>
              <a:rPr lang="en-CA" b="1" dirty="0" smtClean="0">
                <a:solidFill>
                  <a:srgbClr val="7030A0"/>
                </a:solidFill>
              </a:rPr>
              <a:t>Misconduct</a:t>
            </a:r>
            <a:r>
              <a:rPr lang="en-CA" dirty="0" smtClean="0"/>
              <a:t> and ethical responses</a:t>
            </a:r>
          </a:p>
        </p:txBody>
      </p:sp>
      <p:sp>
        <p:nvSpPr>
          <p:cNvPr id="4" name="Slide Number Placeholder 3"/>
          <p:cNvSpPr>
            <a:spLocks noGrp="1"/>
          </p:cNvSpPr>
          <p:nvPr>
            <p:ph type="sldNum" sz="quarter" idx="11"/>
          </p:nvPr>
        </p:nvSpPr>
        <p:spPr/>
        <p:txBody>
          <a:bodyPr/>
          <a:lstStyle/>
          <a:p>
            <a:fld id="{9DB00347-C159-474C-B961-9625E0FB8F9F}" type="slidenum">
              <a:rPr lang="en-CA" smtClean="0"/>
              <a:pPr/>
              <a:t>6</a:t>
            </a:fld>
            <a:endParaRPr lang="en-CA"/>
          </a:p>
        </p:txBody>
      </p:sp>
      <p:sp>
        <p:nvSpPr>
          <p:cNvPr id="5" name="Footer Placeholder 4"/>
          <p:cNvSpPr>
            <a:spLocks noGrp="1"/>
          </p:cNvSpPr>
          <p:nvPr>
            <p:ph type="ftr" sz="quarter" idx="12"/>
          </p:nvPr>
        </p:nvSpPr>
        <p:spPr/>
        <p:txBody>
          <a:bodyPr/>
          <a:lstStyle/>
          <a:p>
            <a:pPr>
              <a:defRPr/>
            </a:pPr>
            <a:r>
              <a:rPr lang="en-US" smtClean="0"/>
              <a:t>Ethics:  A Case Study</a:t>
            </a:r>
            <a:endParaRPr lang="en-US" dirty="0"/>
          </a:p>
        </p:txBody>
      </p:sp>
      <p:sp>
        <p:nvSpPr>
          <p:cNvPr id="6" name="TextBox 5"/>
          <p:cNvSpPr txBox="1"/>
          <p:nvPr/>
        </p:nvSpPr>
        <p:spPr>
          <a:xfrm rot="1674018">
            <a:off x="6656061" y="2189888"/>
            <a:ext cx="1646605" cy="646331"/>
          </a:xfrm>
          <a:prstGeom prst="rect">
            <a:avLst/>
          </a:prstGeom>
          <a:noFill/>
        </p:spPr>
        <p:txBody>
          <a:bodyPr wrap="none" rtlCol="0">
            <a:spAutoFit/>
          </a:bodyPr>
          <a:lstStyle/>
          <a:p>
            <a:r>
              <a:rPr lang="en-CA" sz="3600" b="1" dirty="0" smtClean="0">
                <a:solidFill>
                  <a:srgbClr val="FF0000"/>
                </a:solidFill>
              </a:rPr>
              <a:t>P</a:t>
            </a:r>
            <a:r>
              <a:rPr lang="en-CA" sz="3600" b="1" dirty="0" smtClean="0">
                <a:solidFill>
                  <a:srgbClr val="FF6600"/>
                </a:solidFill>
              </a:rPr>
              <a:t>R</a:t>
            </a:r>
            <a:r>
              <a:rPr lang="en-CA" sz="3600" b="1" dirty="0" smtClean="0">
                <a:solidFill>
                  <a:srgbClr val="00B050"/>
                </a:solidFill>
              </a:rPr>
              <a:t>I</a:t>
            </a:r>
            <a:r>
              <a:rPr lang="en-CA" sz="3600" b="1" dirty="0" smtClean="0">
                <a:solidFill>
                  <a:srgbClr val="0033CC"/>
                </a:solidFill>
              </a:rPr>
              <a:t>S</a:t>
            </a:r>
            <a:r>
              <a:rPr lang="en-CA" sz="3600" b="1" dirty="0" smtClean="0">
                <a:solidFill>
                  <a:srgbClr val="7030A0"/>
                </a:solidFill>
              </a:rPr>
              <a:t>M</a:t>
            </a:r>
            <a:endParaRPr lang="en-CA" sz="3600" b="1" dirty="0" smtClean="0"/>
          </a:p>
        </p:txBody>
      </p:sp>
      <p:pic>
        <p:nvPicPr>
          <p:cNvPr id="7" name="Picture 2"/>
          <p:cNvPicPr>
            <a:picLocks noChangeAspect="1" noChangeArrowheads="1"/>
          </p:cNvPicPr>
          <p:nvPr/>
        </p:nvPicPr>
        <p:blipFill>
          <a:blip r:embed="rId2"/>
          <a:srcRect/>
          <a:stretch>
            <a:fillRect/>
          </a:stretch>
        </p:blipFill>
        <p:spPr bwMode="auto">
          <a:xfrm>
            <a:off x="6087533" y="3918031"/>
            <a:ext cx="2270655" cy="2770107"/>
          </a:xfrm>
          <a:prstGeom prst="rect">
            <a:avLst/>
          </a:prstGeom>
          <a:noFill/>
          <a:ln w="9525">
            <a:noFill/>
            <a:miter lim="800000"/>
            <a:headEnd/>
            <a:tailEnd/>
          </a:ln>
        </p:spPr>
      </p:pic>
      <p:sp>
        <p:nvSpPr>
          <p:cNvPr id="9" name="Rectangle 8"/>
          <p:cNvSpPr/>
          <p:nvPr/>
        </p:nvSpPr>
        <p:spPr>
          <a:xfrm rot="16200000">
            <a:off x="7872318" y="5894491"/>
            <a:ext cx="1279517" cy="307777"/>
          </a:xfrm>
          <a:prstGeom prst="rect">
            <a:avLst/>
          </a:prstGeom>
        </p:spPr>
        <p:txBody>
          <a:bodyPr wrap="none">
            <a:spAutoFit/>
          </a:bodyPr>
          <a:lstStyle/>
          <a:p>
            <a:pPr lvl="0" defTabSz="914400"/>
            <a:r>
              <a:rPr lang="en-US" sz="1400" dirty="0" smtClean="0">
                <a:solidFill>
                  <a:schemeClr val="tx1">
                    <a:lumMod val="65000"/>
                    <a:lumOff val="35000"/>
                  </a:schemeClr>
                </a:solidFill>
                <a:cs typeface="Arial" charset="0"/>
              </a:rPr>
              <a:t>User: D-</a:t>
            </a:r>
            <a:r>
              <a:rPr lang="en-US" sz="1400" dirty="0" err="1" smtClean="0">
                <a:solidFill>
                  <a:schemeClr val="tx1">
                    <a:lumMod val="65000"/>
                    <a:lumOff val="35000"/>
                  </a:schemeClr>
                </a:solidFill>
                <a:cs typeface="Arial" charset="0"/>
              </a:rPr>
              <a:t>Kuru</a:t>
            </a:r>
            <a:r>
              <a:rPr lang="en-US" sz="1400" dirty="0" smtClean="0">
                <a:solidFill>
                  <a:schemeClr val="tx1">
                    <a:lumMod val="65000"/>
                    <a:lumOff val="35000"/>
                  </a:schemeClr>
                </a:solidFill>
                <a:cs typeface="Arial" charset="0"/>
              </a:rPr>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Case Study</a:t>
            </a:r>
            <a:endParaRPr lang="en-CA" dirty="0"/>
          </a:p>
        </p:txBody>
      </p:sp>
      <p:sp>
        <p:nvSpPr>
          <p:cNvPr id="3" name="Content Placeholder 2"/>
          <p:cNvSpPr>
            <a:spLocks noGrp="1"/>
          </p:cNvSpPr>
          <p:nvPr>
            <p:ph idx="1"/>
          </p:nvPr>
        </p:nvSpPr>
        <p:spPr/>
        <p:txBody>
          <a:bodyPr/>
          <a:lstStyle/>
          <a:p>
            <a:pPr>
              <a:buNone/>
            </a:pPr>
            <a:r>
              <a:rPr lang="en-CA" sz="2000" dirty="0" smtClean="0"/>
              <a:t>	</a:t>
            </a:r>
            <a:r>
              <a:rPr lang="en-CA" dirty="0" smtClean="0"/>
              <a:t>“PRISM” may be a forced acronym, but it’s better than:</a:t>
            </a:r>
          </a:p>
          <a:p>
            <a:pPr algn="ctr">
              <a:buNone/>
            </a:pPr>
            <a:r>
              <a:rPr lang="en-CA" dirty="0" smtClean="0"/>
              <a:t>READ—EGAD!—SUMMARIZE</a:t>
            </a:r>
          </a:p>
          <a:p>
            <a:pPr>
              <a:buNone/>
            </a:pPr>
            <a:endParaRPr lang="en-CA" dirty="0" smtClean="0"/>
          </a:p>
          <a:p>
            <a:pPr>
              <a:buNone/>
            </a:pPr>
            <a:r>
              <a:rPr lang="en-CA" dirty="0" smtClean="0"/>
              <a:t>	</a:t>
            </a:r>
            <a:r>
              <a:rPr lang="en-CA" b="1" dirty="0" smtClean="0"/>
              <a:t>R</a:t>
            </a:r>
            <a:r>
              <a:rPr lang="en-CA" dirty="0" smtClean="0"/>
              <a:t>ead</a:t>
            </a:r>
          </a:p>
          <a:p>
            <a:pPr>
              <a:buNone/>
            </a:pPr>
            <a:r>
              <a:rPr lang="en-CA" dirty="0" smtClean="0"/>
              <a:t>	</a:t>
            </a:r>
            <a:r>
              <a:rPr lang="en-CA" b="1" dirty="0" smtClean="0"/>
              <a:t>E</a:t>
            </a:r>
            <a:r>
              <a:rPr lang="en-CA" dirty="0" smtClean="0"/>
              <a:t>thical issues</a:t>
            </a:r>
          </a:p>
          <a:p>
            <a:pPr>
              <a:buNone/>
            </a:pPr>
            <a:r>
              <a:rPr lang="en-CA" dirty="0" smtClean="0"/>
              <a:t>	</a:t>
            </a:r>
            <a:r>
              <a:rPr lang="en-CA" b="1" dirty="0" smtClean="0"/>
              <a:t>G</a:t>
            </a:r>
            <a:r>
              <a:rPr lang="en-CA" dirty="0" smtClean="0"/>
              <a:t>eneration of alternatives</a:t>
            </a:r>
          </a:p>
          <a:p>
            <a:pPr>
              <a:buNone/>
            </a:pPr>
            <a:r>
              <a:rPr lang="en-CA" dirty="0" smtClean="0"/>
              <a:t>	</a:t>
            </a:r>
            <a:r>
              <a:rPr lang="en-CA" b="1" dirty="0" smtClean="0"/>
              <a:t>A</a:t>
            </a:r>
            <a:r>
              <a:rPr lang="en-CA" dirty="0" smtClean="0"/>
              <a:t>nalysis</a:t>
            </a:r>
          </a:p>
          <a:p>
            <a:pPr>
              <a:buNone/>
            </a:pPr>
            <a:r>
              <a:rPr lang="en-CA" dirty="0" smtClean="0"/>
              <a:t>	</a:t>
            </a:r>
            <a:r>
              <a:rPr lang="en-CA" b="1" dirty="0" smtClean="0"/>
              <a:t>D</a:t>
            </a:r>
            <a:r>
              <a:rPr lang="en-CA" dirty="0" smtClean="0"/>
              <a:t>ecision</a:t>
            </a:r>
          </a:p>
          <a:p>
            <a:pPr>
              <a:buNone/>
            </a:pPr>
            <a:r>
              <a:rPr lang="en-CA" dirty="0" smtClean="0"/>
              <a:t>	</a:t>
            </a:r>
            <a:r>
              <a:rPr lang="en-CA" b="1" dirty="0" smtClean="0"/>
              <a:t>S</a:t>
            </a:r>
            <a:r>
              <a:rPr lang="en-CA" dirty="0" smtClean="0"/>
              <a:t>ummary</a:t>
            </a:r>
          </a:p>
          <a:p>
            <a:pPr lvl="1">
              <a:buNone/>
            </a:pPr>
            <a:r>
              <a:rPr lang="en-CA" dirty="0" smtClean="0"/>
              <a:t>					</a:t>
            </a:r>
            <a:r>
              <a:rPr lang="en-CA" sz="500" dirty="0" smtClean="0"/>
              <a:t>	</a:t>
            </a:r>
            <a:endParaRPr lang="en-CA" dirty="0" smtClean="0"/>
          </a:p>
        </p:txBody>
      </p:sp>
      <p:sp>
        <p:nvSpPr>
          <p:cNvPr id="4" name="Slide Number Placeholder 3"/>
          <p:cNvSpPr>
            <a:spLocks noGrp="1"/>
          </p:cNvSpPr>
          <p:nvPr>
            <p:ph type="sldNum" sz="quarter" idx="11"/>
          </p:nvPr>
        </p:nvSpPr>
        <p:spPr/>
        <p:txBody>
          <a:bodyPr/>
          <a:lstStyle/>
          <a:p>
            <a:fld id="{9DB00347-C159-474C-B961-9625E0FB8F9F}" type="slidenum">
              <a:rPr lang="en-CA" smtClean="0"/>
              <a:pPr/>
              <a:t>7</a:t>
            </a:fld>
            <a:endParaRPr lang="en-CA"/>
          </a:p>
        </p:txBody>
      </p:sp>
      <p:sp>
        <p:nvSpPr>
          <p:cNvPr id="5" name="Footer Placeholder 4"/>
          <p:cNvSpPr>
            <a:spLocks noGrp="1"/>
          </p:cNvSpPr>
          <p:nvPr>
            <p:ph type="ftr" sz="quarter" idx="12"/>
          </p:nvPr>
        </p:nvSpPr>
        <p:spPr/>
        <p:txBody>
          <a:bodyPr/>
          <a:lstStyle/>
          <a:p>
            <a:pPr>
              <a:defRPr/>
            </a:pPr>
            <a:r>
              <a:rPr lang="en-US" smtClean="0"/>
              <a:t>Ethics:  A Case Study</a:t>
            </a:r>
            <a:endParaRPr lang="en-US" dirty="0"/>
          </a:p>
        </p:txBody>
      </p:sp>
      <p:sp>
        <p:nvSpPr>
          <p:cNvPr id="7" name="TextBox 6"/>
          <p:cNvSpPr txBox="1"/>
          <p:nvPr/>
        </p:nvSpPr>
        <p:spPr>
          <a:xfrm rot="20814601">
            <a:off x="3547677" y="4344405"/>
            <a:ext cx="3460434" cy="461665"/>
          </a:xfrm>
          <a:prstGeom prst="rect">
            <a:avLst/>
          </a:prstGeom>
          <a:noFill/>
        </p:spPr>
        <p:txBody>
          <a:bodyPr wrap="none" rtlCol="0">
            <a:spAutoFit/>
          </a:bodyPr>
          <a:lstStyle/>
          <a:p>
            <a:r>
              <a:rPr lang="en-CA" sz="2400" dirty="0" smtClean="0"/>
              <a:t>IGNORE THIS SLIDE…</a:t>
            </a:r>
            <a:endParaRPr lang="en-CA"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Case Study 1</a:t>
            </a:r>
            <a:endParaRPr lang="en-CA" dirty="0"/>
          </a:p>
        </p:txBody>
      </p:sp>
      <p:sp>
        <p:nvSpPr>
          <p:cNvPr id="3" name="Content Placeholder 2"/>
          <p:cNvSpPr>
            <a:spLocks noGrp="1"/>
          </p:cNvSpPr>
          <p:nvPr>
            <p:ph idx="1"/>
          </p:nvPr>
        </p:nvSpPr>
        <p:spPr/>
        <p:txBody>
          <a:bodyPr/>
          <a:lstStyle/>
          <a:p>
            <a:pPr>
              <a:buNone/>
            </a:pPr>
            <a:r>
              <a:rPr lang="en-CA" sz="1800" dirty="0" smtClean="0"/>
              <a:t>	</a:t>
            </a:r>
            <a:r>
              <a:rPr lang="en-CA" dirty="0" smtClean="0"/>
              <a:t>A case study from a previous Professional Practice Examination:</a:t>
            </a:r>
          </a:p>
          <a:p>
            <a:pPr algn="just">
              <a:buNone/>
            </a:pPr>
            <a:endParaRPr lang="en-CA" sz="1800" dirty="0" smtClean="0"/>
          </a:p>
          <a:p>
            <a:pPr algn="just">
              <a:buNone/>
            </a:pPr>
            <a:r>
              <a:rPr lang="en-CA" sz="1800" dirty="0" smtClean="0"/>
              <a:t>	McGee</a:t>
            </a:r>
            <a:r>
              <a:rPr lang="en-CA" sz="1800" baseline="30000" dirty="0" smtClean="0"/>
              <a:t>1</a:t>
            </a:r>
            <a:r>
              <a:rPr lang="en-CA" sz="1800" dirty="0" smtClean="0"/>
              <a:t> is a professional engineer who is employed on a full-time basis by  EngrCIS, Inc., a large engineering firm.  However, for a number of reasons, McGee is unhappy and for some time has been thinking about looking for a new job.  Although McGee’s current employment at EngrCIS provides good pay and interesting work, McGee is finding it difficult to work with DiNozzo</a:t>
            </a:r>
            <a:r>
              <a:rPr lang="en-CA" sz="1800" baseline="30000" dirty="0" smtClean="0"/>
              <a:t>1</a:t>
            </a:r>
            <a:r>
              <a:rPr lang="en-CA" sz="1800" dirty="0" smtClean="0"/>
              <a:t>, a professional engineer who is McGee’s supervisor at EngrCIS.</a:t>
            </a:r>
          </a:p>
          <a:p>
            <a:pPr>
              <a:buNone/>
            </a:pPr>
            <a:endParaRPr lang="en-CA" sz="1800" dirty="0" smtClean="0"/>
          </a:p>
          <a:p>
            <a:pPr algn="just">
              <a:buNone/>
            </a:pPr>
            <a:r>
              <a:rPr lang="en-CA" sz="1800" dirty="0" smtClean="0"/>
              <a:t>	</a:t>
            </a:r>
            <a:endParaRPr lang="en-CA" sz="1800"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8</a:t>
            </a:fld>
            <a:endParaRPr lang="en-CA"/>
          </a:p>
        </p:txBody>
      </p:sp>
      <p:sp>
        <p:nvSpPr>
          <p:cNvPr id="5" name="Footer Placeholder 4"/>
          <p:cNvSpPr>
            <a:spLocks noGrp="1"/>
          </p:cNvSpPr>
          <p:nvPr>
            <p:ph type="ftr" sz="quarter" idx="12"/>
          </p:nvPr>
        </p:nvSpPr>
        <p:spPr/>
        <p:txBody>
          <a:bodyPr/>
          <a:lstStyle/>
          <a:p>
            <a:pPr>
              <a:defRPr/>
            </a:pPr>
            <a:r>
              <a:rPr lang="en-US" smtClean="0"/>
              <a:t>Ethics:  A Case Study</a:t>
            </a:r>
            <a:endParaRPr lang="en-US" dirty="0"/>
          </a:p>
        </p:txBody>
      </p:sp>
      <p:sp>
        <p:nvSpPr>
          <p:cNvPr id="7" name="TextBox 6"/>
          <p:cNvSpPr txBox="1"/>
          <p:nvPr/>
        </p:nvSpPr>
        <p:spPr>
          <a:xfrm>
            <a:off x="1677445" y="6488668"/>
            <a:ext cx="7009355" cy="369332"/>
          </a:xfrm>
          <a:prstGeom prst="rect">
            <a:avLst/>
          </a:prstGeom>
          <a:noFill/>
        </p:spPr>
        <p:txBody>
          <a:bodyPr wrap="none" rtlCol="0">
            <a:spAutoFit/>
          </a:bodyPr>
          <a:lstStyle/>
          <a:p>
            <a:r>
              <a:rPr lang="en-CA" baseline="30000" dirty="0" smtClean="0"/>
              <a:t>1 </a:t>
            </a:r>
            <a:r>
              <a:rPr lang="en-CA" dirty="0" smtClean="0"/>
              <a:t>names taken from Paramount Network Television program NCIS</a:t>
            </a:r>
            <a:endParaRPr lang="en-CA"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Case Study 1</a:t>
            </a:r>
            <a:endParaRPr lang="en-CA" dirty="0"/>
          </a:p>
        </p:txBody>
      </p:sp>
      <p:sp>
        <p:nvSpPr>
          <p:cNvPr id="3" name="Content Placeholder 2"/>
          <p:cNvSpPr>
            <a:spLocks noGrp="1"/>
          </p:cNvSpPr>
          <p:nvPr>
            <p:ph idx="1"/>
          </p:nvPr>
        </p:nvSpPr>
        <p:spPr/>
        <p:txBody>
          <a:bodyPr/>
          <a:lstStyle/>
          <a:p>
            <a:pPr algn="just">
              <a:buNone/>
            </a:pPr>
            <a:r>
              <a:rPr lang="en-CA" sz="1800" dirty="0" smtClean="0"/>
              <a:t>	In the year since McGee joined the company, DiNozzo has frequently made derogatory jokes and remarks about McGee’s race and religion—sometimes even in meetings with other engineers and clients. On many occasions, McGee has informed DiNozzo that such remarks are offensive, hurtful, and inappropriate and has asked DiNozzo to stop.  DiNozzo refuses to do so and says that McGee should “toughen up and learn to take a joke” if McGee expects to have a successful career at EngrCIS. </a:t>
            </a:r>
          </a:p>
          <a:p>
            <a:pPr algn="just">
              <a:buNone/>
            </a:pPr>
            <a:endParaRPr lang="en-CA" sz="1800" dirty="0" smtClean="0"/>
          </a:p>
          <a:p>
            <a:pPr algn="just">
              <a:buNone/>
            </a:pPr>
            <a:r>
              <a:rPr lang="en-CA" sz="1800" dirty="0" smtClean="0"/>
              <a:t>	Recently, McGee met with a professional engineer colleague, Sciuto</a:t>
            </a:r>
            <a:r>
              <a:rPr lang="en-CA" sz="1800" baseline="30000" dirty="0" smtClean="0"/>
              <a:t>1</a:t>
            </a:r>
            <a:r>
              <a:rPr lang="en-CA" sz="1800" dirty="0" smtClean="0"/>
              <a:t>, who is a vice president at NYCE, Ltd., another engineering company.  Upon hearing that McGee was interested in considering other opportunities, Sciuto offered McGee a part-time job to work in the evenings and on weekends on a trial basis as an engineer for NYCE.  McGee would work under </a:t>
            </a:r>
            <a:r>
              <a:rPr lang="en-CA" sz="1800" dirty="0" err="1" smtClean="0"/>
              <a:t>Sciuto’s</a:t>
            </a:r>
            <a:r>
              <a:rPr lang="en-CA" sz="1800" dirty="0" smtClean="0"/>
              <a:t> supervision with the intent that in a few months, if McGee preferred working at NYCE, McGee would resign from EngrCIS and become a full-time employee of NYCE.</a:t>
            </a:r>
          </a:p>
          <a:p>
            <a:pPr>
              <a:buNone/>
            </a:pPr>
            <a:endParaRPr lang="en-CA" sz="1800"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9</a:t>
            </a:fld>
            <a:endParaRPr lang="en-CA"/>
          </a:p>
        </p:txBody>
      </p:sp>
      <p:sp>
        <p:nvSpPr>
          <p:cNvPr id="5" name="Footer Placeholder 4"/>
          <p:cNvSpPr>
            <a:spLocks noGrp="1"/>
          </p:cNvSpPr>
          <p:nvPr>
            <p:ph type="ftr" sz="quarter" idx="12"/>
          </p:nvPr>
        </p:nvSpPr>
        <p:spPr/>
        <p:txBody>
          <a:bodyPr/>
          <a:lstStyle/>
          <a:p>
            <a:pPr>
              <a:defRPr/>
            </a:pPr>
            <a:r>
              <a:rPr lang="en-US" smtClean="0"/>
              <a:t>Ethics:  A Case Study</a:t>
            </a:r>
            <a:endParaRPr lang="en-US" dirty="0"/>
          </a:p>
        </p:txBody>
      </p:sp>
      <p:sp>
        <p:nvSpPr>
          <p:cNvPr id="7" name="TextBox 6"/>
          <p:cNvSpPr txBox="1"/>
          <p:nvPr/>
        </p:nvSpPr>
        <p:spPr>
          <a:xfrm>
            <a:off x="1677445" y="6488668"/>
            <a:ext cx="7009355" cy="369332"/>
          </a:xfrm>
          <a:prstGeom prst="rect">
            <a:avLst/>
          </a:prstGeom>
          <a:noFill/>
        </p:spPr>
        <p:txBody>
          <a:bodyPr wrap="none" rtlCol="0">
            <a:spAutoFit/>
          </a:bodyPr>
          <a:lstStyle/>
          <a:p>
            <a:r>
              <a:rPr lang="en-CA" baseline="30000" dirty="0" smtClean="0"/>
              <a:t>1 </a:t>
            </a:r>
            <a:r>
              <a:rPr lang="en-CA" dirty="0" smtClean="0"/>
              <a:t>names taken from Paramount Network Television program NCIS</a:t>
            </a:r>
            <a:endParaRPr lang="en-CA"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Engineering_Colour">
  <a:themeElements>
    <a:clrScheme name="Waterloo 1">
      <a:dk1>
        <a:sysClr val="windowText" lastClr="000000"/>
      </a:dk1>
      <a:lt1>
        <a:srgbClr val="FFFFFF"/>
      </a:lt1>
      <a:dk2>
        <a:srgbClr val="57068C"/>
      </a:dk2>
      <a:lt2>
        <a:srgbClr val="FFFFFF"/>
      </a:lt2>
      <a:accent1>
        <a:srgbClr val="0073CF"/>
      </a:accent1>
      <a:accent2>
        <a:srgbClr val="E98300"/>
      </a:accent2>
      <a:accent3>
        <a:srgbClr val="E0249A"/>
      </a:accent3>
      <a:accent4>
        <a:srgbClr val="009AA6"/>
      </a:accent4>
      <a:accent5>
        <a:srgbClr val="B6BF00"/>
      </a:accent5>
      <a:accent6>
        <a:srgbClr val="96172E"/>
      </a:accent6>
      <a:hlink>
        <a:srgbClr val="FECB00"/>
      </a:hlink>
      <a:folHlink>
        <a:srgbClr val="FECB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43231</TotalTime>
  <Words>442</Words>
  <Application>Microsoft Office PowerPoint</Application>
  <PresentationFormat>On-screen Show (4:3)</PresentationFormat>
  <Paragraphs>316</Paragraphs>
  <Slides>35</Slides>
  <Notes>3</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Engineering_Colour</vt:lpstr>
      <vt:lpstr>Solving Case Studies</vt:lpstr>
      <vt:lpstr>Outline</vt:lpstr>
      <vt:lpstr>Case Studies</vt:lpstr>
      <vt:lpstr>Case Studies</vt:lpstr>
      <vt:lpstr>Case Study</vt:lpstr>
      <vt:lpstr>Case Study</vt:lpstr>
      <vt:lpstr>Case Study</vt:lpstr>
      <vt:lpstr>Case Study 1</vt:lpstr>
      <vt:lpstr>Case Study 1</vt:lpstr>
      <vt:lpstr>The Players</vt:lpstr>
      <vt:lpstr>Relationships</vt:lpstr>
      <vt:lpstr>Identify the Actions</vt:lpstr>
      <vt:lpstr>Statutes, Codes, Regulations, etc.</vt:lpstr>
      <vt:lpstr>Statutes, Codes, Regulations, etc.</vt:lpstr>
      <vt:lpstr>Statutes, Codes, Regulations, etc.</vt:lpstr>
      <vt:lpstr>Statutes, Codes, Regulations, etc.</vt:lpstr>
      <vt:lpstr>Statutes, Codes, Regulations, etc.</vt:lpstr>
      <vt:lpstr>Statutes, Codes, Regulations, etc.</vt:lpstr>
      <vt:lpstr>Determine Professional Misconduct and Ethical Responses</vt:lpstr>
      <vt:lpstr>Determine Professional Misconduct and Ethical Responses</vt:lpstr>
      <vt:lpstr>Determine Professional Misconduct and Ethical Responses</vt:lpstr>
      <vt:lpstr>Case Study 1</vt:lpstr>
      <vt:lpstr>Case Study 1</vt:lpstr>
      <vt:lpstr>Case Study 1</vt:lpstr>
      <vt:lpstr>Case Study 2</vt:lpstr>
      <vt:lpstr>Case Study 2</vt:lpstr>
      <vt:lpstr>Case Study 2</vt:lpstr>
      <vt:lpstr>Case Study 3</vt:lpstr>
      <vt:lpstr>Case Study 3</vt:lpstr>
      <vt:lpstr>Case Study 3</vt:lpstr>
      <vt:lpstr>Case Study 4</vt:lpstr>
      <vt:lpstr>Case Study 4</vt:lpstr>
      <vt:lpstr>Case Study 4</vt:lpstr>
      <vt:lpstr>Case Study 3</vt:lpstr>
      <vt:lpstr>References</vt:lpstr>
    </vt:vector>
  </TitlesOfParts>
  <Company>University of Waterloo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Solving Case Studies</dc:title>
  <dc:subject>Solving case studies</dc:subject>
  <dc:creator>Douglas Wilhelm Harder (dwharder@alumni.uwaterloo.ca)</dc:creator>
  <cp:lastModifiedBy>Douglas Wilhelm Harder</cp:lastModifiedBy>
  <cp:revision>3532</cp:revision>
  <cp:lastPrinted>2010-03-08T19:59:32Z</cp:lastPrinted>
  <dcterms:created xsi:type="dcterms:W3CDTF">2010-03-10T14:45:39Z</dcterms:created>
  <dcterms:modified xsi:type="dcterms:W3CDTF">2013-03-26T16:09:22Z</dcterms:modified>
</cp:coreProperties>
</file>