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74" r:id="rId2"/>
    <p:sldId id="460" r:id="rId3"/>
    <p:sldId id="615" r:id="rId4"/>
    <p:sldId id="654" r:id="rId5"/>
    <p:sldId id="655" r:id="rId6"/>
    <p:sldId id="656" r:id="rId7"/>
    <p:sldId id="658" r:id="rId8"/>
    <p:sldId id="657" r:id="rId9"/>
    <p:sldId id="659" r:id="rId10"/>
    <p:sldId id="661" r:id="rId11"/>
    <p:sldId id="666" r:id="rId12"/>
    <p:sldId id="663" r:id="rId13"/>
    <p:sldId id="660" r:id="rId14"/>
    <p:sldId id="662" r:id="rId15"/>
    <p:sldId id="664" r:id="rId16"/>
    <p:sldId id="665" r:id="rId17"/>
    <p:sldId id="459" r:id="rId18"/>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21" autoAdjust="0"/>
  </p:normalViewPr>
  <p:slideViewPr>
    <p:cSldViewPr snapToGrid="0" snapToObjects="1">
      <p:cViewPr varScale="1">
        <p:scale>
          <a:sx n="58" d="100"/>
          <a:sy n="58" d="100"/>
        </p:scale>
        <p:origin x="-1410" y="-7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27/03/2013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27/03/2013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17</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p:txBody>
          <a:bodyPr/>
          <a:lstStyle/>
          <a:p>
            <a:fld id="{9DB00347-C159-474C-B961-9625E0FB8F9F}" type="slidenum">
              <a:rPr lang="en-CA" smtClean="0"/>
              <a:pPr/>
              <a:t>‹#›</a:t>
            </a:fld>
            <a:endParaRPr lang="en-CA"/>
          </a:p>
        </p:txBody>
      </p:sp>
      <p:sp>
        <p:nvSpPr>
          <p:cNvPr id="16" name="Footer Placeholder 15"/>
          <p:cNvSpPr>
            <a:spLocks noGrp="1"/>
          </p:cNvSpPr>
          <p:nvPr>
            <p:ph type="ftr" sz="quarter" idx="12"/>
          </p:nvPr>
        </p:nvSpPr>
        <p:spPr/>
        <p:txBody>
          <a:bodyPr/>
          <a:lstStyle>
            <a:lvl1pPr>
              <a:defRPr/>
            </a:lvl1pPr>
          </a:lstStyle>
          <a:p>
            <a:pPr>
              <a:defRPr/>
            </a:pPr>
            <a:r>
              <a:rPr lang="en-CA" smtClean="0"/>
              <a:t>Human Rights</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Human Rights</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7270" y="2160104"/>
            <a:ext cx="7589520" cy="1329137"/>
          </a:xfrm>
        </p:spPr>
        <p:txBody>
          <a:bodyPr/>
          <a:lstStyle/>
          <a:p>
            <a:r>
              <a:rPr lang="en-US" dirty="0" smtClean="0">
                <a:latin typeface="Arial" charset="0"/>
                <a:cs typeface="Arial" charset="0"/>
              </a:rPr>
              <a:t>Human Rights</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Canadian Human Rights Act</a:t>
            </a:r>
            <a:endParaRPr lang="en-CA" dirty="0"/>
          </a:p>
        </p:txBody>
      </p:sp>
      <p:sp>
        <p:nvSpPr>
          <p:cNvPr id="3" name="Content Placeholder 2"/>
          <p:cNvSpPr>
            <a:spLocks noGrp="1"/>
          </p:cNvSpPr>
          <p:nvPr>
            <p:ph idx="1"/>
          </p:nvPr>
        </p:nvSpPr>
        <p:spPr/>
        <p:txBody>
          <a:bodyPr/>
          <a:lstStyle/>
          <a:p>
            <a:pPr>
              <a:buNone/>
            </a:pPr>
            <a:r>
              <a:rPr lang="en-CA" dirty="0" smtClean="0"/>
              <a:t>	The Act states that:</a:t>
            </a:r>
          </a:p>
          <a:p>
            <a:pPr lvl="1" algn="just" fontAlgn="b">
              <a:buNone/>
            </a:pPr>
            <a:r>
              <a:rPr lang="en-CA" b="1" dirty="0" smtClean="0"/>
              <a:t>	Prohibited grounds of discrimination</a:t>
            </a:r>
          </a:p>
          <a:p>
            <a:pPr lvl="1" algn="just">
              <a:buNone/>
            </a:pPr>
            <a:r>
              <a:rPr lang="en-CA" b="1" dirty="0" smtClean="0"/>
              <a:t>	3.</a:t>
            </a:r>
            <a:r>
              <a:rPr lang="en-CA" dirty="0" smtClean="0"/>
              <a:t> (1) For all purposes of this Act, the prohibited grounds of discrimination are race, national or ethnic origin, colour, religion, age, sex, sexual orientation, marital status, family status, disability and conviction for an offence for which a pardon has been granted or in respect of which a record suspension has been ordered.</a:t>
            </a:r>
          </a:p>
          <a:p>
            <a:pPr lvl="1" algn="just" fontAlgn="b">
              <a:buNone/>
            </a:pPr>
            <a:endParaRPr lang="en-CA" b="1" dirty="0" smtClean="0"/>
          </a:p>
          <a:p>
            <a:pPr lvl="1" algn="just" fontAlgn="b">
              <a:buNone/>
            </a:pPr>
            <a:r>
              <a:rPr lang="en-CA" b="1" dirty="0" smtClean="0"/>
              <a:t>	Idem</a:t>
            </a:r>
          </a:p>
          <a:p>
            <a:pPr lvl="1" algn="just">
              <a:buNone/>
            </a:pPr>
            <a:r>
              <a:rPr lang="en-CA" dirty="0" smtClean="0"/>
              <a:t>	(2) Where the ground of discrimination is pregnancy or child-birth, the discrimination shall be deemed to be on the ground of sex.</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10</a:t>
            </a:fld>
            <a:endParaRPr lang="en-CA"/>
          </a:p>
        </p:txBody>
      </p:sp>
      <p:sp>
        <p:nvSpPr>
          <p:cNvPr id="5" name="Footer Placeholder 4"/>
          <p:cNvSpPr>
            <a:spLocks noGrp="1"/>
          </p:cNvSpPr>
          <p:nvPr>
            <p:ph type="ftr" sz="quarter" idx="12"/>
          </p:nvPr>
        </p:nvSpPr>
        <p:spPr/>
        <p:txBody>
          <a:bodyPr/>
          <a:lstStyle/>
          <a:p>
            <a:pPr>
              <a:defRPr/>
            </a:pPr>
            <a:r>
              <a:rPr lang="en-CA" smtClean="0"/>
              <a:t>Human Rights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Canadian Human Rights Act</a:t>
            </a:r>
            <a:endParaRPr lang="en-CA" dirty="0"/>
          </a:p>
        </p:txBody>
      </p:sp>
      <p:sp>
        <p:nvSpPr>
          <p:cNvPr id="3" name="Content Placeholder 2"/>
          <p:cNvSpPr>
            <a:spLocks noGrp="1"/>
          </p:cNvSpPr>
          <p:nvPr>
            <p:ph idx="1"/>
          </p:nvPr>
        </p:nvSpPr>
        <p:spPr/>
        <p:txBody>
          <a:bodyPr/>
          <a:lstStyle/>
          <a:p>
            <a:pPr>
              <a:buNone/>
            </a:pPr>
            <a:r>
              <a:rPr lang="en-CA" dirty="0" smtClean="0"/>
              <a:t>	Question:  who pays for maternity and parental leave?</a:t>
            </a:r>
          </a:p>
          <a:p>
            <a:pPr>
              <a:buNone/>
            </a:pPr>
            <a:endParaRPr lang="en-CA" dirty="0" smtClean="0"/>
          </a:p>
          <a:p>
            <a:pPr>
              <a:buNone/>
            </a:pPr>
            <a:r>
              <a:rPr lang="en-CA" dirty="0" smtClean="0"/>
              <a:t>	Employment insurance:</a:t>
            </a:r>
          </a:p>
          <a:p>
            <a:pPr lvl="1"/>
            <a:r>
              <a:rPr lang="en-CA" sz="1800" dirty="0" smtClean="0"/>
              <a:t>Birth or </a:t>
            </a:r>
            <a:r>
              <a:rPr lang="en-CA" sz="1800" dirty="0" smtClean="0"/>
              <a:t>surrogate </a:t>
            </a:r>
            <a:r>
              <a:rPr lang="en-CA" sz="1800" dirty="0" smtClean="0"/>
              <a:t>mothers may claim maternity benefits			15 wks</a:t>
            </a:r>
            <a:endParaRPr lang="en-CA" sz="1800" dirty="0" smtClean="0"/>
          </a:p>
          <a:p>
            <a:pPr lvl="1"/>
            <a:r>
              <a:rPr lang="en-CA" sz="1800" dirty="0" smtClean="0"/>
              <a:t>Biological </a:t>
            </a:r>
            <a:r>
              <a:rPr lang="en-CA" sz="1800" dirty="0" smtClean="0"/>
              <a:t>and adoptive </a:t>
            </a:r>
            <a:r>
              <a:rPr lang="en-CA" sz="1800" dirty="0" smtClean="0"/>
              <a:t>parents may claim parental benefits		35 wks</a:t>
            </a:r>
            <a:endParaRPr lang="en-CA" sz="1800" dirty="0" smtClean="0"/>
          </a:p>
          <a:p>
            <a:pPr lvl="1"/>
            <a:endParaRPr lang="en-CA" sz="1800" dirty="0" smtClean="0"/>
          </a:p>
          <a:p>
            <a:pPr lvl="1"/>
            <a:r>
              <a:rPr lang="en-CA" sz="1800" dirty="0" smtClean="0"/>
              <a:t>To qualify, your </a:t>
            </a:r>
            <a:r>
              <a:rPr lang="en-CA" sz="1800" dirty="0" smtClean="0"/>
              <a:t>regular weekly earnings must have been decreased by more than 40</a:t>
            </a:r>
            <a:r>
              <a:rPr lang="en-CA" sz="1800" dirty="0" smtClean="0"/>
              <a:t>% and you must have </a:t>
            </a:r>
            <a:r>
              <a:rPr lang="en-CA" sz="1800" dirty="0" smtClean="0"/>
              <a:t>accumulated 600 insured hours of work in the last 52 weeks or since your last claim, whichever is </a:t>
            </a:r>
            <a:r>
              <a:rPr lang="en-CA" sz="1800" dirty="0" smtClean="0"/>
              <a:t>shorter</a:t>
            </a:r>
            <a:endParaRPr lang="en-CA" sz="28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11</a:t>
            </a:fld>
            <a:endParaRPr lang="en-CA"/>
          </a:p>
        </p:txBody>
      </p:sp>
      <p:sp>
        <p:nvSpPr>
          <p:cNvPr id="5" name="Footer Placeholder 4"/>
          <p:cNvSpPr>
            <a:spLocks noGrp="1"/>
          </p:cNvSpPr>
          <p:nvPr>
            <p:ph type="ftr" sz="quarter" idx="12"/>
          </p:nvPr>
        </p:nvSpPr>
        <p:spPr/>
        <p:txBody>
          <a:bodyPr/>
          <a:lstStyle/>
          <a:p>
            <a:pPr>
              <a:defRPr/>
            </a:pPr>
            <a:r>
              <a:rPr lang="en-CA" smtClean="0"/>
              <a:t>Human Rights</a:t>
            </a:r>
            <a:endParaRPr lang="en-US" dirty="0"/>
          </a:p>
        </p:txBody>
      </p:sp>
      <p:pic>
        <p:nvPicPr>
          <p:cNvPr id="1027" name="Picture 3"/>
          <p:cNvPicPr>
            <a:picLocks noChangeAspect="1" noChangeArrowheads="1"/>
          </p:cNvPicPr>
          <p:nvPr/>
        </p:nvPicPr>
        <p:blipFill>
          <a:blip r:embed="rId2"/>
          <a:stretch>
            <a:fillRect/>
          </a:stretch>
        </p:blipFill>
        <p:spPr bwMode="auto">
          <a:xfrm>
            <a:off x="79146" y="2888573"/>
            <a:ext cx="756107" cy="3887787"/>
          </a:xfrm>
          <a:prstGeom prst="rect">
            <a:avLst/>
          </a:prstGeom>
          <a:noFill/>
          <a:ln w="9525">
            <a:noFill/>
            <a:miter lim="800000"/>
            <a:headEnd/>
            <a:tailEnd/>
          </a:ln>
        </p:spPr>
      </p:pic>
      <p:sp>
        <p:nvSpPr>
          <p:cNvPr id="8" name="Rectangle 7"/>
          <p:cNvSpPr/>
          <p:nvPr/>
        </p:nvSpPr>
        <p:spPr>
          <a:xfrm>
            <a:off x="5663495" y="6488668"/>
            <a:ext cx="2742802" cy="307777"/>
          </a:xfrm>
          <a:prstGeom prst="rect">
            <a:avLst/>
          </a:prstGeom>
        </p:spPr>
        <p:txBody>
          <a:bodyPr wrap="none">
            <a:spAutoFit/>
          </a:bodyPr>
          <a:lstStyle/>
          <a:p>
            <a:r>
              <a:rPr lang="en-CA" sz="1400" dirty="0" smtClean="0">
                <a:solidFill>
                  <a:schemeClr val="tx1">
                    <a:lumMod val="50000"/>
                    <a:lumOff val="50000"/>
                  </a:schemeClr>
                </a:solidFill>
              </a:rPr>
              <a:t>http://www.servicecanada.gc.ca/</a:t>
            </a:r>
            <a:endParaRPr lang="en-CA"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Canadian Human Rights Act</a:t>
            </a:r>
            <a:endParaRPr lang="en-CA" dirty="0"/>
          </a:p>
        </p:txBody>
      </p:sp>
      <p:sp>
        <p:nvSpPr>
          <p:cNvPr id="3" name="Content Placeholder 2"/>
          <p:cNvSpPr>
            <a:spLocks noGrp="1"/>
          </p:cNvSpPr>
          <p:nvPr>
            <p:ph idx="1"/>
          </p:nvPr>
        </p:nvSpPr>
        <p:spPr/>
        <p:txBody>
          <a:bodyPr/>
          <a:lstStyle/>
          <a:p>
            <a:pPr>
              <a:buNone/>
            </a:pPr>
            <a:r>
              <a:rPr lang="en-CA" dirty="0" smtClean="0"/>
              <a:t>	The Act discusses issues such as:</a:t>
            </a:r>
          </a:p>
          <a:p>
            <a:pPr lvl="1"/>
            <a:r>
              <a:rPr lang="en-CA" dirty="0" smtClean="0"/>
              <a:t>Denial of good, service, facility or accommodation</a:t>
            </a:r>
          </a:p>
          <a:p>
            <a:pPr lvl="1" fontAlgn="b"/>
            <a:r>
              <a:rPr lang="en-CA" dirty="0" smtClean="0"/>
              <a:t>Denial of commercial premises or residential accommodation</a:t>
            </a:r>
          </a:p>
          <a:p>
            <a:pPr lvl="1"/>
            <a:r>
              <a:rPr lang="en-CA" dirty="0" smtClean="0"/>
              <a:t>Employment</a:t>
            </a:r>
          </a:p>
          <a:p>
            <a:pPr lvl="1"/>
            <a:r>
              <a:rPr lang="en-CA" dirty="0" smtClean="0"/>
              <a:t>Employment applications and advertisements</a:t>
            </a:r>
          </a:p>
          <a:p>
            <a:pPr lvl="1"/>
            <a:r>
              <a:rPr lang="en-CA" dirty="0" smtClean="0"/>
              <a:t>Employee organizations</a:t>
            </a:r>
          </a:p>
          <a:p>
            <a:pPr lvl="1"/>
            <a:r>
              <a:rPr lang="en-CA" dirty="0" smtClean="0"/>
              <a:t>Discriminatory policies or practices</a:t>
            </a:r>
          </a:p>
          <a:p>
            <a:pPr lvl="1"/>
            <a:r>
              <a:rPr lang="en-CA" dirty="0" smtClean="0"/>
              <a:t>Wage equality</a:t>
            </a:r>
          </a:p>
          <a:p>
            <a:pPr lvl="1"/>
            <a:r>
              <a:rPr lang="en-CA" dirty="0" smtClean="0"/>
              <a:t>Assessment of value of work</a:t>
            </a:r>
          </a:p>
          <a:p>
            <a:pPr lvl="1"/>
            <a:r>
              <a:rPr lang="en-CA" dirty="0" smtClean="0"/>
              <a:t>Separate establishments (to allow discrimination)</a:t>
            </a:r>
          </a:p>
          <a:p>
            <a:pPr lvl="1" algn="just" fontAlgn="b">
              <a:buNone/>
            </a:pPr>
            <a:r>
              <a:rPr lang="en-CA" dirty="0" smtClean="0"/>
              <a:t>	</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12</a:t>
            </a:fld>
            <a:endParaRPr lang="en-CA"/>
          </a:p>
        </p:txBody>
      </p:sp>
      <p:sp>
        <p:nvSpPr>
          <p:cNvPr id="5" name="Footer Placeholder 4"/>
          <p:cNvSpPr>
            <a:spLocks noGrp="1"/>
          </p:cNvSpPr>
          <p:nvPr>
            <p:ph type="ftr" sz="quarter" idx="12"/>
          </p:nvPr>
        </p:nvSpPr>
        <p:spPr/>
        <p:txBody>
          <a:bodyPr/>
          <a:lstStyle/>
          <a:p>
            <a:pPr>
              <a:defRPr/>
            </a:pPr>
            <a:r>
              <a:rPr lang="en-CA" smtClean="0"/>
              <a:t>Human Rights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Canadian Human Rights Act</a:t>
            </a:r>
            <a:endParaRPr lang="en-CA" dirty="0"/>
          </a:p>
        </p:txBody>
      </p:sp>
      <p:sp>
        <p:nvSpPr>
          <p:cNvPr id="3" name="Content Placeholder 2"/>
          <p:cNvSpPr>
            <a:spLocks noGrp="1"/>
          </p:cNvSpPr>
          <p:nvPr>
            <p:ph idx="1"/>
          </p:nvPr>
        </p:nvSpPr>
        <p:spPr/>
        <p:txBody>
          <a:bodyPr/>
          <a:lstStyle/>
          <a:p>
            <a:pPr>
              <a:buNone/>
            </a:pPr>
            <a:r>
              <a:rPr lang="en-CA" dirty="0" smtClean="0"/>
              <a:t>	</a:t>
            </a:r>
            <a:r>
              <a:rPr lang="en-CA" dirty="0" err="1" smtClean="0"/>
              <a:t>Meiorin</a:t>
            </a:r>
            <a:r>
              <a:rPr lang="en-CA" dirty="0" smtClean="0"/>
              <a:t> test for breaches of the Act:</a:t>
            </a:r>
          </a:p>
          <a:p>
            <a:pPr lvl="1">
              <a:buNone/>
            </a:pPr>
            <a:r>
              <a:rPr lang="en-CA" dirty="0" smtClean="0"/>
              <a:t>	An employer can justify the impugned standard by establishing on the balance of probabilities:</a:t>
            </a:r>
          </a:p>
          <a:p>
            <a:pPr marL="1257300" lvl="2" indent="-457200" algn="just">
              <a:buFont typeface="+mj-lt"/>
              <a:buAutoNum type="arabicPeriod"/>
            </a:pPr>
            <a:r>
              <a:rPr lang="en-CA" dirty="0" smtClean="0"/>
              <a:t>The standard  was adopted for a purpose </a:t>
            </a:r>
            <a:r>
              <a:rPr lang="en-CA" b="1" dirty="0" smtClean="0"/>
              <a:t>rationally connected</a:t>
            </a:r>
            <a:r>
              <a:rPr lang="en-CA" dirty="0" smtClean="0"/>
              <a:t> to the performance of the job</a:t>
            </a:r>
          </a:p>
          <a:p>
            <a:pPr marL="1257300" lvl="2" indent="-457200" algn="just">
              <a:buFont typeface="+mj-lt"/>
              <a:buAutoNum type="arabicPeriod"/>
            </a:pPr>
            <a:r>
              <a:rPr lang="en-CA" dirty="0" smtClean="0"/>
              <a:t>The standard  was adopted in an </a:t>
            </a:r>
            <a:r>
              <a:rPr lang="en-CA" b="1" dirty="0" smtClean="0"/>
              <a:t>honest and good faith belief</a:t>
            </a:r>
            <a:r>
              <a:rPr lang="en-CA" dirty="0" smtClean="0"/>
              <a:t> that it was necessary to the fulfilment of that legitimate work-related purpose</a:t>
            </a:r>
          </a:p>
          <a:p>
            <a:pPr marL="1257300" lvl="2" indent="-457200" algn="just">
              <a:buFont typeface="+mj-lt"/>
              <a:buAutoNum type="arabicPeriod"/>
            </a:pPr>
            <a:r>
              <a:rPr lang="en-CA" dirty="0" smtClean="0"/>
              <a:t>that the standard was is </a:t>
            </a:r>
            <a:r>
              <a:rPr lang="en-CA" b="1" dirty="0" smtClean="0"/>
              <a:t>reasonably necessary</a:t>
            </a:r>
            <a:r>
              <a:rPr lang="en-CA" dirty="0" smtClean="0"/>
              <a:t> to the accomplishment of that legitimate work-related purpose;</a:t>
            </a:r>
            <a:br>
              <a:rPr lang="en-CA" dirty="0" smtClean="0"/>
            </a:br>
            <a:r>
              <a:rPr lang="en-CA" i="1" dirty="0" smtClean="0"/>
              <a:t>i.e.</a:t>
            </a:r>
            <a:r>
              <a:rPr lang="en-CA" dirty="0" smtClean="0"/>
              <a:t>, it must be demonstrated that it is impossible to accommodate individual employees sharing the characteristics of the claimant without imposing </a:t>
            </a:r>
            <a:r>
              <a:rPr lang="en-CA" b="1" dirty="0" smtClean="0"/>
              <a:t>undue hardship</a:t>
            </a:r>
            <a:r>
              <a:rPr lang="en-CA" dirty="0" smtClean="0"/>
              <a:t> upon the employer</a:t>
            </a:r>
          </a:p>
          <a:p>
            <a:pP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13</a:t>
            </a:fld>
            <a:endParaRPr lang="en-CA"/>
          </a:p>
        </p:txBody>
      </p:sp>
      <p:sp>
        <p:nvSpPr>
          <p:cNvPr id="5" name="Footer Placeholder 4"/>
          <p:cNvSpPr>
            <a:spLocks noGrp="1"/>
          </p:cNvSpPr>
          <p:nvPr>
            <p:ph type="ftr" sz="quarter" idx="12"/>
          </p:nvPr>
        </p:nvSpPr>
        <p:spPr/>
        <p:txBody>
          <a:bodyPr/>
          <a:lstStyle/>
          <a:p>
            <a:pPr>
              <a:defRPr/>
            </a:pPr>
            <a:r>
              <a:rPr lang="en-CA" smtClean="0"/>
              <a:t>Human Rights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Ontario Human Rights Code</a:t>
            </a:r>
            <a:endParaRPr lang="en-CA" dirty="0"/>
          </a:p>
        </p:txBody>
      </p:sp>
      <p:sp>
        <p:nvSpPr>
          <p:cNvPr id="3" name="Content Placeholder 2"/>
          <p:cNvSpPr>
            <a:spLocks noGrp="1"/>
          </p:cNvSpPr>
          <p:nvPr>
            <p:ph idx="1"/>
          </p:nvPr>
        </p:nvSpPr>
        <p:spPr/>
        <p:txBody>
          <a:bodyPr/>
          <a:lstStyle/>
          <a:p>
            <a:pPr>
              <a:buNone/>
            </a:pPr>
            <a:r>
              <a:rPr lang="en-CA" dirty="0" smtClean="0"/>
              <a:t>	The Ontario Human Rights Code, 1962, was the first such code in Canada, exactly 747 years after the signing of the </a:t>
            </a:r>
            <a:r>
              <a:rPr lang="en-CA" i="1" dirty="0" smtClean="0"/>
              <a:t>Magna </a:t>
            </a:r>
            <a:r>
              <a:rPr lang="en-CA" i="1" dirty="0" err="1" smtClean="0"/>
              <a:t>Carta</a:t>
            </a:r>
            <a:endParaRPr lang="en-CA" i="1" dirty="0" smtClean="0"/>
          </a:p>
          <a:p>
            <a:pPr lvl="1"/>
            <a:r>
              <a:rPr lang="en-CA" dirty="0" smtClean="0"/>
              <a:t>The code is administered by the Ontario Human Rights Commission, which has the mandate of</a:t>
            </a:r>
          </a:p>
          <a:p>
            <a:pPr lvl="2" algn="just">
              <a:buNone/>
            </a:pPr>
            <a:r>
              <a:rPr lang="en-CA" dirty="0" smtClean="0"/>
              <a:t>	</a:t>
            </a:r>
            <a:r>
              <a:rPr lang="en-CA" sz="2000" dirty="0" smtClean="0"/>
              <a:t>preventing discrimination through public education and public policy; and looking into situations where discriminatory behaviour exists.</a:t>
            </a:r>
          </a:p>
          <a:p>
            <a:pPr lvl="1"/>
            <a:r>
              <a:rPr lang="en-CA" sz="2200" dirty="0" smtClean="0"/>
              <a:t>A natural person who believes that he or she has been discriminated against submits an application to the Human Rights Tribunal of Ontario</a:t>
            </a:r>
            <a:endParaRPr lang="en-CA" sz="22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14</a:t>
            </a:fld>
            <a:endParaRPr lang="en-CA"/>
          </a:p>
        </p:txBody>
      </p:sp>
      <p:sp>
        <p:nvSpPr>
          <p:cNvPr id="5" name="Footer Placeholder 4"/>
          <p:cNvSpPr>
            <a:spLocks noGrp="1"/>
          </p:cNvSpPr>
          <p:nvPr>
            <p:ph type="ftr" sz="quarter" idx="12"/>
          </p:nvPr>
        </p:nvSpPr>
        <p:spPr/>
        <p:txBody>
          <a:bodyPr/>
          <a:lstStyle/>
          <a:p>
            <a:pPr>
              <a:defRPr/>
            </a:pPr>
            <a:r>
              <a:rPr lang="en-CA" smtClean="0"/>
              <a:t>Human Rights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Ontario Human Rights Code</a:t>
            </a:r>
            <a:endParaRPr lang="en-CA" dirty="0"/>
          </a:p>
        </p:txBody>
      </p:sp>
      <p:sp>
        <p:nvSpPr>
          <p:cNvPr id="3" name="Content Placeholder 2"/>
          <p:cNvSpPr>
            <a:spLocks noGrp="1"/>
          </p:cNvSpPr>
          <p:nvPr>
            <p:ph idx="1"/>
          </p:nvPr>
        </p:nvSpPr>
        <p:spPr/>
        <p:txBody>
          <a:bodyPr/>
          <a:lstStyle/>
          <a:p>
            <a:pPr>
              <a:buNone/>
            </a:pPr>
            <a:r>
              <a:rPr lang="en-CA" dirty="0" smtClean="0"/>
              <a:t>	The </a:t>
            </a:r>
            <a:r>
              <a:rPr lang="en-CA" i="1" dirty="0" smtClean="0"/>
              <a:t>Code</a:t>
            </a:r>
            <a:r>
              <a:rPr lang="en-CA" dirty="0" smtClean="0"/>
              <a:t> is a provincial law that gives everybody equal rights and opportunities without discrimination in the social areas of:</a:t>
            </a:r>
          </a:p>
          <a:p>
            <a:pPr lvl="1"/>
            <a:r>
              <a:rPr lang="en-CA" dirty="0" smtClean="0"/>
              <a:t>Employment</a:t>
            </a:r>
          </a:p>
          <a:p>
            <a:pPr lvl="1"/>
            <a:r>
              <a:rPr lang="en-CA" dirty="0" smtClean="0"/>
              <a:t>Accommodation</a:t>
            </a:r>
          </a:p>
          <a:p>
            <a:pPr lvl="1"/>
            <a:r>
              <a:rPr lang="en-CA" dirty="0" smtClean="0"/>
              <a:t>Goods, services and facilities</a:t>
            </a:r>
          </a:p>
          <a:p>
            <a:pPr lvl="1"/>
            <a:r>
              <a:rPr lang="en-CA" dirty="0" smtClean="0"/>
              <a:t>Contracts</a:t>
            </a:r>
          </a:p>
          <a:p>
            <a:pPr lvl="1"/>
            <a:r>
              <a:rPr lang="en-CA" dirty="0" smtClean="0"/>
              <a:t>Membership in vocational associations and trade unions</a:t>
            </a:r>
          </a:p>
          <a:p>
            <a:pP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15</a:t>
            </a:fld>
            <a:endParaRPr lang="en-CA"/>
          </a:p>
        </p:txBody>
      </p:sp>
      <p:sp>
        <p:nvSpPr>
          <p:cNvPr id="5" name="Footer Placeholder 4"/>
          <p:cNvSpPr>
            <a:spLocks noGrp="1"/>
          </p:cNvSpPr>
          <p:nvPr>
            <p:ph type="ftr" sz="quarter" idx="12"/>
          </p:nvPr>
        </p:nvSpPr>
        <p:spPr/>
        <p:txBody>
          <a:bodyPr/>
          <a:lstStyle/>
          <a:p>
            <a:pPr>
              <a:defRPr/>
            </a:pPr>
            <a:r>
              <a:rPr lang="en-CA" smtClean="0"/>
              <a:t>Human Rights</a:t>
            </a:r>
            <a:endParaRPr lang="en-US" dirty="0"/>
          </a:p>
        </p:txBody>
      </p:sp>
      <p:sp>
        <p:nvSpPr>
          <p:cNvPr id="6" name="Rectangle 5"/>
          <p:cNvSpPr/>
          <p:nvPr/>
        </p:nvSpPr>
        <p:spPr>
          <a:xfrm>
            <a:off x="4335925" y="6519446"/>
            <a:ext cx="4572000" cy="307777"/>
          </a:xfrm>
          <a:prstGeom prst="rect">
            <a:avLst/>
          </a:prstGeom>
        </p:spPr>
        <p:txBody>
          <a:bodyPr>
            <a:spAutoFit/>
          </a:bodyPr>
          <a:lstStyle/>
          <a:p>
            <a:r>
              <a:rPr lang="en-CA" sz="1400" dirty="0" smtClean="0">
                <a:solidFill>
                  <a:schemeClr val="tx1">
                    <a:lumMod val="50000"/>
                    <a:lumOff val="50000"/>
                  </a:schemeClr>
                </a:solidFill>
              </a:rPr>
              <a:t>http://www.ohrc.on.ca/en/ontario-human-rights-code</a:t>
            </a:r>
            <a:endParaRPr lang="en-CA"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Ontario Human Rights Code</a:t>
            </a:r>
            <a:endParaRPr lang="en-CA" dirty="0"/>
          </a:p>
        </p:txBody>
      </p:sp>
      <p:sp>
        <p:nvSpPr>
          <p:cNvPr id="3" name="Content Placeholder 2"/>
          <p:cNvSpPr>
            <a:spLocks noGrp="1"/>
          </p:cNvSpPr>
          <p:nvPr>
            <p:ph idx="1"/>
          </p:nvPr>
        </p:nvSpPr>
        <p:spPr/>
        <p:txBody>
          <a:bodyPr/>
          <a:lstStyle/>
          <a:p>
            <a:pPr>
              <a:buNone/>
            </a:pPr>
            <a:r>
              <a:rPr lang="en-CA" dirty="0" smtClean="0"/>
              <a:t>	The </a:t>
            </a:r>
            <a:r>
              <a:rPr lang="en-CA" i="1" dirty="0" smtClean="0"/>
              <a:t>Code's</a:t>
            </a:r>
            <a:r>
              <a:rPr lang="en-CA" dirty="0" smtClean="0"/>
              <a:t> goal is to prevent discrimination and harassment because of:</a:t>
            </a:r>
          </a:p>
          <a:p>
            <a:pPr lvl="1"/>
            <a:r>
              <a:rPr lang="en-CA" dirty="0" smtClean="0"/>
              <a:t>Race</a:t>
            </a:r>
          </a:p>
          <a:p>
            <a:pPr lvl="1"/>
            <a:r>
              <a:rPr lang="en-CA" dirty="0" smtClean="0"/>
              <a:t>Ancestry</a:t>
            </a:r>
          </a:p>
          <a:p>
            <a:pPr lvl="1"/>
            <a:r>
              <a:rPr lang="en-CA" dirty="0" smtClean="0"/>
              <a:t>Place of origin</a:t>
            </a:r>
          </a:p>
          <a:p>
            <a:pPr lvl="1"/>
            <a:r>
              <a:rPr lang="en-CA" dirty="0" smtClean="0"/>
              <a:t>Colour</a:t>
            </a:r>
          </a:p>
          <a:p>
            <a:pPr lvl="1"/>
            <a:r>
              <a:rPr lang="en-CA" dirty="0" smtClean="0"/>
              <a:t>Ethnic origin</a:t>
            </a:r>
          </a:p>
          <a:p>
            <a:pPr lvl="1"/>
            <a:r>
              <a:rPr lang="en-CA" dirty="0" smtClean="0"/>
              <a:t>Citizenship</a:t>
            </a:r>
          </a:p>
          <a:p>
            <a:pPr lvl="1"/>
            <a:r>
              <a:rPr lang="en-CA" dirty="0" smtClean="0"/>
              <a:t>Religion</a:t>
            </a:r>
          </a:p>
          <a:p>
            <a:pPr lvl="1"/>
            <a:r>
              <a:rPr lang="en-CA" dirty="0" smtClean="0"/>
              <a:t>Sex</a:t>
            </a:r>
          </a:p>
          <a:p>
            <a:pPr lvl="2"/>
            <a:r>
              <a:rPr lang="en-CA" dirty="0" smtClean="0"/>
              <a:t>including pregnancy</a:t>
            </a:r>
          </a:p>
          <a:p>
            <a:pPr lvl="1"/>
            <a:r>
              <a:rPr lang="en-CA" dirty="0" smtClean="0"/>
              <a:t>Sexual orientation</a:t>
            </a:r>
          </a:p>
          <a:p>
            <a:pPr lvl="1"/>
            <a:r>
              <a:rPr lang="en-CA" dirty="0" smtClean="0"/>
              <a:t>Disability</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16</a:t>
            </a:fld>
            <a:endParaRPr lang="en-CA"/>
          </a:p>
        </p:txBody>
      </p:sp>
      <p:sp>
        <p:nvSpPr>
          <p:cNvPr id="5" name="Footer Placeholder 4"/>
          <p:cNvSpPr>
            <a:spLocks noGrp="1"/>
          </p:cNvSpPr>
          <p:nvPr>
            <p:ph type="ftr" sz="quarter" idx="12"/>
          </p:nvPr>
        </p:nvSpPr>
        <p:spPr/>
        <p:txBody>
          <a:bodyPr/>
          <a:lstStyle/>
          <a:p>
            <a:pPr>
              <a:defRPr/>
            </a:pPr>
            <a:r>
              <a:rPr lang="en-CA" smtClean="0"/>
              <a:t>Human Rights</a:t>
            </a:r>
            <a:endParaRPr lang="en-US" dirty="0"/>
          </a:p>
        </p:txBody>
      </p:sp>
      <p:sp>
        <p:nvSpPr>
          <p:cNvPr id="6" name="Content Placeholder 2"/>
          <p:cNvSpPr txBox="1">
            <a:spLocks/>
          </p:cNvSpPr>
          <p:nvPr/>
        </p:nvSpPr>
        <p:spPr bwMode="auto">
          <a:xfrm>
            <a:off x="4054702" y="2357662"/>
            <a:ext cx="4900612" cy="41617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lvl="1" indent="-285750">
              <a:spcBef>
                <a:spcPct val="20000"/>
              </a:spcBef>
              <a:buFont typeface="Arial" charset="0"/>
              <a:buChar char="–"/>
            </a:pPr>
            <a:r>
              <a:rPr lang="en-CA" sz="2000" dirty="0" smtClean="0"/>
              <a:t>Age</a:t>
            </a:r>
          </a:p>
          <a:p>
            <a:pPr marL="1200150" lvl="2" indent="-285750">
              <a:spcBef>
                <a:spcPct val="20000"/>
              </a:spcBef>
              <a:buFont typeface="Arial" pitchFamily="34" charset="0"/>
              <a:buChar char="•"/>
            </a:pPr>
            <a:r>
              <a:rPr lang="en-CA" dirty="0" smtClean="0"/>
              <a:t>18 and over</a:t>
            </a:r>
          </a:p>
          <a:p>
            <a:pPr marL="1200150" lvl="2" indent="-285750">
              <a:spcBef>
                <a:spcPct val="20000"/>
              </a:spcBef>
              <a:buFont typeface="Arial" pitchFamily="34" charset="0"/>
              <a:buChar char="•"/>
            </a:pPr>
            <a:r>
              <a:rPr lang="en-CA" dirty="0" smtClean="0"/>
              <a:t>16 and over for accommodations</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mn-cs"/>
              </a:rPr>
              <a:t>Marital status</a:t>
            </a:r>
          </a:p>
          <a:p>
            <a:pPr marL="1200150" lvl="2" indent="-285750">
              <a:spcBef>
                <a:spcPct val="20000"/>
              </a:spcBef>
              <a:buFont typeface="Arial" pitchFamily="34" charset="0"/>
              <a:buChar char="•"/>
            </a:pPr>
            <a:r>
              <a:rPr kumimoji="0" lang="en-CA" b="0" i="0" u="none" strike="noStrike" kern="1200" cap="none" spc="0" normalizeH="0" baseline="0" noProof="0" dirty="0" smtClean="0">
                <a:ln>
                  <a:noFill/>
                </a:ln>
                <a:solidFill>
                  <a:schemeClr val="tx1"/>
                </a:solidFill>
                <a:effectLst/>
                <a:uLnTx/>
                <a:uFillTx/>
                <a:latin typeface="+mn-lt"/>
                <a:ea typeface="ＭＳ Ｐゴシック" charset="-128"/>
                <a:cs typeface="+mn-cs"/>
              </a:rPr>
              <a:t>including same sex partners</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mn-cs"/>
              </a:rPr>
              <a:t>Family status</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mn-cs"/>
              </a:rPr>
              <a:t>Receipt of public assistance</a:t>
            </a:r>
          </a:p>
          <a:p>
            <a:pPr marL="1200150" lvl="2" indent="-285750">
              <a:spcBef>
                <a:spcPct val="20000"/>
              </a:spcBef>
              <a:buFont typeface="Arial" pitchFamily="34" charset="0"/>
              <a:buChar char="•"/>
            </a:pPr>
            <a:r>
              <a:rPr kumimoji="0" lang="en-CA" b="0" i="0" u="none" strike="noStrike" kern="1200" cap="none" spc="0" normalizeH="0" baseline="0" noProof="0" dirty="0" smtClean="0">
                <a:ln>
                  <a:noFill/>
                </a:ln>
                <a:solidFill>
                  <a:schemeClr val="tx1"/>
                </a:solidFill>
                <a:effectLst/>
                <a:uLnTx/>
                <a:uFillTx/>
                <a:latin typeface="+mn-lt"/>
                <a:ea typeface="ＭＳ Ｐゴシック" charset="-128"/>
                <a:cs typeface="+mn-cs"/>
              </a:rPr>
              <a:t>in accommodation only</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mn-cs"/>
              </a:rPr>
              <a:t>Record of offences</a:t>
            </a:r>
          </a:p>
          <a:p>
            <a:pPr marL="1200150" lvl="2" indent="-285750">
              <a:spcBef>
                <a:spcPct val="20000"/>
              </a:spcBef>
              <a:buFont typeface="Arial" pitchFamily="34" charset="0"/>
              <a:buChar char="•"/>
            </a:pPr>
            <a:r>
              <a:rPr kumimoji="0" lang="en-CA" b="0" i="0" u="none" strike="noStrike" kern="1200" cap="none" spc="0" normalizeH="0" baseline="0" noProof="0" dirty="0" smtClean="0">
                <a:ln>
                  <a:noFill/>
                </a:ln>
                <a:solidFill>
                  <a:schemeClr val="tx1"/>
                </a:solidFill>
                <a:effectLst/>
                <a:uLnTx/>
                <a:uFillTx/>
                <a:latin typeface="+mn-lt"/>
                <a:ea typeface="ＭＳ Ｐゴシック" charset="-128"/>
                <a:cs typeface="+mn-cs"/>
              </a:rPr>
              <a:t>in employment only</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mn-cs"/>
              </a:rPr>
              <a:t>Gender identity</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mn-cs"/>
              </a:rPr>
              <a:t>Gender expression</a:t>
            </a:r>
            <a:endParaRPr kumimoji="0" lang="en-CA" sz="2000" b="0" i="0" u="none" strike="noStrike" kern="1200" cap="none" spc="0" normalizeH="0" baseline="0" noProof="0" dirty="0">
              <a:ln>
                <a:noFill/>
              </a:ln>
              <a:solidFill>
                <a:schemeClr val="tx1"/>
              </a:solidFill>
              <a:effectLst/>
              <a:uLnTx/>
              <a:uFillTx/>
              <a:latin typeface="+mn-lt"/>
              <a:ea typeface="ＭＳ Ｐゴシック" charset="-128"/>
              <a:cs typeface="+mn-cs"/>
            </a:endParaRPr>
          </a:p>
        </p:txBody>
      </p:sp>
      <p:sp>
        <p:nvSpPr>
          <p:cNvPr id="7" name="Rectangle 6"/>
          <p:cNvSpPr/>
          <p:nvPr/>
        </p:nvSpPr>
        <p:spPr>
          <a:xfrm>
            <a:off x="4335925" y="6519446"/>
            <a:ext cx="4572000" cy="307777"/>
          </a:xfrm>
          <a:prstGeom prst="rect">
            <a:avLst/>
          </a:prstGeom>
        </p:spPr>
        <p:txBody>
          <a:bodyPr>
            <a:spAutoFit/>
          </a:bodyPr>
          <a:lstStyle/>
          <a:p>
            <a:r>
              <a:rPr lang="en-CA" sz="1400" dirty="0" smtClean="0">
                <a:solidFill>
                  <a:schemeClr val="tx1">
                    <a:lumMod val="50000"/>
                    <a:lumOff val="50000"/>
                  </a:schemeClr>
                </a:solidFill>
              </a:rPr>
              <a:t>http://www.ohrc.on.ca/en/ontario-human-rights-code</a:t>
            </a:r>
            <a:endParaRPr lang="en-CA"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a:xfrm>
            <a:off x="457200" y="1600200"/>
            <a:ext cx="8686800" cy="4616450"/>
          </a:xfrm>
        </p:spPr>
        <p:txBody>
          <a:bodyPr/>
          <a:lstStyle/>
          <a:p>
            <a:pPr marL="533400" indent="-533400">
              <a:buFontTx/>
              <a:buNone/>
            </a:pPr>
            <a:r>
              <a:rPr lang="en-CA" sz="1800" dirty="0" smtClean="0">
                <a:latin typeface="Arial" charset="0"/>
                <a:cs typeface="Arial" charset="0"/>
              </a:rPr>
              <a:t>[1]	Universal Declaration of Human Rights</a:t>
            </a:r>
          </a:p>
          <a:p>
            <a:pPr marL="533400" indent="-533400">
              <a:buFontTx/>
              <a:buNone/>
            </a:pPr>
            <a:r>
              <a:rPr lang="en-CA" sz="1600" dirty="0" smtClean="0">
                <a:latin typeface="Arial" charset="0"/>
                <a:cs typeface="Arial" charset="0"/>
              </a:rPr>
              <a:t>		http://www.un.org/en/documents/udhr/</a:t>
            </a:r>
          </a:p>
          <a:p>
            <a:pPr marL="533400" indent="-533400">
              <a:buFontTx/>
              <a:buNone/>
            </a:pPr>
            <a:r>
              <a:rPr lang="en-CA" sz="1800" dirty="0" smtClean="0">
                <a:latin typeface="Arial" charset="0"/>
                <a:cs typeface="Arial" charset="0"/>
              </a:rPr>
              <a:t>[2]	Canadian Human Rights Act</a:t>
            </a:r>
          </a:p>
          <a:p>
            <a:pPr marL="533400" indent="-533400">
              <a:buFontTx/>
              <a:buNone/>
            </a:pPr>
            <a:r>
              <a:rPr lang="en-CA" sz="1600" dirty="0" smtClean="0">
                <a:latin typeface="Arial" charset="0"/>
                <a:cs typeface="Arial" charset="0"/>
              </a:rPr>
              <a:t>		http://laws-lois.justice.gc.ca/eng/acts/h-6/</a:t>
            </a:r>
          </a:p>
          <a:p>
            <a:pPr marL="533400" indent="-533400">
              <a:buFontTx/>
              <a:buNone/>
            </a:pPr>
            <a:r>
              <a:rPr lang="en-CA" sz="1800" dirty="0" smtClean="0">
                <a:latin typeface="Arial" charset="0"/>
                <a:cs typeface="Arial" charset="0"/>
              </a:rPr>
              <a:t>[3]	Ontario Human Rights Code</a:t>
            </a:r>
          </a:p>
          <a:p>
            <a:pPr marL="533400" indent="-533400">
              <a:buFontTx/>
              <a:buNone/>
            </a:pPr>
            <a:r>
              <a:rPr lang="en-CA" sz="1600" dirty="0" smtClean="0">
                <a:latin typeface="Arial" charset="0"/>
                <a:cs typeface="Arial" charset="0"/>
              </a:rPr>
              <a:t>		http://www.e-laws.gov.on.ca/html/statutes/english/elaws_statutes_90h19_e.htm</a:t>
            </a:r>
          </a:p>
          <a:p>
            <a:pPr marL="533400" indent="-533400">
              <a:buFontTx/>
              <a:buNone/>
            </a:pPr>
            <a:r>
              <a:rPr lang="en-CA" sz="1800" dirty="0" smtClean="0">
                <a:latin typeface="Arial" charset="0"/>
                <a:cs typeface="Arial" charset="0"/>
              </a:rPr>
              <a:t>[4]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17</a:t>
            </a:fld>
            <a:endParaRPr lang="en-CA"/>
          </a:p>
        </p:txBody>
      </p:sp>
      <p:sp>
        <p:nvSpPr>
          <p:cNvPr id="5" name="Footer Placeholder 4"/>
          <p:cNvSpPr>
            <a:spLocks noGrp="1"/>
          </p:cNvSpPr>
          <p:nvPr>
            <p:ph type="ftr" sz="quarter" idx="12"/>
          </p:nvPr>
        </p:nvSpPr>
        <p:spPr/>
        <p:txBody>
          <a:bodyPr/>
          <a:lstStyle/>
          <a:p>
            <a:pPr>
              <a:defRPr/>
            </a:pPr>
            <a:r>
              <a:rPr lang="en-CA" smtClean="0"/>
              <a:t>Human Rights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CA" smtClean="0"/>
              <a:t>Human Rights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Charter of Rights and Freedoms</a:t>
            </a:r>
            <a:endParaRPr lang="en-CA" dirty="0"/>
          </a:p>
        </p:txBody>
      </p:sp>
      <p:sp>
        <p:nvSpPr>
          <p:cNvPr id="3" name="Content Placeholder 2"/>
          <p:cNvSpPr>
            <a:spLocks noGrp="1"/>
          </p:cNvSpPr>
          <p:nvPr>
            <p:ph idx="1"/>
          </p:nvPr>
        </p:nvSpPr>
        <p:spPr/>
        <p:txBody>
          <a:bodyPr/>
          <a:lstStyle/>
          <a:p>
            <a:pPr>
              <a:buNone/>
            </a:pPr>
            <a:r>
              <a:rPr lang="en-CA" dirty="0" smtClean="0"/>
              <a:t>	The Charter of Rights and Freedoms sets out the rights and freedoms afforded to Canadians with respect to your interactions with the government</a:t>
            </a:r>
          </a:p>
          <a:p>
            <a:pPr lvl="1"/>
            <a:r>
              <a:rPr lang="en-CA" dirty="0" smtClean="0"/>
              <a:t>You may only appeal to the Charter if a government law, regulation, or action violates one of the terms</a:t>
            </a:r>
          </a:p>
          <a:p>
            <a:pPr lvl="1"/>
            <a:r>
              <a:rPr lang="en-CA" dirty="0" smtClean="0"/>
              <a:t>For your rights with respect to your position in society, those are granted in other legislation and regulations</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a:t>
            </a:fld>
            <a:endParaRPr lang="en-CA"/>
          </a:p>
        </p:txBody>
      </p:sp>
      <p:sp>
        <p:nvSpPr>
          <p:cNvPr id="5" name="Footer Placeholder 4"/>
          <p:cNvSpPr>
            <a:spLocks noGrp="1"/>
          </p:cNvSpPr>
          <p:nvPr>
            <p:ph type="ftr" sz="quarter" idx="12"/>
          </p:nvPr>
        </p:nvSpPr>
        <p:spPr/>
        <p:txBody>
          <a:bodyPr/>
          <a:lstStyle/>
          <a:p>
            <a:pPr>
              <a:defRPr/>
            </a:pPr>
            <a:r>
              <a:rPr lang="en-CA" smtClean="0"/>
              <a:t>Human Rights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Human Rights</a:t>
            </a:r>
            <a:endParaRPr lang="en-CA" dirty="0"/>
          </a:p>
        </p:txBody>
      </p:sp>
      <p:sp>
        <p:nvSpPr>
          <p:cNvPr id="3" name="Content Placeholder 2"/>
          <p:cNvSpPr>
            <a:spLocks noGrp="1"/>
          </p:cNvSpPr>
          <p:nvPr>
            <p:ph idx="1"/>
          </p:nvPr>
        </p:nvSpPr>
        <p:spPr/>
        <p:txBody>
          <a:bodyPr/>
          <a:lstStyle/>
          <a:p>
            <a:pPr>
              <a:buNone/>
            </a:pPr>
            <a:r>
              <a:rPr lang="en-CA" dirty="0" smtClean="0"/>
              <a:t>	We will look at:</a:t>
            </a:r>
          </a:p>
          <a:p>
            <a:pPr lvl="1"/>
            <a:r>
              <a:rPr lang="en-CA" dirty="0" smtClean="0"/>
              <a:t>Universal Declaration of Human Rights</a:t>
            </a:r>
          </a:p>
          <a:p>
            <a:pPr lvl="1"/>
            <a:r>
              <a:rPr lang="en-CA" dirty="0" smtClean="0"/>
              <a:t>Canadian Human Rights Act</a:t>
            </a:r>
          </a:p>
          <a:p>
            <a:pPr lvl="1"/>
            <a:r>
              <a:rPr lang="en-CA" dirty="0" smtClean="0"/>
              <a:t>The Ontario Human Rights Code</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4</a:t>
            </a:fld>
            <a:endParaRPr lang="en-CA"/>
          </a:p>
        </p:txBody>
      </p:sp>
      <p:sp>
        <p:nvSpPr>
          <p:cNvPr id="5" name="Footer Placeholder 4"/>
          <p:cNvSpPr>
            <a:spLocks noGrp="1"/>
          </p:cNvSpPr>
          <p:nvPr>
            <p:ph type="ftr" sz="quarter" idx="12"/>
          </p:nvPr>
        </p:nvSpPr>
        <p:spPr/>
        <p:txBody>
          <a:bodyPr/>
          <a:lstStyle/>
          <a:p>
            <a:pPr>
              <a:defRPr/>
            </a:pPr>
            <a:r>
              <a:rPr lang="en-CA" smtClean="0"/>
              <a:t>Human Rights</a:t>
            </a:r>
            <a:endParaRPr lang="en-US" dirty="0"/>
          </a:p>
        </p:txBody>
      </p:sp>
      <p:pic>
        <p:nvPicPr>
          <p:cNvPr id="1026" name="Picture 2"/>
          <p:cNvPicPr>
            <a:picLocks noChangeAspect="1" noChangeArrowheads="1"/>
          </p:cNvPicPr>
          <p:nvPr/>
        </p:nvPicPr>
        <p:blipFill>
          <a:blip r:embed="rId2"/>
          <a:srcRect/>
          <a:stretch>
            <a:fillRect/>
          </a:stretch>
        </p:blipFill>
        <p:spPr bwMode="auto">
          <a:xfrm>
            <a:off x="4751614" y="3507824"/>
            <a:ext cx="3935186" cy="31113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Universal Declaration</a:t>
            </a:r>
            <a:br>
              <a:rPr lang="en-CA" dirty="0" smtClean="0"/>
            </a:br>
            <a:r>
              <a:rPr lang="en-CA" dirty="0" smtClean="0"/>
              <a:t>of Human Rights</a:t>
            </a:r>
            <a:endParaRPr lang="en-CA" dirty="0"/>
          </a:p>
        </p:txBody>
      </p:sp>
      <p:sp>
        <p:nvSpPr>
          <p:cNvPr id="3" name="Content Placeholder 2"/>
          <p:cNvSpPr>
            <a:spLocks noGrp="1"/>
          </p:cNvSpPr>
          <p:nvPr>
            <p:ph idx="1"/>
          </p:nvPr>
        </p:nvSpPr>
        <p:spPr/>
        <p:txBody>
          <a:bodyPr/>
          <a:lstStyle/>
          <a:p>
            <a:pPr>
              <a:buNone/>
            </a:pPr>
            <a:r>
              <a:rPr lang="en-CA" dirty="0" smtClean="0"/>
              <a:t>	</a:t>
            </a:r>
            <a:r>
              <a:rPr lang="en-CA" b="1" dirty="0" smtClean="0"/>
              <a:t>PREAMBLE</a:t>
            </a:r>
          </a:p>
          <a:p>
            <a:pPr lvl="1"/>
            <a:r>
              <a:rPr lang="en-CA" sz="1800" dirty="0" smtClean="0"/>
              <a:t>Whereas recognition of the inherent dignity and of the equal and inalienable rights of all members of the human family is the foundation of freedom, justice and peace in the world, </a:t>
            </a:r>
          </a:p>
          <a:p>
            <a:pPr lvl="1"/>
            <a:r>
              <a:rPr lang="en-CA" sz="1800" dirty="0" smtClean="0"/>
              <a:t>Whereas disregard and contempt for human rights have resulted in barbarous acts ..., </a:t>
            </a:r>
          </a:p>
          <a:p>
            <a:pPr lvl="1"/>
            <a:r>
              <a:rPr lang="en-CA" sz="1800" dirty="0" smtClean="0"/>
              <a:t>Whereas it is essential, ..., that human rights should be protected by the rule of law, </a:t>
            </a:r>
          </a:p>
          <a:p>
            <a:pPr lvl="1"/>
            <a:r>
              <a:rPr lang="en-CA" sz="1800" dirty="0" smtClean="0"/>
              <a:t>Whereas it is essential to promote the development of friendly relations between nations, </a:t>
            </a:r>
          </a:p>
          <a:p>
            <a:pPr lvl="1"/>
            <a:r>
              <a:rPr lang="en-CA" sz="1800" dirty="0" smtClean="0"/>
              <a:t>Whereas the peoples of the United Nations have ... reaffirmed their faith in fundamental human rights, in the dignity and worth of the human person and in the equal rights of men and women and have determined to promote social progress and better standards of life in larger freedom, </a:t>
            </a:r>
            <a:r>
              <a:rPr lang="en-CA" sz="1800" i="1" dirty="0" smtClean="0"/>
              <a:t>etc</a:t>
            </a:r>
            <a:r>
              <a:rPr lang="en-CA" sz="1800" dirty="0" smtClean="0"/>
              <a:t>.</a:t>
            </a:r>
          </a:p>
        </p:txBody>
      </p:sp>
      <p:sp>
        <p:nvSpPr>
          <p:cNvPr id="4" name="Slide Number Placeholder 3"/>
          <p:cNvSpPr>
            <a:spLocks noGrp="1"/>
          </p:cNvSpPr>
          <p:nvPr>
            <p:ph type="sldNum" sz="quarter" idx="11"/>
          </p:nvPr>
        </p:nvSpPr>
        <p:spPr/>
        <p:txBody>
          <a:bodyPr/>
          <a:lstStyle/>
          <a:p>
            <a:fld id="{9DB00347-C159-474C-B961-9625E0FB8F9F}" type="slidenum">
              <a:rPr lang="en-CA" smtClean="0"/>
              <a:pPr/>
              <a:t>5</a:t>
            </a:fld>
            <a:endParaRPr lang="en-CA"/>
          </a:p>
        </p:txBody>
      </p:sp>
      <p:sp>
        <p:nvSpPr>
          <p:cNvPr id="5" name="Footer Placeholder 4"/>
          <p:cNvSpPr>
            <a:spLocks noGrp="1"/>
          </p:cNvSpPr>
          <p:nvPr>
            <p:ph type="ftr" sz="quarter" idx="12"/>
          </p:nvPr>
        </p:nvSpPr>
        <p:spPr/>
        <p:txBody>
          <a:bodyPr/>
          <a:lstStyle/>
          <a:p>
            <a:pPr>
              <a:defRPr/>
            </a:pPr>
            <a:r>
              <a:rPr lang="en-CA" smtClean="0"/>
              <a:t>Human Rights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Universal Declaration</a:t>
            </a:r>
            <a:br>
              <a:rPr lang="en-CA" dirty="0" smtClean="0"/>
            </a:br>
            <a:r>
              <a:rPr lang="en-CA" dirty="0" smtClean="0"/>
              <a:t>of Human Rights</a:t>
            </a:r>
            <a:endParaRPr lang="en-CA" dirty="0"/>
          </a:p>
        </p:txBody>
      </p:sp>
      <p:sp>
        <p:nvSpPr>
          <p:cNvPr id="3" name="Content Placeholder 2"/>
          <p:cNvSpPr>
            <a:spLocks noGrp="1"/>
          </p:cNvSpPr>
          <p:nvPr>
            <p:ph idx="1"/>
          </p:nvPr>
        </p:nvSpPr>
        <p:spPr/>
        <p:txBody>
          <a:bodyPr/>
          <a:lstStyle/>
          <a:p>
            <a:pPr>
              <a:buNone/>
            </a:pPr>
            <a:r>
              <a:rPr lang="en-CA" dirty="0" smtClean="0"/>
              <a:t>	Adopted in 1948, the United Nations </a:t>
            </a:r>
            <a:r>
              <a:rPr lang="en-CA" i="1" dirty="0" smtClean="0"/>
              <a:t>Universal Declaration of Human Rights </a:t>
            </a:r>
            <a:r>
              <a:rPr lang="en-CA" dirty="0" smtClean="0"/>
              <a:t>covers:</a:t>
            </a:r>
          </a:p>
          <a:p>
            <a:pPr marL="857250" lvl="1" indent="-457200">
              <a:buFont typeface="+mj-lt"/>
              <a:buAutoNum type="arabicPeriod"/>
            </a:pPr>
            <a:r>
              <a:rPr lang="en-CA" dirty="0" smtClean="0"/>
              <a:t>All humans are born free and equal in dignity and rights</a:t>
            </a:r>
          </a:p>
          <a:p>
            <a:pPr marL="857250" lvl="1" indent="-457200">
              <a:buFont typeface="+mj-lt"/>
              <a:buAutoNum type="arabicPeriod"/>
            </a:pPr>
            <a:r>
              <a:rPr lang="en-CA" dirty="0" smtClean="0"/>
              <a:t>Right afforded without distinction of race, colour, sex, </a:t>
            </a:r>
            <a:r>
              <a:rPr lang="en-CA" i="1" dirty="0" smtClean="0"/>
              <a:t>etc</a:t>
            </a:r>
            <a:r>
              <a:rPr lang="en-CA" dirty="0" smtClean="0"/>
              <a:t>.</a:t>
            </a:r>
          </a:p>
          <a:p>
            <a:pPr marL="857250" lvl="1" indent="-457200">
              <a:buFont typeface="+mj-lt"/>
              <a:buAutoNum type="arabicPeriod"/>
            </a:pPr>
            <a:r>
              <a:rPr lang="en-CA" dirty="0" smtClean="0"/>
              <a:t>Right to life, liberty and security of person</a:t>
            </a:r>
          </a:p>
          <a:p>
            <a:pPr marL="857250" lvl="1" indent="-457200">
              <a:buFont typeface="+mj-lt"/>
              <a:buAutoNum type="arabicPeriod"/>
            </a:pPr>
            <a:r>
              <a:rPr lang="en-CA" dirty="0" smtClean="0"/>
              <a:t>No slavery</a:t>
            </a:r>
          </a:p>
          <a:p>
            <a:pPr marL="857250" lvl="1" indent="-457200">
              <a:buFont typeface="+mj-lt"/>
              <a:buAutoNum type="arabicPeriod"/>
            </a:pPr>
            <a:r>
              <a:rPr lang="en-CA" dirty="0" smtClean="0"/>
              <a:t>No torture or cruel punishment</a:t>
            </a:r>
          </a:p>
          <a:p>
            <a:pPr marL="857250" lvl="1" indent="-457200">
              <a:buFont typeface="+mj-lt"/>
              <a:buAutoNum type="arabicPeriod"/>
            </a:pPr>
            <a:r>
              <a:rPr lang="en-CA" dirty="0" smtClean="0"/>
              <a:t>Right to appear in court</a:t>
            </a:r>
          </a:p>
          <a:p>
            <a:pPr marL="857250" lvl="1" indent="-457200">
              <a:buFont typeface="+mj-lt"/>
              <a:buAutoNum type="arabicPeriod"/>
            </a:pPr>
            <a:r>
              <a:rPr lang="en-CA" dirty="0" smtClean="0"/>
              <a:t>All are equal before the law</a:t>
            </a:r>
          </a:p>
          <a:p>
            <a:pPr marL="857250" lvl="1" indent="-457200">
              <a:buFont typeface="+mj-lt"/>
              <a:buAutoNum type="arabicPeriod"/>
            </a:pPr>
            <a:r>
              <a:rPr lang="en-CA" dirty="0" smtClean="0"/>
              <a:t>All may seek remedies to violations of these rights</a:t>
            </a:r>
          </a:p>
          <a:p>
            <a:pPr marL="857250" lvl="1" indent="-457200">
              <a:buFont typeface="+mj-lt"/>
              <a:buAutoNum type="arabicPeriod"/>
            </a:pPr>
            <a:r>
              <a:rPr lang="en-CA" dirty="0" smtClean="0"/>
              <a:t>No arbitrary arrest, detention or exile</a:t>
            </a:r>
          </a:p>
          <a:p>
            <a:pPr marL="857250" lvl="1" indent="-457200">
              <a:buFont typeface="+mj-lt"/>
              <a:buAutoNum type="arabicPeriod"/>
            </a:pPr>
            <a:r>
              <a:rPr lang="en-CA" dirty="0" smtClean="0"/>
              <a:t>Right to equality in fair and public hearings by independent and impartial tribunals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6</a:t>
            </a:fld>
            <a:endParaRPr lang="en-CA"/>
          </a:p>
        </p:txBody>
      </p:sp>
      <p:sp>
        <p:nvSpPr>
          <p:cNvPr id="5" name="Footer Placeholder 4"/>
          <p:cNvSpPr>
            <a:spLocks noGrp="1"/>
          </p:cNvSpPr>
          <p:nvPr>
            <p:ph type="ftr" sz="quarter" idx="12"/>
          </p:nvPr>
        </p:nvSpPr>
        <p:spPr/>
        <p:txBody>
          <a:bodyPr/>
          <a:lstStyle/>
          <a:p>
            <a:pPr>
              <a:defRPr/>
            </a:pPr>
            <a:r>
              <a:rPr lang="en-CA" smtClean="0"/>
              <a:t>Human Rights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Universal Declaration</a:t>
            </a:r>
            <a:br>
              <a:rPr lang="en-CA" dirty="0" smtClean="0"/>
            </a:br>
            <a:r>
              <a:rPr lang="en-CA" dirty="0" smtClean="0"/>
              <a:t>of Human Rights</a:t>
            </a:r>
            <a:endParaRPr lang="en-CA" dirty="0"/>
          </a:p>
        </p:txBody>
      </p:sp>
      <p:sp>
        <p:nvSpPr>
          <p:cNvPr id="3" name="Content Placeholder 2"/>
          <p:cNvSpPr>
            <a:spLocks noGrp="1"/>
          </p:cNvSpPr>
          <p:nvPr>
            <p:ph idx="1"/>
          </p:nvPr>
        </p:nvSpPr>
        <p:spPr/>
        <p:txBody>
          <a:bodyPr/>
          <a:lstStyle/>
          <a:p>
            <a:pPr>
              <a:buNone/>
            </a:pPr>
            <a:r>
              <a:rPr lang="en-CA" dirty="0" smtClean="0"/>
              <a:t>	Adopted in 1948, the United Nations </a:t>
            </a:r>
            <a:r>
              <a:rPr lang="en-CA" i="1" dirty="0" smtClean="0"/>
              <a:t>Universal Declaration of Human Rights </a:t>
            </a:r>
            <a:r>
              <a:rPr lang="en-CA" dirty="0" smtClean="0"/>
              <a:t>covers:</a:t>
            </a:r>
          </a:p>
          <a:p>
            <a:pPr marL="857250" lvl="1" indent="-457200">
              <a:buFont typeface="+mj-lt"/>
              <a:buAutoNum type="arabicPeriod" startAt="11"/>
            </a:pPr>
            <a:r>
              <a:rPr lang="en-CA" dirty="0" smtClean="0"/>
              <a:t>Right to be presumed innocent and no retroactive crimes</a:t>
            </a:r>
          </a:p>
          <a:p>
            <a:pPr marL="857250" lvl="1" indent="-457200">
              <a:buFont typeface="+mj-lt"/>
              <a:buAutoNum type="arabicPeriod" startAt="11"/>
            </a:pPr>
            <a:r>
              <a:rPr lang="en-CA" dirty="0" smtClean="0"/>
              <a:t>No interference in privacy, family, home or correspondence</a:t>
            </a:r>
          </a:p>
          <a:p>
            <a:pPr marL="857250" lvl="1" indent="-457200">
              <a:buFont typeface="+mj-lt"/>
              <a:buAutoNum type="arabicPeriod" startAt="11"/>
            </a:pPr>
            <a:r>
              <a:rPr lang="en-CA" dirty="0" smtClean="0"/>
              <a:t>Freedom of movement within a state</a:t>
            </a:r>
          </a:p>
          <a:p>
            <a:pPr marL="857250" lvl="1" indent="-457200">
              <a:buFont typeface="+mj-lt"/>
              <a:buAutoNum type="arabicPeriod" startAt="11"/>
            </a:pPr>
            <a:r>
              <a:rPr lang="en-CA" dirty="0" smtClean="0"/>
              <a:t>Right to asylum from persecution</a:t>
            </a:r>
          </a:p>
          <a:p>
            <a:pPr marL="857250" lvl="1" indent="-457200">
              <a:buFont typeface="+mj-lt"/>
              <a:buAutoNum type="arabicPeriod" startAt="11"/>
            </a:pPr>
            <a:r>
              <a:rPr lang="en-CA" dirty="0" smtClean="0"/>
              <a:t>Right to nationality</a:t>
            </a:r>
          </a:p>
          <a:p>
            <a:pPr marL="857250" lvl="1" indent="-457200">
              <a:buFont typeface="+mj-lt"/>
              <a:buAutoNum type="arabicPeriod" startAt="11"/>
            </a:pPr>
            <a:r>
              <a:rPr lang="en-CA" dirty="0" smtClean="0"/>
              <a:t>Right to marry and divorce</a:t>
            </a:r>
          </a:p>
          <a:p>
            <a:pPr marL="857250" lvl="1" indent="-457200">
              <a:buFont typeface="+mj-lt"/>
              <a:buAutoNum type="arabicPeriod" startAt="11"/>
            </a:pPr>
            <a:r>
              <a:rPr lang="en-CA" dirty="0" smtClean="0"/>
              <a:t>Right to property</a:t>
            </a:r>
          </a:p>
          <a:p>
            <a:pPr marL="857250" lvl="1" indent="-457200">
              <a:buFont typeface="+mj-lt"/>
              <a:buAutoNum type="arabicPeriod" startAt="11"/>
            </a:pPr>
            <a:r>
              <a:rPr lang="en-CA" dirty="0" smtClean="0"/>
              <a:t>Freedom of thought, conscience and religion and freedom to change his religion or belief</a:t>
            </a:r>
          </a:p>
          <a:p>
            <a:pPr marL="857250" lvl="1" indent="-457200">
              <a:buFont typeface="+mj-lt"/>
              <a:buAutoNum type="arabicPeriod" startAt="11"/>
            </a:pPr>
            <a:r>
              <a:rPr lang="en-CA" dirty="0" smtClean="0"/>
              <a:t>Freedom of opinion and expression</a:t>
            </a:r>
          </a:p>
          <a:p>
            <a:pPr marL="857250" lvl="1" indent="-457200">
              <a:buFont typeface="+mj-lt"/>
              <a:buAutoNum type="arabicPeriod" startAt="11"/>
            </a:pPr>
            <a:r>
              <a:rPr lang="en-CA" dirty="0" smtClean="0"/>
              <a:t>Freedom of peaceful assembly and association without compulsion</a:t>
            </a:r>
          </a:p>
        </p:txBody>
      </p:sp>
      <p:sp>
        <p:nvSpPr>
          <p:cNvPr id="4" name="Slide Number Placeholder 3"/>
          <p:cNvSpPr>
            <a:spLocks noGrp="1"/>
          </p:cNvSpPr>
          <p:nvPr>
            <p:ph type="sldNum" sz="quarter" idx="11"/>
          </p:nvPr>
        </p:nvSpPr>
        <p:spPr/>
        <p:txBody>
          <a:bodyPr/>
          <a:lstStyle/>
          <a:p>
            <a:fld id="{9DB00347-C159-474C-B961-9625E0FB8F9F}" type="slidenum">
              <a:rPr lang="en-CA" smtClean="0"/>
              <a:pPr/>
              <a:t>7</a:t>
            </a:fld>
            <a:endParaRPr lang="en-CA"/>
          </a:p>
        </p:txBody>
      </p:sp>
      <p:sp>
        <p:nvSpPr>
          <p:cNvPr id="5" name="Footer Placeholder 4"/>
          <p:cNvSpPr>
            <a:spLocks noGrp="1"/>
          </p:cNvSpPr>
          <p:nvPr>
            <p:ph type="ftr" sz="quarter" idx="12"/>
          </p:nvPr>
        </p:nvSpPr>
        <p:spPr/>
        <p:txBody>
          <a:bodyPr/>
          <a:lstStyle/>
          <a:p>
            <a:pPr>
              <a:defRPr/>
            </a:pPr>
            <a:r>
              <a:rPr lang="en-CA" smtClean="0"/>
              <a:t>Human Rights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Universal Declaration</a:t>
            </a:r>
            <a:br>
              <a:rPr lang="en-CA" dirty="0" smtClean="0"/>
            </a:br>
            <a:r>
              <a:rPr lang="en-CA" dirty="0" smtClean="0"/>
              <a:t>of Human Rights</a:t>
            </a:r>
            <a:endParaRPr lang="en-CA" dirty="0"/>
          </a:p>
        </p:txBody>
      </p:sp>
      <p:sp>
        <p:nvSpPr>
          <p:cNvPr id="3" name="Content Placeholder 2"/>
          <p:cNvSpPr>
            <a:spLocks noGrp="1"/>
          </p:cNvSpPr>
          <p:nvPr>
            <p:ph idx="1"/>
          </p:nvPr>
        </p:nvSpPr>
        <p:spPr/>
        <p:txBody>
          <a:bodyPr/>
          <a:lstStyle/>
          <a:p>
            <a:pPr>
              <a:buNone/>
            </a:pPr>
            <a:r>
              <a:rPr lang="en-CA" dirty="0" smtClean="0"/>
              <a:t>	Adopted in 1948, the United Nations </a:t>
            </a:r>
            <a:r>
              <a:rPr lang="en-CA" i="1" dirty="0" smtClean="0"/>
              <a:t>Universal Declaration of Human Rights </a:t>
            </a:r>
            <a:r>
              <a:rPr lang="en-CA" dirty="0" smtClean="0"/>
              <a:t>covers:</a:t>
            </a:r>
          </a:p>
          <a:p>
            <a:pPr marL="857250" lvl="1" indent="-457200">
              <a:buFont typeface="+mj-lt"/>
              <a:buAutoNum type="arabicPeriod" startAt="21"/>
            </a:pPr>
            <a:r>
              <a:rPr lang="en-CA" dirty="0" smtClean="0"/>
              <a:t>Right to participate in government and access to public services</a:t>
            </a:r>
          </a:p>
          <a:p>
            <a:pPr marL="857250" lvl="1" indent="-457200">
              <a:buFont typeface="+mj-lt"/>
              <a:buAutoNum type="arabicPeriod" startAt="21"/>
            </a:pPr>
            <a:r>
              <a:rPr lang="en-CA" dirty="0" smtClean="0"/>
              <a:t>Right to social security</a:t>
            </a:r>
          </a:p>
          <a:p>
            <a:pPr marL="857250" lvl="1" indent="-457200">
              <a:buFont typeface="+mj-lt"/>
              <a:buAutoNum type="arabicPeriod" startAt="21"/>
            </a:pPr>
            <a:r>
              <a:rPr lang="en-CA" dirty="0" smtClean="0"/>
              <a:t>Right to work and free choice of employment</a:t>
            </a:r>
          </a:p>
          <a:p>
            <a:pPr marL="857250" lvl="1" indent="-457200">
              <a:buFont typeface="+mj-lt"/>
              <a:buAutoNum type="arabicPeriod" startAt="21"/>
            </a:pPr>
            <a:r>
              <a:rPr lang="en-CA" dirty="0" smtClean="0"/>
              <a:t>Right to rest and leisure and reasonable working hours</a:t>
            </a:r>
          </a:p>
          <a:p>
            <a:pPr marL="857250" lvl="1" indent="-457200">
              <a:buFont typeface="+mj-lt"/>
              <a:buAutoNum type="arabicPeriod" startAt="21"/>
            </a:pPr>
            <a:r>
              <a:rPr lang="en-CA" dirty="0" smtClean="0"/>
              <a:t>Right to an adequate standard of living with additional care for motherhood and childhood</a:t>
            </a:r>
          </a:p>
          <a:p>
            <a:pPr marL="857250" lvl="1" indent="-457200">
              <a:buFont typeface="+mj-lt"/>
              <a:buAutoNum type="arabicPeriod" startAt="21"/>
            </a:pPr>
            <a:r>
              <a:rPr lang="en-CA" dirty="0" smtClean="0"/>
              <a:t>Right to an education</a:t>
            </a:r>
          </a:p>
          <a:p>
            <a:pPr marL="857250" lvl="1" indent="-457200">
              <a:buFont typeface="+mj-lt"/>
              <a:buAutoNum type="arabicPeriod" startAt="21"/>
            </a:pPr>
            <a:r>
              <a:rPr lang="en-CA" dirty="0" smtClean="0"/>
              <a:t>Right to participate in cultural life</a:t>
            </a:r>
          </a:p>
          <a:p>
            <a:pPr marL="857250" lvl="1" indent="-457200">
              <a:buFont typeface="+mj-lt"/>
              <a:buAutoNum type="arabicPeriod" startAt="21"/>
            </a:pPr>
            <a:r>
              <a:rPr lang="en-CA" dirty="0" smtClean="0"/>
              <a:t>Right to an order in which these rights can be realized</a:t>
            </a:r>
          </a:p>
          <a:p>
            <a:pPr marL="857250" lvl="1" indent="-457200">
              <a:buFont typeface="+mj-lt"/>
              <a:buAutoNum type="arabicPeriod" startAt="21"/>
            </a:pPr>
            <a:r>
              <a:rPr lang="en-CA" dirty="0" smtClean="0"/>
              <a:t>Application of these rights and freedoms</a:t>
            </a:r>
          </a:p>
          <a:p>
            <a:pPr marL="857250" lvl="1" indent="-457200">
              <a:buFont typeface="+mj-lt"/>
              <a:buAutoNum type="arabicPeriod" startAt="21"/>
            </a:pPr>
            <a:r>
              <a:rPr lang="en-CA" dirty="0" smtClean="0"/>
              <a:t>These rights may not be used to deny rights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8</a:t>
            </a:fld>
            <a:endParaRPr lang="en-CA"/>
          </a:p>
        </p:txBody>
      </p:sp>
      <p:sp>
        <p:nvSpPr>
          <p:cNvPr id="5" name="Footer Placeholder 4"/>
          <p:cNvSpPr>
            <a:spLocks noGrp="1"/>
          </p:cNvSpPr>
          <p:nvPr>
            <p:ph type="ftr" sz="quarter" idx="12"/>
          </p:nvPr>
        </p:nvSpPr>
        <p:spPr/>
        <p:txBody>
          <a:bodyPr/>
          <a:lstStyle/>
          <a:p>
            <a:pPr>
              <a:defRPr/>
            </a:pPr>
            <a:r>
              <a:rPr lang="en-CA" smtClean="0"/>
              <a:t>Human Rights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Canadian Human Rights Act</a:t>
            </a:r>
            <a:endParaRPr lang="en-CA" dirty="0"/>
          </a:p>
        </p:txBody>
      </p:sp>
      <p:sp>
        <p:nvSpPr>
          <p:cNvPr id="3" name="Content Placeholder 2"/>
          <p:cNvSpPr>
            <a:spLocks noGrp="1"/>
          </p:cNvSpPr>
          <p:nvPr>
            <p:ph idx="1"/>
          </p:nvPr>
        </p:nvSpPr>
        <p:spPr/>
        <p:txBody>
          <a:bodyPr/>
          <a:lstStyle/>
          <a:p>
            <a:pPr>
              <a:buNone/>
            </a:pPr>
            <a:r>
              <a:rPr lang="en-CA" dirty="0" smtClean="0"/>
              <a:t>	The Canadian Human Rights Act, 1977, has the goal of allowing equal opportunity to possible victims of discrimination</a:t>
            </a:r>
          </a:p>
          <a:p>
            <a:pPr lvl="1"/>
            <a:r>
              <a:rPr lang="en-CA" dirty="0" smtClean="0"/>
              <a:t>This law applies to all federally regulated activities and goes beyond the Charter</a:t>
            </a:r>
          </a:p>
          <a:p>
            <a:pPr lvl="2"/>
            <a:r>
              <a:rPr lang="en-CA" dirty="0" smtClean="0"/>
              <a:t>Employment insurance, postal services, the military, Statistics Canada, navigation and shipping, </a:t>
            </a:r>
            <a:r>
              <a:rPr lang="en-CA" i="1" dirty="0" smtClean="0"/>
              <a:t>etc</a:t>
            </a:r>
            <a:r>
              <a:rPr lang="en-CA" dirty="0" smtClean="0"/>
              <a:t>.</a:t>
            </a:r>
          </a:p>
          <a:p>
            <a:pPr lvl="1"/>
            <a:r>
              <a:rPr lang="en-CA" dirty="0" smtClean="0"/>
              <a:t>The Canadian Human Rights Commission investigates claims of discrimination</a:t>
            </a:r>
          </a:p>
          <a:p>
            <a:pPr lvl="1"/>
            <a:r>
              <a:rPr lang="en-CA" dirty="0" smtClean="0"/>
              <a:t>A Canadian Human Rights Tribunal judges the individual cases</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9</a:t>
            </a:fld>
            <a:endParaRPr lang="en-CA"/>
          </a:p>
        </p:txBody>
      </p:sp>
      <p:sp>
        <p:nvSpPr>
          <p:cNvPr id="5" name="Footer Placeholder 4"/>
          <p:cNvSpPr>
            <a:spLocks noGrp="1"/>
          </p:cNvSpPr>
          <p:nvPr>
            <p:ph type="ftr" sz="quarter" idx="12"/>
          </p:nvPr>
        </p:nvSpPr>
        <p:spPr/>
        <p:txBody>
          <a:bodyPr/>
          <a:lstStyle/>
          <a:p>
            <a:pPr>
              <a:defRPr/>
            </a:pPr>
            <a:r>
              <a:rPr lang="en-CA" smtClean="0"/>
              <a:t>Human Rights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46001</TotalTime>
  <Words>183</Words>
  <Application>Microsoft Office PowerPoint</Application>
  <PresentationFormat>On-screen Show (4:3)</PresentationFormat>
  <Paragraphs>197</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Engineering_Colour</vt:lpstr>
      <vt:lpstr>Human Rights</vt:lpstr>
      <vt:lpstr>Outline</vt:lpstr>
      <vt:lpstr>Charter of Rights and Freedoms</vt:lpstr>
      <vt:lpstr>Human Rights</vt:lpstr>
      <vt:lpstr>Universal Declaration of Human Rights</vt:lpstr>
      <vt:lpstr>Universal Declaration of Human Rights</vt:lpstr>
      <vt:lpstr>Universal Declaration of Human Rights</vt:lpstr>
      <vt:lpstr>Universal Declaration of Human Rights</vt:lpstr>
      <vt:lpstr>Canadian Human Rights Act</vt:lpstr>
      <vt:lpstr>Canadian Human Rights Act</vt:lpstr>
      <vt:lpstr>Canadian Human Rights Act</vt:lpstr>
      <vt:lpstr>Canadian Human Rights Act</vt:lpstr>
      <vt:lpstr>Canadian Human Rights Act</vt:lpstr>
      <vt:lpstr>Ontario Human Rights Code</vt:lpstr>
      <vt:lpstr>Ontario Human Rights Code</vt:lpstr>
      <vt:lpstr>Ontario Human Rights Code</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Charter of Rights and Freedoms</dc:title>
  <dc:subject>Canadian Charter of Rights and Freedoms</dc:subject>
  <dc:creator>Douglas Wilhelm Harder (dwharder@alumni.uwaterloo.ca)</dc:creator>
  <cp:lastModifiedBy>Douglas Wilhelm Harder</cp:lastModifiedBy>
  <cp:revision>3639</cp:revision>
  <cp:lastPrinted>2010-03-08T19:59:32Z</cp:lastPrinted>
  <dcterms:created xsi:type="dcterms:W3CDTF">2010-03-10T14:45:39Z</dcterms:created>
  <dcterms:modified xsi:type="dcterms:W3CDTF">2013-03-27T21:43:43Z</dcterms:modified>
</cp:coreProperties>
</file>