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274" r:id="rId2"/>
    <p:sldId id="257" r:id="rId3"/>
    <p:sldId id="275" r:id="rId4"/>
    <p:sldId id="445" r:id="rId5"/>
    <p:sldId id="446" r:id="rId6"/>
    <p:sldId id="410" r:id="rId7"/>
    <p:sldId id="442" r:id="rId8"/>
    <p:sldId id="431" r:id="rId9"/>
    <p:sldId id="437" r:id="rId10"/>
    <p:sldId id="447" r:id="rId11"/>
    <p:sldId id="448" r:id="rId12"/>
    <p:sldId id="449" r:id="rId13"/>
    <p:sldId id="450" r:id="rId14"/>
    <p:sldId id="451" r:id="rId15"/>
    <p:sldId id="436" r:id="rId16"/>
    <p:sldId id="432" r:id="rId17"/>
    <p:sldId id="389" r:id="rId18"/>
    <p:sldId id="411" r:id="rId19"/>
    <p:sldId id="433" r:id="rId20"/>
    <p:sldId id="434" r:id="rId21"/>
    <p:sldId id="409" r:id="rId22"/>
    <p:sldId id="388" r:id="rId23"/>
    <p:sldId id="435" r:id="rId24"/>
    <p:sldId id="412" r:id="rId25"/>
    <p:sldId id="418" r:id="rId26"/>
    <p:sldId id="438" r:id="rId27"/>
    <p:sldId id="417" r:id="rId28"/>
    <p:sldId id="439" r:id="rId29"/>
    <p:sldId id="440" r:id="rId30"/>
    <p:sldId id="441" r:id="rId31"/>
    <p:sldId id="444" r:id="rId32"/>
    <p:sldId id="452" r:id="rId33"/>
    <p:sldId id="453" r:id="rId34"/>
  </p:sldIdLst>
  <p:sldSz cx="9144000" cy="6858000" type="screen4x3"/>
  <p:notesSz cx="6858000" cy="9144000"/>
  <p:defaultTextStyle>
    <a:defPPr>
      <a:defRPr lang="en-CA"/>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821" autoAdjust="0"/>
  </p:normalViewPr>
  <p:slideViewPr>
    <p:cSldViewPr snapToGrid="0" snapToObjects="1">
      <p:cViewPr varScale="1">
        <p:scale>
          <a:sx n="61" d="100"/>
          <a:sy n="61" d="100"/>
        </p:scale>
        <p:origin x="-534" y="-90"/>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8" d="100"/>
          <a:sy n="58" d="100"/>
        </p:scale>
        <p:origin x="-241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3A60BA4-B84C-48F0-A6D8-3FE89682DDA7}" type="datetimeFigureOut">
              <a:rPr lang="en-CA" smtClean="0"/>
              <a:pPr/>
              <a:t>14/09/2015</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2C00FD-E510-4D85-A47B-650E91115B41}" type="slidenum">
              <a:rPr lang="en-CA" smtClean="0"/>
              <a:pPr/>
              <a:t>‹#›</a:t>
            </a:fld>
            <a:endParaRPr lang="en-CA"/>
          </a:p>
        </p:txBody>
      </p:sp>
    </p:spTree>
    <p:extLst>
      <p:ext uri="{BB962C8B-B14F-4D97-AF65-F5344CB8AC3E}">
        <p14:creationId xmlns:p14="http://schemas.microsoft.com/office/powerpoint/2010/main" val="22728088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93415-B90A-4DEA-A858-08E608BCCF4F}" type="datetimeFigureOut">
              <a:rPr lang="en-CA" smtClean="0"/>
              <a:pPr/>
              <a:t>14/09/2015</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20D4D-5654-485F-83FB-A84849974609}" type="slidenum">
              <a:rPr lang="en-CA" smtClean="0"/>
              <a:pPr/>
              <a:t>‹#›</a:t>
            </a:fld>
            <a:endParaRPr lang="en-CA"/>
          </a:p>
        </p:txBody>
      </p:sp>
    </p:spTree>
    <p:extLst>
      <p:ext uri="{BB962C8B-B14F-4D97-AF65-F5344CB8AC3E}">
        <p14:creationId xmlns:p14="http://schemas.microsoft.com/office/powerpoint/2010/main" val="20263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12170" y="2023872"/>
            <a:ext cx="7211568" cy="1329137"/>
          </a:xfrm>
        </p:spPr>
        <p:txBody>
          <a:bodyPr/>
          <a:lstStyle>
            <a:lvl1pPr>
              <a:defRPr>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157472" y="4401312"/>
            <a:ext cx="4246810" cy="1167524"/>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050" name="Picture 2" descr="C:\Users\dwharder\Desktop\cc.png"/>
          <p:cNvPicPr>
            <a:picLocks noChangeAspect="1" noChangeArrowheads="1"/>
          </p:cNvPicPr>
          <p:nvPr userDrawn="1"/>
        </p:nvPicPr>
        <p:blipFill>
          <a:blip r:embed="rId3"/>
          <a:srcRect/>
          <a:stretch>
            <a:fillRect/>
          </a:stretch>
        </p:blipFill>
        <p:spPr bwMode="auto">
          <a:xfrm>
            <a:off x="8164125" y="5961524"/>
            <a:ext cx="679069" cy="329548"/>
          </a:xfrm>
          <a:prstGeom prst="rect">
            <a:avLst/>
          </a:prstGeom>
          <a:noFill/>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Date Placeholder 13"/>
          <p:cNvSpPr>
            <a:spLocks noGrp="1"/>
          </p:cNvSpPr>
          <p:nvPr>
            <p:ph type="dt" sz="half" idx="10"/>
          </p:nvPr>
        </p:nvSpPr>
        <p:spPr/>
        <p:txBody>
          <a:bodyPr/>
          <a:lstStyle/>
          <a:p>
            <a:endParaRPr lang="en-CA"/>
          </a:p>
        </p:txBody>
      </p:sp>
      <p:sp>
        <p:nvSpPr>
          <p:cNvPr id="15" name="Slide Number Placeholder 14"/>
          <p:cNvSpPr>
            <a:spLocks noGrp="1"/>
          </p:cNvSpPr>
          <p:nvPr>
            <p:ph type="sldNum" sz="quarter" idx="11"/>
          </p:nvPr>
        </p:nvSpPr>
        <p:spPr/>
        <p:txBody>
          <a:bodyPr/>
          <a:lstStyle/>
          <a:p>
            <a:fld id="{9DB00347-C159-474C-B961-9625E0FB8F9F}" type="slidenum">
              <a:rPr lang="en-CA" smtClean="0"/>
              <a:pPr/>
              <a:t>‹#›</a:t>
            </a:fld>
            <a:endParaRPr lang="en-CA"/>
          </a:p>
        </p:txBody>
      </p:sp>
      <p:sp>
        <p:nvSpPr>
          <p:cNvPr id="16" name="Footer Placeholder 15"/>
          <p:cNvSpPr>
            <a:spLocks noGrp="1"/>
          </p:cNvSpPr>
          <p:nvPr>
            <p:ph type="ftr" sz="quarter" idx="12"/>
          </p:nvPr>
        </p:nvSpPr>
        <p:spPr/>
        <p:txBody>
          <a:bodyPr/>
          <a:lstStyle>
            <a:lvl1pPr>
              <a:defRPr/>
            </a:lvl1pPr>
          </a:lstStyle>
          <a:p>
            <a:pPr>
              <a:defRPr/>
            </a:pPr>
            <a:r>
              <a:rPr lang="en-US" smtClean="0"/>
              <a:t>Course Introduction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1027" name="Text Placeholder 2"/>
          <p:cNvSpPr>
            <a:spLocks noGrp="1"/>
          </p:cNvSpPr>
          <p:nvPr>
            <p:ph type="body" idx="1"/>
          </p:nvPr>
        </p:nvSpPr>
        <p:spPr bwMode="auto">
          <a:xfrm>
            <a:off x="457200" y="1600200"/>
            <a:ext cx="8229600" cy="4616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
        <p:nvSpPr>
          <p:cNvPr id="4" name="Date Placeholder 3"/>
          <p:cNvSpPr>
            <a:spLocks noGrp="1"/>
          </p:cNvSpPr>
          <p:nvPr>
            <p:ph type="dt" sz="half" idx="2"/>
          </p:nvPr>
        </p:nvSpPr>
        <p:spPr>
          <a:xfrm>
            <a:off x="457200" y="6440361"/>
            <a:ext cx="2133600" cy="246062"/>
          </a:xfrm>
          <a:prstGeom prst="rect">
            <a:avLst/>
          </a:prstGeom>
        </p:spPr>
        <p:txBody>
          <a:bodyPr vert="horz" wrap="square" lIns="91440" tIns="45720" rIns="91440" bIns="45720" numCol="1" anchor="b" anchorCtr="0" compatLnSpc="1">
            <a:prstTxWarp prst="textNoShape">
              <a:avLst/>
            </a:prstTxWarp>
          </a:bodyPr>
          <a:lstStyle>
            <a:lvl1pPr>
              <a:defRPr sz="1200">
                <a:solidFill>
                  <a:srgbClr val="898989"/>
                </a:solidFill>
              </a:defRPr>
            </a:lvl1pPr>
          </a:lstStyle>
          <a:p>
            <a:endParaRPr lang="en-CA"/>
          </a:p>
        </p:txBody>
      </p:sp>
      <p:sp>
        <p:nvSpPr>
          <p:cNvPr id="6" name="Slide Number Placeholder 5"/>
          <p:cNvSpPr>
            <a:spLocks noGrp="1"/>
          </p:cNvSpPr>
          <p:nvPr>
            <p:ph type="sldNum" sz="quarter" idx="4"/>
          </p:nvPr>
        </p:nvSpPr>
        <p:spPr>
          <a:xfrm>
            <a:off x="8293894" y="446469"/>
            <a:ext cx="785812" cy="365125"/>
          </a:xfrm>
          <a:prstGeom prst="rect">
            <a:avLst/>
          </a:prstGeom>
        </p:spPr>
        <p:txBody>
          <a:bodyPr vert="horz" wrap="square" lIns="91440" tIns="45720" rIns="91440" bIns="45720" numCol="1" anchor="b" anchorCtr="0" compatLnSpc="1">
            <a:prstTxWarp prst="textNoShape">
              <a:avLst/>
            </a:prstTxWarp>
          </a:bodyPr>
          <a:lstStyle>
            <a:lvl1pPr algn="r">
              <a:defRPr sz="1600">
                <a:solidFill>
                  <a:schemeClr val="tx1">
                    <a:lumMod val="50000"/>
                    <a:lumOff val="50000"/>
                  </a:schemeClr>
                </a:solidFill>
              </a:defRPr>
            </a:lvl1pPr>
          </a:lstStyle>
          <a:p>
            <a:fld id="{9DB00347-C159-474C-B961-9625E0FB8F9F}" type="slidenum">
              <a:rPr lang="en-CA" smtClean="0"/>
              <a:pPr/>
              <a:t>‹#›</a:t>
            </a:fld>
            <a:endParaRPr lang="en-CA" dirty="0"/>
          </a:p>
        </p:txBody>
      </p:sp>
      <p:sp>
        <p:nvSpPr>
          <p:cNvPr id="11" name="Footer Placeholder 4"/>
          <p:cNvSpPr>
            <a:spLocks noGrp="1"/>
          </p:cNvSpPr>
          <p:nvPr>
            <p:ph type="ftr" sz="quarter" idx="3"/>
          </p:nvPr>
        </p:nvSpPr>
        <p:spPr>
          <a:xfrm>
            <a:off x="3267456" y="189294"/>
            <a:ext cx="4267264" cy="257175"/>
          </a:xfrm>
          <a:prstGeom prst="rect">
            <a:avLst/>
          </a:prstGeom>
        </p:spPr>
        <p:txBody>
          <a:bodyPr vert="horz" lIns="91440" tIns="45720" rIns="91440" bIns="45720" rtlCol="0" anchor="t"/>
          <a:lstStyle>
            <a:lvl1pPr algn="r" fontAlgn="auto">
              <a:spcBef>
                <a:spcPts val="0"/>
              </a:spcBef>
              <a:spcAft>
                <a:spcPts val="0"/>
              </a:spcAft>
              <a:defRPr sz="1600" b="1">
                <a:solidFill>
                  <a:schemeClr val="tx1">
                    <a:lumMod val="65000"/>
                    <a:lumOff val="35000"/>
                  </a:schemeClr>
                </a:solidFill>
                <a:latin typeface="+mn-lt"/>
                <a:ea typeface="+mn-ea"/>
                <a:cs typeface="+mn-cs"/>
              </a:defRPr>
            </a:lvl1pPr>
          </a:lstStyle>
          <a:p>
            <a:pPr>
              <a:defRPr/>
            </a:pPr>
            <a:r>
              <a:rPr lang="en-US" dirty="0" smtClean="0"/>
              <a:t>Course Introduction</a:t>
            </a:r>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04" r:id="rId2"/>
  </p:sldLayoutIdLst>
  <p:timing>
    <p:tnLst>
      <p:par>
        <p:cTn id="1" dur="indefinite" restart="never" nodeType="tmRoot"/>
      </p:par>
    </p:tnLst>
  </p:timing>
  <p:hf hdr="0" dt="0"/>
  <p:txStyles>
    <p:titleStyle>
      <a:lvl1pPr algn="ctr" defTabSz="457200" rtl="0" eaLnBrk="1" fontAlgn="base" hangingPunct="1">
        <a:spcBef>
          <a:spcPct val="0"/>
        </a:spcBef>
        <a:spcAft>
          <a:spcPct val="0"/>
        </a:spcAft>
        <a:defRPr sz="32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w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8682" y="2160104"/>
            <a:ext cx="5457701" cy="1329137"/>
          </a:xfrm>
        </p:spPr>
        <p:txBody>
          <a:bodyPr/>
          <a:lstStyle/>
          <a:p>
            <a:pPr algn="l"/>
            <a:r>
              <a:rPr lang="en-CA" dirty="0" smtClean="0"/>
              <a:t>ECE 290</a:t>
            </a:r>
            <a:br>
              <a:rPr lang="en-CA" dirty="0" smtClean="0"/>
            </a:br>
            <a:r>
              <a:rPr lang="en-CA" i="1" dirty="0" smtClean="0"/>
              <a:t>Engineering Profession,</a:t>
            </a:r>
            <a:br>
              <a:rPr lang="en-CA" i="1" dirty="0" smtClean="0"/>
            </a:br>
            <a:r>
              <a:rPr lang="en-CA" i="1" dirty="0" smtClean="0"/>
              <a:t>Ethics and Law</a:t>
            </a:r>
            <a:r>
              <a:rPr lang="en-CA" dirty="0" smtClean="0"/>
              <a:t/>
            </a:r>
            <a:br>
              <a:rPr lang="en-CA" dirty="0" smtClean="0"/>
            </a:br>
            <a:r>
              <a:rPr lang="en-CA" dirty="0" smtClean="0"/>
              <a:t>   </a:t>
            </a:r>
            <a:endParaRPr lang="en-CA" dirty="0"/>
          </a:p>
        </p:txBody>
      </p:sp>
      <p:sp>
        <p:nvSpPr>
          <p:cNvPr id="3" name="Subtitle 2"/>
          <p:cNvSpPr>
            <a:spLocks noGrp="1"/>
          </p:cNvSpPr>
          <p:nvPr>
            <p:ph type="subTitle" idx="1"/>
          </p:nvPr>
        </p:nvSpPr>
        <p:spPr>
          <a:xfrm>
            <a:off x="5208104" y="4632960"/>
            <a:ext cx="3696050" cy="985962"/>
          </a:xfrm>
        </p:spPr>
        <p:txBody>
          <a:bodyPr/>
          <a:lstStyle/>
          <a:p>
            <a:pPr>
              <a:defRPr/>
            </a:pPr>
            <a:r>
              <a:rPr lang="en-US" sz="1400" b="1" kern="0" dirty="0" smtClean="0">
                <a:latin typeface="Arial" pitchFamily="34" charset="0"/>
                <a:cs typeface="Arial" pitchFamily="34" charset="0"/>
              </a:rPr>
              <a:t>Douglas Wilhelm Harder, </a:t>
            </a:r>
            <a:r>
              <a:rPr lang="en-US" sz="1400" b="1" kern="0" dirty="0" err="1" smtClean="0">
                <a:latin typeface="Arial" pitchFamily="34" charset="0"/>
                <a:cs typeface="Arial" pitchFamily="34" charset="0"/>
              </a:rPr>
              <a:t>M.Math</a:t>
            </a:r>
            <a:r>
              <a:rPr lang="en-US" sz="1400" b="1" kern="0" dirty="0" smtClean="0">
                <a:latin typeface="Arial" pitchFamily="34" charset="0"/>
                <a:cs typeface="Arial" pitchFamily="34" charset="0"/>
              </a:rPr>
              <a:t>. LEL</a:t>
            </a:r>
          </a:p>
          <a:p>
            <a:pPr>
              <a:defRPr/>
            </a:pPr>
            <a:r>
              <a:rPr lang="en-US" sz="1200" kern="0" dirty="0" smtClean="0">
                <a:latin typeface="Arial" pitchFamily="34" charset="0"/>
                <a:cs typeface="Arial" pitchFamily="34" charset="0"/>
              </a:rPr>
              <a:t>Department of Electrical and Computer Engineering</a:t>
            </a:r>
          </a:p>
          <a:p>
            <a:pPr>
              <a:defRPr/>
            </a:pPr>
            <a:r>
              <a:rPr lang="en-US" sz="1200" kern="0" dirty="0" smtClean="0">
                <a:latin typeface="Arial" pitchFamily="34" charset="0"/>
                <a:cs typeface="Arial" pitchFamily="34" charset="0"/>
              </a:rPr>
              <a:t>University of Waterloo</a:t>
            </a:r>
          </a:p>
          <a:p>
            <a:pPr>
              <a:defRPr/>
            </a:pPr>
            <a:r>
              <a:rPr lang="en-US" sz="1200" kern="0" dirty="0" smtClean="0">
                <a:latin typeface="Arial" pitchFamily="34" charset="0"/>
                <a:cs typeface="Arial" pitchFamily="34" charset="0"/>
              </a:rPr>
              <a:t>Waterloo, Ontario, Canada</a:t>
            </a:r>
          </a:p>
          <a:p>
            <a:pPr>
              <a:defRPr/>
            </a:pPr>
            <a:endParaRPr lang="en-US" sz="1200" kern="0" dirty="0" smtClean="0">
              <a:latin typeface="Arial" pitchFamily="34" charset="0"/>
              <a:cs typeface="Arial" pitchFamily="34" charset="0"/>
            </a:endParaRPr>
          </a:p>
          <a:p>
            <a:pPr>
              <a:defRPr/>
            </a:pPr>
            <a:r>
              <a:rPr lang="en-US" sz="1200" kern="0" dirty="0" smtClean="0">
                <a:latin typeface="Arial" pitchFamily="34" charset="0"/>
                <a:cs typeface="Arial" pitchFamily="34" charset="0"/>
              </a:rPr>
              <a:t>ece.uwaterloo.ca</a:t>
            </a:r>
          </a:p>
          <a:p>
            <a:pPr>
              <a:defRPr/>
            </a:pPr>
            <a:r>
              <a:rPr lang="en-US" sz="1200" kern="0" dirty="0" smtClean="0">
                <a:latin typeface="Arial" pitchFamily="34" charset="0"/>
                <a:cs typeface="Arial" pitchFamily="34" charset="0"/>
              </a:rPr>
              <a:t>dwharder@alumni.uwaterloo.ca</a:t>
            </a:r>
          </a:p>
          <a:p>
            <a:pPr>
              <a:defRPr/>
            </a:pPr>
            <a:endParaRPr lang="en-CA" sz="1000" dirty="0" smtClean="0"/>
          </a:p>
          <a:p>
            <a:pPr>
              <a:defRPr/>
            </a:pPr>
            <a:r>
              <a:rPr lang="en-CA" sz="1000" dirty="0" smtClean="0"/>
              <a:t>© 2012 by Douglas Wilhelm Harder.  Some rights reserved.</a:t>
            </a:r>
            <a:endParaRPr lang="en-US" sz="1000" kern="0" dirty="0" smtClean="0">
              <a:latin typeface="Arial" pitchFamily="34" charset="0"/>
              <a:cs typeface="Arial" pitchFamily="34" charset="0"/>
            </a:endParaRPr>
          </a:p>
        </p:txBody>
      </p:sp>
      <p:sp>
        <p:nvSpPr>
          <p:cNvPr id="4" name="Rectangle 3"/>
          <p:cNvSpPr/>
          <p:nvPr/>
        </p:nvSpPr>
        <p:spPr>
          <a:xfrm>
            <a:off x="335154" y="6116647"/>
            <a:ext cx="4641960" cy="307777"/>
          </a:xfrm>
          <a:prstGeom prst="rect">
            <a:avLst/>
          </a:prstGeom>
        </p:spPr>
        <p:txBody>
          <a:bodyPr wrap="square">
            <a:spAutoFit/>
          </a:bodyPr>
          <a:lstStyle/>
          <a:p>
            <a:pPr>
              <a:defRPr/>
            </a:pPr>
            <a:r>
              <a:rPr lang="en-CA" sz="1400" dirty="0" smtClean="0">
                <a:solidFill>
                  <a:schemeClr val="bg1"/>
                </a:solidFill>
              </a:rPr>
              <a:t>Based in part on the work of Prof. Julie Vale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lvl="0" algn="ctr">
              <a:buNone/>
            </a:pPr>
            <a:r>
              <a:rPr lang="en-CA" sz="2800" dirty="0" smtClean="0">
                <a:solidFill>
                  <a:prstClr val="black"/>
                </a:solidFill>
              </a:rPr>
              <a:t>Treating prostate and cervical cancer</a:t>
            </a:r>
            <a:endParaRPr lang="en-CA" sz="2800" dirty="0">
              <a:solidFill>
                <a:prstClr val="black"/>
              </a:solidFill>
            </a:endParaRPr>
          </a:p>
        </p:txBody>
      </p:sp>
      <p:sp>
        <p:nvSpPr>
          <p:cNvPr id="7" name="Footer Placeholder 6"/>
          <p:cNvSpPr>
            <a:spLocks noGrp="1"/>
          </p:cNvSpPr>
          <p:nvPr>
            <p:ph type="ftr" sz="quarter" idx="12"/>
          </p:nvPr>
        </p:nvSpPr>
        <p:spPr/>
        <p:txBody>
          <a:bodyPr/>
          <a:lstStyle/>
          <a:p>
            <a:pPr>
              <a:defRPr/>
            </a:pPr>
            <a:r>
              <a:rPr lang="en-US" dirty="0"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10</a:t>
            </a:fld>
            <a:endParaRPr lang="en-CA"/>
          </a:p>
        </p:txBody>
      </p:sp>
      <p:pic>
        <p:nvPicPr>
          <p:cNvPr id="29698" name="Picture 2" descr="C:\Users\dwharder\Desktop\i.1.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Shields protect but also affect dosage levels</a:t>
            </a:r>
            <a:endParaRPr lang="en-CA" sz="2800"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11</a:t>
            </a:fld>
            <a:endParaRPr lang="en-CA"/>
          </a:p>
        </p:txBody>
      </p:sp>
      <p:pic>
        <p:nvPicPr>
          <p:cNvPr id="12" name="Picture 4" descr="C:\Users\dwharder\Desktop\i.3.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
        <p:nvSpPr>
          <p:cNvPr id="8" name="Rectangle 7"/>
          <p:cNvSpPr/>
          <p:nvPr/>
        </p:nvSpPr>
        <p:spPr>
          <a:xfrm rot="19976884">
            <a:off x="1828639" y="3645026"/>
            <a:ext cx="5216493" cy="461665"/>
          </a:xfrm>
          <a:prstGeom prst="rect">
            <a:avLst/>
          </a:prstGeom>
          <a:solidFill>
            <a:schemeClr val="bg2"/>
          </a:solidFill>
        </p:spPr>
        <p:txBody>
          <a:bodyPr wrap="none">
            <a:spAutoFit/>
          </a:bodyPr>
          <a:lstStyle/>
          <a:p>
            <a:r>
              <a:rPr lang="en-CA" sz="2400" dirty="0" smtClean="0"/>
              <a:t>Software allows for up to four shields</a:t>
            </a:r>
            <a:endParaRPr lang="en-CA"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They wanted five shields</a:t>
            </a:r>
            <a:endParaRPr lang="en-CA" sz="2800"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12</a:t>
            </a:fld>
            <a:endParaRPr lang="en-CA"/>
          </a:p>
        </p:txBody>
      </p:sp>
      <p:pic>
        <p:nvPicPr>
          <p:cNvPr id="8" name="Picture 3" descr="C:\Users\dwharder\Desktop\i.2.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They fudged the system and it worked...</a:t>
            </a:r>
            <a:endParaRPr lang="en-CA" sz="2800"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13</a:t>
            </a:fld>
            <a:endParaRPr lang="en-CA"/>
          </a:p>
        </p:txBody>
      </p:sp>
      <p:pic>
        <p:nvPicPr>
          <p:cNvPr id="8" name="Picture 6" descr="C:\Users\dwharder\Desktop\i.5.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Instituto</a:t>
            </a:r>
            <a:r>
              <a:rPr lang="en-CA" dirty="0" smtClean="0"/>
              <a:t> </a:t>
            </a:r>
            <a:r>
              <a:rPr lang="en-CA" dirty="0" err="1" smtClean="0"/>
              <a:t>Oncologico</a:t>
            </a:r>
            <a:r>
              <a:rPr lang="en-CA" dirty="0" smtClean="0"/>
              <a:t> </a:t>
            </a:r>
            <a:r>
              <a:rPr lang="en-CA" dirty="0" err="1" smtClean="0"/>
              <a:t>Nacional</a:t>
            </a:r>
            <a:endParaRPr lang="en-CA" dirty="0"/>
          </a:p>
        </p:txBody>
      </p:sp>
      <p:sp>
        <p:nvSpPr>
          <p:cNvPr id="3" name="Content Placeholder 2"/>
          <p:cNvSpPr>
            <a:spLocks noGrp="1"/>
          </p:cNvSpPr>
          <p:nvPr>
            <p:ph idx="1"/>
          </p:nvPr>
        </p:nvSpPr>
        <p:spPr/>
        <p:txBody>
          <a:bodyPr/>
          <a:lstStyle/>
          <a:p>
            <a:pPr algn="ctr">
              <a:buNone/>
            </a:pPr>
            <a:r>
              <a:rPr lang="en-CA" sz="2800" dirty="0" smtClean="0"/>
              <a:t>...if they did it right</a:t>
            </a:r>
            <a:endParaRPr lang="en-CA" sz="2800"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14</a:t>
            </a:fld>
            <a:endParaRPr lang="en-CA"/>
          </a:p>
        </p:txBody>
      </p:sp>
      <p:pic>
        <p:nvPicPr>
          <p:cNvPr id="9" name="Picture 5" descr="C:\Users\dwharder\Desktop\i.4.png"/>
          <p:cNvPicPr>
            <a:picLocks noChangeAspect="1" noChangeArrowheads="1"/>
          </p:cNvPicPr>
          <p:nvPr/>
        </p:nvPicPr>
        <p:blipFill>
          <a:blip r:embed="rId2"/>
          <a:srcRect/>
          <a:stretch>
            <a:fillRect/>
          </a:stretch>
        </p:blipFill>
        <p:spPr bwMode="auto">
          <a:xfrm>
            <a:off x="3213100" y="2087563"/>
            <a:ext cx="2717800" cy="4129087"/>
          </a:xfrm>
          <a:prstGeom prst="rect">
            <a:avLst/>
          </a:prstGeom>
          <a:noFill/>
        </p:spPr>
      </p:pic>
      <p:sp>
        <p:nvSpPr>
          <p:cNvPr id="10" name="Rectangle 9"/>
          <p:cNvSpPr/>
          <p:nvPr/>
        </p:nvSpPr>
        <p:spPr>
          <a:xfrm rot="19976884">
            <a:off x="2634333" y="3645026"/>
            <a:ext cx="3605089" cy="461665"/>
          </a:xfrm>
          <a:prstGeom prst="rect">
            <a:avLst/>
          </a:prstGeom>
          <a:solidFill>
            <a:schemeClr val="bg2"/>
          </a:solidFill>
        </p:spPr>
        <p:txBody>
          <a:bodyPr wrap="none">
            <a:spAutoFit/>
          </a:bodyPr>
          <a:lstStyle/>
          <a:p>
            <a:r>
              <a:rPr lang="en-CA" sz="2400" dirty="0" smtClean="0">
                <a:solidFill>
                  <a:srgbClr val="FF0000"/>
                </a:solidFill>
              </a:rPr>
              <a:t>17 deaths and 11 injuries</a:t>
            </a:r>
            <a:endParaRPr lang="en-CA" sz="24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3945277" y="4205184"/>
            <a:ext cx="4833991" cy="2453250"/>
          </a:xfrm>
          <a:prstGeom prst="rect">
            <a:avLst/>
          </a:prstGeom>
          <a:noFill/>
          <a:ln w="9525">
            <a:noFill/>
            <a:miter lim="800000"/>
            <a:headEnd/>
            <a:tailEnd/>
          </a:ln>
        </p:spPr>
      </p:pic>
      <p:sp>
        <p:nvSpPr>
          <p:cNvPr id="2" name="Title 1"/>
          <p:cNvSpPr>
            <a:spLocks noGrp="1"/>
          </p:cNvSpPr>
          <p:nvPr>
            <p:ph type="title"/>
          </p:nvPr>
        </p:nvSpPr>
        <p:spPr/>
        <p:txBody>
          <a:bodyPr/>
          <a:lstStyle/>
          <a:p>
            <a:r>
              <a:rPr lang="en-CA" dirty="0" smtClean="0"/>
              <a:t>Toyota</a:t>
            </a:r>
            <a:endParaRPr lang="en-CA" dirty="0"/>
          </a:p>
        </p:txBody>
      </p:sp>
      <p:sp>
        <p:nvSpPr>
          <p:cNvPr id="3" name="Content Placeholder 2"/>
          <p:cNvSpPr>
            <a:spLocks noGrp="1"/>
          </p:cNvSpPr>
          <p:nvPr>
            <p:ph idx="1"/>
          </p:nvPr>
        </p:nvSpPr>
        <p:spPr/>
        <p:txBody>
          <a:bodyPr/>
          <a:lstStyle/>
          <a:p>
            <a:pPr algn="ctr">
              <a:buNone/>
            </a:pPr>
            <a:r>
              <a:rPr lang="en-CA" dirty="0" smtClean="0"/>
              <a:t>9 million vehicles recalled...</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15</a:t>
            </a:fld>
            <a:endParaRPr lang="en-CA"/>
          </a:p>
        </p:txBody>
      </p:sp>
      <p:pic>
        <p:nvPicPr>
          <p:cNvPr id="1026" name="Picture 2"/>
          <p:cNvPicPr>
            <a:picLocks noChangeAspect="1" noChangeArrowheads="1"/>
          </p:cNvPicPr>
          <p:nvPr/>
        </p:nvPicPr>
        <p:blipFill>
          <a:blip r:embed="rId3"/>
          <a:srcRect/>
          <a:stretch>
            <a:fillRect/>
          </a:stretch>
        </p:blipFill>
        <p:spPr bwMode="auto">
          <a:xfrm>
            <a:off x="414391" y="2075579"/>
            <a:ext cx="4833991" cy="2495548"/>
          </a:xfrm>
          <a:prstGeom prst="rect">
            <a:avLst/>
          </a:prstGeom>
          <a:noFill/>
          <a:ln w="9525">
            <a:noFill/>
            <a:miter lim="800000"/>
            <a:headEnd/>
            <a:tailEnd/>
          </a:ln>
        </p:spPr>
      </p:pic>
      <p:sp>
        <p:nvSpPr>
          <p:cNvPr id="9" name="TextBox 8"/>
          <p:cNvSpPr txBox="1"/>
          <p:nvPr/>
        </p:nvSpPr>
        <p:spPr>
          <a:xfrm>
            <a:off x="3049996" y="4726112"/>
            <a:ext cx="723275" cy="307777"/>
          </a:xfrm>
          <a:prstGeom prst="rect">
            <a:avLst/>
          </a:prstGeom>
          <a:noFill/>
        </p:spPr>
        <p:txBody>
          <a:bodyPr wrap="none" rtlCol="0">
            <a:spAutoFit/>
          </a:bodyPr>
          <a:lstStyle/>
          <a:p>
            <a:r>
              <a:rPr lang="en-CA" sz="1400" dirty="0" smtClean="0">
                <a:solidFill>
                  <a:schemeClr val="tx1">
                    <a:lumMod val="50000"/>
                    <a:lumOff val="50000"/>
                  </a:schemeClr>
                </a:solidFill>
              </a:rPr>
              <a:t>IFCAR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Audi 5000</a:t>
            </a:r>
            <a:endParaRPr lang="en-CA" dirty="0"/>
          </a:p>
        </p:txBody>
      </p:sp>
      <p:sp>
        <p:nvSpPr>
          <p:cNvPr id="3" name="Content Placeholder 2"/>
          <p:cNvSpPr>
            <a:spLocks noGrp="1"/>
          </p:cNvSpPr>
          <p:nvPr>
            <p:ph idx="1"/>
          </p:nvPr>
        </p:nvSpPr>
        <p:spPr/>
        <p:txBody>
          <a:bodyPr/>
          <a:lstStyle/>
          <a:p>
            <a:pPr algn="ctr">
              <a:buNone/>
            </a:pPr>
            <a:r>
              <a:rPr lang="en-CA" dirty="0" smtClean="0"/>
              <a:t>9 million vehicles recalled...</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16</a:t>
            </a:fld>
            <a:endParaRPr lang="en-CA"/>
          </a:p>
        </p:txBody>
      </p:sp>
      <p:pic>
        <p:nvPicPr>
          <p:cNvPr id="2050" name="Picture 2"/>
          <p:cNvPicPr>
            <a:picLocks noChangeAspect="1" noChangeArrowheads="1"/>
          </p:cNvPicPr>
          <p:nvPr/>
        </p:nvPicPr>
        <p:blipFill>
          <a:blip r:embed="rId2"/>
          <a:srcRect/>
          <a:stretch>
            <a:fillRect/>
          </a:stretch>
        </p:blipFill>
        <p:spPr bwMode="auto">
          <a:xfrm>
            <a:off x="1947291" y="2383707"/>
            <a:ext cx="5720993" cy="3375386"/>
          </a:xfrm>
          <a:prstGeom prst="rect">
            <a:avLst/>
          </a:prstGeom>
          <a:noFill/>
          <a:ln w="9525">
            <a:noFill/>
            <a:miter lim="800000"/>
            <a:headEnd/>
            <a:tailEnd/>
          </a:ln>
        </p:spPr>
      </p:pic>
      <p:sp>
        <p:nvSpPr>
          <p:cNvPr id="9" name="TextBox 8"/>
          <p:cNvSpPr txBox="1"/>
          <p:nvPr/>
        </p:nvSpPr>
        <p:spPr>
          <a:xfrm>
            <a:off x="6175052" y="5759093"/>
            <a:ext cx="1359668" cy="307777"/>
          </a:xfrm>
          <a:prstGeom prst="rect">
            <a:avLst/>
          </a:prstGeom>
          <a:noFill/>
        </p:spPr>
        <p:txBody>
          <a:bodyPr wrap="none" rtlCol="0">
            <a:spAutoFit/>
          </a:bodyPr>
          <a:lstStyle/>
          <a:p>
            <a:r>
              <a:rPr lang="en-CA" sz="1400" dirty="0" smtClean="0">
                <a:solidFill>
                  <a:schemeClr val="tx1">
                    <a:lumMod val="50000"/>
                    <a:lumOff val="50000"/>
                  </a:schemeClr>
                </a:solidFill>
              </a:rPr>
              <a:t>Rudolf </a:t>
            </a:r>
            <a:r>
              <a:rPr lang="en-CA" sz="1400" dirty="0" err="1" smtClean="0">
                <a:solidFill>
                  <a:schemeClr val="tx1">
                    <a:lumMod val="50000"/>
                    <a:lumOff val="50000"/>
                  </a:schemeClr>
                </a:solidFill>
              </a:rPr>
              <a:t>Stricker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Lt. Col. </a:t>
            </a:r>
            <a:r>
              <a:rPr lang="en-CA" dirty="0" err="1" smtClean="0"/>
              <a:t>Stanislav</a:t>
            </a:r>
            <a:r>
              <a:rPr lang="en-CA" dirty="0" smtClean="0"/>
              <a:t> </a:t>
            </a:r>
            <a:r>
              <a:rPr lang="en-CA" dirty="0" err="1" smtClean="0"/>
              <a:t>Yevgrafovich</a:t>
            </a:r>
            <a:r>
              <a:rPr lang="en-CA" dirty="0" smtClean="0"/>
              <a:t> </a:t>
            </a:r>
            <a:r>
              <a:rPr lang="en-CA" dirty="0" err="1" smtClean="0"/>
              <a:t>Petrov</a:t>
            </a:r>
            <a:endParaRPr lang="en-CA" dirty="0"/>
          </a:p>
        </p:txBody>
      </p:sp>
      <p:sp>
        <p:nvSpPr>
          <p:cNvPr id="3" name="Content Placeholder 2"/>
          <p:cNvSpPr>
            <a:spLocks noGrp="1"/>
          </p:cNvSpPr>
          <p:nvPr>
            <p:ph idx="1"/>
          </p:nvPr>
        </p:nvSpPr>
        <p:spPr/>
        <p:txBody>
          <a:bodyPr/>
          <a:lstStyle/>
          <a:p>
            <a:pPr>
              <a:buNone/>
            </a:pPr>
            <a:r>
              <a:rPr lang="en-CA" dirty="0" smtClean="0"/>
              <a:t>	</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17</a:t>
            </a:fld>
            <a:endParaRPr lang="en-CA"/>
          </a:p>
        </p:txBody>
      </p:sp>
      <p:pic>
        <p:nvPicPr>
          <p:cNvPr id="3074" name="Picture 2"/>
          <p:cNvPicPr>
            <a:picLocks noChangeAspect="1" noChangeArrowheads="1"/>
          </p:cNvPicPr>
          <p:nvPr/>
        </p:nvPicPr>
        <p:blipFill>
          <a:blip r:embed="rId2"/>
          <a:srcRect/>
          <a:stretch>
            <a:fillRect/>
          </a:stretch>
        </p:blipFill>
        <p:spPr bwMode="auto">
          <a:xfrm>
            <a:off x="1008168" y="3297711"/>
            <a:ext cx="2043257" cy="2918939"/>
          </a:xfrm>
          <a:prstGeom prst="rect">
            <a:avLst/>
          </a:prstGeom>
          <a:noFill/>
          <a:ln w="9525">
            <a:noFill/>
            <a:miter lim="800000"/>
            <a:headEnd/>
            <a:tailEnd/>
          </a:ln>
        </p:spPr>
      </p:pic>
      <p:sp>
        <p:nvSpPr>
          <p:cNvPr id="8" name="TextBox 7"/>
          <p:cNvSpPr txBox="1"/>
          <p:nvPr/>
        </p:nvSpPr>
        <p:spPr>
          <a:xfrm>
            <a:off x="150085" y="6373158"/>
            <a:ext cx="5585183" cy="307777"/>
          </a:xfrm>
          <a:prstGeom prst="rect">
            <a:avLst/>
          </a:prstGeom>
          <a:noFill/>
        </p:spPr>
        <p:txBody>
          <a:bodyPr wrap="none" rtlCol="0">
            <a:spAutoFit/>
          </a:bodyPr>
          <a:lstStyle/>
          <a:p>
            <a:r>
              <a:rPr lang="en-CA" sz="1400" dirty="0" smtClean="0">
                <a:solidFill>
                  <a:schemeClr val="tx1">
                    <a:lumMod val="50000"/>
                    <a:lumOff val="50000"/>
                  </a:schemeClr>
                </a:solidFill>
              </a:rPr>
              <a:t>http://sixperfections.blogspot.ca/2012/04/man-who-saved-world.html</a:t>
            </a:r>
            <a:endParaRPr lang="en-CA" sz="1400" dirty="0">
              <a:solidFill>
                <a:schemeClr val="tx1">
                  <a:lumMod val="50000"/>
                  <a:lumOff val="50000"/>
                </a:schemeClr>
              </a:solidFill>
            </a:endParaRPr>
          </a:p>
        </p:txBody>
      </p:sp>
      <p:pic>
        <p:nvPicPr>
          <p:cNvPr id="3075" name="Picture 3"/>
          <p:cNvPicPr>
            <a:picLocks noChangeAspect="1" noChangeArrowheads="1"/>
          </p:cNvPicPr>
          <p:nvPr/>
        </p:nvPicPr>
        <p:blipFill>
          <a:blip r:embed="rId3"/>
          <a:srcRect/>
          <a:stretch>
            <a:fillRect/>
          </a:stretch>
        </p:blipFill>
        <p:spPr bwMode="auto">
          <a:xfrm>
            <a:off x="3267456" y="2012776"/>
            <a:ext cx="5519740" cy="3677527"/>
          </a:xfrm>
          <a:prstGeom prst="rect">
            <a:avLst/>
          </a:prstGeom>
          <a:noFill/>
          <a:ln w="9525">
            <a:noFill/>
            <a:miter lim="800000"/>
            <a:headEnd/>
            <a:tailEnd/>
          </a:ln>
        </p:spPr>
      </p:pic>
      <p:sp>
        <p:nvSpPr>
          <p:cNvPr id="10" name="TextBox 9"/>
          <p:cNvSpPr txBox="1"/>
          <p:nvPr/>
        </p:nvSpPr>
        <p:spPr>
          <a:xfrm>
            <a:off x="6979281" y="5754984"/>
            <a:ext cx="1707519" cy="307777"/>
          </a:xfrm>
          <a:prstGeom prst="rect">
            <a:avLst/>
          </a:prstGeom>
          <a:noFill/>
        </p:spPr>
        <p:txBody>
          <a:bodyPr wrap="none" rtlCol="0">
            <a:spAutoFit/>
          </a:bodyPr>
          <a:lstStyle/>
          <a:p>
            <a:r>
              <a:rPr lang="az-Cyrl-AZ" sz="1400" dirty="0" smtClean="0">
                <a:solidFill>
                  <a:schemeClr val="tx1">
                    <a:lumMod val="50000"/>
                    <a:lumOff val="50000"/>
                  </a:schemeClr>
                </a:solidFill>
              </a:rPr>
              <a:t>Участник:</a:t>
            </a:r>
            <a:r>
              <a:rPr lang="en-CA" sz="1400" dirty="0" err="1" smtClean="0">
                <a:solidFill>
                  <a:schemeClr val="tx1">
                    <a:lumMod val="50000"/>
                    <a:lumOff val="50000"/>
                  </a:schemeClr>
                </a:solidFill>
              </a:rPr>
              <a:t>Goodvint</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Li-Ion Batteries</a:t>
            </a:r>
            <a:endParaRPr lang="en-CA"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18</a:t>
            </a:fld>
            <a:endParaRPr lang="en-CA"/>
          </a:p>
        </p:txBody>
      </p:sp>
      <p:pic>
        <p:nvPicPr>
          <p:cNvPr id="4098" name="Picture 2"/>
          <p:cNvPicPr>
            <a:picLocks noChangeAspect="1" noChangeArrowheads="1"/>
          </p:cNvPicPr>
          <p:nvPr/>
        </p:nvPicPr>
        <p:blipFill>
          <a:blip r:embed="rId2"/>
          <a:srcRect/>
          <a:stretch>
            <a:fillRect/>
          </a:stretch>
        </p:blipFill>
        <p:spPr bwMode="auto">
          <a:xfrm>
            <a:off x="1356188" y="2028933"/>
            <a:ext cx="6511247" cy="42051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A380</a:t>
            </a:r>
            <a:endParaRPr lang="en-CA"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19</a:t>
            </a:fld>
            <a:endParaRPr lang="en-CA"/>
          </a:p>
        </p:txBody>
      </p:sp>
      <p:pic>
        <p:nvPicPr>
          <p:cNvPr id="5122" name="Picture 2"/>
          <p:cNvPicPr>
            <a:picLocks noChangeAspect="1" noChangeArrowheads="1"/>
          </p:cNvPicPr>
          <p:nvPr/>
        </p:nvPicPr>
        <p:blipFill>
          <a:blip r:embed="rId2"/>
          <a:srcRect/>
          <a:stretch>
            <a:fillRect/>
          </a:stretch>
        </p:blipFill>
        <p:spPr bwMode="auto">
          <a:xfrm>
            <a:off x="2043113" y="2420634"/>
            <a:ext cx="5057775" cy="3619500"/>
          </a:xfrm>
          <a:prstGeom prst="rect">
            <a:avLst/>
          </a:prstGeom>
          <a:noFill/>
          <a:ln w="9525">
            <a:noFill/>
            <a:miter lim="800000"/>
            <a:headEnd/>
            <a:tailEnd/>
          </a:ln>
        </p:spPr>
      </p:pic>
      <p:sp>
        <p:nvSpPr>
          <p:cNvPr id="8" name="TextBox 7"/>
          <p:cNvSpPr txBox="1"/>
          <p:nvPr/>
        </p:nvSpPr>
        <p:spPr>
          <a:xfrm>
            <a:off x="5758062" y="6040134"/>
            <a:ext cx="1187441" cy="307777"/>
          </a:xfrm>
          <a:prstGeom prst="rect">
            <a:avLst/>
          </a:prstGeom>
          <a:noFill/>
        </p:spPr>
        <p:txBody>
          <a:bodyPr wrap="none" rtlCol="0">
            <a:spAutoFit/>
          </a:bodyPr>
          <a:lstStyle/>
          <a:p>
            <a:r>
              <a:rPr lang="en-CA" sz="1400" dirty="0" smtClean="0">
                <a:solidFill>
                  <a:schemeClr val="tx1">
                    <a:lumMod val="50000"/>
                    <a:lumOff val="50000"/>
                  </a:schemeClr>
                </a:solidFill>
              </a:rPr>
              <a:t>User : </a:t>
            </a:r>
            <a:r>
              <a:rPr lang="en-CA" sz="1400" dirty="0" err="1" smtClean="0">
                <a:solidFill>
                  <a:schemeClr val="tx1">
                    <a:lumMod val="50000"/>
                    <a:lumOff val="50000"/>
                  </a:schemeClr>
                </a:solidFill>
              </a:rPr>
              <a:t>P.loos</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pPr>
              <a:buNone/>
            </a:pPr>
            <a:r>
              <a:rPr lang="en-CA" dirty="0" smtClean="0"/>
              <a:t>	Welcome to the course introduction</a:t>
            </a:r>
          </a:p>
          <a:p>
            <a:pPr lvl="1"/>
            <a:r>
              <a:rPr lang="en-CA" dirty="0" smtClean="0"/>
              <a:t>Description</a:t>
            </a:r>
          </a:p>
          <a:p>
            <a:pPr lvl="1"/>
            <a:r>
              <a:rPr lang="en-CA" dirty="0" smtClean="0"/>
              <a:t>Course web site and course texts</a:t>
            </a:r>
          </a:p>
          <a:p>
            <a:pPr lvl="1"/>
            <a:r>
              <a:rPr lang="en-CA" dirty="0" smtClean="0"/>
              <a:t>Grading</a:t>
            </a:r>
          </a:p>
          <a:p>
            <a:pPr lvl="1"/>
            <a:r>
              <a:rPr lang="en-CA" dirty="0" smtClean="0"/>
              <a:t>An introduction</a:t>
            </a:r>
          </a:p>
        </p:txBody>
      </p:sp>
      <p:sp>
        <p:nvSpPr>
          <p:cNvPr id="9" name="Footer Placeholder 8"/>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a:t>
            </a:fld>
            <a:endParaRPr lang="en-CA"/>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Mariner 1   </a:t>
            </a:r>
            <a:r>
              <a:rPr lang="en-CA" dirty="0" err="1" smtClean="0"/>
              <a:t>Ariane</a:t>
            </a:r>
            <a:r>
              <a:rPr lang="en-CA" dirty="0" smtClean="0"/>
              <a:t> 5  MCO</a:t>
            </a:r>
            <a:endParaRPr lang="en-CA"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20</a:t>
            </a:fld>
            <a:endParaRPr lang="en-CA"/>
          </a:p>
        </p:txBody>
      </p:sp>
      <p:pic>
        <p:nvPicPr>
          <p:cNvPr id="6146" name="Picture 2"/>
          <p:cNvPicPr>
            <a:picLocks noChangeAspect="1" noChangeArrowheads="1"/>
          </p:cNvPicPr>
          <p:nvPr/>
        </p:nvPicPr>
        <p:blipFill>
          <a:blip r:embed="rId2"/>
          <a:srcRect/>
          <a:stretch>
            <a:fillRect/>
          </a:stretch>
        </p:blipFill>
        <p:spPr bwMode="auto">
          <a:xfrm>
            <a:off x="46240" y="1541123"/>
            <a:ext cx="2892175" cy="3615219"/>
          </a:xfrm>
          <a:prstGeom prst="rect">
            <a:avLst/>
          </a:prstGeom>
          <a:noFill/>
          <a:ln w="9525">
            <a:noFill/>
            <a:miter lim="800000"/>
            <a:headEnd/>
            <a:tailEnd/>
          </a:ln>
        </p:spPr>
      </p:pic>
      <p:sp>
        <p:nvSpPr>
          <p:cNvPr id="10" name="TextBox 9"/>
          <p:cNvSpPr txBox="1"/>
          <p:nvPr/>
        </p:nvSpPr>
        <p:spPr>
          <a:xfrm>
            <a:off x="2181311" y="5156342"/>
            <a:ext cx="675185" cy="307777"/>
          </a:xfrm>
          <a:prstGeom prst="rect">
            <a:avLst/>
          </a:prstGeom>
          <a:noFill/>
        </p:spPr>
        <p:txBody>
          <a:bodyPr wrap="none" rtlCol="0">
            <a:spAutoFit/>
          </a:bodyPr>
          <a:lstStyle/>
          <a:p>
            <a:r>
              <a:rPr lang="en-CA" sz="1400" dirty="0" smtClean="0">
                <a:solidFill>
                  <a:schemeClr val="tx1">
                    <a:lumMod val="50000"/>
                    <a:lumOff val="50000"/>
                  </a:schemeClr>
                </a:solidFill>
              </a:rPr>
              <a:t>NASA</a:t>
            </a:r>
            <a:endParaRPr lang="en-CA" sz="1400" dirty="0">
              <a:solidFill>
                <a:schemeClr val="tx1">
                  <a:lumMod val="50000"/>
                  <a:lumOff val="50000"/>
                </a:schemeClr>
              </a:solidFill>
            </a:endParaRPr>
          </a:p>
        </p:txBody>
      </p:sp>
      <p:pic>
        <p:nvPicPr>
          <p:cNvPr id="6147" name="Picture 3"/>
          <p:cNvPicPr>
            <a:picLocks noChangeAspect="1" noChangeArrowheads="1"/>
          </p:cNvPicPr>
          <p:nvPr/>
        </p:nvPicPr>
        <p:blipFill>
          <a:blip r:embed="rId3"/>
          <a:srcRect/>
          <a:stretch>
            <a:fillRect/>
          </a:stretch>
        </p:blipFill>
        <p:spPr bwMode="auto">
          <a:xfrm>
            <a:off x="2970422" y="1448657"/>
            <a:ext cx="2381250" cy="4914900"/>
          </a:xfrm>
          <a:prstGeom prst="rect">
            <a:avLst/>
          </a:prstGeom>
          <a:noFill/>
          <a:ln w="9525">
            <a:noFill/>
            <a:miter lim="800000"/>
            <a:headEnd/>
            <a:tailEnd/>
          </a:ln>
        </p:spPr>
      </p:pic>
      <p:sp>
        <p:nvSpPr>
          <p:cNvPr id="11" name="TextBox 10"/>
          <p:cNvSpPr txBox="1"/>
          <p:nvPr/>
        </p:nvSpPr>
        <p:spPr>
          <a:xfrm>
            <a:off x="4658854" y="6363557"/>
            <a:ext cx="692818" cy="307777"/>
          </a:xfrm>
          <a:prstGeom prst="rect">
            <a:avLst/>
          </a:prstGeom>
          <a:noFill/>
        </p:spPr>
        <p:txBody>
          <a:bodyPr wrap="none" rtlCol="0">
            <a:spAutoFit/>
          </a:bodyPr>
          <a:lstStyle/>
          <a:p>
            <a:r>
              <a:rPr lang="en-CA" sz="1400" dirty="0" smtClean="0">
                <a:solidFill>
                  <a:schemeClr val="tx1">
                    <a:lumMod val="50000"/>
                    <a:lumOff val="50000"/>
                  </a:schemeClr>
                </a:solidFill>
              </a:rPr>
              <a:t>Poppy</a:t>
            </a:r>
            <a:endParaRPr lang="en-CA" sz="1400" dirty="0">
              <a:solidFill>
                <a:schemeClr val="tx1">
                  <a:lumMod val="50000"/>
                  <a:lumOff val="50000"/>
                </a:schemeClr>
              </a:solidFill>
            </a:endParaRPr>
          </a:p>
        </p:txBody>
      </p:sp>
      <p:pic>
        <p:nvPicPr>
          <p:cNvPr id="6148" name="Picture 4"/>
          <p:cNvPicPr>
            <a:picLocks noChangeAspect="1" noChangeArrowheads="1"/>
          </p:cNvPicPr>
          <p:nvPr/>
        </p:nvPicPr>
        <p:blipFill>
          <a:blip r:embed="rId4"/>
          <a:srcRect/>
          <a:stretch>
            <a:fillRect/>
          </a:stretch>
        </p:blipFill>
        <p:spPr bwMode="auto">
          <a:xfrm>
            <a:off x="5385504" y="2105754"/>
            <a:ext cx="3694202" cy="3358365"/>
          </a:xfrm>
          <a:prstGeom prst="rect">
            <a:avLst/>
          </a:prstGeom>
          <a:noFill/>
          <a:ln w="9525">
            <a:noFill/>
            <a:miter lim="800000"/>
            <a:headEnd/>
            <a:tailEnd/>
          </a:ln>
        </p:spPr>
      </p:pic>
      <p:sp>
        <p:nvSpPr>
          <p:cNvPr id="12" name="TextBox 11"/>
          <p:cNvSpPr txBox="1"/>
          <p:nvPr/>
        </p:nvSpPr>
        <p:spPr>
          <a:xfrm>
            <a:off x="8293894" y="5464119"/>
            <a:ext cx="675185" cy="307777"/>
          </a:xfrm>
          <a:prstGeom prst="rect">
            <a:avLst/>
          </a:prstGeom>
          <a:noFill/>
        </p:spPr>
        <p:txBody>
          <a:bodyPr wrap="none" rtlCol="0">
            <a:spAutoFit/>
          </a:bodyPr>
          <a:lstStyle/>
          <a:p>
            <a:r>
              <a:rPr lang="en-CA" sz="1400" dirty="0" smtClean="0">
                <a:solidFill>
                  <a:schemeClr val="tx1">
                    <a:lumMod val="50000"/>
                    <a:lumOff val="50000"/>
                  </a:schemeClr>
                </a:solidFill>
              </a:rPr>
              <a:t>NASA</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Ariane</a:t>
            </a:r>
            <a:r>
              <a:rPr lang="en-CA" dirty="0" smtClean="0"/>
              <a:t> 5</a:t>
            </a:r>
            <a:endParaRPr lang="en-CA" dirty="0"/>
          </a:p>
        </p:txBody>
      </p:sp>
      <p:sp>
        <p:nvSpPr>
          <p:cNvPr id="3" name="Content Placeholder 2"/>
          <p:cNvSpPr>
            <a:spLocks noGrp="1"/>
          </p:cNvSpPr>
          <p:nvPr>
            <p:ph idx="1"/>
          </p:nvPr>
        </p:nvSpPr>
        <p:spPr>
          <a:xfrm>
            <a:off x="457200" y="1600200"/>
            <a:ext cx="8622506" cy="4616450"/>
          </a:xfrm>
        </p:spPr>
        <p:txBody>
          <a:bodyPr/>
          <a:lstStyle/>
          <a:p>
            <a:pPr>
              <a:buNone/>
            </a:pP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 TBD.T_ENTIER_</a:t>
            </a:r>
            <a:r>
              <a:rPr lang="en-CA" sz="1800" dirty="0" smtClean="0">
                <a:solidFill>
                  <a:srgbClr val="FF0000"/>
                </a:solidFill>
                <a:latin typeface="Consolas" pitchFamily="49" charset="0"/>
                <a:cs typeface="Consolas" pitchFamily="49" charset="0"/>
              </a:rPr>
              <a:t>32S</a:t>
            </a:r>
            <a:r>
              <a:rPr lang="en-CA" sz="1800" dirty="0" smtClean="0">
                <a:latin typeface="Consolas" pitchFamily="49" charset="0"/>
                <a:cs typeface="Consolas" pitchFamily="49" charset="0"/>
              </a:rPr>
              <a:t>(</a:t>
            </a:r>
          </a:p>
          <a:p>
            <a:pPr>
              <a:buNone/>
            </a:pPr>
            <a:r>
              <a:rPr lang="en-CA" sz="1800" dirty="0" smtClean="0">
                <a:solidFill>
                  <a:srgbClr val="7030A0"/>
                </a:solidFill>
                <a:latin typeface="Consolas" pitchFamily="49" charset="0"/>
                <a:cs typeface="Consolas" pitchFamily="49" charset="0"/>
              </a:rPr>
              <a:t>     </a:t>
            </a:r>
            <a:r>
              <a:rPr lang="en-CA" sz="1800" b="1" dirty="0" smtClean="0">
                <a:solidFill>
                  <a:srgbClr val="FF0066"/>
                </a:solidFill>
                <a:latin typeface="Consolas" pitchFamily="49" charset="0"/>
                <a:cs typeface="Consolas" pitchFamily="49" charset="0"/>
              </a:rPr>
              <a:t>(1.0/C_M_LSB_BH) * G_M_INFO_DERIVE( T_ALG.E_BH )</a:t>
            </a:r>
            <a:r>
              <a:rPr lang="en-CA" sz="1800" dirty="0" smtClean="0">
                <a:solidFill>
                  <a:srgbClr val="FF0066"/>
                </a:solidFill>
                <a:latin typeface="Consolas" pitchFamily="49" charset="0"/>
                <a:cs typeface="Consolas" pitchFamily="49" charset="0"/>
              </a:rPr>
              <a:t> </a:t>
            </a:r>
            <a:r>
              <a:rPr lang="en-CA" sz="1800" dirty="0" smtClean="0">
                <a:latin typeface="Consolas" pitchFamily="49" charset="0"/>
                <a:cs typeface="Consolas" pitchFamily="49" charset="0"/>
              </a:rPr>
              <a:t>);</a:t>
            </a:r>
          </a:p>
          <a:p>
            <a:pPr>
              <a:buNone/>
            </a:pPr>
            <a:endParaRPr lang="en-CA" sz="1800" dirty="0" smtClean="0">
              <a:latin typeface="Consolas" pitchFamily="49" charset="0"/>
              <a:cs typeface="Consolas" pitchFamily="49" charset="0"/>
            </a:endParaRPr>
          </a:p>
          <a:p>
            <a:pPr>
              <a:buNone/>
            </a:pPr>
            <a:r>
              <a:rPr lang="en-CA" sz="1800" dirty="0" smtClean="0">
                <a:latin typeface="Consolas" pitchFamily="49" charset="0"/>
                <a:cs typeface="Consolas" pitchFamily="49" charset="0"/>
              </a:rPr>
              <a:t>if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&gt; 32767 then</a:t>
            </a:r>
          </a:p>
          <a:p>
            <a:pPr>
              <a:buNone/>
            </a:pPr>
            <a:r>
              <a:rPr lang="en-CA" sz="1800" dirty="0" smtClean="0">
                <a:latin typeface="Consolas" pitchFamily="49" charset="0"/>
                <a:cs typeface="Consolas" pitchFamily="49" charset="0"/>
              </a:rPr>
              <a:t>    P_M_DERIVE(T_ALG.E_BH) := 16#7FFF#;</a:t>
            </a:r>
          </a:p>
          <a:p>
            <a:pPr>
              <a:buNone/>
            </a:pPr>
            <a:r>
              <a:rPr lang="en-CA" sz="1800" dirty="0" err="1" smtClean="0">
                <a:latin typeface="Consolas" pitchFamily="49" charset="0"/>
                <a:cs typeface="Consolas" pitchFamily="49" charset="0"/>
              </a:rPr>
              <a:t>elsif</a:t>
            </a:r>
            <a:r>
              <a:rPr lang="en-CA" sz="1800" dirty="0" smtClean="0">
                <a:latin typeface="Consolas" pitchFamily="49" charset="0"/>
                <a:cs typeface="Consolas" pitchFamily="49" charset="0"/>
              </a:rPr>
              <a:t>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&lt; -32768 then</a:t>
            </a:r>
          </a:p>
          <a:p>
            <a:pPr>
              <a:buNone/>
            </a:pPr>
            <a:r>
              <a:rPr lang="en-CA" sz="1800" dirty="0" smtClean="0">
                <a:latin typeface="Consolas" pitchFamily="49" charset="0"/>
                <a:cs typeface="Consolas" pitchFamily="49" charset="0"/>
              </a:rPr>
              <a:t>    P_M_DERIVE(T_ALG.E_BH) := 16#8000#;</a:t>
            </a:r>
          </a:p>
          <a:p>
            <a:pPr>
              <a:buNone/>
            </a:pPr>
            <a:r>
              <a:rPr lang="en-CA" sz="1800" dirty="0" smtClean="0">
                <a:latin typeface="Consolas" pitchFamily="49" charset="0"/>
                <a:cs typeface="Consolas" pitchFamily="49" charset="0"/>
              </a:rPr>
              <a:t>else</a:t>
            </a:r>
          </a:p>
          <a:p>
            <a:pPr>
              <a:buNone/>
            </a:pPr>
            <a:r>
              <a:rPr lang="en-CA" sz="1800" dirty="0" smtClean="0">
                <a:latin typeface="Consolas" pitchFamily="49" charset="0"/>
                <a:cs typeface="Consolas" pitchFamily="49" charset="0"/>
              </a:rPr>
              <a:t>    P_M_DERIVE(T_ALG.E_BH) := </a:t>
            </a:r>
          </a:p>
          <a:p>
            <a:pPr>
              <a:buNone/>
            </a:pPr>
            <a:r>
              <a:rPr lang="en-CA" sz="1800" dirty="0" smtClean="0">
                <a:latin typeface="Consolas" pitchFamily="49" charset="0"/>
                <a:cs typeface="Consolas" pitchFamily="49" charset="0"/>
              </a:rPr>
              <a:t>        UC_16S_EN_</a:t>
            </a:r>
            <a:r>
              <a:rPr lang="en-CA" sz="1800" dirty="0" smtClean="0">
                <a:solidFill>
                  <a:srgbClr val="FF0000"/>
                </a:solidFill>
                <a:latin typeface="Consolas" pitchFamily="49" charset="0"/>
                <a:cs typeface="Consolas" pitchFamily="49" charset="0"/>
              </a:rPr>
              <a:t>16NS</a:t>
            </a:r>
            <a:r>
              <a:rPr lang="en-CA" sz="1800" dirty="0" smtClean="0">
                <a:latin typeface="Consolas" pitchFamily="49" charset="0"/>
                <a:cs typeface="Consolas" pitchFamily="49" charset="0"/>
              </a:rPr>
              <a:t>( TDB.T_ENTIER_</a:t>
            </a:r>
            <a:r>
              <a:rPr lang="en-CA" sz="1800" dirty="0" smtClean="0">
                <a:solidFill>
                  <a:srgbClr val="FF0000"/>
                </a:solidFill>
                <a:latin typeface="Consolas" pitchFamily="49" charset="0"/>
                <a:cs typeface="Consolas" pitchFamily="49" charset="0"/>
              </a:rPr>
              <a:t>16S</a:t>
            </a:r>
            <a:r>
              <a:rPr lang="en-CA" sz="1800" dirty="0" smtClean="0">
                <a:latin typeface="Consolas" pitchFamily="49" charset="0"/>
                <a:cs typeface="Consolas" pitchFamily="49" charset="0"/>
              </a:rPr>
              <a:t>( </a:t>
            </a:r>
            <a:r>
              <a:rPr lang="en-CA" sz="1800" dirty="0" smtClean="0">
                <a:solidFill>
                  <a:srgbClr val="00B0F0"/>
                </a:solidFill>
                <a:latin typeface="Consolas" pitchFamily="49" charset="0"/>
                <a:cs typeface="Consolas" pitchFamily="49" charset="0"/>
              </a:rPr>
              <a:t>L_M_BH_32</a:t>
            </a:r>
            <a:r>
              <a:rPr lang="en-CA" sz="1800" dirty="0" smtClean="0">
                <a:latin typeface="Consolas" pitchFamily="49" charset="0"/>
                <a:cs typeface="Consolas" pitchFamily="49" charset="0"/>
              </a:rPr>
              <a:t> ) );</a:t>
            </a:r>
          </a:p>
          <a:p>
            <a:pPr>
              <a:buNone/>
            </a:pPr>
            <a:r>
              <a:rPr lang="en-CA" sz="1800" dirty="0" smtClean="0">
                <a:latin typeface="Consolas" pitchFamily="49" charset="0"/>
                <a:cs typeface="Consolas" pitchFamily="49" charset="0"/>
              </a:rPr>
              <a:t>end if;</a:t>
            </a:r>
          </a:p>
          <a:p>
            <a:pPr>
              <a:buNone/>
            </a:pPr>
            <a:endParaRPr lang="en-CA" sz="1800" dirty="0" smtClean="0">
              <a:latin typeface="Consolas" pitchFamily="49" charset="0"/>
              <a:cs typeface="Consolas" pitchFamily="49" charset="0"/>
            </a:endParaRPr>
          </a:p>
          <a:p>
            <a:pPr>
              <a:buNone/>
            </a:pPr>
            <a:r>
              <a:rPr lang="en-CA" sz="1800" dirty="0" smtClean="0">
                <a:latin typeface="Consolas" pitchFamily="49" charset="0"/>
                <a:cs typeface="Consolas" pitchFamily="49" charset="0"/>
              </a:rPr>
              <a:t>P_M_DERIVE(T_ALG.E_BH) := UC_16S_EN_</a:t>
            </a:r>
            <a:r>
              <a:rPr lang="en-CA" sz="1800" dirty="0" smtClean="0">
                <a:solidFill>
                  <a:srgbClr val="FF0000"/>
                </a:solidFill>
                <a:latin typeface="Consolas" pitchFamily="49" charset="0"/>
                <a:cs typeface="Consolas" pitchFamily="49" charset="0"/>
              </a:rPr>
              <a:t>16NS</a:t>
            </a:r>
            <a:r>
              <a:rPr lang="en-CA" sz="1800" dirty="0" smtClean="0">
                <a:latin typeface="Consolas" pitchFamily="49" charset="0"/>
                <a:cs typeface="Consolas" pitchFamily="49" charset="0"/>
              </a:rPr>
              <a:t>( TDB.T_ENTIER_</a:t>
            </a:r>
            <a:r>
              <a:rPr lang="en-CA" sz="1800" dirty="0" smtClean="0">
                <a:solidFill>
                  <a:srgbClr val="FF0000"/>
                </a:solidFill>
                <a:latin typeface="Consolas" pitchFamily="49" charset="0"/>
                <a:cs typeface="Consolas" pitchFamily="49" charset="0"/>
              </a:rPr>
              <a:t>16S</a:t>
            </a:r>
            <a:r>
              <a:rPr lang="en-CA" sz="1800" dirty="0" smtClean="0">
                <a:latin typeface="Consolas" pitchFamily="49" charset="0"/>
                <a:cs typeface="Consolas" pitchFamily="49" charset="0"/>
              </a:rPr>
              <a:t>(</a:t>
            </a:r>
          </a:p>
          <a:p>
            <a:pPr>
              <a:buNone/>
            </a:pPr>
            <a:r>
              <a:rPr lang="en-CA" sz="1800" dirty="0" smtClean="0">
                <a:latin typeface="Consolas" pitchFamily="49" charset="0"/>
                <a:cs typeface="Consolas" pitchFamily="49" charset="0"/>
              </a:rPr>
              <a:t>      </a:t>
            </a:r>
            <a:r>
              <a:rPr lang="en-CA" sz="1800" b="1" dirty="0" smtClean="0">
                <a:solidFill>
                  <a:srgbClr val="FF0000"/>
                </a:solidFill>
                <a:latin typeface="Consolas" pitchFamily="49" charset="0"/>
                <a:cs typeface="Consolas" pitchFamily="49" charset="0"/>
              </a:rPr>
              <a:t>(1.0/C_M_LSB_BH) * G_M_INFO_DERIVE( T_ALG.E_BH )</a:t>
            </a:r>
            <a:r>
              <a:rPr lang="en-CA" sz="1800" dirty="0" smtClean="0">
                <a:solidFill>
                  <a:srgbClr val="7030A0"/>
                </a:solidFill>
                <a:latin typeface="Consolas" pitchFamily="49" charset="0"/>
                <a:cs typeface="Consolas" pitchFamily="49" charset="0"/>
              </a:rPr>
              <a:t> </a:t>
            </a:r>
            <a:r>
              <a:rPr lang="en-CA" sz="1800" dirty="0" smtClean="0">
                <a:latin typeface="Consolas" pitchFamily="49" charset="0"/>
                <a:cs typeface="Consolas" pitchFamily="49" charset="0"/>
              </a:rPr>
              <a:t>) );</a:t>
            </a:r>
          </a:p>
          <a:p>
            <a:pPr>
              <a:buNone/>
            </a:pPr>
            <a:endParaRPr lang="en-CA" sz="1800" dirty="0" smtClean="0">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9" name="Slide Number Placeholder 8"/>
          <p:cNvSpPr>
            <a:spLocks noGrp="1"/>
          </p:cNvSpPr>
          <p:nvPr>
            <p:ph type="sldNum" sz="quarter" idx="11"/>
          </p:nvPr>
        </p:nvSpPr>
        <p:spPr/>
        <p:txBody>
          <a:bodyPr/>
          <a:lstStyle/>
          <a:p>
            <a:fld id="{9DB00347-C159-474C-B961-9625E0FB8F9F}" type="slidenum">
              <a:rPr lang="en-CA" smtClean="0"/>
              <a:pPr/>
              <a:t>21</a:t>
            </a:fld>
            <a:endParaRPr lang="en-CA"/>
          </a:p>
        </p:txBody>
      </p:sp>
      <p:sp>
        <p:nvSpPr>
          <p:cNvPr id="10" name="TextBox 9"/>
          <p:cNvSpPr txBox="1"/>
          <p:nvPr/>
        </p:nvSpPr>
        <p:spPr>
          <a:xfrm>
            <a:off x="4881295" y="1048306"/>
            <a:ext cx="4262705" cy="369332"/>
          </a:xfrm>
          <a:prstGeom prst="rect">
            <a:avLst/>
          </a:prstGeom>
          <a:noFill/>
        </p:spPr>
        <p:txBody>
          <a:bodyPr wrap="none" rtlCol="0">
            <a:spAutoFit/>
          </a:bodyPr>
          <a:lstStyle/>
          <a:p>
            <a:r>
              <a:rPr lang="en-CA" dirty="0" smtClean="0"/>
              <a:t>Double-precision floating-point number</a:t>
            </a:r>
            <a:endParaRPr lang="en-CA" dirty="0"/>
          </a:p>
        </p:txBody>
      </p:sp>
      <p:cxnSp>
        <p:nvCxnSpPr>
          <p:cNvPr id="12" name="Straight Arrow Connector 11"/>
          <p:cNvCxnSpPr/>
          <p:nvPr/>
        </p:nvCxnSpPr>
        <p:spPr>
          <a:xfrm flipH="1">
            <a:off x="5116530" y="1366268"/>
            <a:ext cx="965771" cy="58582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Mars Climate Orbiter</a:t>
            </a:r>
            <a:endParaRPr lang="en-CA" dirty="0"/>
          </a:p>
        </p:txBody>
      </p:sp>
      <p:sp>
        <p:nvSpPr>
          <p:cNvPr id="3" name="Content Placeholder 2"/>
          <p:cNvSpPr>
            <a:spLocks noGrp="1"/>
          </p:cNvSpPr>
          <p:nvPr>
            <p:ph idx="1"/>
          </p:nvPr>
        </p:nvSpPr>
        <p:spPr/>
        <p:txBody>
          <a:bodyPr/>
          <a:lstStyle/>
          <a:p>
            <a:pPr>
              <a:buNone/>
            </a:pPr>
            <a:r>
              <a:rPr lang="en-CA" dirty="0" smtClean="0"/>
              <a:t>	</a:t>
            </a:r>
            <a:endParaRPr lang="en-CA" dirty="0" smtClean="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22</a:t>
            </a:fld>
            <a:endParaRPr lang="en-CA"/>
          </a:p>
        </p:txBody>
      </p:sp>
      <p:sp>
        <p:nvSpPr>
          <p:cNvPr id="8" name="Rectangle 7"/>
          <p:cNvSpPr/>
          <p:nvPr/>
        </p:nvSpPr>
        <p:spPr>
          <a:xfrm>
            <a:off x="1931950" y="2857157"/>
            <a:ext cx="5330305" cy="646331"/>
          </a:xfrm>
          <a:prstGeom prst="rect">
            <a:avLst/>
          </a:prstGeom>
        </p:spPr>
        <p:txBody>
          <a:bodyPr wrap="none">
            <a:spAutoFit/>
          </a:bodyPr>
          <a:lstStyle/>
          <a:p>
            <a:r>
              <a:rPr lang="en-CA" sz="3600" dirty="0" smtClean="0">
                <a:latin typeface="Times New Roman" pitchFamily="18" charset="0"/>
                <a:cs typeface="Times New Roman" pitchFamily="18" charset="0"/>
              </a:rPr>
              <a:t>1 </a:t>
            </a:r>
            <a:r>
              <a:rPr lang="en-CA" sz="3600" dirty="0" err="1" smtClean="0">
                <a:latin typeface="Times New Roman" pitchFamily="18" charset="0"/>
                <a:cs typeface="Times New Roman" pitchFamily="18" charset="0"/>
              </a:rPr>
              <a:t>lbf</a:t>
            </a:r>
            <a:r>
              <a:rPr lang="en-CA" sz="3600" dirty="0" smtClean="0">
                <a:latin typeface="Times New Roman" pitchFamily="18" charset="0"/>
                <a:cs typeface="Times New Roman" pitchFamily="18" charset="0"/>
              </a:rPr>
              <a:t> = 4.4482216152605 N</a:t>
            </a:r>
            <a:endParaRPr lang="en-CA" sz="3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Ariane</a:t>
            </a:r>
            <a:r>
              <a:rPr lang="en-CA" dirty="0" smtClean="0"/>
              <a:t> 5</a:t>
            </a:r>
            <a:endParaRPr lang="en-CA" dirty="0"/>
          </a:p>
        </p:txBody>
      </p:sp>
      <p:sp>
        <p:nvSpPr>
          <p:cNvPr id="3" name="Content Placeholder 2"/>
          <p:cNvSpPr>
            <a:spLocks noGrp="1"/>
          </p:cNvSpPr>
          <p:nvPr>
            <p:ph idx="1"/>
          </p:nvPr>
        </p:nvSpPr>
        <p:spPr/>
        <p:txBody>
          <a:bodyPr/>
          <a:lstStyle/>
          <a:p>
            <a:pPr>
              <a:buNone/>
            </a:pPr>
            <a:r>
              <a:rPr lang="en-CA" dirty="0" smtClean="0"/>
              <a:t>	</a:t>
            </a:r>
            <a:endParaRPr lang="en-CA" dirty="0" smtClean="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23</a:t>
            </a:fld>
            <a:endParaRPr lang="en-CA"/>
          </a:p>
        </p:txBody>
      </p:sp>
      <p:graphicFrame>
        <p:nvGraphicFramePr>
          <p:cNvPr id="9" name="Object 8"/>
          <p:cNvGraphicFramePr>
            <a:graphicFrameLocks noChangeAspect="1"/>
          </p:cNvGraphicFramePr>
          <p:nvPr/>
        </p:nvGraphicFramePr>
        <p:xfrm>
          <a:off x="4034319" y="2577599"/>
          <a:ext cx="834535" cy="1132583"/>
        </p:xfrm>
        <a:graphic>
          <a:graphicData uri="http://schemas.openxmlformats.org/presentationml/2006/ole">
            <mc:AlternateContent xmlns:mc="http://schemas.openxmlformats.org/markup-compatibility/2006">
              <mc:Choice xmlns:v="urn:schemas-microsoft-com:vml" Requires="v">
                <p:oleObj spid="_x0000_s7171" name="Equation" r:id="rId3" imgW="177480" imgH="241200" progId="Equation.DSMT4">
                  <p:embed/>
                </p:oleObj>
              </mc:Choice>
              <mc:Fallback>
                <p:oleObj name="Equation" r:id="rId3" imgW="17748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319" y="2577599"/>
                        <a:ext cx="834535" cy="11325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p:nvPr/>
        </p:nvSpPr>
        <p:spPr>
          <a:xfrm>
            <a:off x="1300971" y="1988341"/>
            <a:ext cx="6858906" cy="400110"/>
          </a:xfrm>
          <a:prstGeom prst="rect">
            <a:avLst/>
          </a:prstGeom>
        </p:spPr>
        <p:txBody>
          <a:bodyPr wrap="square">
            <a:spAutoFit/>
          </a:bodyPr>
          <a:lstStyle/>
          <a:p>
            <a:r>
              <a:rPr lang="en-CA" sz="2000" dirty="0" smtClean="0"/>
              <a:t>The </a:t>
            </a:r>
            <a:r>
              <a:rPr lang="en-CA" sz="2000" i="1" dirty="0" smtClean="0">
                <a:latin typeface="Times New Roman" pitchFamily="18" charset="0"/>
                <a:cs typeface="Times New Roman" pitchFamily="18" charset="0"/>
              </a:rPr>
              <a:t>n</a:t>
            </a:r>
            <a:r>
              <a:rPr lang="en-CA" sz="2000" baseline="30000" dirty="0" smtClean="0"/>
              <a:t>th</a:t>
            </a:r>
            <a:r>
              <a:rPr lang="en-CA" sz="2000" dirty="0" smtClean="0"/>
              <a:t> smoothed value of the time derivative of a radius </a:t>
            </a:r>
            <a:r>
              <a:rPr lang="en-CA" sz="2000" i="1" dirty="0" smtClean="0">
                <a:latin typeface="Times New Roman" pitchFamily="18" charset="0"/>
                <a:cs typeface="Times New Roman" pitchFamily="18" charset="0"/>
              </a:rPr>
              <a:t>R</a:t>
            </a:r>
            <a:endParaRPr lang="en-CA" sz="2000" dirty="0">
              <a:latin typeface="Times New Roman" pitchFamily="18" charset="0"/>
              <a:cs typeface="Times New Roman" pitchFamily="18" charset="0"/>
            </a:endParaRPr>
          </a:p>
        </p:txBody>
      </p:sp>
      <p:pic>
        <p:nvPicPr>
          <p:cNvPr id="7171" name="Picture 3"/>
          <p:cNvPicPr>
            <a:picLocks noChangeAspect="1" noChangeArrowheads="1"/>
          </p:cNvPicPr>
          <p:nvPr/>
        </p:nvPicPr>
        <p:blipFill>
          <a:blip r:embed="rId5"/>
          <a:srcRect/>
          <a:stretch>
            <a:fillRect/>
          </a:stretch>
        </p:blipFill>
        <p:spPr bwMode="auto">
          <a:xfrm>
            <a:off x="457200" y="3710182"/>
            <a:ext cx="3015465" cy="3015465"/>
          </a:xfrm>
          <a:prstGeom prst="rect">
            <a:avLst/>
          </a:prstGeom>
          <a:noFill/>
          <a:ln w="9525">
            <a:noFill/>
            <a:miter lim="800000"/>
            <a:headEnd/>
            <a:tailEnd/>
          </a:ln>
          <a:effectLst/>
        </p:spPr>
      </p:pic>
      <p:pic>
        <p:nvPicPr>
          <p:cNvPr id="7172" name="Picture 4"/>
          <p:cNvPicPr>
            <a:picLocks noChangeAspect="1" noChangeArrowheads="1"/>
          </p:cNvPicPr>
          <p:nvPr/>
        </p:nvPicPr>
        <p:blipFill>
          <a:blip r:embed="rId6"/>
          <a:srcRect/>
          <a:stretch>
            <a:fillRect/>
          </a:stretch>
        </p:blipFill>
        <p:spPr bwMode="auto">
          <a:xfrm>
            <a:off x="5512941" y="3710182"/>
            <a:ext cx="3015465" cy="301546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err="1" smtClean="0"/>
              <a:t>Gimli</a:t>
            </a:r>
            <a:r>
              <a:rPr lang="en-CA" dirty="0" smtClean="0"/>
              <a:t> Glider</a:t>
            </a:r>
            <a:endParaRPr lang="en-CA" dirty="0"/>
          </a:p>
        </p:txBody>
      </p:sp>
      <p:sp>
        <p:nvSpPr>
          <p:cNvPr id="3" name="Content Placeholder 2"/>
          <p:cNvSpPr>
            <a:spLocks noGrp="1"/>
          </p:cNvSpPr>
          <p:nvPr>
            <p:ph idx="1"/>
          </p:nvPr>
        </p:nvSpPr>
        <p:spPr/>
        <p:txBody>
          <a:bodyPr/>
          <a:lstStyle/>
          <a:p>
            <a:pPr algn="ctr">
              <a:buNone/>
            </a:pPr>
            <a:r>
              <a:rPr lang="en-CA" dirty="0" smtClean="0"/>
              <a:t>Imagine gliding a 767 over 200 km?</a:t>
            </a:r>
            <a:endParaRPr lang="en-CA" dirty="0" smtClean="0">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24</a:t>
            </a:fld>
            <a:endParaRPr lang="en-CA"/>
          </a:p>
        </p:txBody>
      </p:sp>
      <p:pic>
        <p:nvPicPr>
          <p:cNvPr id="18" name="Picture 22" descr="C:\Users\dwharder\Desktop\i2.png"/>
          <p:cNvPicPr>
            <a:picLocks noChangeAspect="1" noChangeArrowheads="1"/>
          </p:cNvPicPr>
          <p:nvPr/>
        </p:nvPicPr>
        <p:blipFill>
          <a:blip r:embed="rId2"/>
          <a:srcRect/>
          <a:stretch>
            <a:fillRect/>
          </a:stretch>
        </p:blipFill>
        <p:spPr bwMode="auto">
          <a:xfrm>
            <a:off x="3635375" y="2359701"/>
            <a:ext cx="1871663" cy="3671887"/>
          </a:xfrm>
          <a:prstGeom prst="rect">
            <a:avLst/>
          </a:prstGeom>
          <a:noFill/>
        </p:spPr>
      </p:pic>
      <p:pic>
        <p:nvPicPr>
          <p:cNvPr id="8194" name="Picture 2" descr="C:\Users\dwharder\Desktop\gimly.png"/>
          <p:cNvPicPr>
            <a:picLocks noChangeAspect="1" noChangeArrowheads="1"/>
          </p:cNvPicPr>
          <p:nvPr/>
        </p:nvPicPr>
        <p:blipFill>
          <a:blip r:embed="rId3"/>
          <a:srcRect/>
          <a:stretch>
            <a:fillRect/>
          </a:stretch>
        </p:blipFill>
        <p:spPr bwMode="auto">
          <a:xfrm>
            <a:off x="1379538" y="2359701"/>
            <a:ext cx="6383337" cy="414337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Engineering</a:t>
            </a:r>
            <a:endParaRPr lang="en-CA" dirty="0"/>
          </a:p>
        </p:txBody>
      </p:sp>
      <p:sp>
        <p:nvSpPr>
          <p:cNvPr id="3" name="Content Placeholder 2"/>
          <p:cNvSpPr>
            <a:spLocks noGrp="1"/>
          </p:cNvSpPr>
          <p:nvPr>
            <p:ph idx="1"/>
          </p:nvPr>
        </p:nvSpPr>
        <p:spPr>
          <a:xfrm>
            <a:off x="457200" y="1600200"/>
            <a:ext cx="8419672" cy="4616450"/>
          </a:xfrm>
        </p:spPr>
        <p:txBody>
          <a:bodyPr/>
          <a:lstStyle/>
          <a:p>
            <a:pPr>
              <a:buNone/>
            </a:pPr>
            <a:r>
              <a:rPr lang="en-CA" dirty="0" smtClean="0"/>
              <a:t>	Evidence of errors in civil engineering go back to antiquity</a:t>
            </a:r>
          </a:p>
          <a:p>
            <a:pPr lvl="1"/>
            <a:r>
              <a:rPr lang="en-CA" dirty="0" smtClean="0"/>
              <a:t>The </a:t>
            </a:r>
            <a:r>
              <a:rPr lang="en-CA" dirty="0" err="1" smtClean="0"/>
              <a:t>Meidum</a:t>
            </a:r>
            <a:r>
              <a:rPr lang="en-CA" dirty="0" smtClean="0"/>
              <a:t> pyramid</a:t>
            </a:r>
          </a:p>
          <a:p>
            <a:pPr lvl="1">
              <a:buNone/>
            </a:pPr>
            <a:endParaRPr lang="en-CA" dirty="0" smtClean="0">
              <a:solidFill>
                <a:srgbClr val="FF0000"/>
              </a:solidFill>
              <a:latin typeface="Consolas" pitchFamily="49" charset="0"/>
              <a:cs typeface="Consolas" pitchFamily="49" charset="0"/>
            </a:endParaRPr>
          </a:p>
          <a:p>
            <a:pPr lvl="1">
              <a:buNone/>
            </a:pPr>
            <a:r>
              <a:rPr lang="en-CA" dirty="0" smtClean="0">
                <a:latin typeface="Consolas" pitchFamily="49" charset="0"/>
                <a:cs typeface="Consolas" pitchFamily="49" charset="0"/>
              </a:rPr>
              <a:t>		</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25</a:t>
            </a:fld>
            <a:endParaRPr lang="en-CA"/>
          </a:p>
        </p:txBody>
      </p:sp>
      <p:pic>
        <p:nvPicPr>
          <p:cNvPr id="46081" name="Picture 1"/>
          <p:cNvPicPr>
            <a:picLocks noChangeAspect="1" noChangeArrowheads="1"/>
          </p:cNvPicPr>
          <p:nvPr/>
        </p:nvPicPr>
        <p:blipFill>
          <a:blip r:embed="rId2"/>
          <a:srcRect/>
          <a:stretch>
            <a:fillRect/>
          </a:stretch>
        </p:blipFill>
        <p:spPr bwMode="auto">
          <a:xfrm>
            <a:off x="2383604" y="2666591"/>
            <a:ext cx="4416175" cy="3312131"/>
          </a:xfrm>
          <a:prstGeom prst="rect">
            <a:avLst/>
          </a:prstGeom>
          <a:noFill/>
          <a:ln w="9525">
            <a:noFill/>
            <a:miter lim="800000"/>
            <a:headEnd/>
            <a:tailEnd/>
          </a:ln>
        </p:spPr>
      </p:pic>
      <p:sp>
        <p:nvSpPr>
          <p:cNvPr id="8" name="TextBox 7"/>
          <p:cNvSpPr txBox="1"/>
          <p:nvPr/>
        </p:nvSpPr>
        <p:spPr>
          <a:xfrm>
            <a:off x="5630929" y="5978722"/>
            <a:ext cx="1080745" cy="307777"/>
          </a:xfrm>
          <a:prstGeom prst="rect">
            <a:avLst/>
          </a:prstGeom>
          <a:noFill/>
        </p:spPr>
        <p:txBody>
          <a:bodyPr wrap="none" rtlCol="0">
            <a:spAutoFit/>
          </a:bodyPr>
          <a:lstStyle/>
          <a:p>
            <a:r>
              <a:rPr lang="en-CA" sz="1400" dirty="0" err="1" smtClean="0">
                <a:solidFill>
                  <a:schemeClr val="tx1">
                    <a:lumMod val="50000"/>
                    <a:lumOff val="50000"/>
                  </a:schemeClr>
                </a:solidFill>
              </a:rPr>
              <a:t>Neithsabes</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Civil Engineering</a:t>
            </a:r>
            <a:endParaRPr lang="en-CA" dirty="0"/>
          </a:p>
        </p:txBody>
      </p:sp>
      <p:sp>
        <p:nvSpPr>
          <p:cNvPr id="3" name="Content Placeholder 2"/>
          <p:cNvSpPr>
            <a:spLocks noGrp="1"/>
          </p:cNvSpPr>
          <p:nvPr>
            <p:ph idx="1"/>
          </p:nvPr>
        </p:nvSpPr>
        <p:spPr>
          <a:xfrm>
            <a:off x="457200" y="1600200"/>
            <a:ext cx="8450494" cy="4616450"/>
          </a:xfrm>
        </p:spPr>
        <p:txBody>
          <a:bodyPr/>
          <a:lstStyle/>
          <a:p>
            <a:pPr>
              <a:buNone/>
            </a:pPr>
            <a:r>
              <a:rPr lang="en-CA" dirty="0" smtClean="0"/>
              <a:t>	Evidence of errors in civil engineering go back to antiquity</a:t>
            </a:r>
          </a:p>
          <a:p>
            <a:pPr lvl="1"/>
            <a:r>
              <a:rPr lang="en-CA" dirty="0" smtClean="0"/>
              <a:t>The bent pyramid</a:t>
            </a:r>
          </a:p>
          <a:p>
            <a:pPr lvl="1">
              <a:buNone/>
            </a:pPr>
            <a:endParaRPr lang="en-CA" dirty="0" smtClean="0">
              <a:solidFill>
                <a:srgbClr val="FF0000"/>
              </a:solidFill>
              <a:latin typeface="Consolas" pitchFamily="49" charset="0"/>
              <a:cs typeface="Consolas" pitchFamily="49" charset="0"/>
            </a:endParaRPr>
          </a:p>
          <a:p>
            <a:pPr lvl="1">
              <a:buNone/>
            </a:pPr>
            <a:r>
              <a:rPr lang="en-CA" dirty="0" smtClean="0">
                <a:latin typeface="Consolas" pitchFamily="49" charset="0"/>
                <a:cs typeface="Consolas" pitchFamily="49" charset="0"/>
              </a:rPr>
              <a:t>		</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26</a:t>
            </a:fld>
            <a:endParaRPr lang="en-CA"/>
          </a:p>
        </p:txBody>
      </p:sp>
      <p:sp>
        <p:nvSpPr>
          <p:cNvPr id="8" name="TextBox 7"/>
          <p:cNvSpPr txBox="1"/>
          <p:nvPr/>
        </p:nvSpPr>
        <p:spPr>
          <a:xfrm>
            <a:off x="5630929" y="5978722"/>
            <a:ext cx="1298753" cy="307777"/>
          </a:xfrm>
          <a:prstGeom prst="rect">
            <a:avLst/>
          </a:prstGeom>
          <a:noFill/>
        </p:spPr>
        <p:txBody>
          <a:bodyPr wrap="none" rtlCol="0">
            <a:spAutoFit/>
          </a:bodyPr>
          <a:lstStyle/>
          <a:p>
            <a:r>
              <a:rPr lang="en-CA" sz="1400" dirty="0" smtClean="0">
                <a:solidFill>
                  <a:schemeClr val="tx1">
                    <a:lumMod val="50000"/>
                    <a:lumOff val="50000"/>
                  </a:schemeClr>
                </a:solidFill>
              </a:rPr>
              <a:t>User: </a:t>
            </a:r>
            <a:r>
              <a:rPr lang="en-CA" sz="1400" dirty="0" err="1" smtClean="0">
                <a:solidFill>
                  <a:schemeClr val="tx1">
                    <a:lumMod val="50000"/>
                    <a:lumOff val="50000"/>
                  </a:schemeClr>
                </a:solidFill>
              </a:rPr>
              <a:t>Ivrienen</a:t>
            </a:r>
            <a:endParaRPr lang="en-CA" sz="1400" dirty="0">
              <a:solidFill>
                <a:schemeClr val="tx1">
                  <a:lumMod val="50000"/>
                  <a:lumOff val="50000"/>
                </a:schemeClr>
              </a:solidFill>
            </a:endParaRPr>
          </a:p>
        </p:txBody>
      </p:sp>
      <p:pic>
        <p:nvPicPr>
          <p:cNvPr id="49154" name="Picture 2"/>
          <p:cNvPicPr>
            <a:picLocks noChangeAspect="1" noChangeArrowheads="1"/>
          </p:cNvPicPr>
          <p:nvPr/>
        </p:nvPicPr>
        <p:blipFill>
          <a:blip r:embed="rId2"/>
          <a:srcRect/>
          <a:stretch>
            <a:fillRect/>
          </a:stretch>
        </p:blipFill>
        <p:spPr bwMode="auto">
          <a:xfrm>
            <a:off x="2599362" y="2697413"/>
            <a:ext cx="4375078" cy="32813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Code of Hammurabi</a:t>
            </a:r>
            <a:endParaRPr lang="en-CA" dirty="0"/>
          </a:p>
        </p:txBody>
      </p:sp>
      <p:sp>
        <p:nvSpPr>
          <p:cNvPr id="3" name="Content Placeholder 2"/>
          <p:cNvSpPr>
            <a:spLocks noGrp="1"/>
          </p:cNvSpPr>
          <p:nvPr>
            <p:ph idx="1"/>
          </p:nvPr>
        </p:nvSpPr>
        <p:spPr/>
        <p:txBody>
          <a:bodyPr/>
          <a:lstStyle/>
          <a:p>
            <a:pPr>
              <a:buNone/>
            </a:pPr>
            <a:r>
              <a:rPr lang="en-CA" dirty="0" smtClean="0"/>
              <a:t>	</a:t>
            </a:r>
            <a:r>
              <a:rPr lang="en-CA" dirty="0" smtClean="0">
                <a:cs typeface="Consolas" pitchFamily="49" charset="0"/>
              </a:rPr>
              <a:t>Casuistic</a:t>
            </a:r>
            <a:endParaRPr lang="en-CA"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27</a:t>
            </a:fld>
            <a:endParaRPr lang="en-CA"/>
          </a:p>
        </p:txBody>
      </p:sp>
      <p:pic>
        <p:nvPicPr>
          <p:cNvPr id="45057" name="Picture 1"/>
          <p:cNvPicPr>
            <a:picLocks noChangeAspect="1" noChangeArrowheads="1"/>
          </p:cNvPicPr>
          <p:nvPr/>
        </p:nvPicPr>
        <p:blipFill>
          <a:blip r:embed="rId2"/>
          <a:srcRect/>
          <a:stretch>
            <a:fillRect/>
          </a:stretch>
        </p:blipFill>
        <p:spPr bwMode="auto">
          <a:xfrm>
            <a:off x="3129501" y="1600200"/>
            <a:ext cx="3142872" cy="4636898"/>
          </a:xfrm>
          <a:prstGeom prst="rect">
            <a:avLst/>
          </a:prstGeom>
          <a:noFill/>
          <a:ln w="9525">
            <a:noFill/>
            <a:miter lim="800000"/>
            <a:headEnd/>
            <a:tailEnd/>
          </a:ln>
        </p:spPr>
      </p:pic>
      <p:sp>
        <p:nvSpPr>
          <p:cNvPr id="8" name="TextBox 7"/>
          <p:cNvSpPr txBox="1"/>
          <p:nvPr/>
        </p:nvSpPr>
        <p:spPr>
          <a:xfrm>
            <a:off x="5132317" y="6216650"/>
            <a:ext cx="1140056" cy="307777"/>
          </a:xfrm>
          <a:prstGeom prst="rect">
            <a:avLst/>
          </a:prstGeom>
          <a:noFill/>
        </p:spPr>
        <p:txBody>
          <a:bodyPr wrap="none" rtlCol="0">
            <a:spAutoFit/>
          </a:bodyPr>
          <a:lstStyle/>
          <a:p>
            <a:r>
              <a:rPr lang="en-CA" sz="1400" dirty="0" smtClean="0">
                <a:solidFill>
                  <a:schemeClr val="tx1">
                    <a:lumMod val="50000"/>
                    <a:lumOff val="50000"/>
                  </a:schemeClr>
                </a:solidFill>
              </a:rPr>
              <a:t>User: Rama</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Code of Hammurabi</a:t>
            </a:r>
            <a:endParaRPr lang="en-CA" dirty="0"/>
          </a:p>
        </p:txBody>
      </p:sp>
      <p:sp>
        <p:nvSpPr>
          <p:cNvPr id="3" name="Content Placeholder 2"/>
          <p:cNvSpPr>
            <a:spLocks noGrp="1"/>
          </p:cNvSpPr>
          <p:nvPr>
            <p:ph idx="1"/>
          </p:nvPr>
        </p:nvSpPr>
        <p:spPr/>
        <p:txBody>
          <a:bodyPr/>
          <a:lstStyle/>
          <a:p>
            <a:pPr marL="457200" indent="-457200">
              <a:buNone/>
            </a:pPr>
            <a:r>
              <a:rPr lang="en-CA" sz="2000" dirty="0" smtClean="0"/>
              <a:t>228.	If a builder build a house for a man and complete it,</a:t>
            </a:r>
            <a:br>
              <a:rPr lang="en-CA" sz="2000" dirty="0" smtClean="0"/>
            </a:br>
            <a:r>
              <a:rPr lang="en-CA" sz="2000" dirty="0" smtClean="0"/>
              <a:t>	(that man) shall give him two shekels of silver per </a:t>
            </a:r>
            <a:r>
              <a:rPr lang="en-CA" sz="2000" i="1" dirty="0" err="1" smtClean="0"/>
              <a:t>sar</a:t>
            </a:r>
            <a:r>
              <a:rPr lang="en-CA" sz="2000" dirty="0" smtClean="0"/>
              <a:t> of house</a:t>
            </a:r>
            <a:br>
              <a:rPr lang="en-CA" sz="2000" dirty="0" smtClean="0"/>
            </a:br>
            <a:r>
              <a:rPr lang="en-CA" sz="2000" dirty="0" smtClean="0"/>
              <a:t>	as his wage.</a:t>
            </a:r>
          </a:p>
          <a:p>
            <a:pPr marL="457200" indent="-457200">
              <a:buNone/>
            </a:pPr>
            <a:endParaRPr lang="en-CA" sz="2000" dirty="0" smtClean="0"/>
          </a:p>
          <a:p>
            <a:pPr marL="457200" indent="-457200">
              <a:buNone/>
            </a:pPr>
            <a:endParaRPr lang="en-CA" sz="2000" dirty="0" smtClean="0"/>
          </a:p>
          <a:p>
            <a:pPr marL="457200" indent="-457200">
              <a:buNone/>
            </a:pPr>
            <a:endParaRPr lang="en-CA" sz="2000" dirty="0" smtClean="0"/>
          </a:p>
          <a:p>
            <a:pPr marL="457200" indent="-457200">
              <a:buNone/>
            </a:pPr>
            <a:r>
              <a:rPr lang="en-CA" sz="2000" dirty="0" smtClean="0"/>
              <a:t>								0.3 troy ounces per 36 m</a:t>
            </a:r>
            <a:r>
              <a:rPr lang="en-CA" sz="2000" baseline="30000" dirty="0" smtClean="0"/>
              <a:t>2</a:t>
            </a:r>
            <a:endParaRPr lang="en-CA" sz="2000"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28</a:t>
            </a:fld>
            <a:endParaRPr lang="en-CA"/>
          </a:p>
        </p:txBody>
      </p:sp>
      <p:sp>
        <p:nvSpPr>
          <p:cNvPr id="8" name="TextBox 7"/>
          <p:cNvSpPr txBox="1"/>
          <p:nvPr/>
        </p:nvSpPr>
        <p:spPr>
          <a:xfrm>
            <a:off x="6760519" y="6131122"/>
            <a:ext cx="1954381" cy="307777"/>
          </a:xfrm>
          <a:prstGeom prst="rect">
            <a:avLst/>
          </a:prstGeom>
          <a:noFill/>
        </p:spPr>
        <p:txBody>
          <a:bodyPr wrap="none" rtlCol="0">
            <a:spAutoFit/>
          </a:bodyPr>
          <a:lstStyle/>
          <a:p>
            <a:r>
              <a:rPr lang="en-CA" sz="1400" dirty="0" smtClean="0">
                <a:solidFill>
                  <a:schemeClr val="tx1">
                    <a:lumMod val="50000"/>
                    <a:lumOff val="50000"/>
                  </a:schemeClr>
                </a:solidFill>
              </a:rPr>
              <a:t>Robert Francis Harper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Code of Hammurabi</a:t>
            </a:r>
            <a:endParaRPr lang="en-CA" dirty="0"/>
          </a:p>
        </p:txBody>
      </p:sp>
      <p:sp>
        <p:nvSpPr>
          <p:cNvPr id="3" name="Content Placeholder 2"/>
          <p:cNvSpPr>
            <a:spLocks noGrp="1"/>
          </p:cNvSpPr>
          <p:nvPr>
            <p:ph idx="1"/>
          </p:nvPr>
        </p:nvSpPr>
        <p:spPr/>
        <p:txBody>
          <a:bodyPr/>
          <a:lstStyle/>
          <a:p>
            <a:pPr marL="457200" indent="-457200">
              <a:buNone/>
            </a:pPr>
            <a:r>
              <a:rPr lang="en-CA" sz="1800" dirty="0" smtClean="0"/>
              <a:t>229.	If a builder build a house for a man and do not make its construction firm, and the house which he has built collapse and cause the death of the owner of the house,</a:t>
            </a:r>
            <a:br>
              <a:rPr lang="en-CA" sz="1800" dirty="0" smtClean="0"/>
            </a:br>
            <a:r>
              <a:rPr lang="en-CA" sz="1800" dirty="0" smtClean="0"/>
              <a:t>that builder  shall be put to death.</a:t>
            </a:r>
          </a:p>
          <a:p>
            <a:pPr>
              <a:buNone/>
            </a:pPr>
            <a:endParaRPr lang="en-CA" sz="1800" dirty="0" smtClean="0"/>
          </a:p>
          <a:p>
            <a:pPr>
              <a:buNone/>
            </a:pPr>
            <a:r>
              <a:rPr lang="en-CA" sz="1800" dirty="0" smtClean="0"/>
              <a:t>230.	If it cause the death of a son of the owner of the house,</a:t>
            </a:r>
            <a:br>
              <a:rPr lang="en-CA" sz="1800" dirty="0" smtClean="0"/>
            </a:br>
            <a:r>
              <a:rPr lang="en-CA" sz="1800" dirty="0" smtClean="0"/>
              <a:t>	they shall put to death a son of that builder.</a:t>
            </a:r>
          </a:p>
          <a:p>
            <a:pPr>
              <a:buNone/>
            </a:pPr>
            <a:endParaRPr lang="en-CA" sz="1800" dirty="0" smtClean="0"/>
          </a:p>
          <a:p>
            <a:pPr>
              <a:buNone/>
            </a:pPr>
            <a:r>
              <a:rPr lang="en-CA" sz="1800" dirty="0" smtClean="0"/>
              <a:t>231.	If it cause the death of a slave of the owner of the house,</a:t>
            </a:r>
            <a:br>
              <a:rPr lang="en-CA" sz="1800" dirty="0" smtClean="0"/>
            </a:br>
            <a:r>
              <a:rPr lang="en-CA" sz="1800" dirty="0" smtClean="0"/>
              <a:t>	he shall give to the owner of the house a slave of equal value.</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29</a:t>
            </a:fld>
            <a:endParaRPr lang="en-CA"/>
          </a:p>
        </p:txBody>
      </p:sp>
      <p:sp>
        <p:nvSpPr>
          <p:cNvPr id="8" name="TextBox 7"/>
          <p:cNvSpPr txBox="1"/>
          <p:nvPr/>
        </p:nvSpPr>
        <p:spPr>
          <a:xfrm>
            <a:off x="6760519" y="6131122"/>
            <a:ext cx="1954381" cy="307777"/>
          </a:xfrm>
          <a:prstGeom prst="rect">
            <a:avLst/>
          </a:prstGeom>
          <a:noFill/>
        </p:spPr>
        <p:txBody>
          <a:bodyPr wrap="none" rtlCol="0">
            <a:spAutoFit/>
          </a:bodyPr>
          <a:lstStyle/>
          <a:p>
            <a:r>
              <a:rPr lang="en-CA" sz="1400" dirty="0" smtClean="0">
                <a:solidFill>
                  <a:schemeClr val="tx1">
                    <a:lumMod val="50000"/>
                    <a:lumOff val="50000"/>
                  </a:schemeClr>
                </a:solidFill>
              </a:rPr>
              <a:t>Robert Francis Harper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An introduction to the engineering profession, including:</a:t>
            </a:r>
          </a:p>
          <a:p>
            <a:pPr lvl="1"/>
            <a:r>
              <a:rPr lang="en-CA" dirty="0" smtClean="0"/>
              <a:t>Standards and safety</a:t>
            </a:r>
          </a:p>
          <a:p>
            <a:pPr lvl="1"/>
            <a:r>
              <a:rPr lang="en-CA" dirty="0" smtClean="0"/>
              <a:t>Law:  Charter of Rights and Freedoms, contracts, torts, negligent malpractice, forms of carrying on business</a:t>
            </a:r>
          </a:p>
          <a:p>
            <a:pPr lvl="1"/>
            <a:r>
              <a:rPr lang="en-CA" dirty="0" smtClean="0"/>
              <a:t>Intellectual property (patents, trade marks, copyrights and industrial designs)</a:t>
            </a:r>
          </a:p>
          <a:p>
            <a:pPr lvl="1"/>
            <a:r>
              <a:rPr lang="en-CA" dirty="0" smtClean="0"/>
              <a:t>Professional practice</a:t>
            </a:r>
          </a:p>
          <a:p>
            <a:pPr lvl="2"/>
            <a:r>
              <a:rPr lang="en-CA" dirty="0" smtClean="0"/>
              <a:t>Professional Engineers Act</a:t>
            </a:r>
          </a:p>
          <a:p>
            <a:pPr lvl="2"/>
            <a:r>
              <a:rPr lang="en-CA" dirty="0" smtClean="0"/>
              <a:t>Professional misconduct and sexual harassment</a:t>
            </a:r>
          </a:p>
          <a:p>
            <a:pPr lvl="1"/>
            <a:r>
              <a:rPr lang="en-CA" dirty="0" smtClean="0"/>
              <a:t>Alternative dispute resolution</a:t>
            </a:r>
          </a:p>
          <a:p>
            <a:pPr lvl="1"/>
            <a:r>
              <a:rPr lang="en-CA" dirty="0" smtClean="0"/>
              <a:t>Labour Relations and Employment Law</a:t>
            </a:r>
          </a:p>
          <a:p>
            <a:pPr lvl="1"/>
            <a:r>
              <a:rPr lang="en-CA" dirty="0" smtClean="0"/>
              <a:t>Environmental Law</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a:t>
            </a:fld>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Code of Hammurabi</a:t>
            </a:r>
            <a:endParaRPr lang="en-CA" dirty="0"/>
          </a:p>
        </p:txBody>
      </p:sp>
      <p:sp>
        <p:nvSpPr>
          <p:cNvPr id="3" name="Content Placeholder 2"/>
          <p:cNvSpPr>
            <a:spLocks noGrp="1"/>
          </p:cNvSpPr>
          <p:nvPr>
            <p:ph idx="1"/>
          </p:nvPr>
        </p:nvSpPr>
        <p:spPr/>
        <p:txBody>
          <a:bodyPr/>
          <a:lstStyle/>
          <a:p>
            <a:pPr>
              <a:buNone/>
            </a:pPr>
            <a:r>
              <a:rPr lang="en-CA" sz="1800" dirty="0" smtClean="0"/>
              <a:t>232.	If it destroy property,</a:t>
            </a:r>
            <a:br>
              <a:rPr lang="en-CA" sz="1800" dirty="0" smtClean="0"/>
            </a:br>
            <a:r>
              <a:rPr lang="en-CA" sz="1800" dirty="0" smtClean="0"/>
              <a:t>	he shall restore whatever it destroyed, and because he did not make the </a:t>
            </a:r>
            <a:br>
              <a:rPr lang="en-CA" sz="1800" dirty="0" smtClean="0"/>
            </a:br>
            <a:r>
              <a:rPr lang="en-CA" sz="1800" dirty="0" smtClean="0"/>
              <a:t>	house which he built firm and it collapsed, he shall rebuild the house which 	collapsed from his own property (</a:t>
            </a:r>
            <a:r>
              <a:rPr lang="en-CA" sz="1800" i="1" dirty="0" err="1" smtClean="0"/>
              <a:t>i</a:t>
            </a:r>
            <a:r>
              <a:rPr lang="en-CA" sz="1800" dirty="0" smtClean="0"/>
              <a:t>. </a:t>
            </a:r>
            <a:r>
              <a:rPr lang="en-CA" sz="1800" i="1" dirty="0" smtClean="0"/>
              <a:t>e</a:t>
            </a:r>
            <a:r>
              <a:rPr lang="en-CA" sz="1800" dirty="0" smtClean="0"/>
              <a:t>., at his own expense).</a:t>
            </a:r>
          </a:p>
          <a:p>
            <a:pPr>
              <a:buNone/>
            </a:pPr>
            <a:endParaRPr lang="en-CA" sz="1800" dirty="0" smtClean="0"/>
          </a:p>
          <a:p>
            <a:pPr>
              <a:buNone/>
            </a:pPr>
            <a:r>
              <a:rPr lang="en-CA" sz="1800" dirty="0" smtClean="0"/>
              <a:t>233.	If a builder builds a house for a man and do not make its construction meet </a:t>
            </a:r>
            <a:br>
              <a:rPr lang="en-CA" sz="1800" dirty="0" smtClean="0"/>
            </a:br>
            <a:r>
              <a:rPr lang="en-CA" sz="1800" dirty="0" smtClean="0"/>
              <a:t>	the requirements and a wall fall in,</a:t>
            </a:r>
            <a:br>
              <a:rPr lang="en-CA" sz="1800" dirty="0" smtClean="0"/>
            </a:br>
            <a:r>
              <a:rPr lang="en-CA" sz="1800" dirty="0" smtClean="0"/>
              <a:t>	that builder shall strengthen that wall at his own expense.</a:t>
            </a:r>
          </a:p>
          <a:p>
            <a:pPr>
              <a:buNone/>
            </a:pPr>
            <a:endParaRPr lang="en-CA" sz="1800" dirty="0" smtClean="0">
              <a:solidFill>
                <a:schemeClr val="accent1"/>
              </a:solidFill>
              <a:latin typeface="Consolas" pitchFamily="49" charset="0"/>
              <a:cs typeface="Consolas" pitchFamily="49" charset="0"/>
            </a:endParaRPr>
          </a:p>
          <a:p>
            <a:pPr>
              <a:buNone/>
            </a:pPr>
            <a:endParaRPr lang="en-CA" sz="2000"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30</a:t>
            </a:fld>
            <a:endParaRPr lang="en-CA"/>
          </a:p>
        </p:txBody>
      </p:sp>
      <p:sp>
        <p:nvSpPr>
          <p:cNvPr id="8" name="TextBox 7"/>
          <p:cNvSpPr txBox="1"/>
          <p:nvPr/>
        </p:nvSpPr>
        <p:spPr>
          <a:xfrm>
            <a:off x="6760519" y="6131122"/>
            <a:ext cx="1954381" cy="307777"/>
          </a:xfrm>
          <a:prstGeom prst="rect">
            <a:avLst/>
          </a:prstGeom>
          <a:noFill/>
        </p:spPr>
        <p:txBody>
          <a:bodyPr wrap="none" rtlCol="0">
            <a:spAutoFit/>
          </a:bodyPr>
          <a:lstStyle/>
          <a:p>
            <a:r>
              <a:rPr lang="en-CA" sz="1400" dirty="0" smtClean="0">
                <a:solidFill>
                  <a:schemeClr val="tx1">
                    <a:lumMod val="50000"/>
                    <a:lumOff val="50000"/>
                  </a:schemeClr>
                </a:solidFill>
              </a:rPr>
              <a:t>Robert Francis Harper</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Topics</a:t>
            </a:r>
            <a:endParaRPr lang="en-CA" dirty="0"/>
          </a:p>
        </p:txBody>
      </p:sp>
      <p:sp>
        <p:nvSpPr>
          <p:cNvPr id="3" name="Content Placeholder 2"/>
          <p:cNvSpPr>
            <a:spLocks noGrp="1"/>
          </p:cNvSpPr>
          <p:nvPr>
            <p:ph idx="1"/>
          </p:nvPr>
        </p:nvSpPr>
        <p:spPr/>
        <p:txBody>
          <a:bodyPr/>
          <a:lstStyle/>
          <a:p>
            <a:pPr>
              <a:buNone/>
            </a:pPr>
            <a:r>
              <a:rPr lang="en-CA" dirty="0" smtClean="0"/>
              <a:t>	</a:t>
            </a:r>
            <a:r>
              <a:rPr lang="en-CA" dirty="0" smtClean="0"/>
              <a:t>We will look at:</a:t>
            </a:r>
          </a:p>
          <a:p>
            <a:pPr lvl="1"/>
            <a:r>
              <a:rPr lang="en-CA" dirty="0" smtClean="0"/>
              <a:t>The law as it applies to engineering</a:t>
            </a:r>
          </a:p>
          <a:p>
            <a:pPr lvl="1"/>
            <a:r>
              <a:rPr lang="en-CA" dirty="0" smtClean="0"/>
              <a:t>Engineering practice</a:t>
            </a:r>
          </a:p>
          <a:p>
            <a:pPr lvl="1"/>
            <a:r>
              <a:rPr lang="en-CA" dirty="0" smtClean="0"/>
              <a:t>Ethics</a:t>
            </a:r>
          </a:p>
          <a:p>
            <a:pPr lvl="1"/>
            <a:endParaRPr lang="en-CA" dirty="0"/>
          </a:p>
          <a:p>
            <a:pPr lvl="1"/>
            <a:endParaRPr lang="en-CA" dirty="0" smtClean="0"/>
          </a:p>
          <a:p>
            <a:pPr lvl="1"/>
            <a:endParaRPr lang="en-CA" dirty="0" smtClean="0"/>
          </a:p>
          <a:p>
            <a:pPr>
              <a:buNone/>
            </a:pPr>
            <a:endParaRPr lang="en-CA" dirty="0" smtClean="0">
              <a:solidFill>
                <a:schemeClr val="accent1"/>
              </a:solidFill>
              <a:latin typeface="Consolas" pitchFamily="49" charset="0"/>
              <a:cs typeface="Consolas" pitchFamily="49" charset="0"/>
            </a:endParaRPr>
          </a:p>
          <a:p>
            <a:pPr>
              <a:buNone/>
            </a:pPr>
            <a:endParaRPr lang="en-CA" sz="2000"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31</a:t>
            </a:fld>
            <a:endParaRPr lang="en-CA"/>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Engineering Law</a:t>
            </a:r>
            <a:endParaRPr lang="en-CA" dirty="0"/>
          </a:p>
        </p:txBody>
      </p:sp>
      <p:sp>
        <p:nvSpPr>
          <p:cNvPr id="3" name="Content Placeholder 2"/>
          <p:cNvSpPr>
            <a:spLocks noGrp="1"/>
          </p:cNvSpPr>
          <p:nvPr>
            <p:ph idx="1"/>
          </p:nvPr>
        </p:nvSpPr>
        <p:spPr/>
        <p:txBody>
          <a:bodyPr/>
          <a:lstStyle/>
          <a:p>
            <a:pPr>
              <a:buNone/>
            </a:pPr>
            <a:r>
              <a:rPr lang="en-CA" dirty="0" smtClean="0"/>
              <a:t>	</a:t>
            </a:r>
            <a:r>
              <a:rPr lang="en-CA" dirty="0" smtClean="0"/>
              <a:t>We will begin with engineering law</a:t>
            </a:r>
          </a:p>
          <a:p>
            <a:pPr lvl="1"/>
            <a:r>
              <a:rPr lang="en-CA" dirty="0" smtClean="0"/>
              <a:t>What is law and justice?</a:t>
            </a:r>
          </a:p>
          <a:p>
            <a:pPr lvl="1"/>
            <a:r>
              <a:rPr lang="en-CA" dirty="0" smtClean="0"/>
              <a:t>Laws applicable to the engineering profession</a:t>
            </a:r>
          </a:p>
          <a:p>
            <a:pPr lvl="1"/>
            <a:r>
              <a:rPr lang="en-CA" dirty="0" smtClean="0"/>
              <a:t>Contract law</a:t>
            </a:r>
          </a:p>
          <a:p>
            <a:pPr lvl="1"/>
            <a:r>
              <a:rPr lang="en-CA" dirty="0" smtClean="0"/>
              <a:t>Tort law</a:t>
            </a:r>
          </a:p>
          <a:p>
            <a:pPr lvl="1"/>
            <a:r>
              <a:rPr lang="en-CA" dirty="0" smtClean="0"/>
              <a:t>Intellectual property</a:t>
            </a:r>
            <a:endParaRPr lang="en-CA" dirty="0"/>
          </a:p>
          <a:p>
            <a:pPr lvl="1"/>
            <a:endParaRPr lang="en-CA" dirty="0" smtClean="0"/>
          </a:p>
          <a:p>
            <a:pPr lvl="1"/>
            <a:endParaRPr lang="en-CA" dirty="0" smtClean="0"/>
          </a:p>
          <a:p>
            <a:pPr>
              <a:buNone/>
            </a:pPr>
            <a:endParaRPr lang="en-CA" dirty="0" smtClean="0">
              <a:solidFill>
                <a:schemeClr val="accent1"/>
              </a:solidFill>
              <a:latin typeface="Consolas" pitchFamily="49" charset="0"/>
              <a:cs typeface="Consolas" pitchFamily="49" charset="0"/>
            </a:endParaRPr>
          </a:p>
          <a:p>
            <a:pPr>
              <a:buNone/>
            </a:pPr>
            <a:endParaRPr lang="en-CA" sz="2000"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32</a:t>
            </a:fld>
            <a:endParaRPr lang="en-CA"/>
          </a:p>
        </p:txBody>
      </p:sp>
    </p:spTree>
    <p:extLst>
      <p:ext uri="{BB962C8B-B14F-4D97-AF65-F5344CB8AC3E}">
        <p14:creationId xmlns:p14="http://schemas.microsoft.com/office/powerpoint/2010/main" val="34721617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Engineering Law</a:t>
            </a:r>
            <a:endParaRPr lang="en-CA" dirty="0"/>
          </a:p>
        </p:txBody>
      </p:sp>
      <p:sp>
        <p:nvSpPr>
          <p:cNvPr id="3" name="Content Placeholder 2"/>
          <p:cNvSpPr>
            <a:spLocks noGrp="1"/>
          </p:cNvSpPr>
          <p:nvPr>
            <p:ph idx="1"/>
          </p:nvPr>
        </p:nvSpPr>
        <p:spPr/>
        <p:txBody>
          <a:bodyPr/>
          <a:lstStyle/>
          <a:p>
            <a:pPr>
              <a:buNone/>
            </a:pPr>
            <a:r>
              <a:rPr lang="en-CA" dirty="0" smtClean="0"/>
              <a:t>	</a:t>
            </a:r>
            <a:r>
              <a:rPr lang="en-CA" dirty="0" smtClean="0"/>
              <a:t>We will begin with engineering law</a:t>
            </a:r>
          </a:p>
          <a:p>
            <a:pPr lvl="1"/>
            <a:r>
              <a:rPr lang="en-CA" dirty="0" smtClean="0"/>
              <a:t>What is law?  What is justice?</a:t>
            </a:r>
          </a:p>
          <a:p>
            <a:pPr lvl="1"/>
            <a:r>
              <a:rPr lang="en-CA" dirty="0" smtClean="0"/>
              <a:t>What is common law?</a:t>
            </a:r>
          </a:p>
          <a:p>
            <a:pPr lvl="1"/>
            <a:r>
              <a:rPr lang="en-CA" dirty="0" smtClean="0"/>
              <a:t>The Constitution Act and the Charter of Rights and Freedoms</a:t>
            </a:r>
          </a:p>
          <a:p>
            <a:pPr lvl="1"/>
            <a:r>
              <a:rPr lang="en-CA" dirty="0" smtClean="0"/>
              <a:t>Human rights</a:t>
            </a:r>
          </a:p>
          <a:p>
            <a:pPr lvl="1"/>
            <a:r>
              <a:rPr lang="en-CA" dirty="0" smtClean="0"/>
              <a:t>The Canadian government</a:t>
            </a:r>
          </a:p>
          <a:p>
            <a:pPr lvl="1"/>
            <a:r>
              <a:rPr lang="en-CA" dirty="0" smtClean="0"/>
              <a:t>Canadian law</a:t>
            </a:r>
            <a:endParaRPr lang="en-CA" dirty="0"/>
          </a:p>
          <a:p>
            <a:pPr lvl="1"/>
            <a:endParaRPr lang="en-CA" dirty="0" smtClean="0"/>
          </a:p>
          <a:p>
            <a:pPr lvl="1"/>
            <a:endParaRPr lang="en-CA" dirty="0" smtClean="0"/>
          </a:p>
          <a:p>
            <a:pPr>
              <a:buNone/>
            </a:pPr>
            <a:endParaRPr lang="en-CA" dirty="0" smtClean="0">
              <a:solidFill>
                <a:schemeClr val="accent1"/>
              </a:solidFill>
              <a:latin typeface="Consolas" pitchFamily="49" charset="0"/>
              <a:cs typeface="Consolas" pitchFamily="49" charset="0"/>
            </a:endParaRPr>
          </a:p>
          <a:p>
            <a:pPr>
              <a:buNone/>
            </a:pPr>
            <a:endParaRPr lang="en-CA" sz="2000" dirty="0" smtClean="0">
              <a:solidFill>
                <a:schemeClr val="accent1"/>
              </a:solidFill>
              <a:latin typeface="Consolas" pitchFamily="49" charset="0"/>
              <a:cs typeface="Consolas" pitchFamily="49" charset="0"/>
            </a:endParaRP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33</a:t>
            </a:fld>
            <a:endParaRPr lang="en-CA"/>
          </a:p>
        </p:txBody>
      </p:sp>
    </p:spTree>
    <p:extLst>
      <p:ext uri="{BB962C8B-B14F-4D97-AF65-F5344CB8AC3E}">
        <p14:creationId xmlns:p14="http://schemas.microsoft.com/office/powerpoint/2010/main" val="31476891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Course web site:</a:t>
            </a:r>
          </a:p>
          <a:p>
            <a:pPr algn="ctr">
              <a:buNone/>
            </a:pPr>
            <a:r>
              <a:rPr lang="en-CA" dirty="0" smtClean="0"/>
              <a:t>ece.uwaterloo.ca/~ece290/</a:t>
            </a:r>
          </a:p>
          <a:p>
            <a:pPr>
              <a:buNone/>
            </a:pPr>
            <a:endParaRPr lang="en-CA" dirty="0" smtClean="0"/>
          </a:p>
          <a:p>
            <a:pPr>
              <a:buNone/>
            </a:pPr>
            <a:r>
              <a:rPr lang="en-CA" dirty="0" smtClean="0"/>
              <a:t>	Course texts:</a:t>
            </a:r>
          </a:p>
          <a:p>
            <a:pPr>
              <a:buNone/>
            </a:pPr>
            <a:r>
              <a:rPr lang="en-CA" sz="2000" dirty="0" smtClean="0"/>
              <a:t>			D.L. Marston,</a:t>
            </a:r>
            <a:br>
              <a:rPr lang="en-CA" sz="2000" dirty="0" smtClean="0"/>
            </a:br>
            <a:r>
              <a:rPr lang="en-CA" sz="2000" dirty="0" smtClean="0"/>
              <a:t>		</a:t>
            </a:r>
            <a:r>
              <a:rPr lang="en-CA" sz="2000" i="1" dirty="0" smtClean="0"/>
              <a:t>Law for Professional Engineers</a:t>
            </a:r>
            <a:r>
              <a:rPr lang="en-CA" sz="2000" dirty="0" smtClean="0"/>
              <a:t>, 4th Ed.,</a:t>
            </a:r>
            <a:br>
              <a:rPr lang="en-CA" sz="2000" dirty="0" smtClean="0"/>
            </a:br>
            <a:r>
              <a:rPr lang="en-CA" sz="2000" dirty="0" smtClean="0"/>
              <a:t>		McGraw-Hill Ryerson, 2008.</a:t>
            </a:r>
          </a:p>
          <a:p>
            <a:pPr>
              <a:buNone/>
            </a:pPr>
            <a:r>
              <a:rPr lang="en-CA" sz="2000" dirty="0" smtClean="0"/>
              <a:t/>
            </a:r>
            <a:br>
              <a:rPr lang="en-CA" sz="2000" dirty="0" smtClean="0"/>
            </a:br>
            <a:r>
              <a:rPr lang="en-CA" sz="2000" dirty="0" smtClean="0"/>
              <a:t>		G.C. Andrews </a:t>
            </a:r>
            <a:r>
              <a:rPr lang="en-CA" sz="2000" i="1" dirty="0" smtClean="0"/>
              <a:t>et al</a:t>
            </a:r>
            <a:r>
              <a:rPr lang="en-CA" sz="2000" dirty="0" smtClean="0"/>
              <a:t>.,</a:t>
            </a:r>
            <a:br>
              <a:rPr lang="en-CA" sz="2000" dirty="0" smtClean="0"/>
            </a:br>
            <a:r>
              <a:rPr lang="en-CA" sz="2000" dirty="0" smtClean="0"/>
              <a:t>		</a:t>
            </a:r>
            <a:r>
              <a:rPr lang="en-CA" sz="2000" i="1" dirty="0" smtClean="0"/>
              <a:t>Introduction to Professional Engineering in Canada</a:t>
            </a:r>
            <a:r>
              <a:rPr lang="en-CA" sz="2000" dirty="0" smtClean="0"/>
              <a:t>, 4th Ed.,</a:t>
            </a:r>
            <a:br>
              <a:rPr lang="en-CA" sz="2000" dirty="0" smtClean="0"/>
            </a:br>
            <a:r>
              <a:rPr lang="en-CA" sz="2000" dirty="0" smtClean="0"/>
              <a:t>		Pearson Prentice Hall, 2009.</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4</a:t>
            </a:fld>
            <a:endParaRPr lang="en-CA"/>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Course Description</a:t>
            </a:r>
            <a:endParaRPr lang="en-CA" dirty="0"/>
          </a:p>
        </p:txBody>
      </p:sp>
      <p:sp>
        <p:nvSpPr>
          <p:cNvPr id="3" name="Content Placeholder 2"/>
          <p:cNvSpPr>
            <a:spLocks noGrp="1"/>
          </p:cNvSpPr>
          <p:nvPr>
            <p:ph idx="1"/>
          </p:nvPr>
        </p:nvSpPr>
        <p:spPr/>
        <p:txBody>
          <a:bodyPr/>
          <a:lstStyle/>
          <a:p>
            <a:pPr>
              <a:buNone/>
            </a:pPr>
            <a:r>
              <a:rPr lang="en-CA" dirty="0" smtClean="0"/>
              <a:t>	Course grading:</a:t>
            </a:r>
          </a:p>
          <a:p>
            <a:pPr lvl="1"/>
            <a:r>
              <a:rPr lang="en-CA" dirty="0" smtClean="0"/>
              <a:t>Mid-term examination			20 %</a:t>
            </a:r>
          </a:p>
          <a:p>
            <a:pPr lvl="1"/>
            <a:r>
              <a:rPr lang="en-CA" dirty="0" smtClean="0"/>
              <a:t>Final examination				50 %</a:t>
            </a:r>
          </a:p>
          <a:p>
            <a:pPr lvl="1"/>
            <a:r>
              <a:rPr lang="en-CA" dirty="0" smtClean="0"/>
              <a:t>Class participation			10 %</a:t>
            </a:r>
          </a:p>
          <a:p>
            <a:pPr lvl="1"/>
            <a:r>
              <a:rPr lang="en-CA" dirty="0" smtClean="0"/>
              <a:t>Two essays					7 and 13 %</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5</a:t>
            </a:fld>
            <a:endParaRPr lang="en-C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dirty="0" smtClean="0"/>
              <a:t>	The issue with electrical and computer engineering is that the product is essentially invisible</a:t>
            </a:r>
          </a:p>
          <a:p>
            <a:pPr lvl="1"/>
            <a:r>
              <a:rPr lang="en-CA" dirty="0" smtClean="0"/>
              <a:t>The consumer can only infer what is happening by its response</a:t>
            </a:r>
          </a:p>
          <a:p>
            <a:pPr lvl="1"/>
            <a:endParaRPr lang="en-CA" dirty="0" smtClean="0"/>
          </a:p>
          <a:p>
            <a:pPr>
              <a:buNone/>
            </a:pPr>
            <a:r>
              <a:rPr lang="en-CA" dirty="0" smtClean="0"/>
              <a:t>	This can lead to confusion which you must be ready to </a:t>
            </a:r>
            <a:r>
              <a:rPr lang="en-CA" dirty="0" err="1" smtClean="0"/>
              <a:t>addresss</a:t>
            </a:r>
            <a:endParaRPr lang="en-CA" dirty="0" smtClean="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6</a:t>
            </a:fld>
            <a:endParaRPr lang="en-CA"/>
          </a:p>
        </p:txBody>
      </p:sp>
      <p:pic>
        <p:nvPicPr>
          <p:cNvPr id="16385" name="Picture 1"/>
          <p:cNvPicPr>
            <a:picLocks noChangeAspect="1" noChangeArrowheads="1"/>
          </p:cNvPicPr>
          <p:nvPr/>
        </p:nvPicPr>
        <p:blipFill>
          <a:blip r:embed="rId2"/>
          <a:srcRect/>
          <a:stretch>
            <a:fillRect/>
          </a:stretch>
        </p:blipFill>
        <p:spPr bwMode="auto">
          <a:xfrm>
            <a:off x="4798219" y="3682536"/>
            <a:ext cx="3495675" cy="2266950"/>
          </a:xfrm>
          <a:prstGeom prst="rect">
            <a:avLst/>
          </a:prstGeom>
          <a:noFill/>
          <a:ln w="9525">
            <a:noFill/>
            <a:miter lim="800000"/>
            <a:headEnd/>
            <a:tailEnd/>
          </a:ln>
        </p:spPr>
      </p:pic>
      <p:sp>
        <p:nvSpPr>
          <p:cNvPr id="8" name="TextBox 7"/>
          <p:cNvSpPr txBox="1"/>
          <p:nvPr/>
        </p:nvSpPr>
        <p:spPr>
          <a:xfrm>
            <a:off x="6837285" y="5972174"/>
            <a:ext cx="1394869" cy="307777"/>
          </a:xfrm>
          <a:prstGeom prst="rect">
            <a:avLst/>
          </a:prstGeom>
          <a:noFill/>
        </p:spPr>
        <p:txBody>
          <a:bodyPr wrap="none" rtlCol="0">
            <a:spAutoFit/>
          </a:bodyPr>
          <a:lstStyle/>
          <a:p>
            <a:r>
              <a:rPr lang="en-CA" sz="1400" dirty="0" smtClean="0">
                <a:solidFill>
                  <a:schemeClr val="tx1">
                    <a:lumMod val="50000"/>
                    <a:lumOff val="50000"/>
                  </a:schemeClr>
                </a:solidFill>
              </a:rPr>
              <a:t>Jerry Weinberg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dirty="0" smtClean="0"/>
              <a:t>	The VT-100</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7</a:t>
            </a:fld>
            <a:endParaRPr lang="en-CA"/>
          </a:p>
        </p:txBody>
      </p:sp>
      <p:pic>
        <p:nvPicPr>
          <p:cNvPr id="48130" name="Picture 2"/>
          <p:cNvPicPr>
            <a:picLocks noChangeAspect="1" noChangeArrowheads="1"/>
          </p:cNvPicPr>
          <p:nvPr/>
        </p:nvPicPr>
        <p:blipFill>
          <a:blip r:embed="rId2"/>
          <a:srcRect/>
          <a:stretch>
            <a:fillRect/>
          </a:stretch>
        </p:blipFill>
        <p:spPr bwMode="auto">
          <a:xfrm>
            <a:off x="2383604" y="2228239"/>
            <a:ext cx="4578849" cy="3591535"/>
          </a:xfrm>
          <a:prstGeom prst="rect">
            <a:avLst/>
          </a:prstGeom>
          <a:noFill/>
          <a:ln w="9525">
            <a:noFill/>
            <a:miter lim="800000"/>
            <a:headEnd/>
            <a:tailEnd/>
          </a:ln>
        </p:spPr>
      </p:pic>
      <p:sp>
        <p:nvSpPr>
          <p:cNvPr id="8" name="TextBox 7"/>
          <p:cNvSpPr txBox="1"/>
          <p:nvPr/>
        </p:nvSpPr>
        <p:spPr>
          <a:xfrm>
            <a:off x="6038802" y="5819774"/>
            <a:ext cx="923651" cy="307777"/>
          </a:xfrm>
          <a:prstGeom prst="rect">
            <a:avLst/>
          </a:prstGeom>
          <a:noFill/>
        </p:spPr>
        <p:txBody>
          <a:bodyPr wrap="none" rtlCol="0">
            <a:spAutoFit/>
          </a:bodyPr>
          <a:lstStyle/>
          <a:p>
            <a:r>
              <a:rPr lang="en-CA" sz="1400" dirty="0" err="1" smtClean="0">
                <a:solidFill>
                  <a:schemeClr val="tx1">
                    <a:lumMod val="50000"/>
                    <a:lumOff val="50000"/>
                  </a:schemeClr>
                </a:solidFill>
              </a:rPr>
              <a:t>ClickRick</a:t>
            </a:r>
            <a:endParaRPr lang="en-CA" sz="14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sz="1400" dirty="0" smtClean="0">
                <a:latin typeface="Courier New" pitchFamily="49" charset="0"/>
                <a:cs typeface="Courier New" pitchFamily="49" charset="0"/>
              </a:rPr>
              <a:t>PATIENT NAME   : JOHN DOE</a:t>
            </a:r>
          </a:p>
          <a:p>
            <a:pPr>
              <a:buNone/>
            </a:pPr>
            <a:r>
              <a:rPr lang="en-CA" sz="1400" dirty="0" smtClean="0">
                <a:latin typeface="Courier New" pitchFamily="49" charset="0"/>
                <a:cs typeface="Courier New" pitchFamily="49" charset="0"/>
              </a:rPr>
              <a:t>TREATMENT MODE : FIX     BEAM TYPE: X     ENERGY (</a:t>
            </a:r>
            <a:r>
              <a:rPr lang="en-CA" sz="1400" dirty="0" err="1" smtClean="0">
                <a:latin typeface="Courier New" pitchFamily="49" charset="0"/>
                <a:cs typeface="Courier New" pitchFamily="49" charset="0"/>
              </a:rPr>
              <a:t>MeV</a:t>
            </a:r>
            <a:r>
              <a:rPr lang="en-CA" sz="1400" dirty="0" smtClean="0">
                <a:latin typeface="Courier New" pitchFamily="49" charset="0"/>
                <a:cs typeface="Courier New" pitchFamily="49" charset="0"/>
              </a:rPr>
              <a:t>): 25</a:t>
            </a:r>
          </a:p>
          <a:p>
            <a:pPr>
              <a:buNone/>
            </a:pPr>
            <a:endParaRPr lang="en-CA" sz="1400" dirty="0" smtClean="0">
              <a:latin typeface="Courier New" pitchFamily="49" charset="0"/>
              <a:cs typeface="Courier New" pitchFamily="49" charset="0"/>
            </a:endParaRPr>
          </a:p>
          <a:p>
            <a:pPr>
              <a:buNone/>
            </a:pPr>
            <a:r>
              <a:rPr lang="en-CA" sz="1400" dirty="0" smtClean="0">
                <a:latin typeface="Courier New" pitchFamily="49" charset="0"/>
                <a:cs typeface="Courier New" pitchFamily="49" charset="0"/>
              </a:rPr>
              <a:t>                          ACTUAL     PRESCRIBED</a:t>
            </a:r>
          </a:p>
          <a:p>
            <a:pPr>
              <a:buNone/>
            </a:pPr>
            <a:r>
              <a:rPr lang="en-CA" sz="1400" dirty="0" smtClean="0">
                <a:latin typeface="Courier New" pitchFamily="49" charset="0"/>
                <a:cs typeface="Courier New" pitchFamily="49" charset="0"/>
              </a:rPr>
              <a:t>    UNIT RATE/MINUTE          0            200</a:t>
            </a:r>
          </a:p>
          <a:p>
            <a:pPr>
              <a:buNone/>
            </a:pPr>
            <a:r>
              <a:rPr lang="en-CA" sz="1400" dirty="0" smtClean="0">
                <a:latin typeface="Courier New" pitchFamily="49" charset="0"/>
                <a:cs typeface="Courier New" pitchFamily="49" charset="0"/>
              </a:rPr>
              <a:t>    MONITOR UNITS         50  50           200</a:t>
            </a:r>
          </a:p>
          <a:p>
            <a:pPr>
              <a:buNone/>
            </a:pPr>
            <a:r>
              <a:rPr lang="en-CA" sz="1400" dirty="0" smtClean="0">
                <a:latin typeface="Courier New" pitchFamily="49" charset="0"/>
                <a:cs typeface="Courier New" pitchFamily="49" charset="0"/>
              </a:rPr>
              <a:t>    TIME (MIN)             0.27           1.00</a:t>
            </a:r>
          </a:p>
          <a:p>
            <a:pPr>
              <a:buNone/>
            </a:pPr>
            <a:endParaRPr lang="en-CA" sz="1400" dirty="0" smtClean="0">
              <a:latin typeface="Courier New" pitchFamily="49" charset="0"/>
              <a:cs typeface="Courier New" pitchFamily="49" charset="0"/>
            </a:endParaRPr>
          </a:p>
          <a:p>
            <a:pPr>
              <a:buNone/>
            </a:pPr>
            <a:r>
              <a:rPr lang="en-CA" sz="1400" dirty="0" smtClean="0">
                <a:latin typeface="Courier New" pitchFamily="49" charset="0"/>
                <a:cs typeface="Courier New" pitchFamily="49" charset="0"/>
              </a:rPr>
              <a:t>GANTRY ROTATION (DEG)       0.0              0     VERIFIED</a:t>
            </a:r>
          </a:p>
          <a:p>
            <a:pPr>
              <a:buNone/>
            </a:pPr>
            <a:r>
              <a:rPr lang="en-CA" sz="1400" dirty="0" smtClean="0">
                <a:latin typeface="Courier New" pitchFamily="49" charset="0"/>
                <a:cs typeface="Courier New" pitchFamily="49" charset="0"/>
              </a:rPr>
              <a:t>COLLIMATOR ROTATION (DEG) 359.2            359     VERIFIED</a:t>
            </a:r>
          </a:p>
          <a:p>
            <a:pPr>
              <a:buNone/>
            </a:pPr>
            <a:r>
              <a:rPr lang="en-CA" sz="1400" dirty="0" smtClean="0">
                <a:latin typeface="Courier New" pitchFamily="49" charset="0"/>
                <a:cs typeface="Courier New" pitchFamily="49" charset="0"/>
              </a:rPr>
              <a:t>COLLIMATOR X (CM)          14.2           14.3     VERIFIED</a:t>
            </a:r>
          </a:p>
          <a:p>
            <a:pPr>
              <a:buNone/>
            </a:pPr>
            <a:r>
              <a:rPr lang="en-CA" sz="1400" dirty="0" smtClean="0">
                <a:latin typeface="Courier New" pitchFamily="49" charset="0"/>
                <a:cs typeface="Courier New" pitchFamily="49" charset="0"/>
              </a:rPr>
              <a:t>COLLIMATOR Y (CM)          27.2           27.3     VERIFIED</a:t>
            </a:r>
          </a:p>
          <a:p>
            <a:pPr>
              <a:buNone/>
            </a:pPr>
            <a:r>
              <a:rPr lang="en-CA" sz="1400" dirty="0" smtClean="0">
                <a:latin typeface="Courier New" pitchFamily="49" charset="0"/>
                <a:cs typeface="Courier New" pitchFamily="49" charset="0"/>
              </a:rPr>
              <a:t>WEDGE NUMBER                  1              1     VERIFIED</a:t>
            </a:r>
          </a:p>
          <a:p>
            <a:pPr>
              <a:buNone/>
            </a:pPr>
            <a:r>
              <a:rPr lang="en-CA" sz="1400" dirty="0" smtClean="0">
                <a:latin typeface="Courier New" pitchFamily="49" charset="0"/>
                <a:cs typeface="Courier New" pitchFamily="49" charset="0"/>
              </a:rPr>
              <a:t>ACCESSORY NUMBER              0              0     VERIFIED</a:t>
            </a:r>
          </a:p>
          <a:p>
            <a:pPr>
              <a:buNone/>
            </a:pPr>
            <a:endParaRPr lang="en-CA" sz="1400" dirty="0" smtClean="0">
              <a:latin typeface="Courier New" pitchFamily="49" charset="0"/>
              <a:cs typeface="Courier New" pitchFamily="49" charset="0"/>
            </a:endParaRPr>
          </a:p>
          <a:p>
            <a:pPr>
              <a:buNone/>
            </a:pPr>
            <a:r>
              <a:rPr lang="en-CA" sz="1400" dirty="0" smtClean="0">
                <a:latin typeface="Courier New" pitchFamily="49" charset="0"/>
                <a:cs typeface="Courier New" pitchFamily="49" charset="0"/>
              </a:rPr>
              <a:t>DATE   : 84-OCT-26   SYSTEM : BEAM READY   OP.MODE: TREAT AUTO</a:t>
            </a:r>
          </a:p>
          <a:p>
            <a:pPr>
              <a:buNone/>
            </a:pPr>
            <a:r>
              <a:rPr lang="en-CA" sz="1400" dirty="0" smtClean="0">
                <a:latin typeface="Courier New" pitchFamily="49" charset="0"/>
                <a:cs typeface="Courier New" pitchFamily="49" charset="0"/>
              </a:rPr>
              <a:t>TIME   : 12:55. 8    TREAT  : TREAT PAUSE           X-RAY 173777</a:t>
            </a:r>
          </a:p>
          <a:p>
            <a:pPr>
              <a:buNone/>
            </a:pPr>
            <a:r>
              <a:rPr lang="en-CA" sz="1400" dirty="0" smtClean="0">
                <a:latin typeface="Courier New" pitchFamily="49" charset="0"/>
                <a:cs typeface="Courier New" pitchFamily="49" charset="0"/>
              </a:rPr>
              <a:t>OPR ID : T25VO2-RO3  REASON : OPERATOR     COMMAND:</a:t>
            </a:r>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8</a:t>
            </a:fld>
            <a:endParaRPr lang="en-C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Therac-25</a:t>
            </a:r>
            <a:endParaRPr lang="en-CA" dirty="0"/>
          </a:p>
        </p:txBody>
      </p:sp>
      <p:sp>
        <p:nvSpPr>
          <p:cNvPr id="3" name="Content Placeholder 2"/>
          <p:cNvSpPr>
            <a:spLocks noGrp="1"/>
          </p:cNvSpPr>
          <p:nvPr>
            <p:ph idx="1"/>
          </p:nvPr>
        </p:nvSpPr>
        <p:spPr/>
        <p:txBody>
          <a:bodyPr/>
          <a:lstStyle/>
          <a:p>
            <a:pPr>
              <a:buNone/>
            </a:pPr>
            <a:r>
              <a:rPr lang="en-CA" sz="1800" dirty="0" smtClean="0"/>
              <a:t>    “During the weeks following the accident, the patient continued to have pain in his neck and shoulder. He lost the function of his left arm and had periodic bouts of nausea and vomiting. He was eventually hospitalized for radiation-induced </a:t>
            </a:r>
            <a:r>
              <a:rPr lang="en-CA" sz="1800" dirty="0" err="1" smtClean="0"/>
              <a:t>myelitis</a:t>
            </a:r>
            <a:r>
              <a:rPr lang="en-CA" sz="1800" dirty="0" smtClean="0"/>
              <a:t> of the cervical cord causing paralysis of his left arm and both legs, left vocal cord paralysis (which left him unable to speak), </a:t>
            </a:r>
            <a:r>
              <a:rPr lang="en-CA" sz="1800" dirty="0" err="1" smtClean="0"/>
              <a:t>neurogenic</a:t>
            </a:r>
            <a:r>
              <a:rPr lang="en-CA" sz="1800" dirty="0" smtClean="0"/>
              <a:t> bowel and bladder, and paralysis of the left diaphragm. He also had a lesion on his left lung and recurrent herpes simplex skin infections. He died from complications of the overdose five months after the accident.”</a:t>
            </a:r>
          </a:p>
          <a:p>
            <a:pPr>
              <a:buNone/>
            </a:pPr>
            <a:endParaRPr lang="en-CA" sz="1800" dirty="0" smtClean="0"/>
          </a:p>
          <a:p>
            <a:pPr>
              <a:buNone/>
            </a:pPr>
            <a:r>
              <a:rPr lang="en-CA" sz="2000" dirty="0" smtClean="0"/>
              <a:t>	</a:t>
            </a:r>
            <a:r>
              <a:rPr lang="en-CA" dirty="0" smtClean="0"/>
              <a:t>This patient received 20,000 </a:t>
            </a:r>
            <a:r>
              <a:rPr lang="en-CA" dirty="0" err="1" smtClean="0"/>
              <a:t>rad</a:t>
            </a:r>
            <a:endParaRPr lang="en-CA" sz="2800" dirty="0"/>
          </a:p>
        </p:txBody>
      </p:sp>
      <p:sp>
        <p:nvSpPr>
          <p:cNvPr id="7" name="Footer Placeholder 6"/>
          <p:cNvSpPr>
            <a:spLocks noGrp="1"/>
          </p:cNvSpPr>
          <p:nvPr>
            <p:ph type="ftr" sz="quarter" idx="12"/>
          </p:nvPr>
        </p:nvSpPr>
        <p:spPr/>
        <p:txBody>
          <a:bodyPr/>
          <a:lstStyle/>
          <a:p>
            <a:pPr>
              <a:defRPr/>
            </a:pPr>
            <a:r>
              <a:rPr lang="en-US" smtClean="0"/>
              <a:t>Course Introduction</a:t>
            </a:r>
            <a:endParaRPr lang="en-US" dirty="0"/>
          </a:p>
        </p:txBody>
      </p:sp>
      <p:sp>
        <p:nvSpPr>
          <p:cNvPr id="6" name="Slide Number Placeholder 5"/>
          <p:cNvSpPr>
            <a:spLocks noGrp="1"/>
          </p:cNvSpPr>
          <p:nvPr>
            <p:ph type="sldNum" sz="quarter" idx="11"/>
          </p:nvPr>
        </p:nvSpPr>
        <p:spPr/>
        <p:txBody>
          <a:bodyPr/>
          <a:lstStyle/>
          <a:p>
            <a:fld id="{9DB00347-C159-474C-B961-9625E0FB8F9F}" type="slidenum">
              <a:rPr lang="en-CA" smtClean="0"/>
              <a:pPr/>
              <a:t>9</a:t>
            </a:fld>
            <a:endParaRPr lang="en-CA"/>
          </a:p>
        </p:txBody>
      </p:sp>
      <p:sp>
        <p:nvSpPr>
          <p:cNvPr id="10" name="Rectangle 9"/>
          <p:cNvSpPr/>
          <p:nvPr/>
        </p:nvSpPr>
        <p:spPr>
          <a:xfrm>
            <a:off x="2678906" y="4923988"/>
            <a:ext cx="6007894" cy="646331"/>
          </a:xfrm>
          <a:prstGeom prst="rect">
            <a:avLst/>
          </a:prstGeom>
        </p:spPr>
        <p:txBody>
          <a:bodyPr wrap="square">
            <a:spAutoFit/>
          </a:bodyPr>
          <a:lstStyle/>
          <a:p>
            <a:r>
              <a:rPr lang="en-CA" dirty="0" smtClean="0"/>
              <a:t>Doses of more than 1,000 </a:t>
            </a:r>
            <a:r>
              <a:rPr lang="en-CA" dirty="0" err="1" smtClean="0"/>
              <a:t>rad</a:t>
            </a:r>
            <a:r>
              <a:rPr lang="en-CA" dirty="0" smtClean="0"/>
              <a:t> are almost invariably fatal.</a:t>
            </a:r>
          </a:p>
          <a:p>
            <a:r>
              <a:rPr lang="en-CA" dirty="0" smtClean="0"/>
              <a:t>										    US DOD</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Engineering_Colour">
  <a:themeElements>
    <a:clrScheme name="Waterloo 1">
      <a:dk1>
        <a:sysClr val="windowText" lastClr="000000"/>
      </a:dk1>
      <a:lt1>
        <a:srgbClr val="FFFFFF"/>
      </a:lt1>
      <a:dk2>
        <a:srgbClr val="57068C"/>
      </a:dk2>
      <a:lt2>
        <a:srgbClr val="FFFFFF"/>
      </a:lt2>
      <a:accent1>
        <a:srgbClr val="0073CF"/>
      </a:accent1>
      <a:accent2>
        <a:srgbClr val="E98300"/>
      </a:accent2>
      <a:accent3>
        <a:srgbClr val="E0249A"/>
      </a:accent3>
      <a:accent4>
        <a:srgbClr val="009AA6"/>
      </a:accent4>
      <a:accent5>
        <a:srgbClr val="B6BF00"/>
      </a:accent5>
      <a:accent6>
        <a:srgbClr val="96172E"/>
      </a:accent6>
      <a:hlink>
        <a:srgbClr val="FECB00"/>
      </a:hlink>
      <a:folHlink>
        <a:srgbClr val="FEC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82120</TotalTime>
  <Words>640</Words>
  <Application>Microsoft Office PowerPoint</Application>
  <PresentationFormat>On-screen Show (4:3)</PresentationFormat>
  <Paragraphs>253</Paragraphs>
  <Slides>33</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Engineering_Colour</vt:lpstr>
      <vt:lpstr>Equation</vt:lpstr>
      <vt:lpstr>ECE 290 Engineering Profession, Ethics and Law    </vt:lpstr>
      <vt:lpstr>Outline</vt:lpstr>
      <vt:lpstr>Course Description</vt:lpstr>
      <vt:lpstr>Course Description</vt:lpstr>
      <vt:lpstr>Course Description</vt:lpstr>
      <vt:lpstr>Therac-25</vt:lpstr>
      <vt:lpstr>Therac-25</vt:lpstr>
      <vt:lpstr>Therac-25</vt:lpstr>
      <vt:lpstr>Therac-25</vt:lpstr>
      <vt:lpstr>Instituto Oncologico Nacional</vt:lpstr>
      <vt:lpstr>Instituto Oncologico Nacional</vt:lpstr>
      <vt:lpstr>Instituto Oncologico Nacional</vt:lpstr>
      <vt:lpstr>Instituto Oncologico Nacional</vt:lpstr>
      <vt:lpstr>Instituto Oncologico Nacional</vt:lpstr>
      <vt:lpstr>Toyota</vt:lpstr>
      <vt:lpstr>Audi 5000</vt:lpstr>
      <vt:lpstr>Lt. Col. Stanislav Yevgrafovich Petrov</vt:lpstr>
      <vt:lpstr>Li-Ion Batteries</vt:lpstr>
      <vt:lpstr>A380</vt:lpstr>
      <vt:lpstr>Mariner 1   Ariane 5  MCO</vt:lpstr>
      <vt:lpstr>Ariane 5</vt:lpstr>
      <vt:lpstr>Mars Climate Orbiter</vt:lpstr>
      <vt:lpstr>Ariane 5</vt:lpstr>
      <vt:lpstr>Gimli Glider</vt:lpstr>
      <vt:lpstr>Civil Engineering</vt:lpstr>
      <vt:lpstr>Civil Engineering</vt:lpstr>
      <vt:lpstr>Code of Hammurabi</vt:lpstr>
      <vt:lpstr>Code of Hammurabi</vt:lpstr>
      <vt:lpstr>Code of Hammurabi</vt:lpstr>
      <vt:lpstr>Code of Hammurabi</vt:lpstr>
      <vt:lpstr>Topics</vt:lpstr>
      <vt:lpstr>Engineering Law</vt:lpstr>
      <vt:lpstr>Engineering Law</vt:lpstr>
    </vt:vector>
  </TitlesOfParts>
  <Company>University of Waterloo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§4.7 Mobile Computers</dc:title>
  <dc:creator>Douglas Wilhelm Harder (dwharder@alumni.uwaterloo.ca)</dc:creator>
  <cp:lastModifiedBy>Douglas Wilhelm Harder</cp:lastModifiedBy>
  <cp:revision>7395</cp:revision>
  <cp:lastPrinted>2010-03-08T19:59:32Z</cp:lastPrinted>
  <dcterms:created xsi:type="dcterms:W3CDTF">2010-03-10T14:45:39Z</dcterms:created>
  <dcterms:modified xsi:type="dcterms:W3CDTF">2015-09-14T15:13:46Z</dcterms:modified>
  <cp:category>Operating Systems</cp:category>
</cp:coreProperties>
</file>