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74" r:id="rId2"/>
    <p:sldId id="460" r:id="rId3"/>
    <p:sldId id="571" r:id="rId4"/>
    <p:sldId id="594" r:id="rId5"/>
    <p:sldId id="595" r:id="rId6"/>
    <p:sldId id="572" r:id="rId7"/>
    <p:sldId id="596" r:id="rId8"/>
    <p:sldId id="597" r:id="rId9"/>
    <p:sldId id="598" r:id="rId10"/>
    <p:sldId id="599" r:id="rId11"/>
    <p:sldId id="600" r:id="rId12"/>
    <p:sldId id="601" r:id="rId13"/>
    <p:sldId id="459" r:id="rId14"/>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1" autoAdjust="0"/>
  </p:normalViewPr>
  <p:slideViewPr>
    <p:cSldViewPr snapToGrid="0" snapToObjects="1">
      <p:cViewPr varScale="1">
        <p:scale>
          <a:sx n="61" d="100"/>
          <a:sy n="61" d="100"/>
        </p:scale>
        <p:origin x="-534"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14/09/2015</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extLst>
      <p:ext uri="{BB962C8B-B14F-4D97-AF65-F5344CB8AC3E}">
        <p14:creationId xmlns:p14="http://schemas.microsoft.com/office/powerpoint/2010/main" val="349897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14/09/2015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extLst>
      <p:ext uri="{BB962C8B-B14F-4D97-AF65-F5344CB8AC3E}">
        <p14:creationId xmlns:p14="http://schemas.microsoft.com/office/powerpoint/2010/main" val="2200918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p:txBody>
          <a:bodyPr/>
          <a:lstStyle/>
          <a:p>
            <a:fld id="{9DB00347-C159-474C-B961-9625E0FB8F9F}" type="slidenum">
              <a:rPr lang="en-CA" smtClean="0"/>
              <a:pPr/>
              <a:t>‹#›</a:t>
            </a:fld>
            <a:endParaRPr lang="en-CA"/>
          </a:p>
        </p:txBody>
      </p:sp>
      <p:sp>
        <p:nvSpPr>
          <p:cNvPr id="16" name="Footer Placeholder 15"/>
          <p:cNvSpPr>
            <a:spLocks noGrp="1"/>
          </p:cNvSpPr>
          <p:nvPr>
            <p:ph type="ftr" sz="quarter" idx="12"/>
          </p:nvPr>
        </p:nvSpPr>
        <p:spPr/>
        <p:txBody>
          <a:bodyPr/>
          <a:lstStyle>
            <a:lvl1pPr>
              <a:defRPr/>
            </a:lvl1pPr>
          </a:lstStyle>
          <a:p>
            <a:pPr>
              <a:defRPr/>
            </a:pPr>
            <a:r>
              <a:rPr lang="en-US" smtClean="0"/>
              <a:t>Justice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US" smtClean="0"/>
              <a:t>Justice</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6" y="2160104"/>
            <a:ext cx="7211568" cy="1329137"/>
          </a:xfrm>
        </p:spPr>
        <p:txBody>
          <a:bodyPr/>
          <a:lstStyle/>
          <a:p>
            <a:r>
              <a:rPr lang="en-US" dirty="0" smtClean="0">
                <a:latin typeface="Arial" charset="0"/>
                <a:cs typeface="Arial" charset="0"/>
              </a:rPr>
              <a:t>Justice</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John </a:t>
            </a:r>
            <a:r>
              <a:rPr lang="en-CA" dirty="0" err="1" smtClean="0"/>
              <a:t>Rawl’s</a:t>
            </a:r>
            <a:r>
              <a:rPr lang="en-CA" dirty="0" smtClean="0"/>
              <a:t> theory of justice</a:t>
            </a:r>
            <a:endParaRPr lang="en-CA" dirty="0"/>
          </a:p>
        </p:txBody>
      </p:sp>
      <p:sp>
        <p:nvSpPr>
          <p:cNvPr id="3" name="Content Placeholder 2"/>
          <p:cNvSpPr>
            <a:spLocks noGrp="1"/>
          </p:cNvSpPr>
          <p:nvPr>
            <p:ph idx="1"/>
          </p:nvPr>
        </p:nvSpPr>
        <p:spPr/>
        <p:txBody>
          <a:bodyPr/>
          <a:lstStyle/>
          <a:p>
            <a:pPr marL="0" indent="0">
              <a:buNone/>
            </a:pPr>
            <a:r>
              <a:rPr lang="en-CA" dirty="0" smtClean="0"/>
              <a:t>	In the 1970s, John Rawls came out with his seminal 	work </a:t>
            </a:r>
            <a:r>
              <a:rPr lang="en-CA" i="1" dirty="0" smtClean="0"/>
              <a:t>A Theory of Justice</a:t>
            </a:r>
            <a:endParaRPr lang="en-CA" dirty="0" smtClean="0"/>
          </a:p>
          <a:p>
            <a:pPr lvl="1"/>
            <a:r>
              <a:rPr lang="en-CA" dirty="0" smtClean="0"/>
              <a:t>He equates justice with fairness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10</a:t>
            </a:fld>
            <a:endParaRPr lang="en-CA"/>
          </a:p>
        </p:txBody>
      </p:sp>
      <p:sp>
        <p:nvSpPr>
          <p:cNvPr id="5" name="Footer Placeholder 4"/>
          <p:cNvSpPr>
            <a:spLocks noGrp="1"/>
          </p:cNvSpPr>
          <p:nvPr>
            <p:ph type="ftr" sz="quarter" idx="12"/>
          </p:nvPr>
        </p:nvSpPr>
        <p:spPr/>
        <p:txBody>
          <a:bodyPr/>
          <a:lstStyle/>
          <a:p>
            <a:pPr>
              <a:defRPr/>
            </a:pPr>
            <a:r>
              <a:rPr lang="en-US" smtClean="0"/>
              <a:t>Justice</a:t>
            </a:r>
            <a:endParaRPr lang="en-US" dirty="0"/>
          </a:p>
        </p:txBody>
      </p:sp>
    </p:spTree>
    <p:extLst>
      <p:ext uri="{BB962C8B-B14F-4D97-AF65-F5344CB8AC3E}">
        <p14:creationId xmlns:p14="http://schemas.microsoft.com/office/powerpoint/2010/main" val="194244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Guidelines</a:t>
            </a:r>
            <a:endParaRPr lang="en-CA" dirty="0"/>
          </a:p>
        </p:txBody>
      </p:sp>
      <p:sp>
        <p:nvSpPr>
          <p:cNvPr id="3" name="Content Placeholder 2"/>
          <p:cNvSpPr>
            <a:spLocks noGrp="1"/>
          </p:cNvSpPr>
          <p:nvPr>
            <p:ph idx="1"/>
          </p:nvPr>
        </p:nvSpPr>
        <p:spPr/>
        <p:txBody>
          <a:bodyPr/>
          <a:lstStyle/>
          <a:p>
            <a:pPr marL="0" indent="0">
              <a:buNone/>
            </a:pPr>
            <a:r>
              <a:rPr lang="en-CA" dirty="0" smtClean="0"/>
              <a:t>	</a:t>
            </a:r>
            <a:r>
              <a:rPr lang="en-CA" dirty="0" smtClean="0"/>
              <a:t>How do we set up guidelines for what is fair?</a:t>
            </a:r>
            <a:endParaRPr lang="en-CA" dirty="0" smtClean="0"/>
          </a:p>
          <a:p>
            <a:pPr lvl="1"/>
            <a:r>
              <a:rPr lang="en-CA" dirty="0" smtClean="0"/>
              <a:t>The </a:t>
            </a:r>
            <a:r>
              <a:rPr lang="en-CA" i="1" dirty="0" smtClean="0"/>
              <a:t>veil of ignorance</a:t>
            </a:r>
          </a:p>
          <a:p>
            <a:pPr lvl="1"/>
            <a:r>
              <a:rPr lang="en-CA" dirty="0" smtClean="0"/>
              <a:t>Create guidelines for society under the assumption you are not aware of what position you will take within that </a:t>
            </a:r>
            <a:r>
              <a:rPr lang="en-CA" dirty="0" err="1" smtClean="0"/>
              <a:t>socity</a:t>
            </a: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US" smtClean="0"/>
              <a:t>Justice</a:t>
            </a:r>
            <a:endParaRPr lang="en-US" dirty="0"/>
          </a:p>
        </p:txBody>
      </p:sp>
    </p:spTree>
    <p:extLst>
      <p:ext uri="{BB962C8B-B14F-4D97-AF65-F5344CB8AC3E}">
        <p14:creationId xmlns:p14="http://schemas.microsoft.com/office/powerpoint/2010/main" val="724169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John </a:t>
            </a:r>
            <a:r>
              <a:rPr lang="en-CA" dirty="0" err="1" smtClean="0"/>
              <a:t>Rawl’s</a:t>
            </a:r>
            <a:r>
              <a:rPr lang="en-CA" dirty="0" smtClean="0"/>
              <a:t> principles</a:t>
            </a:r>
            <a:endParaRPr lang="en-CA" dirty="0"/>
          </a:p>
        </p:txBody>
      </p:sp>
      <p:sp>
        <p:nvSpPr>
          <p:cNvPr id="3" name="Content Placeholder 2"/>
          <p:cNvSpPr>
            <a:spLocks noGrp="1"/>
          </p:cNvSpPr>
          <p:nvPr>
            <p:ph idx="1"/>
          </p:nvPr>
        </p:nvSpPr>
        <p:spPr/>
        <p:txBody>
          <a:bodyPr/>
          <a:lstStyle/>
          <a:p>
            <a:pPr marL="0" indent="0">
              <a:buNone/>
            </a:pPr>
            <a:r>
              <a:rPr lang="en-CA" dirty="0" smtClean="0"/>
              <a:t>	</a:t>
            </a:r>
            <a:r>
              <a:rPr lang="en-CA" dirty="0" smtClean="0"/>
              <a:t>How do we set up guidelines for what is fair?</a:t>
            </a:r>
            <a:endParaRPr lang="en-CA" dirty="0" smtClean="0"/>
          </a:p>
          <a:p>
            <a:pPr lvl="1"/>
            <a:r>
              <a:rPr lang="en-CA" dirty="0" smtClean="0"/>
              <a:t>The </a:t>
            </a:r>
            <a:r>
              <a:rPr lang="en-CA" i="1" dirty="0" smtClean="0"/>
              <a:t>veil of ignorance</a:t>
            </a:r>
          </a:p>
          <a:p>
            <a:pPr lvl="1"/>
            <a:r>
              <a:rPr lang="en-CA" dirty="0" smtClean="0"/>
              <a:t>Create guidelines for society under the assumption you are not aware of what position you will take within that society</a:t>
            </a:r>
          </a:p>
          <a:p>
            <a:pPr lvl="2"/>
            <a:r>
              <a:rPr lang="en-CA" dirty="0" smtClean="0"/>
              <a:t>Equal liberty</a:t>
            </a:r>
          </a:p>
          <a:p>
            <a:pPr lvl="2"/>
            <a:r>
              <a:rPr lang="en-CA" dirty="0" smtClean="0"/>
              <a:t>Social and economic inequalities must conform to:</a:t>
            </a:r>
          </a:p>
          <a:p>
            <a:pPr lvl="3"/>
            <a:r>
              <a:rPr lang="en-CA" dirty="0" smtClean="0"/>
              <a:t>They must be of most advantage to the least advantaged in society</a:t>
            </a:r>
          </a:p>
          <a:p>
            <a:pPr lvl="3"/>
            <a:r>
              <a:rPr lang="en-CA" dirty="0" smtClean="0"/>
              <a:t>Public offices and positions must be open to everyone under conditions of fair equality </a:t>
            </a:r>
            <a:r>
              <a:rPr lang="en-CA" smtClean="0"/>
              <a:t>of opportunity</a:t>
            </a: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12</a:t>
            </a:fld>
            <a:endParaRPr lang="en-CA"/>
          </a:p>
        </p:txBody>
      </p:sp>
      <p:sp>
        <p:nvSpPr>
          <p:cNvPr id="5" name="Footer Placeholder 4"/>
          <p:cNvSpPr>
            <a:spLocks noGrp="1"/>
          </p:cNvSpPr>
          <p:nvPr>
            <p:ph type="ftr" sz="quarter" idx="12"/>
          </p:nvPr>
        </p:nvSpPr>
        <p:spPr/>
        <p:txBody>
          <a:bodyPr/>
          <a:lstStyle/>
          <a:p>
            <a:pPr>
              <a:defRPr/>
            </a:pPr>
            <a:r>
              <a:rPr lang="en-US" smtClean="0"/>
              <a:t>Justice</a:t>
            </a:r>
            <a:endParaRPr lang="en-US" dirty="0"/>
          </a:p>
        </p:txBody>
      </p:sp>
    </p:spTree>
    <p:extLst>
      <p:ext uri="{BB962C8B-B14F-4D97-AF65-F5344CB8AC3E}">
        <p14:creationId xmlns:p14="http://schemas.microsoft.com/office/powerpoint/2010/main" val="293381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Julie Vale, ECE 290 Course Notes, 2011.</a:t>
            </a:r>
          </a:p>
          <a:p>
            <a:pPr marL="533400" indent="-533400">
              <a:buFontTx/>
              <a:buNone/>
            </a:pPr>
            <a:r>
              <a:rPr lang="en-CA" sz="1800" dirty="0" smtClean="0">
                <a:latin typeface="Arial" charset="0"/>
                <a:cs typeface="Arial" charset="0"/>
              </a:rPr>
              <a:t>[2]	 Wikipedia, http://www.wikipedia.org/Justice</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
        <p:nvSpPr>
          <p:cNvPr id="4" name="Slide Number Placeholder 3"/>
          <p:cNvSpPr>
            <a:spLocks noGrp="1"/>
          </p:cNvSpPr>
          <p:nvPr>
            <p:ph type="sldNum" sz="quarter" idx="11"/>
          </p:nvPr>
        </p:nvSpPr>
        <p:spPr/>
        <p:txBody>
          <a:bodyPr/>
          <a:lstStyle/>
          <a:p>
            <a:fld id="{9DB00347-C159-474C-B961-9625E0FB8F9F}" type="slidenum">
              <a:rPr lang="en-CA" smtClean="0"/>
              <a:pPr/>
              <a:t>13</a:t>
            </a:fld>
            <a:endParaRPr lang="en-CA"/>
          </a:p>
        </p:txBody>
      </p:sp>
      <p:sp>
        <p:nvSpPr>
          <p:cNvPr id="5" name="Footer Placeholder 4"/>
          <p:cNvSpPr>
            <a:spLocks noGrp="1"/>
          </p:cNvSpPr>
          <p:nvPr>
            <p:ph type="ftr" sz="quarter" idx="12"/>
          </p:nvPr>
        </p:nvSpPr>
        <p:spPr/>
        <p:txBody>
          <a:bodyPr/>
          <a:lstStyle/>
          <a:p>
            <a:pPr>
              <a:defRPr/>
            </a:pPr>
            <a:r>
              <a:rPr lang="en-US" smtClean="0"/>
              <a:t>Justice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a:t>
            </a:r>
            <a:r>
              <a:rPr lang="en-CA" dirty="0" smtClean="0"/>
              <a:t>justice:</a:t>
            </a:r>
            <a:endParaRPr lang="en-CA" dirty="0" smtClean="0"/>
          </a:p>
          <a:p>
            <a:pPr lvl="1"/>
            <a:r>
              <a:rPr lang="en-CA" dirty="0" smtClean="0"/>
              <a:t>What is justice?</a:t>
            </a:r>
          </a:p>
          <a:p>
            <a:pPr lvl="1"/>
            <a:r>
              <a:rPr lang="en-CA" dirty="0" smtClean="0"/>
              <a:t>Aspects of justice</a:t>
            </a:r>
          </a:p>
          <a:p>
            <a:pPr lvl="1"/>
            <a:r>
              <a:rPr lang="en-CA" dirty="0" smtClean="0"/>
              <a:t>John </a:t>
            </a:r>
            <a:r>
              <a:rPr lang="en-CA" dirty="0" err="1" smtClean="0"/>
              <a:t>Rawl’s</a:t>
            </a:r>
            <a:r>
              <a:rPr lang="en-CA" dirty="0" smtClean="0"/>
              <a:t> theory of justice</a:t>
            </a:r>
            <a:endParaRPr lang="en-CA" dirty="0" smtClean="0"/>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US" smtClean="0"/>
              <a:t>Justice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Justice?</a:t>
            </a:r>
            <a:endParaRPr lang="en-CA" dirty="0"/>
          </a:p>
        </p:txBody>
      </p:sp>
      <p:sp>
        <p:nvSpPr>
          <p:cNvPr id="3" name="Content Placeholder 2"/>
          <p:cNvSpPr>
            <a:spLocks noGrp="1"/>
          </p:cNvSpPr>
          <p:nvPr>
            <p:ph idx="1"/>
          </p:nvPr>
        </p:nvSpPr>
        <p:spPr/>
        <p:txBody>
          <a:bodyPr/>
          <a:lstStyle/>
          <a:p>
            <a:pPr>
              <a:buNone/>
            </a:pPr>
            <a:r>
              <a:rPr lang="en-CA" dirty="0" smtClean="0"/>
              <a:t>	</a:t>
            </a:r>
            <a:r>
              <a:rPr lang="en-CA" sz="1800" b="1" dirty="0" smtClean="0"/>
              <a:t>1.</a:t>
            </a:r>
            <a:r>
              <a:rPr lang="en-CA" sz="1800" dirty="0" smtClean="0"/>
              <a:t> The quality of being (morally) just or righteous; the principle of just dealing; the exhibition of this quality or principle in action; just conduct; integrity, rectitude. (One of the four cardinal virtues.)</a:t>
            </a:r>
          </a:p>
          <a:p>
            <a:pPr>
              <a:buNone/>
            </a:pPr>
            <a:endParaRPr lang="en-CA" sz="1800" dirty="0" smtClean="0"/>
          </a:p>
          <a:p>
            <a:pPr>
              <a:buNone/>
            </a:pPr>
            <a:r>
              <a:rPr lang="en-CA" sz="1800" dirty="0" smtClean="0"/>
              <a:t>	</a:t>
            </a:r>
            <a:r>
              <a:rPr lang="en-CA" sz="1800" b="1" dirty="0" smtClean="0"/>
              <a:t>3.</a:t>
            </a:r>
            <a:r>
              <a:rPr lang="en-CA" sz="1800" dirty="0" smtClean="0"/>
              <a:t> Conformity (of an action or thing) to moral right, or to reason, truth, or fact; rightfulness; fairness; correctness; propriety</a:t>
            </a:r>
          </a:p>
          <a:p>
            <a:pPr>
              <a:buNone/>
            </a:pPr>
            <a:endParaRPr lang="en-CA" sz="1800" dirty="0" smtClean="0"/>
          </a:p>
          <a:p>
            <a:pPr>
              <a:buNone/>
            </a:pPr>
            <a:r>
              <a:rPr lang="en-CA" sz="1800" dirty="0" smtClean="0"/>
              <a:t>	</a:t>
            </a:r>
            <a:r>
              <a:rPr lang="en-CA" sz="1800" b="1" dirty="0" smtClean="0"/>
              <a:t>4.</a:t>
            </a:r>
            <a:r>
              <a:rPr lang="en-CA" sz="1800" dirty="0" smtClean="0"/>
              <a:t> Exercise of authority or power in maintenance of right; vindication of right by assignment of reward or punishment; requital of desert.</a:t>
            </a:r>
          </a:p>
          <a:p>
            <a:pPr>
              <a:buNone/>
            </a:pPr>
            <a:endParaRPr lang="en-CA" sz="1800" dirty="0" smtClean="0"/>
          </a:p>
          <a:p>
            <a:pPr>
              <a:buNone/>
            </a:pPr>
            <a:r>
              <a:rPr lang="en-CA" sz="1800" b="1" dirty="0" smtClean="0"/>
              <a:t>	7.</a:t>
            </a:r>
            <a:r>
              <a:rPr lang="en-CA" sz="1800" dirty="0" smtClean="0"/>
              <a:t> Personified, esp. in sense 4: often represented in art as a goddess holding balanced scales or a sword, sometimes also with veiled eyes, betokening impartiality.</a:t>
            </a:r>
          </a:p>
          <a:p>
            <a:pPr>
              <a:buNone/>
            </a:pPr>
            <a:endParaRPr lang="en-CA" sz="2000"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3</a:t>
            </a:fld>
            <a:endParaRPr lang="en-CA"/>
          </a:p>
        </p:txBody>
      </p:sp>
      <p:sp>
        <p:nvSpPr>
          <p:cNvPr id="5" name="Footer Placeholder 4"/>
          <p:cNvSpPr>
            <a:spLocks noGrp="1"/>
          </p:cNvSpPr>
          <p:nvPr>
            <p:ph type="ftr" sz="quarter" idx="12"/>
          </p:nvPr>
        </p:nvSpPr>
        <p:spPr/>
        <p:txBody>
          <a:bodyPr/>
          <a:lstStyle/>
          <a:p>
            <a:pPr>
              <a:defRPr/>
            </a:pPr>
            <a:r>
              <a:rPr lang="en-US" smtClean="0"/>
              <a:t>Justice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Justice?</a:t>
            </a:r>
            <a:endParaRPr lang="en-CA" dirty="0"/>
          </a:p>
        </p:txBody>
      </p:sp>
      <p:sp>
        <p:nvSpPr>
          <p:cNvPr id="3" name="Content Placeholder 2"/>
          <p:cNvSpPr>
            <a:spLocks noGrp="1"/>
          </p:cNvSpPr>
          <p:nvPr>
            <p:ph idx="1"/>
          </p:nvPr>
        </p:nvSpPr>
        <p:spPr/>
        <p:txBody>
          <a:bodyPr/>
          <a:lstStyle/>
          <a:p>
            <a:pPr>
              <a:buNone/>
            </a:pPr>
            <a:r>
              <a:rPr lang="en-CA" dirty="0" smtClean="0"/>
              <a:t>	What is its purpose?</a:t>
            </a:r>
          </a:p>
          <a:p>
            <a:pPr lvl="1"/>
            <a:r>
              <a:rPr lang="en-CA" dirty="0" smtClean="0"/>
              <a:t>Plato defined justice as </a:t>
            </a:r>
            <a:r>
              <a:rPr lang="en-CA" i="1" dirty="0" smtClean="0"/>
              <a:t>harmony</a:t>
            </a:r>
            <a:endParaRPr lang="en-CA" dirty="0" smtClean="0"/>
          </a:p>
          <a:p>
            <a:pPr lvl="1"/>
            <a:r>
              <a:rPr lang="en-CA" dirty="0" smtClean="0"/>
              <a:t>We also have define command theory</a:t>
            </a:r>
          </a:p>
          <a:p>
            <a:pPr lvl="1"/>
            <a:r>
              <a:rPr lang="en-CA" dirty="0" smtClean="0"/>
              <a:t>John Locke proposed a concept of </a:t>
            </a:r>
            <a:r>
              <a:rPr lang="en-CA" i="1" dirty="0" smtClean="0"/>
              <a:t>natural law</a:t>
            </a:r>
            <a:endParaRPr lang="en-CA" dirty="0" smtClean="0"/>
          </a:p>
          <a:p>
            <a:pPr lvl="2"/>
            <a:r>
              <a:rPr lang="en-CA" dirty="0" smtClean="0"/>
              <a:t>This contrasts with justice being a societal creation</a:t>
            </a:r>
          </a:p>
          <a:p>
            <a:pPr lvl="1"/>
            <a:r>
              <a:rPr lang="en-CA" dirty="0" smtClean="0"/>
              <a:t>The theory of a social contract suggest that people surrender some rights and freedoms to the authority of the state in return for protection of the remaining rights and freedoms</a:t>
            </a:r>
          </a:p>
          <a:p>
            <a:pPr lvl="2"/>
            <a:r>
              <a:rPr lang="en-CA" dirty="0" smtClean="0"/>
              <a:t>Covenants with divine beings stretch back to antiquity</a:t>
            </a:r>
          </a:p>
          <a:p>
            <a:pPr lvl="1"/>
            <a:r>
              <a:rPr lang="en-CA" dirty="0" smtClean="0"/>
              <a:t>John Stuart Mill argues that justice is derived from consequentialism:  what is just are those things with optimal contracts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4</a:t>
            </a:fld>
            <a:endParaRPr lang="en-CA"/>
          </a:p>
        </p:txBody>
      </p:sp>
      <p:sp>
        <p:nvSpPr>
          <p:cNvPr id="5" name="Footer Placeholder 4"/>
          <p:cNvSpPr>
            <a:spLocks noGrp="1"/>
          </p:cNvSpPr>
          <p:nvPr>
            <p:ph type="ftr" sz="quarter" idx="12"/>
          </p:nvPr>
        </p:nvSpPr>
        <p:spPr/>
        <p:txBody>
          <a:bodyPr/>
          <a:lstStyle/>
          <a:p>
            <a:pPr>
              <a:defRPr/>
            </a:pPr>
            <a:r>
              <a:rPr lang="en-US" smtClean="0"/>
              <a:t>Justice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Justice?</a:t>
            </a:r>
            <a:endParaRPr lang="en-CA" dirty="0"/>
          </a:p>
        </p:txBody>
      </p:sp>
      <p:sp>
        <p:nvSpPr>
          <p:cNvPr id="3" name="Content Placeholder 2"/>
          <p:cNvSpPr>
            <a:spLocks noGrp="1"/>
          </p:cNvSpPr>
          <p:nvPr>
            <p:ph idx="1"/>
          </p:nvPr>
        </p:nvSpPr>
        <p:spPr/>
        <p:txBody>
          <a:bodyPr/>
          <a:lstStyle/>
          <a:p>
            <a:pPr>
              <a:buNone/>
            </a:pPr>
            <a:r>
              <a:rPr lang="en-CA" dirty="0" smtClean="0"/>
              <a:t>	Another definition:</a:t>
            </a:r>
          </a:p>
          <a:p>
            <a:pPr lvl="1"/>
            <a:r>
              <a:rPr lang="en-CA" dirty="0" smtClean="0"/>
              <a:t>Justice is the preservation of property and the keeping of agreements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5</a:t>
            </a:fld>
            <a:endParaRPr lang="en-CA"/>
          </a:p>
        </p:txBody>
      </p:sp>
      <p:sp>
        <p:nvSpPr>
          <p:cNvPr id="5" name="Footer Placeholder 4"/>
          <p:cNvSpPr>
            <a:spLocks noGrp="1"/>
          </p:cNvSpPr>
          <p:nvPr>
            <p:ph type="ftr" sz="quarter" idx="12"/>
          </p:nvPr>
        </p:nvSpPr>
        <p:spPr/>
        <p:txBody>
          <a:bodyPr/>
          <a:lstStyle/>
          <a:p>
            <a:pPr>
              <a:defRPr/>
            </a:pPr>
            <a:r>
              <a:rPr lang="en-US" smtClean="0"/>
              <a:t>Justice</a:t>
            </a:r>
            <a:endParaRPr lang="en-US" dirty="0"/>
          </a:p>
        </p:txBody>
      </p:sp>
    </p:spTree>
    <p:extLst>
      <p:ext uri="{BB962C8B-B14F-4D97-AF65-F5344CB8AC3E}">
        <p14:creationId xmlns:p14="http://schemas.microsoft.com/office/powerpoint/2010/main" val="3713850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Justice</a:t>
            </a:r>
            <a:endParaRPr lang="en-CA" dirty="0"/>
          </a:p>
        </p:txBody>
      </p:sp>
      <p:sp>
        <p:nvSpPr>
          <p:cNvPr id="3" name="Content Placeholder 2"/>
          <p:cNvSpPr>
            <a:spLocks noGrp="1"/>
          </p:cNvSpPr>
          <p:nvPr>
            <p:ph idx="1"/>
          </p:nvPr>
        </p:nvSpPr>
        <p:spPr/>
        <p:txBody>
          <a:bodyPr/>
          <a:lstStyle/>
          <a:p>
            <a:pPr>
              <a:buNone/>
            </a:pPr>
            <a:r>
              <a:rPr lang="en-CA" dirty="0" smtClean="0"/>
              <a:t>	</a:t>
            </a:r>
            <a:endParaRPr lang="en-CA" dirty="0"/>
          </a:p>
        </p:txBody>
      </p:sp>
      <p:sp>
        <p:nvSpPr>
          <p:cNvPr id="4" name="Slide Number Placeholder 3"/>
          <p:cNvSpPr>
            <a:spLocks noGrp="1"/>
          </p:cNvSpPr>
          <p:nvPr>
            <p:ph type="sldNum" sz="quarter" idx="11"/>
          </p:nvPr>
        </p:nvSpPr>
        <p:spPr/>
        <p:txBody>
          <a:bodyPr/>
          <a:lstStyle/>
          <a:p>
            <a:fld id="{9DB00347-C159-474C-B961-9625E0FB8F9F}" type="slidenum">
              <a:rPr lang="en-CA" smtClean="0"/>
              <a:pPr/>
              <a:t>6</a:t>
            </a:fld>
            <a:endParaRPr lang="en-CA"/>
          </a:p>
        </p:txBody>
      </p:sp>
      <p:sp>
        <p:nvSpPr>
          <p:cNvPr id="5" name="Footer Placeholder 4"/>
          <p:cNvSpPr>
            <a:spLocks noGrp="1"/>
          </p:cNvSpPr>
          <p:nvPr>
            <p:ph type="ftr" sz="quarter" idx="12"/>
          </p:nvPr>
        </p:nvSpPr>
        <p:spPr/>
        <p:txBody>
          <a:bodyPr/>
          <a:lstStyle/>
          <a:p>
            <a:pPr>
              <a:defRPr/>
            </a:pPr>
            <a:r>
              <a:rPr lang="en-US" smtClean="0"/>
              <a:t>Justice</a:t>
            </a:r>
            <a:endParaRPr lang="en-US" dirty="0"/>
          </a:p>
        </p:txBody>
      </p:sp>
      <p:pic>
        <p:nvPicPr>
          <p:cNvPr id="1026" name="Picture 2"/>
          <p:cNvPicPr>
            <a:picLocks noChangeAspect="1" noChangeArrowheads="1"/>
          </p:cNvPicPr>
          <p:nvPr/>
        </p:nvPicPr>
        <p:blipFill>
          <a:blip r:embed="rId2"/>
          <a:srcRect/>
          <a:stretch>
            <a:fillRect/>
          </a:stretch>
        </p:blipFill>
        <p:spPr bwMode="auto">
          <a:xfrm>
            <a:off x="1271718" y="2013594"/>
            <a:ext cx="6807636" cy="3526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Conservative justice</a:t>
            </a:r>
            <a:endParaRPr lang="en-CA" dirty="0"/>
          </a:p>
        </p:txBody>
      </p:sp>
      <p:sp>
        <p:nvSpPr>
          <p:cNvPr id="3" name="Content Placeholder 2"/>
          <p:cNvSpPr>
            <a:spLocks noGrp="1"/>
          </p:cNvSpPr>
          <p:nvPr>
            <p:ph idx="1"/>
          </p:nvPr>
        </p:nvSpPr>
        <p:spPr/>
        <p:txBody>
          <a:bodyPr/>
          <a:lstStyle/>
          <a:p>
            <a:pPr marL="0" indent="0">
              <a:buNone/>
            </a:pPr>
            <a:r>
              <a:rPr lang="en-CA" dirty="0" smtClean="0"/>
              <a:t>	One aspect of justice is to </a:t>
            </a:r>
            <a:r>
              <a:rPr lang="en-CA" i="1" dirty="0" smtClean="0"/>
              <a:t>conserve </a:t>
            </a:r>
            <a:r>
              <a:rPr lang="en-CA" dirty="0" smtClean="0"/>
              <a:t>the state of society</a:t>
            </a:r>
          </a:p>
          <a:p>
            <a:pPr lvl="1"/>
            <a:r>
              <a:rPr lang="en-CA" dirty="0" smtClean="0"/>
              <a:t>This involves the maintenance of laws</a:t>
            </a:r>
          </a:p>
          <a:p>
            <a:pPr lvl="1"/>
            <a:r>
              <a:rPr lang="en-CA" dirty="0" smtClean="0"/>
              <a:t>Criminal justice is the set of laws that the state has decided it will prosecute</a:t>
            </a:r>
          </a:p>
          <a:p>
            <a:pPr lvl="2"/>
            <a:r>
              <a:rPr lang="en-CA" dirty="0" smtClean="0"/>
              <a:t>Criminal justice seeks to maintain the society as a whole</a:t>
            </a:r>
          </a:p>
          <a:p>
            <a:pPr lvl="2"/>
            <a:r>
              <a:rPr lang="en-CA" dirty="0" smtClean="0"/>
              <a:t>Its purpose is to</a:t>
            </a:r>
          </a:p>
          <a:p>
            <a:pPr lvl="3"/>
            <a:r>
              <a:rPr lang="en-CA" dirty="0" smtClean="0"/>
              <a:t>Deter and mitigate crime</a:t>
            </a:r>
          </a:p>
          <a:p>
            <a:pPr lvl="3"/>
            <a:r>
              <a:rPr lang="en-CA" dirty="0" smtClean="0"/>
              <a:t>Penalize and rehabilitate offenders</a:t>
            </a:r>
          </a:p>
          <a:p>
            <a:pPr lvl="1"/>
            <a:r>
              <a:rPr lang="en-CA" dirty="0" smtClean="0"/>
              <a:t>Civil justice deals with interactions between individuals and requires the individual to initiate action</a:t>
            </a:r>
          </a:p>
          <a:p>
            <a:pPr lvl="2"/>
            <a:r>
              <a:rPr lang="en-CA" dirty="0" smtClean="0"/>
              <a:t>Civil justice is usually </a:t>
            </a:r>
            <a:r>
              <a:rPr lang="en-CA" i="1" dirty="0" smtClean="0"/>
              <a:t>restorative</a:t>
            </a:r>
            <a:r>
              <a:rPr lang="en-CA" dirty="0" smtClean="0"/>
              <a:t>:  its goal is to restore the injured party, as much as possible to its original state</a:t>
            </a:r>
          </a:p>
        </p:txBody>
      </p:sp>
      <p:sp>
        <p:nvSpPr>
          <p:cNvPr id="4" name="Slide Number Placeholder 3"/>
          <p:cNvSpPr>
            <a:spLocks noGrp="1"/>
          </p:cNvSpPr>
          <p:nvPr>
            <p:ph type="sldNum" sz="quarter" idx="11"/>
          </p:nvPr>
        </p:nvSpPr>
        <p:spPr/>
        <p:txBody>
          <a:bodyPr/>
          <a:lstStyle/>
          <a:p>
            <a:fld id="{9DB00347-C159-474C-B961-9625E0FB8F9F}" type="slidenum">
              <a:rPr lang="en-CA" smtClean="0"/>
              <a:pPr/>
              <a:t>7</a:t>
            </a:fld>
            <a:endParaRPr lang="en-CA"/>
          </a:p>
        </p:txBody>
      </p:sp>
      <p:sp>
        <p:nvSpPr>
          <p:cNvPr id="5" name="Footer Placeholder 4"/>
          <p:cNvSpPr>
            <a:spLocks noGrp="1"/>
          </p:cNvSpPr>
          <p:nvPr>
            <p:ph type="ftr" sz="quarter" idx="12"/>
          </p:nvPr>
        </p:nvSpPr>
        <p:spPr/>
        <p:txBody>
          <a:bodyPr/>
          <a:lstStyle/>
          <a:p>
            <a:pPr>
              <a:defRPr/>
            </a:pPr>
            <a:r>
              <a:rPr lang="en-US" smtClean="0"/>
              <a:t>Justice</a:t>
            </a:r>
            <a:endParaRPr lang="en-US" dirty="0"/>
          </a:p>
        </p:txBody>
      </p:sp>
    </p:spTree>
    <p:extLst>
      <p:ext uri="{BB962C8B-B14F-4D97-AF65-F5344CB8AC3E}">
        <p14:creationId xmlns:p14="http://schemas.microsoft.com/office/powerpoint/2010/main" val="99394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Reformative justice</a:t>
            </a:r>
            <a:endParaRPr lang="en-CA" dirty="0"/>
          </a:p>
        </p:txBody>
      </p:sp>
      <p:sp>
        <p:nvSpPr>
          <p:cNvPr id="3" name="Content Placeholder 2"/>
          <p:cNvSpPr>
            <a:spLocks noGrp="1"/>
          </p:cNvSpPr>
          <p:nvPr>
            <p:ph idx="1"/>
          </p:nvPr>
        </p:nvSpPr>
        <p:spPr/>
        <p:txBody>
          <a:bodyPr/>
          <a:lstStyle/>
          <a:p>
            <a:pPr marL="0" indent="0">
              <a:buNone/>
            </a:pPr>
            <a:r>
              <a:rPr lang="en-CA" dirty="0" smtClean="0"/>
              <a:t>	Another aspect of justice is to reform society</a:t>
            </a:r>
          </a:p>
          <a:p>
            <a:pPr lvl="1"/>
            <a:r>
              <a:rPr lang="en-CA" dirty="0" smtClean="0"/>
              <a:t>Traditionally, this includes</a:t>
            </a:r>
          </a:p>
          <a:p>
            <a:pPr lvl="2"/>
            <a:r>
              <a:rPr lang="en-CA" dirty="0" smtClean="0"/>
              <a:t>Incarceration and other forms of punishment</a:t>
            </a:r>
          </a:p>
          <a:p>
            <a:pPr lvl="2"/>
            <a:r>
              <a:rPr lang="en-CA" dirty="0" smtClean="0"/>
              <a:t>Imprisonment was not preserved as a punishment in itself until recent history</a:t>
            </a:r>
          </a:p>
          <a:p>
            <a:pPr lvl="3"/>
            <a:r>
              <a:rPr lang="en-CA" dirty="0" smtClean="0"/>
              <a:t>Imprisonment was to hold the individual until punishment was administered</a:t>
            </a:r>
          </a:p>
          <a:p>
            <a:pPr lvl="1"/>
            <a:r>
              <a:rPr lang="en-CA" dirty="0" smtClean="0"/>
              <a:t>This can be through restoration and corrective justice</a:t>
            </a:r>
          </a:p>
          <a:p>
            <a:pPr lvl="2"/>
            <a:r>
              <a:rPr lang="en-CA" dirty="0" smtClean="0"/>
              <a:t>Victim-offender mediation</a:t>
            </a:r>
          </a:p>
          <a:p>
            <a:pPr lvl="2"/>
            <a:r>
              <a:rPr lang="en-CA" dirty="0" smtClean="0"/>
              <a:t>Family group or community conferencing and boards</a:t>
            </a:r>
          </a:p>
          <a:p>
            <a:pPr lvl="2"/>
            <a:r>
              <a:rPr lang="en-CA" dirty="0" smtClean="0"/>
              <a:t>Community restorative boards</a:t>
            </a:r>
          </a:p>
          <a:p>
            <a:pPr lvl="2"/>
            <a:r>
              <a:rPr lang="en-CA" dirty="0" smtClean="0"/>
              <a:t>Sentencing circles</a:t>
            </a:r>
          </a:p>
        </p:txBody>
      </p:sp>
      <p:sp>
        <p:nvSpPr>
          <p:cNvPr id="4" name="Slide Number Placeholder 3"/>
          <p:cNvSpPr>
            <a:spLocks noGrp="1"/>
          </p:cNvSpPr>
          <p:nvPr>
            <p:ph type="sldNum" sz="quarter" idx="11"/>
          </p:nvPr>
        </p:nvSpPr>
        <p:spPr/>
        <p:txBody>
          <a:bodyPr/>
          <a:lstStyle/>
          <a:p>
            <a:fld id="{9DB00347-C159-474C-B961-9625E0FB8F9F}" type="slidenum">
              <a:rPr lang="en-CA" smtClean="0"/>
              <a:pPr/>
              <a:t>8</a:t>
            </a:fld>
            <a:endParaRPr lang="en-CA"/>
          </a:p>
        </p:txBody>
      </p:sp>
      <p:sp>
        <p:nvSpPr>
          <p:cNvPr id="5" name="Footer Placeholder 4"/>
          <p:cNvSpPr>
            <a:spLocks noGrp="1"/>
          </p:cNvSpPr>
          <p:nvPr>
            <p:ph type="ftr" sz="quarter" idx="12"/>
          </p:nvPr>
        </p:nvSpPr>
        <p:spPr/>
        <p:txBody>
          <a:bodyPr/>
          <a:lstStyle/>
          <a:p>
            <a:pPr>
              <a:defRPr/>
            </a:pPr>
            <a:r>
              <a:rPr lang="en-US" smtClean="0"/>
              <a:t>Justice</a:t>
            </a:r>
            <a:endParaRPr lang="en-US" dirty="0"/>
          </a:p>
        </p:txBody>
      </p:sp>
    </p:spTree>
    <p:extLst>
      <p:ext uri="{BB962C8B-B14F-4D97-AF65-F5344CB8AC3E}">
        <p14:creationId xmlns:p14="http://schemas.microsoft.com/office/powerpoint/2010/main" val="3325511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Distributive justice</a:t>
            </a:r>
            <a:endParaRPr lang="en-CA" dirty="0"/>
          </a:p>
        </p:txBody>
      </p:sp>
      <p:sp>
        <p:nvSpPr>
          <p:cNvPr id="3" name="Content Placeholder 2"/>
          <p:cNvSpPr>
            <a:spLocks noGrp="1"/>
          </p:cNvSpPr>
          <p:nvPr>
            <p:ph idx="1"/>
          </p:nvPr>
        </p:nvSpPr>
        <p:spPr/>
        <p:txBody>
          <a:bodyPr/>
          <a:lstStyle/>
          <a:p>
            <a:pPr marL="0" indent="0">
              <a:buNone/>
            </a:pPr>
            <a:r>
              <a:rPr lang="en-CA" dirty="0" smtClean="0"/>
              <a:t>	This involves the </a:t>
            </a:r>
            <a:r>
              <a:rPr lang="en-CA" i="1" dirty="0" smtClean="0"/>
              <a:t>just </a:t>
            </a:r>
            <a:r>
              <a:rPr lang="en-CA" dirty="0" smtClean="0"/>
              <a:t>allocation of goods in society</a:t>
            </a:r>
          </a:p>
          <a:p>
            <a:pPr lvl="1"/>
            <a:r>
              <a:rPr lang="en-CA" dirty="0" smtClean="0"/>
              <a:t>Distribution can be decided through</a:t>
            </a:r>
          </a:p>
          <a:p>
            <a:pPr lvl="2"/>
            <a:r>
              <a:rPr lang="en-CA" dirty="0" smtClean="0"/>
              <a:t>Equity</a:t>
            </a:r>
          </a:p>
          <a:p>
            <a:pPr lvl="2"/>
            <a:r>
              <a:rPr lang="en-CA" dirty="0" smtClean="0"/>
              <a:t>Equality</a:t>
            </a:r>
          </a:p>
          <a:p>
            <a:pPr lvl="2"/>
            <a:r>
              <a:rPr lang="en-CA" dirty="0" smtClean="0"/>
              <a:t>Power</a:t>
            </a:r>
          </a:p>
          <a:p>
            <a:pPr lvl="2"/>
            <a:r>
              <a:rPr lang="en-CA" dirty="0" smtClean="0"/>
              <a:t>Need</a:t>
            </a:r>
          </a:p>
          <a:p>
            <a:pPr lvl="2"/>
            <a:r>
              <a:rPr lang="en-CA" dirty="0" smtClean="0"/>
              <a:t>Responsibility</a:t>
            </a:r>
          </a:p>
        </p:txBody>
      </p:sp>
      <p:sp>
        <p:nvSpPr>
          <p:cNvPr id="4" name="Slide Number Placeholder 3"/>
          <p:cNvSpPr>
            <a:spLocks noGrp="1"/>
          </p:cNvSpPr>
          <p:nvPr>
            <p:ph type="sldNum" sz="quarter" idx="11"/>
          </p:nvPr>
        </p:nvSpPr>
        <p:spPr/>
        <p:txBody>
          <a:bodyPr/>
          <a:lstStyle/>
          <a:p>
            <a:fld id="{9DB00347-C159-474C-B961-9625E0FB8F9F}" type="slidenum">
              <a:rPr lang="en-CA" smtClean="0"/>
              <a:pPr/>
              <a:t>9</a:t>
            </a:fld>
            <a:endParaRPr lang="en-CA"/>
          </a:p>
        </p:txBody>
      </p:sp>
      <p:sp>
        <p:nvSpPr>
          <p:cNvPr id="5" name="Footer Placeholder 4"/>
          <p:cNvSpPr>
            <a:spLocks noGrp="1"/>
          </p:cNvSpPr>
          <p:nvPr>
            <p:ph type="ftr" sz="quarter" idx="12"/>
          </p:nvPr>
        </p:nvSpPr>
        <p:spPr/>
        <p:txBody>
          <a:bodyPr/>
          <a:lstStyle/>
          <a:p>
            <a:pPr>
              <a:defRPr/>
            </a:pPr>
            <a:r>
              <a:rPr lang="en-US" smtClean="0"/>
              <a:t>Justice</a:t>
            </a:r>
            <a:endParaRPr lang="en-US" dirty="0"/>
          </a:p>
        </p:txBody>
      </p:sp>
    </p:spTree>
    <p:extLst>
      <p:ext uri="{BB962C8B-B14F-4D97-AF65-F5344CB8AC3E}">
        <p14:creationId xmlns:p14="http://schemas.microsoft.com/office/powerpoint/2010/main" val="2694982914"/>
      </p:ext>
    </p:extLst>
  </p:cSld>
  <p:clrMapOvr>
    <a:masterClrMapping/>
  </p:clrMapOvr>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43240</TotalTime>
  <Words>95</Words>
  <Application>Microsoft Office PowerPoint</Application>
  <PresentationFormat>On-screen Show (4:3)</PresentationFormat>
  <Paragraphs>113</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Engineering_Colour</vt:lpstr>
      <vt:lpstr>Justice</vt:lpstr>
      <vt:lpstr>Outline</vt:lpstr>
      <vt:lpstr>What is Justice?</vt:lpstr>
      <vt:lpstr>What is Justice?</vt:lpstr>
      <vt:lpstr>What is Justice?</vt:lpstr>
      <vt:lpstr>Justice</vt:lpstr>
      <vt:lpstr>Conservative justice</vt:lpstr>
      <vt:lpstr>Reformative justice</vt:lpstr>
      <vt:lpstr>Distributive justice</vt:lpstr>
      <vt:lpstr>John Rawl’s theory of justice</vt:lpstr>
      <vt:lpstr>Guidelines</vt:lpstr>
      <vt:lpstr>John Rawl’s principles</vt:lpstr>
      <vt:lpstr>References</vt:lpstr>
    </vt:vector>
  </TitlesOfParts>
  <Company>University of Waterloo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Justice</dc:title>
  <dc:subject>Justice</dc:subject>
  <dc:creator>Douglas Wilhelm Harder (dwharder@alumni.uwaterloo.ca)</dc:creator>
  <cp:lastModifiedBy>Douglas Wilhelm Harder</cp:lastModifiedBy>
  <cp:revision>3539</cp:revision>
  <cp:lastPrinted>2010-03-08T19:59:32Z</cp:lastPrinted>
  <dcterms:created xsi:type="dcterms:W3CDTF">2010-03-10T14:45:39Z</dcterms:created>
  <dcterms:modified xsi:type="dcterms:W3CDTF">2015-09-14T15:19:37Z</dcterms:modified>
</cp:coreProperties>
</file>