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74" r:id="rId2"/>
    <p:sldId id="460" r:id="rId3"/>
    <p:sldId id="668" r:id="rId4"/>
    <p:sldId id="669" r:id="rId5"/>
    <p:sldId id="674" r:id="rId6"/>
    <p:sldId id="692" r:id="rId7"/>
    <p:sldId id="687" r:id="rId8"/>
    <p:sldId id="693" r:id="rId9"/>
    <p:sldId id="675" r:id="rId10"/>
    <p:sldId id="694" r:id="rId11"/>
    <p:sldId id="696" r:id="rId12"/>
    <p:sldId id="695" r:id="rId13"/>
    <p:sldId id="697" r:id="rId14"/>
    <p:sldId id="698" r:id="rId15"/>
    <p:sldId id="459" r:id="rId16"/>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77851" autoAdjust="0"/>
  </p:normalViewPr>
  <p:slideViewPr>
    <p:cSldViewPr snapToGrid="0" snapToObjects="1">
      <p:cViewPr varScale="1">
        <p:scale>
          <a:sx n="50" d="100"/>
          <a:sy n="50" d="100"/>
        </p:scale>
        <p:origin x="-267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 xmlns:p14="http://schemas.microsoft.com/office/powerpoint/2010/main"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Legality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Legality</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Legality</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Contrary to Public Policy</a:t>
            </a:r>
            <a:endParaRPr lang="en-CA" dirty="0"/>
          </a:p>
        </p:txBody>
      </p:sp>
      <p:sp>
        <p:nvSpPr>
          <p:cNvPr id="3" name="Content Placeholder 2"/>
          <p:cNvSpPr>
            <a:spLocks noGrp="1"/>
          </p:cNvSpPr>
          <p:nvPr>
            <p:ph idx="1"/>
          </p:nvPr>
        </p:nvSpPr>
        <p:spPr/>
        <p:txBody>
          <a:bodyPr/>
          <a:lstStyle/>
          <a:p>
            <a:pPr>
              <a:buNone/>
            </a:pPr>
            <a:r>
              <a:rPr lang="en-CA" dirty="0" smtClean="0"/>
              <a:t>	Public policy, </a:t>
            </a:r>
            <a:r>
              <a:rPr lang="en-CA" i="1" dirty="0" smtClean="0">
                <a:latin typeface="Times New Roman" pitchFamily="18" charset="0"/>
                <a:ea typeface="Tahoma" pitchFamily="34" charset="0"/>
                <a:cs typeface="Times New Roman" pitchFamily="18" charset="0"/>
              </a:rPr>
              <a:t>n.</a:t>
            </a:r>
            <a:r>
              <a:rPr lang="en-CA" dirty="0" smtClean="0"/>
              <a:t> </a:t>
            </a:r>
          </a:p>
          <a:p>
            <a:pPr lvl="1">
              <a:buNone/>
            </a:pPr>
            <a:r>
              <a:rPr lang="en-CA" dirty="0" smtClean="0"/>
              <a:t>	The principle that prospective injury to the public good is a basis for refusing to enforce a contract which would otherwise be valid.</a:t>
            </a:r>
          </a:p>
          <a:p>
            <a:pPr>
              <a:buNone/>
            </a:pPr>
            <a:endParaRPr lang="en-CA" dirty="0" smtClean="0"/>
          </a:p>
          <a:p>
            <a:pPr lvl="1">
              <a:buNone/>
            </a:pPr>
            <a:r>
              <a:rPr lang="en-CA" dirty="0" smtClean="0"/>
              <a:t>										www.oed.com</a:t>
            </a:r>
          </a:p>
          <a:p>
            <a:pPr lvl="1">
              <a:buNone/>
            </a:pPr>
            <a:endParaRPr lang="en-CA" dirty="0" smtClean="0"/>
          </a:p>
          <a:p>
            <a:pPr>
              <a:buNone/>
            </a:pPr>
            <a:r>
              <a:rPr lang="en-CA" dirty="0" smtClean="0"/>
              <a:t>	Also described as the </a:t>
            </a:r>
            <a:r>
              <a:rPr lang="en-CA" i="1" dirty="0" smtClean="0"/>
              <a:t>public policy doctrine</a:t>
            </a:r>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Contrary to Public Policy</a:t>
            </a:r>
            <a:endParaRPr lang="en-CA" dirty="0"/>
          </a:p>
        </p:txBody>
      </p:sp>
      <p:sp>
        <p:nvSpPr>
          <p:cNvPr id="3" name="Content Placeholder 2"/>
          <p:cNvSpPr>
            <a:spLocks noGrp="1"/>
          </p:cNvSpPr>
          <p:nvPr>
            <p:ph idx="1"/>
          </p:nvPr>
        </p:nvSpPr>
        <p:spPr/>
        <p:txBody>
          <a:bodyPr/>
          <a:lstStyle/>
          <a:p>
            <a:pPr>
              <a:buNone/>
            </a:pPr>
            <a:r>
              <a:rPr lang="en-CA" dirty="0" smtClean="0"/>
              <a:t>	Most obviously, a contract that may aid an enemy state or harm the relationship with a friendly state may be declared void as being against public policy</a:t>
            </a:r>
            <a:endParaRPr lang="en-CA" i="1" dirty="0" smtClean="0"/>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Contrary to Public Policy</a:t>
            </a:r>
            <a:endParaRPr lang="en-CA" dirty="0"/>
          </a:p>
        </p:txBody>
      </p:sp>
      <p:sp>
        <p:nvSpPr>
          <p:cNvPr id="3" name="Content Placeholder 2"/>
          <p:cNvSpPr>
            <a:spLocks noGrp="1"/>
          </p:cNvSpPr>
          <p:nvPr>
            <p:ph idx="1"/>
          </p:nvPr>
        </p:nvSpPr>
        <p:spPr/>
        <p:txBody>
          <a:bodyPr/>
          <a:lstStyle/>
          <a:p>
            <a:pPr>
              <a:buNone/>
            </a:pPr>
            <a:r>
              <a:rPr lang="en-CA" dirty="0" smtClean="0"/>
              <a:t>	What is public policy relevant to engineering?</a:t>
            </a:r>
          </a:p>
          <a:p>
            <a:pPr algn="ctr">
              <a:buNone/>
            </a:pPr>
            <a:r>
              <a:rPr lang="en-CA" b="1" dirty="0" smtClean="0"/>
              <a:t>Freedom of trade</a:t>
            </a:r>
          </a:p>
          <a:p>
            <a:pPr lvl="1"/>
            <a:endParaRPr lang="en-CA" dirty="0" smtClean="0"/>
          </a:p>
          <a:p>
            <a:pPr>
              <a:buNone/>
            </a:pPr>
            <a:r>
              <a:rPr lang="en-CA" dirty="0" smtClean="0"/>
              <a:t>	Any term in a contract that restricts trade may be seen to be contrary to public policy</a:t>
            </a:r>
          </a:p>
          <a:p>
            <a:pPr lvl="1"/>
            <a:r>
              <a:rPr lang="en-CA" dirty="0" smtClean="0"/>
              <a:t>Non- competition clauses must continue to allow the individual in question to continue to make a living</a:t>
            </a:r>
          </a:p>
          <a:p>
            <a:pPr lvl="1"/>
            <a:r>
              <a:rPr lang="en-CA" dirty="0" smtClean="0"/>
              <a:t>The time and space restraints in non-competition clauses must be reasonable</a:t>
            </a:r>
          </a:p>
          <a:p>
            <a:pPr lvl="2"/>
            <a:r>
              <a:rPr lang="en-CA" dirty="0" smtClean="0"/>
              <a:t>Courts will not reinterpret unacceptable non-competition clauses; they will simply render them void</a:t>
            </a:r>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Contrary to Public Policy</a:t>
            </a:r>
            <a:endParaRPr lang="en-CA" dirty="0"/>
          </a:p>
        </p:txBody>
      </p:sp>
      <p:sp>
        <p:nvSpPr>
          <p:cNvPr id="3" name="Content Placeholder 2"/>
          <p:cNvSpPr>
            <a:spLocks noGrp="1"/>
          </p:cNvSpPr>
          <p:nvPr>
            <p:ph idx="1"/>
          </p:nvPr>
        </p:nvSpPr>
        <p:spPr/>
        <p:txBody>
          <a:bodyPr/>
          <a:lstStyle/>
          <a:p>
            <a:pPr>
              <a:buNone/>
            </a:pPr>
            <a:r>
              <a:rPr lang="en-CA" dirty="0" smtClean="0"/>
              <a:t>	There is also the </a:t>
            </a:r>
            <a:r>
              <a:rPr lang="en-CA" i="1" dirty="0" smtClean="0"/>
              <a:t>doctrine of evasion</a:t>
            </a:r>
            <a:r>
              <a:rPr lang="en-CA" dirty="0" smtClean="0"/>
              <a:t>:</a:t>
            </a:r>
          </a:p>
          <a:p>
            <a:pPr lvl="1"/>
            <a:r>
              <a:rPr lang="en-CA" dirty="0" smtClean="0"/>
              <a:t>You cannot enter into a contract simply to evade a responsibility you have to the state</a:t>
            </a:r>
          </a:p>
          <a:p>
            <a:pPr lvl="1"/>
            <a:endParaRPr lang="en-CA" dirty="0" smtClean="0"/>
          </a:p>
          <a:p>
            <a:pPr>
              <a:buNone/>
            </a:pPr>
            <a:r>
              <a:rPr lang="en-CA" dirty="0" smtClean="0"/>
              <a:t>	Examples:</a:t>
            </a:r>
          </a:p>
          <a:p>
            <a:pPr lvl="1"/>
            <a:r>
              <a:rPr lang="en-CA" dirty="0" smtClean="0"/>
              <a:t>You cannot enter into a contract for the sole purpose of evading taxes</a:t>
            </a:r>
          </a:p>
          <a:p>
            <a:pPr lvl="1"/>
            <a:r>
              <a:rPr lang="en-CA" dirty="0" smtClean="0"/>
              <a:t>Loopholes in the tax code, however, may be exploited—it is not the purpose of the court to close loopholes made by the Legislature</a:t>
            </a:r>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Contrary to Public Policy</a:t>
            </a:r>
            <a:endParaRPr lang="en-CA" dirty="0"/>
          </a:p>
        </p:txBody>
      </p:sp>
      <p:sp>
        <p:nvSpPr>
          <p:cNvPr id="3" name="Content Placeholder 2"/>
          <p:cNvSpPr>
            <a:spLocks noGrp="1"/>
          </p:cNvSpPr>
          <p:nvPr>
            <p:ph idx="1"/>
          </p:nvPr>
        </p:nvSpPr>
        <p:spPr/>
        <p:txBody>
          <a:bodyPr/>
          <a:lstStyle/>
          <a:p>
            <a:pPr>
              <a:buNone/>
            </a:pPr>
            <a:r>
              <a:rPr lang="en-CA" dirty="0" smtClean="0"/>
              <a:t>	A contract cannot have a term to cause the breach of a term in </a:t>
            </a:r>
            <a:r>
              <a:rPr lang="en-CA" smtClean="0"/>
              <a:t>another contract</a:t>
            </a:r>
            <a:endParaRPr lang="en-CA" dirty="0" smtClean="0"/>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CA" smtClean="0"/>
              <a:t>Legality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Legality</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Contract Law</a:t>
            </a:r>
            <a:endParaRPr lang="en-CA" dirty="0"/>
          </a:p>
        </p:txBody>
      </p:sp>
      <p:sp>
        <p:nvSpPr>
          <p:cNvPr id="3" name="Content Placeholder 2"/>
          <p:cNvSpPr>
            <a:spLocks noGrp="1"/>
          </p:cNvSpPr>
          <p:nvPr>
            <p:ph idx="1"/>
          </p:nvPr>
        </p:nvSpPr>
        <p:spPr/>
        <p:txBody>
          <a:bodyPr/>
          <a:lstStyle/>
          <a:p>
            <a:pPr>
              <a:buNone/>
            </a:pPr>
            <a:r>
              <a:rPr lang="en-CA" dirty="0" smtClean="0"/>
              <a:t>	The five essential elements of a contract are:</a:t>
            </a:r>
          </a:p>
          <a:p>
            <a:pPr lvl="1"/>
            <a:r>
              <a:rPr lang="en-CA" dirty="0" smtClean="0"/>
              <a:t>An offer is made and accepted</a:t>
            </a:r>
          </a:p>
          <a:p>
            <a:pPr lvl="1"/>
            <a:r>
              <a:rPr lang="en-CA" dirty="0" smtClean="0"/>
              <a:t>There is mutual intent to enter into the contract</a:t>
            </a:r>
          </a:p>
          <a:p>
            <a:pPr lvl="1"/>
            <a:r>
              <a:rPr lang="en-CA" dirty="0" smtClean="0"/>
              <a:t>Consideration</a:t>
            </a:r>
          </a:p>
          <a:p>
            <a:pPr lvl="1"/>
            <a:r>
              <a:rPr lang="en-CA" dirty="0" smtClean="0"/>
              <a:t>Capacity to contract</a:t>
            </a:r>
          </a:p>
          <a:p>
            <a:pPr lvl="1"/>
            <a:r>
              <a:rPr lang="en-CA" dirty="0" smtClean="0"/>
              <a:t>Lawful purpose</a:t>
            </a:r>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Legality</a:t>
            </a:r>
            <a:endParaRPr lang="en-CA" dirty="0"/>
          </a:p>
        </p:txBody>
      </p:sp>
      <p:sp>
        <p:nvSpPr>
          <p:cNvPr id="3" name="Content Placeholder 2"/>
          <p:cNvSpPr>
            <a:spLocks noGrp="1"/>
          </p:cNvSpPr>
          <p:nvPr>
            <p:ph idx="1"/>
          </p:nvPr>
        </p:nvSpPr>
        <p:spPr/>
        <p:txBody>
          <a:bodyPr/>
          <a:lstStyle/>
          <a:p>
            <a:pPr>
              <a:buNone/>
            </a:pPr>
            <a:r>
              <a:rPr lang="en-CA" dirty="0" smtClean="0"/>
              <a:t>	For an agreement to be legally enforceable, it must have a legal purpose</a:t>
            </a:r>
          </a:p>
          <a:p>
            <a:pPr lvl="1"/>
            <a:r>
              <a:rPr lang="en-CA" dirty="0" smtClean="0"/>
              <a:t>They must satisfy both statute and common-law precedence</a:t>
            </a:r>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Bankruptcy and Insolvency Act</a:t>
            </a:r>
            <a:endParaRPr lang="en-CA" dirty="0"/>
          </a:p>
        </p:txBody>
      </p:sp>
      <p:sp>
        <p:nvSpPr>
          <p:cNvPr id="3" name="Content Placeholder 2"/>
          <p:cNvSpPr>
            <a:spLocks noGrp="1"/>
          </p:cNvSpPr>
          <p:nvPr>
            <p:ph idx="1"/>
          </p:nvPr>
        </p:nvSpPr>
        <p:spPr/>
        <p:txBody>
          <a:bodyPr/>
          <a:lstStyle/>
          <a:p>
            <a:pPr>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Competition Act</a:t>
            </a:r>
            <a:endParaRPr lang="en-CA" dirty="0"/>
          </a:p>
        </p:txBody>
      </p:sp>
      <p:sp>
        <p:nvSpPr>
          <p:cNvPr id="3" name="Content Placeholder 2"/>
          <p:cNvSpPr>
            <a:spLocks noGrp="1"/>
          </p:cNvSpPr>
          <p:nvPr>
            <p:ph idx="1"/>
          </p:nvPr>
        </p:nvSpPr>
        <p:spPr/>
        <p:txBody>
          <a:bodyPr/>
          <a:lstStyle/>
          <a:p>
            <a:pPr>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Construction Lien Act</a:t>
            </a:r>
            <a:endParaRPr lang="en-CA" dirty="0"/>
          </a:p>
        </p:txBody>
      </p:sp>
      <p:sp>
        <p:nvSpPr>
          <p:cNvPr id="3" name="Content Placeholder 2"/>
          <p:cNvSpPr>
            <a:spLocks noGrp="1"/>
          </p:cNvSpPr>
          <p:nvPr>
            <p:ph idx="1"/>
          </p:nvPr>
        </p:nvSpPr>
        <p:spPr/>
        <p:txBody>
          <a:bodyPr/>
          <a:lstStyle/>
          <a:p>
            <a:pPr>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Requirement to Licence</a:t>
            </a:r>
            <a:endParaRPr lang="en-CA" dirty="0"/>
          </a:p>
        </p:txBody>
      </p:sp>
      <p:sp>
        <p:nvSpPr>
          <p:cNvPr id="3" name="Content Placeholder 2"/>
          <p:cNvSpPr>
            <a:spLocks noGrp="1"/>
          </p:cNvSpPr>
          <p:nvPr>
            <p:ph idx="1"/>
          </p:nvPr>
        </p:nvSpPr>
        <p:spPr/>
        <p:txBody>
          <a:bodyPr/>
          <a:lstStyle/>
          <a:p>
            <a:pPr>
              <a:buNone/>
            </a:pPr>
            <a:r>
              <a:rPr lang="en-CA" dirty="0" smtClean="0"/>
              <a:t>	</a:t>
            </a:r>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prstClr val="black"/>
                </a:solidFill>
              </a:rPr>
              <a:t>Contrary to Public Policy</a:t>
            </a:r>
            <a:endParaRPr lang="en-CA" sz="2800" dirty="0"/>
          </a:p>
        </p:txBody>
      </p:sp>
      <p:sp>
        <p:nvSpPr>
          <p:cNvPr id="3" name="Content Placeholder 2"/>
          <p:cNvSpPr>
            <a:spLocks noGrp="1"/>
          </p:cNvSpPr>
          <p:nvPr>
            <p:ph idx="1"/>
          </p:nvPr>
        </p:nvSpPr>
        <p:spPr/>
        <p:txBody>
          <a:bodyPr/>
          <a:lstStyle/>
          <a:p>
            <a:pPr>
              <a:buNone/>
            </a:pPr>
            <a:r>
              <a:rPr lang="en-CA" dirty="0" smtClean="0"/>
              <a:t>	By common-law precedence, any contract that is against public policy may be illegal or void</a:t>
            </a:r>
          </a:p>
          <a:p>
            <a:pPr lvl="1"/>
            <a:r>
              <a:rPr lang="en-CA" dirty="0" smtClean="0"/>
              <a:t>Public policy doctrine are those principles that form the social, moral and economic foundation of the state</a:t>
            </a:r>
          </a:p>
        </p:txBody>
      </p:sp>
      <p:sp>
        <p:nvSpPr>
          <p:cNvPr id="7" name="Footer Placeholder 6"/>
          <p:cNvSpPr>
            <a:spLocks noGrp="1"/>
          </p:cNvSpPr>
          <p:nvPr>
            <p:ph type="ftr" sz="quarter" idx="12"/>
          </p:nvPr>
        </p:nvSpPr>
        <p:spPr/>
        <p:txBody>
          <a:bodyPr/>
          <a:lstStyle/>
          <a:p>
            <a:pPr>
              <a:defRPr/>
            </a:pPr>
            <a:r>
              <a:rPr lang="en-CA" smtClean="0"/>
              <a:t>Legality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60417</TotalTime>
  <Words>126</Words>
  <Application>Microsoft Office PowerPoint</Application>
  <PresentationFormat>On-screen Show (4:3)</PresentationFormat>
  <Paragraphs>117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Engineering_Colour</vt:lpstr>
      <vt:lpstr>Contract Law:  Legality</vt:lpstr>
      <vt:lpstr>Outline</vt:lpstr>
      <vt:lpstr>Contract Law</vt:lpstr>
      <vt:lpstr>Legality</vt:lpstr>
      <vt:lpstr>Bankruptcy and Insolvency Act</vt:lpstr>
      <vt:lpstr>Competition Act</vt:lpstr>
      <vt:lpstr>Construction Lien Act</vt:lpstr>
      <vt:lpstr>The Requirement to Licence</vt:lpstr>
      <vt:lpstr>Contrary to Public Policy</vt:lpstr>
      <vt:lpstr>Contrary to Public Policy</vt:lpstr>
      <vt:lpstr>Contrary to Public Policy</vt:lpstr>
      <vt:lpstr>Contrary to Public Policy</vt:lpstr>
      <vt:lpstr>Contrary to Public Policy</vt:lpstr>
      <vt:lpstr>Contrary to Public Policy</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Legality</dc:title>
  <dc:subject>Legality in contract law</dc:subject>
  <dc:creator>Douglas Wilhelm Harder (dwharder@alumni.uwaterloo.ca)</dc:creator>
  <cp:lastModifiedBy>Douglas Wilhelm Harder</cp:lastModifiedBy>
  <cp:revision>4652</cp:revision>
  <cp:lastPrinted>2010-03-08T19:59:32Z</cp:lastPrinted>
  <dcterms:created xsi:type="dcterms:W3CDTF">2010-03-10T14:45:39Z</dcterms:created>
  <dcterms:modified xsi:type="dcterms:W3CDTF">2013-03-26T16:30:59Z</dcterms:modified>
</cp:coreProperties>
</file>