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74" r:id="rId2"/>
    <p:sldId id="460" r:id="rId3"/>
    <p:sldId id="668" r:id="rId4"/>
    <p:sldId id="753" r:id="rId5"/>
    <p:sldId id="754" r:id="rId6"/>
    <p:sldId id="755" r:id="rId7"/>
    <p:sldId id="669" r:id="rId8"/>
    <p:sldId id="706" r:id="rId9"/>
    <p:sldId id="459" r:id="rId10"/>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43" d="100"/>
          <a:sy n="43" d="100"/>
        </p:scale>
        <p:origin x="-2958"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Occupiers' Liability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Occupiers' Liability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a:t>
            </a:r>
            <a:br>
              <a:rPr lang="en-CA" dirty="0" smtClean="0"/>
            </a:br>
            <a:r>
              <a:rPr lang="en-CA" dirty="0" smtClean="0"/>
              <a:t>Occupiers’ </a:t>
            </a:r>
            <a:r>
              <a:rPr lang="en-CA" dirty="0" smtClean="0"/>
              <a:t>Liability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Occupiers' Liability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Occupier’s Liability</a:t>
            </a:r>
            <a:endParaRPr lang="en-CA" dirty="0"/>
          </a:p>
        </p:txBody>
      </p:sp>
      <p:sp>
        <p:nvSpPr>
          <p:cNvPr id="3" name="Content Placeholder 2"/>
          <p:cNvSpPr>
            <a:spLocks noGrp="1"/>
          </p:cNvSpPr>
          <p:nvPr>
            <p:ph idx="1"/>
          </p:nvPr>
        </p:nvSpPr>
        <p:spPr/>
        <p:txBody>
          <a:bodyPr/>
          <a:lstStyle/>
          <a:p>
            <a:pPr>
              <a:buNone/>
            </a:pPr>
            <a:r>
              <a:rPr lang="en-CA" dirty="0" smtClean="0"/>
              <a:t>	The owner of real property (real estate) is responsible for the health and safety of any who enter, including</a:t>
            </a:r>
          </a:p>
          <a:p>
            <a:pPr lvl="1"/>
            <a:r>
              <a:rPr lang="en-CA" dirty="0" smtClean="0"/>
              <a:t>Those entering legally </a:t>
            </a:r>
          </a:p>
          <a:p>
            <a:pPr lvl="1"/>
            <a:r>
              <a:rPr lang="en-CA" dirty="0" smtClean="0"/>
              <a:t>Trespassers (illegal entrance)</a:t>
            </a:r>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trains.png"/>
          <p:cNvPicPr>
            <a:picLocks noChangeAspect="1" noChangeArrowheads="1"/>
          </p:cNvPicPr>
          <p:nvPr/>
        </p:nvPicPr>
        <p:blipFill>
          <a:blip r:embed="rId3"/>
          <a:srcRect/>
          <a:stretch>
            <a:fillRect/>
          </a:stretch>
        </p:blipFill>
        <p:spPr bwMode="auto">
          <a:xfrm>
            <a:off x="5622637" y="1954055"/>
            <a:ext cx="3521363" cy="4791401"/>
          </a:xfrm>
          <a:prstGeom prst="rect">
            <a:avLst/>
          </a:prstGeom>
          <a:noFill/>
        </p:spPr>
      </p:pic>
      <p:sp>
        <p:nvSpPr>
          <p:cNvPr id="2" name="Title 1"/>
          <p:cNvSpPr>
            <a:spLocks noGrp="1"/>
          </p:cNvSpPr>
          <p:nvPr>
            <p:ph type="title"/>
          </p:nvPr>
        </p:nvSpPr>
        <p:spPr/>
        <p:txBody>
          <a:bodyPr/>
          <a:lstStyle/>
          <a:p>
            <a:r>
              <a:rPr lang="en-CA" dirty="0" smtClean="0"/>
              <a:t>Occupier’s Liability</a:t>
            </a:r>
            <a:endParaRPr lang="en-CA" dirty="0"/>
          </a:p>
        </p:txBody>
      </p:sp>
      <p:sp>
        <p:nvSpPr>
          <p:cNvPr id="3" name="Content Placeholder 2"/>
          <p:cNvSpPr>
            <a:spLocks noGrp="1"/>
          </p:cNvSpPr>
          <p:nvPr>
            <p:ph idx="1"/>
          </p:nvPr>
        </p:nvSpPr>
        <p:spPr/>
        <p:txBody>
          <a:bodyPr/>
          <a:lstStyle/>
          <a:p>
            <a:pPr>
              <a:buNone/>
            </a:pPr>
            <a:r>
              <a:rPr lang="en-CA" dirty="0" smtClean="0"/>
              <a:t>	The precedence-setting case is </a:t>
            </a:r>
            <a:r>
              <a:rPr lang="en-CA" i="1" dirty="0" smtClean="0"/>
              <a:t>Cooke v Midland Great Western Railway of Ireland</a:t>
            </a:r>
            <a:r>
              <a:rPr lang="en-CA" dirty="0" smtClean="0"/>
              <a:t>, 1909</a:t>
            </a:r>
          </a:p>
          <a:p>
            <a:pPr lvl="1"/>
            <a:r>
              <a:rPr lang="en-CA" dirty="0" smtClean="0"/>
              <a:t>A railway turntable was unlocked</a:t>
            </a:r>
          </a:p>
          <a:p>
            <a:pPr lvl="1"/>
            <a:r>
              <a:rPr lang="en-CA" dirty="0" smtClean="0"/>
              <a:t>The workers were aware children trespassed</a:t>
            </a:r>
            <a:br>
              <a:rPr lang="en-CA" dirty="0" smtClean="0"/>
            </a:br>
            <a:r>
              <a:rPr lang="en-CA" dirty="0" smtClean="0"/>
              <a:t>and played on the turntable</a:t>
            </a:r>
          </a:p>
          <a:p>
            <a:pPr lvl="1"/>
            <a:r>
              <a:rPr lang="en-CA" dirty="0" smtClean="0"/>
              <a:t>Access was through a gap in a fence,</a:t>
            </a:r>
            <a:br>
              <a:rPr lang="en-CA" dirty="0" smtClean="0"/>
            </a:br>
            <a:r>
              <a:rPr lang="en-CA" dirty="0" smtClean="0"/>
              <a:t>which the defendant was required to</a:t>
            </a:r>
            <a:br>
              <a:rPr lang="en-CA" dirty="0" smtClean="0"/>
            </a:br>
            <a:r>
              <a:rPr lang="en-CA" dirty="0" smtClean="0"/>
              <a:t>maintain by statute</a:t>
            </a:r>
          </a:p>
          <a:p>
            <a:pPr lvl="1"/>
            <a:r>
              <a:rPr lang="en-CA" dirty="0" smtClean="0"/>
              <a:t>One boy was hurt</a:t>
            </a:r>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pic>
        <p:nvPicPr>
          <p:cNvPr id="1027" name="Picture 3"/>
          <p:cNvPicPr>
            <a:picLocks noChangeAspect="1" noChangeArrowheads="1"/>
          </p:cNvPicPr>
          <p:nvPr/>
        </p:nvPicPr>
        <p:blipFill>
          <a:blip r:embed="rId4"/>
          <a:srcRect/>
          <a:stretch>
            <a:fillRect/>
          </a:stretch>
        </p:blipFill>
        <p:spPr bwMode="auto">
          <a:xfrm>
            <a:off x="5821931" y="4901390"/>
            <a:ext cx="2852297" cy="1900342"/>
          </a:xfrm>
          <a:prstGeom prst="rect">
            <a:avLst/>
          </a:prstGeom>
          <a:noFill/>
          <a:ln w="9525">
            <a:noFill/>
            <a:miter lim="800000"/>
            <a:headEnd/>
            <a:tailEnd/>
          </a:ln>
        </p:spPr>
      </p:pic>
      <p:sp>
        <p:nvSpPr>
          <p:cNvPr id="9" name="Rectangle 8"/>
          <p:cNvSpPr/>
          <p:nvPr/>
        </p:nvSpPr>
        <p:spPr>
          <a:xfrm rot="16200000">
            <a:off x="7855979" y="5673987"/>
            <a:ext cx="1947713" cy="307777"/>
          </a:xfrm>
          <a:prstGeom prst="rect">
            <a:avLst/>
          </a:prstGeom>
        </p:spPr>
        <p:txBody>
          <a:bodyPr wrap="none">
            <a:spAutoFit/>
          </a:bodyPr>
          <a:lstStyle/>
          <a:p>
            <a:r>
              <a:rPr lang="en-CA" sz="1400" dirty="0" err="1" smtClean="0">
                <a:solidFill>
                  <a:schemeClr val="tx1">
                    <a:lumMod val="50000"/>
                    <a:lumOff val="50000"/>
                  </a:schemeClr>
                </a:solidFill>
              </a:rPr>
              <a:t>CEphoto</a:t>
            </a:r>
            <a:r>
              <a:rPr lang="en-CA" sz="1400" dirty="0" smtClean="0">
                <a:solidFill>
                  <a:schemeClr val="tx1">
                    <a:lumMod val="50000"/>
                    <a:lumOff val="50000"/>
                  </a:schemeClr>
                </a:solidFill>
              </a:rPr>
              <a:t>, </a:t>
            </a:r>
            <a:r>
              <a:rPr lang="en-CA" sz="1400" dirty="0" err="1" smtClean="0">
                <a:solidFill>
                  <a:schemeClr val="tx1">
                    <a:lumMod val="50000"/>
                    <a:lumOff val="50000"/>
                  </a:schemeClr>
                </a:solidFill>
              </a:rPr>
              <a:t>Uwe</a:t>
            </a:r>
            <a:r>
              <a:rPr lang="en-CA" sz="1400" dirty="0" smtClean="0">
                <a:solidFill>
                  <a:schemeClr val="tx1">
                    <a:lumMod val="50000"/>
                    <a:lumOff val="50000"/>
                  </a:schemeClr>
                </a:solidFill>
              </a:rPr>
              <a:t> </a:t>
            </a:r>
            <a:r>
              <a:rPr lang="en-CA" sz="1400" dirty="0" err="1" smtClean="0">
                <a:solidFill>
                  <a:schemeClr val="tx1">
                    <a:lumMod val="50000"/>
                    <a:lumOff val="50000"/>
                  </a:schemeClr>
                </a:solidFill>
              </a:rPr>
              <a:t>Aranas</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Occupier’s Liability</a:t>
            </a:r>
            <a:endParaRPr lang="en-CA" dirty="0"/>
          </a:p>
        </p:txBody>
      </p:sp>
      <p:sp>
        <p:nvSpPr>
          <p:cNvPr id="3" name="Content Placeholder 2"/>
          <p:cNvSpPr>
            <a:spLocks noGrp="1"/>
          </p:cNvSpPr>
          <p:nvPr>
            <p:ph idx="1"/>
          </p:nvPr>
        </p:nvSpPr>
        <p:spPr/>
        <p:txBody>
          <a:bodyPr/>
          <a:lstStyle/>
          <a:p>
            <a:pPr>
              <a:buNone/>
            </a:pPr>
            <a:r>
              <a:rPr lang="en-CA" dirty="0" smtClean="0"/>
              <a:t>	For those entering legally, the owner must make efforts to prevent harm caused to guests against known dangers</a:t>
            </a:r>
          </a:p>
          <a:p>
            <a:pPr>
              <a:buNone/>
            </a:pPr>
            <a:endParaRPr lang="en-CA" dirty="0" smtClean="0"/>
          </a:p>
          <a:p>
            <a:pPr>
              <a:buNone/>
            </a:pPr>
            <a:r>
              <a:rPr lang="en-CA" dirty="0" smtClean="0"/>
              <a:t>	For example, ice buildup on any paths must be cleared or salted or something must indicate the possibility of danger</a:t>
            </a:r>
          </a:p>
          <a:p>
            <a:pPr lvl="1"/>
            <a:r>
              <a:rPr lang="en-CA" dirty="0" smtClean="0"/>
              <a:t>You are not responsible for</a:t>
            </a:r>
            <a:br>
              <a:rPr lang="en-CA" dirty="0" smtClean="0"/>
            </a:br>
            <a:r>
              <a:rPr lang="en-CA" dirty="0" smtClean="0"/>
              <a:t>criminals slipping on ice in</a:t>
            </a:r>
            <a:br>
              <a:rPr lang="en-CA" dirty="0" smtClean="0"/>
            </a:br>
            <a:r>
              <a:rPr lang="en-CA" dirty="0" smtClean="0"/>
              <a:t>your back yard...</a:t>
            </a:r>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pic>
        <p:nvPicPr>
          <p:cNvPr id="66562" name="Picture 2" descr="Photo"/>
          <p:cNvPicPr>
            <a:picLocks noChangeAspect="1" noChangeArrowheads="1"/>
          </p:cNvPicPr>
          <p:nvPr/>
        </p:nvPicPr>
        <p:blipFill>
          <a:blip r:embed="rId3"/>
          <a:srcRect/>
          <a:stretch>
            <a:fillRect/>
          </a:stretch>
        </p:blipFill>
        <p:spPr bwMode="auto">
          <a:xfrm>
            <a:off x="4860395" y="4000540"/>
            <a:ext cx="4149969" cy="2744919"/>
          </a:xfrm>
          <a:prstGeom prst="rect">
            <a:avLst/>
          </a:prstGeom>
          <a:noFill/>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Occupier’s Liability</a:t>
            </a:r>
            <a:endParaRPr lang="en-CA" dirty="0"/>
          </a:p>
        </p:txBody>
      </p:sp>
      <p:sp>
        <p:nvSpPr>
          <p:cNvPr id="3" name="Content Placeholder 2"/>
          <p:cNvSpPr>
            <a:spLocks noGrp="1"/>
          </p:cNvSpPr>
          <p:nvPr>
            <p:ph idx="1"/>
          </p:nvPr>
        </p:nvSpPr>
        <p:spPr/>
        <p:txBody>
          <a:bodyPr/>
          <a:lstStyle/>
          <a:p>
            <a:pPr>
              <a:buNone/>
            </a:pPr>
            <a:r>
              <a:rPr lang="en-CA" dirty="0" smtClean="0"/>
              <a:t>	You are also potentially liable for theft by children of dangerous substances</a:t>
            </a:r>
          </a:p>
          <a:p>
            <a:pPr>
              <a:buNone/>
            </a:pPr>
            <a:endParaRPr lang="en-CA" dirty="0" smtClean="0"/>
          </a:p>
          <a:p>
            <a:pPr>
              <a:buNone/>
            </a:pPr>
            <a:r>
              <a:rPr lang="en-CA" dirty="0" smtClean="0"/>
              <a:t>	In </a:t>
            </a:r>
            <a:r>
              <a:rPr lang="en-CA" i="1" dirty="0" err="1" smtClean="0"/>
              <a:t>Holian</a:t>
            </a:r>
            <a:r>
              <a:rPr lang="en-CA" i="1" dirty="0" smtClean="0"/>
              <a:t> v United Grain Growers</a:t>
            </a:r>
            <a:r>
              <a:rPr lang="en-CA" dirty="0" smtClean="0"/>
              <a:t>, boys stole fumigant tablets for killing insects from a shed and placed them in the plaintiff’s car as a </a:t>
            </a:r>
            <a:r>
              <a:rPr lang="en-CA" i="1" dirty="0" smtClean="0"/>
              <a:t>stink bomb</a:t>
            </a:r>
            <a:br>
              <a:rPr lang="en-CA" i="1" dirty="0" smtClean="0"/>
            </a:br>
            <a:r>
              <a:rPr lang="en-CA" dirty="0" smtClean="0"/>
              <a:t>causing the plaintiff to become ill</a:t>
            </a:r>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
        <p:nvSpPr>
          <p:cNvPr id="8" name="Rectangle 7"/>
          <p:cNvSpPr/>
          <p:nvPr/>
        </p:nvSpPr>
        <p:spPr>
          <a:xfrm>
            <a:off x="197423" y="6406905"/>
            <a:ext cx="7026806" cy="307777"/>
          </a:xfrm>
          <a:prstGeom prst="rect">
            <a:avLst/>
          </a:prstGeom>
        </p:spPr>
        <p:txBody>
          <a:bodyPr wrap="square">
            <a:spAutoFit/>
          </a:bodyPr>
          <a:lstStyle/>
          <a:p>
            <a:r>
              <a:rPr lang="en-CA" sz="1400" dirty="0" smtClean="0">
                <a:solidFill>
                  <a:schemeClr val="tx1">
                    <a:lumMod val="50000"/>
                    <a:lumOff val="50000"/>
                  </a:schemeClr>
                </a:solidFill>
              </a:rPr>
              <a:t>Douglas Hodgson , The Law of Intervening Causation,  </a:t>
            </a:r>
            <a:r>
              <a:rPr lang="en-CA" sz="1400" dirty="0" err="1" smtClean="0">
                <a:solidFill>
                  <a:schemeClr val="tx1">
                    <a:lumMod val="50000"/>
                    <a:lumOff val="50000"/>
                  </a:schemeClr>
                </a:solidFill>
              </a:rPr>
              <a:t>Ashgate</a:t>
            </a:r>
            <a:r>
              <a:rPr lang="en-CA" sz="1400" dirty="0" smtClean="0">
                <a:solidFill>
                  <a:schemeClr val="tx1">
                    <a:lumMod val="50000"/>
                    <a:lumOff val="50000"/>
                  </a:schemeClr>
                </a:solidFill>
              </a:rPr>
              <a:t> Publishing Ltd., 2008.</a:t>
            </a:r>
            <a:endParaRPr lang="en-CA" sz="1400" dirty="0">
              <a:solidFill>
                <a:schemeClr val="tx1">
                  <a:lumMod val="50000"/>
                  <a:lumOff val="50000"/>
                </a:schemeClr>
              </a:solidFill>
            </a:endParaRPr>
          </a:p>
        </p:txBody>
      </p:sp>
      <p:pic>
        <p:nvPicPr>
          <p:cNvPr id="2050" name="Picture 2"/>
          <p:cNvPicPr>
            <a:picLocks noChangeAspect="1" noChangeArrowheads="1"/>
          </p:cNvPicPr>
          <p:nvPr/>
        </p:nvPicPr>
        <p:blipFill>
          <a:blip r:embed="rId3"/>
          <a:srcRect l="18869" t="34850" r="36959" b="9458"/>
          <a:stretch>
            <a:fillRect/>
          </a:stretch>
        </p:blipFill>
        <p:spPr bwMode="auto">
          <a:xfrm>
            <a:off x="5655213" y="3637141"/>
            <a:ext cx="3257140" cy="2728646"/>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Trespassing</a:t>
            </a:r>
            <a:endParaRPr lang="en-CA" dirty="0"/>
          </a:p>
        </p:txBody>
      </p:sp>
      <p:sp>
        <p:nvSpPr>
          <p:cNvPr id="3" name="Content Placeholder 2"/>
          <p:cNvSpPr>
            <a:spLocks noGrp="1"/>
          </p:cNvSpPr>
          <p:nvPr>
            <p:ph idx="1"/>
          </p:nvPr>
        </p:nvSpPr>
        <p:spPr/>
        <p:txBody>
          <a:bodyPr/>
          <a:lstStyle/>
          <a:p>
            <a:pPr>
              <a:buNone/>
            </a:pPr>
            <a:r>
              <a:rPr lang="en-CA" dirty="0" smtClean="0"/>
              <a:t>	Even though you are not liable for harm caused to trespassers, you may not intentionally set traps</a:t>
            </a:r>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
        <p:nvSpPr>
          <p:cNvPr id="6" name="Rectangle 5"/>
          <p:cNvSpPr/>
          <p:nvPr/>
        </p:nvSpPr>
        <p:spPr>
          <a:xfrm>
            <a:off x="4397765" y="5514830"/>
            <a:ext cx="2069284" cy="307777"/>
          </a:xfrm>
          <a:prstGeom prst="rect">
            <a:avLst/>
          </a:prstGeom>
        </p:spPr>
        <p:txBody>
          <a:bodyPr wrap="none">
            <a:spAutoFit/>
          </a:bodyPr>
          <a:lstStyle/>
          <a:p>
            <a:r>
              <a:rPr lang="en-CA" sz="1400" dirty="0" smtClean="0">
                <a:solidFill>
                  <a:schemeClr val="tx1">
                    <a:lumMod val="50000"/>
                    <a:lumOff val="50000"/>
                  </a:schemeClr>
                </a:solidFill>
              </a:rPr>
              <a:t>Warner Bros. Animation</a:t>
            </a:r>
            <a:endParaRPr lang="en-CA" sz="1400" i="1" dirty="0">
              <a:solidFill>
                <a:schemeClr val="tx1">
                  <a:lumMod val="50000"/>
                  <a:lumOff val="50000"/>
                </a:schemeClr>
              </a:solidFill>
            </a:endParaRPr>
          </a:p>
        </p:txBody>
      </p:sp>
      <p:pic>
        <p:nvPicPr>
          <p:cNvPr id="54274" name="Picture 2" descr="http://cdn.static.ovimg.com/episode/88625.jpg"/>
          <p:cNvPicPr>
            <a:picLocks noChangeAspect="1" noChangeArrowheads="1"/>
          </p:cNvPicPr>
          <p:nvPr/>
        </p:nvPicPr>
        <p:blipFill>
          <a:blip r:embed="rId3"/>
          <a:srcRect/>
          <a:stretch>
            <a:fillRect/>
          </a:stretch>
        </p:blipFill>
        <p:spPr bwMode="auto">
          <a:xfrm>
            <a:off x="2774486" y="2657330"/>
            <a:ext cx="3810000" cy="2857500"/>
          </a:xfrm>
          <a:prstGeom prst="rect">
            <a:avLst/>
          </a:prstGeom>
          <a:noFill/>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Occupiers’ Liability Act</a:t>
            </a:r>
            <a:endParaRPr lang="en-CA" dirty="0"/>
          </a:p>
        </p:txBody>
      </p:sp>
      <p:sp>
        <p:nvSpPr>
          <p:cNvPr id="3" name="Content Placeholder 2"/>
          <p:cNvSpPr>
            <a:spLocks noGrp="1"/>
          </p:cNvSpPr>
          <p:nvPr>
            <p:ph idx="1"/>
          </p:nvPr>
        </p:nvSpPr>
        <p:spPr/>
        <p:txBody>
          <a:bodyPr/>
          <a:lstStyle/>
          <a:p>
            <a:pPr>
              <a:buNone/>
            </a:pPr>
            <a:r>
              <a:rPr lang="en-CA" dirty="0" smtClean="0"/>
              <a:t>	In Ontario, an occupier’s liability is defined by statute:</a:t>
            </a:r>
          </a:p>
          <a:p>
            <a:pPr lvl="1"/>
            <a:r>
              <a:rPr lang="en-CA" dirty="0" smtClean="0"/>
              <a:t>It’s reasonably short—only eleven sections</a:t>
            </a:r>
          </a:p>
          <a:p>
            <a:pPr>
              <a:buNone/>
            </a:pPr>
            <a:endParaRPr lang="en-CA" dirty="0" smtClean="0"/>
          </a:p>
          <a:p>
            <a:pPr marL="914400" lvl="1" indent="-457200">
              <a:buFont typeface="+mj-lt"/>
              <a:buAutoNum type="arabicPeriod" startAt="2"/>
            </a:pPr>
            <a:r>
              <a:rPr lang="en-CA" dirty="0" smtClean="0"/>
              <a:t>Common law duty of care superseded</a:t>
            </a:r>
          </a:p>
          <a:p>
            <a:pPr marL="914400" lvl="1" indent="-457200">
              <a:buFont typeface="+mj-lt"/>
              <a:buAutoNum type="arabicPeriod" startAt="2"/>
            </a:pPr>
            <a:r>
              <a:rPr lang="en-CA" dirty="0" smtClean="0"/>
              <a:t>Occupier’s duty</a:t>
            </a:r>
          </a:p>
          <a:p>
            <a:pPr marL="914400" lvl="1" indent="-457200">
              <a:buFont typeface="+mj-lt"/>
              <a:buAutoNum type="arabicPeriod" startAt="2"/>
            </a:pPr>
            <a:r>
              <a:rPr lang="en-CA" dirty="0" smtClean="0"/>
              <a:t>Risks willingly assumed, Criminal activity, Criminal activity, and Trespass and permitted recreational activity</a:t>
            </a:r>
          </a:p>
          <a:p>
            <a:pPr marL="914400" lvl="1" indent="-457200">
              <a:buFont typeface="+mj-lt"/>
              <a:buAutoNum type="arabicPeriod" startAt="2"/>
            </a:pPr>
            <a:r>
              <a:rPr lang="en-CA" dirty="0" smtClean="0"/>
              <a:t>Restriction of duty or liability, Extension of liability by contract, and Reasonable steps to inform</a:t>
            </a:r>
          </a:p>
          <a:p>
            <a:pPr marL="914400" lvl="1" indent="-457200">
              <a:buFont typeface="+mj-lt"/>
              <a:buAutoNum type="arabicPeriod" startAt="2"/>
            </a:pPr>
            <a:r>
              <a:rPr lang="en-CA" dirty="0" smtClean="0"/>
              <a:t>Liability where independent contractor</a:t>
            </a:r>
          </a:p>
          <a:p>
            <a:pPr marL="914400" lvl="1" indent="-457200">
              <a:buFont typeface="+mj-lt"/>
              <a:buAutoNum type="arabicPeriod" startAt="8"/>
            </a:pPr>
            <a:r>
              <a:rPr lang="en-CA" dirty="0" smtClean="0"/>
              <a:t>Obligations of landlord as occupier</a:t>
            </a:r>
          </a:p>
          <a:p>
            <a:pPr marL="914400" lvl="1" indent="-457200">
              <a:buFont typeface="+mj-lt"/>
              <a:buAutoNum type="arabicPeriod" startAt="8"/>
            </a:pPr>
            <a:r>
              <a:rPr lang="en-CA" dirty="0" smtClean="0"/>
              <a:t>Preservation of higher obligations, Employer and employee relationships, and Application of </a:t>
            </a:r>
            <a:r>
              <a:rPr lang="en-CA" i="1" dirty="0" smtClean="0"/>
              <a:t>Negligence Act</a:t>
            </a:r>
            <a:endParaRPr lang="en-CA" dirty="0" smtClean="0"/>
          </a:p>
        </p:txBody>
      </p:sp>
      <p:sp>
        <p:nvSpPr>
          <p:cNvPr id="7" name="Footer Placeholder 6"/>
          <p:cNvSpPr>
            <a:spLocks noGrp="1"/>
          </p:cNvSpPr>
          <p:nvPr>
            <p:ph type="ftr" sz="quarter" idx="12"/>
          </p:nvPr>
        </p:nvSpPr>
        <p:spPr/>
        <p:txBody>
          <a:bodyPr/>
          <a:lstStyle/>
          <a:p>
            <a:pPr>
              <a:defRPr/>
            </a:pPr>
            <a:r>
              <a:rPr lang="en-CA" smtClean="0"/>
              <a:t>Occupiers'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r>
              <a:rPr lang="en-CA" sz="1800" dirty="0" smtClean="0">
                <a:latin typeface="Arial" charset="0"/>
                <a:cs typeface="Arial" charset="0"/>
              </a:rPr>
              <a:t>[4]	Occupiers’ Liability Act, 1990</a:t>
            </a:r>
          </a:p>
          <a:p>
            <a:pPr marL="533400" indent="-533400">
              <a:buFontTx/>
              <a:buNone/>
            </a:pPr>
            <a:r>
              <a:rPr lang="en-CA" sz="1600" dirty="0" smtClean="0">
                <a:latin typeface="Arial" charset="0"/>
                <a:cs typeface="Arial" charset="0"/>
              </a:rPr>
              <a:t>		http://www.e-laws.gov.on.ca/html/statutes/english/elaws_statutes_90o02_e.htm</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CA" smtClean="0"/>
              <a:t>Occupiers' Liability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68707</TotalTime>
  <Words>119</Words>
  <Application>Microsoft Office PowerPoint</Application>
  <PresentationFormat>On-screen Show (4:3)</PresentationFormat>
  <Paragraphs>89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Engineering_Colour</vt:lpstr>
      <vt:lpstr>Tort Law: Occupiers’ Liability</vt:lpstr>
      <vt:lpstr>Outline</vt:lpstr>
      <vt:lpstr>Occupier’s Liability</vt:lpstr>
      <vt:lpstr>Occupier’s Liability</vt:lpstr>
      <vt:lpstr>Occupier’s Liability</vt:lpstr>
      <vt:lpstr>Occupier’s Liability</vt:lpstr>
      <vt:lpstr>Trespassing</vt:lpstr>
      <vt:lpstr>Occupiers’ Liability Act</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Occupiers' Liability</dc:title>
  <dc:subject>Liability for occupiers of property</dc:subject>
  <dc:creator>Douglas Wilhelm Harder (dwharder@alumni.uwaterloo.ca)</dc:creator>
  <cp:lastModifiedBy>Douglas Wilhelm Harder</cp:lastModifiedBy>
  <cp:revision>5395</cp:revision>
  <cp:lastPrinted>2010-03-08T19:59:32Z</cp:lastPrinted>
  <dcterms:created xsi:type="dcterms:W3CDTF">2010-03-10T14:45:39Z</dcterms:created>
  <dcterms:modified xsi:type="dcterms:W3CDTF">2013-03-26T16:30:13Z</dcterms:modified>
</cp:coreProperties>
</file>