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0"/>
  </p:notesMasterIdLst>
  <p:handoutMasterIdLst>
    <p:handoutMasterId r:id="rId61"/>
  </p:handoutMasterIdLst>
  <p:sldIdLst>
    <p:sldId id="274" r:id="rId2"/>
    <p:sldId id="460" r:id="rId3"/>
    <p:sldId id="569" r:id="rId4"/>
    <p:sldId id="570" r:id="rId5"/>
    <p:sldId id="571" r:id="rId6"/>
    <p:sldId id="556" r:id="rId7"/>
    <p:sldId id="463" r:id="rId8"/>
    <p:sldId id="566" r:id="rId9"/>
    <p:sldId id="568" r:id="rId10"/>
    <p:sldId id="567" r:id="rId11"/>
    <p:sldId id="562" r:id="rId12"/>
    <p:sldId id="558" r:id="rId13"/>
    <p:sldId id="560" r:id="rId14"/>
    <p:sldId id="561" r:id="rId15"/>
    <p:sldId id="559" r:id="rId16"/>
    <p:sldId id="563" r:id="rId17"/>
    <p:sldId id="572" r:id="rId18"/>
    <p:sldId id="573" r:id="rId19"/>
    <p:sldId id="575" r:id="rId20"/>
    <p:sldId id="574" r:id="rId21"/>
    <p:sldId id="615" r:id="rId22"/>
    <p:sldId id="577" r:id="rId23"/>
    <p:sldId id="608" r:id="rId24"/>
    <p:sldId id="609" r:id="rId25"/>
    <p:sldId id="607" r:id="rId26"/>
    <p:sldId id="610" r:id="rId27"/>
    <p:sldId id="578" r:id="rId28"/>
    <p:sldId id="613" r:id="rId29"/>
    <p:sldId id="579" r:id="rId30"/>
    <p:sldId id="612" r:id="rId31"/>
    <p:sldId id="583" r:id="rId32"/>
    <p:sldId id="584" r:id="rId33"/>
    <p:sldId id="585" r:id="rId34"/>
    <p:sldId id="586" r:id="rId35"/>
    <p:sldId id="580" r:id="rId36"/>
    <p:sldId id="611" r:id="rId37"/>
    <p:sldId id="581" r:id="rId38"/>
    <p:sldId id="606" r:id="rId39"/>
    <p:sldId id="587" r:id="rId40"/>
    <p:sldId id="588" r:id="rId41"/>
    <p:sldId id="590" r:id="rId42"/>
    <p:sldId id="614" r:id="rId43"/>
    <p:sldId id="591" r:id="rId44"/>
    <p:sldId id="592" r:id="rId45"/>
    <p:sldId id="593" r:id="rId46"/>
    <p:sldId id="594" r:id="rId47"/>
    <p:sldId id="595" r:id="rId48"/>
    <p:sldId id="596" r:id="rId49"/>
    <p:sldId id="597" r:id="rId50"/>
    <p:sldId id="598" r:id="rId51"/>
    <p:sldId id="599" r:id="rId52"/>
    <p:sldId id="600" r:id="rId53"/>
    <p:sldId id="601" r:id="rId54"/>
    <p:sldId id="604" r:id="rId55"/>
    <p:sldId id="602" r:id="rId56"/>
    <p:sldId id="603" r:id="rId57"/>
    <p:sldId id="605" r:id="rId58"/>
    <p:sldId id="459" r:id="rId59"/>
  </p:sldIdLst>
  <p:sldSz cx="9144000" cy="6858000" type="screen4x3"/>
  <p:notesSz cx="6858000" cy="9144000"/>
  <p:defaultTextStyle>
    <a:defPPr>
      <a:defRPr lang="en-CA"/>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21" autoAdjust="0"/>
  </p:normalViewPr>
  <p:slideViewPr>
    <p:cSldViewPr snapToGrid="0" snapToObjects="1">
      <p:cViewPr varScale="1">
        <p:scale>
          <a:sx n="60" d="100"/>
          <a:sy n="60" d="100"/>
        </p:scale>
        <p:origin x="-2370" y="-9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8" d="100"/>
          <a:sy n="58" d="100"/>
        </p:scale>
        <p:origin x="-2418"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A60BA4-B84C-48F0-A6D8-3FE89682DDA7}" type="datetimeFigureOut">
              <a:rPr lang="en-CA" smtClean="0"/>
              <a:pPr/>
              <a:t>26/03/2013</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C00FD-E510-4D85-A47B-650E91115B41}"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93415-B90A-4DEA-A858-08E608BCCF4F}" type="datetimeFigureOut">
              <a:rPr lang="en-CA" smtClean="0"/>
              <a:pPr/>
              <a:t>26/03/2013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20D4D-5654-485F-83FB-A84849974609}"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6CC2140-02C2-4662-A5A4-CABC4A106374}" type="slidenum">
              <a:rPr lang="en-CA" smtClean="0"/>
              <a:pPr>
                <a:defRPr/>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5D885F2-4B7E-442F-96D6-2F17B2F7DF6A}" type="slidenum">
              <a:rPr lang="en-CA" smtClean="0"/>
              <a:pPr>
                <a:defRPr/>
              </a:pPr>
              <a:t>58</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170" y="2023872"/>
            <a:ext cx="7211568" cy="1329137"/>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92799" y="4156363"/>
            <a:ext cx="3084137" cy="256770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50" name="Picture 2" descr="C:\Users\dwharder\Desktop\cc.png"/>
          <p:cNvPicPr>
            <a:picLocks noChangeAspect="1" noChangeArrowheads="1"/>
          </p:cNvPicPr>
          <p:nvPr userDrawn="1"/>
        </p:nvPicPr>
        <p:blipFill>
          <a:blip r:embed="rId3"/>
          <a:srcRect/>
          <a:stretch>
            <a:fillRect/>
          </a:stretch>
        </p:blipFill>
        <p:spPr bwMode="auto">
          <a:xfrm>
            <a:off x="8297867" y="6374196"/>
            <a:ext cx="679069" cy="329548"/>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1"/>
          </p:nvPr>
        </p:nvSpPr>
        <p:spPr/>
        <p:txBody>
          <a:bodyPr/>
          <a:lstStyle/>
          <a:p>
            <a:fld id="{9DB00347-C159-474C-B961-9625E0FB8F9F}" type="slidenum">
              <a:rPr lang="en-CA" smtClean="0"/>
              <a:pPr/>
              <a:t>‹#›</a:t>
            </a:fld>
            <a:endParaRPr lang="en-CA"/>
          </a:p>
        </p:txBody>
      </p:sp>
      <p:sp>
        <p:nvSpPr>
          <p:cNvPr id="16" name="Footer Placeholder 15"/>
          <p:cNvSpPr>
            <a:spLocks noGrp="1"/>
          </p:cNvSpPr>
          <p:nvPr>
            <p:ph type="ftr" sz="quarter" idx="12"/>
          </p:nvPr>
        </p:nvSpPr>
        <p:spPr/>
        <p:txBody>
          <a:bodyPr/>
          <a:lstStyle>
            <a:lvl1pPr>
              <a:defRPr/>
            </a:lvl1pPr>
          </a:lstStyle>
          <a:p>
            <a:pPr>
              <a:defRPr/>
            </a:pPr>
            <a:r>
              <a:rPr lang="en-US" smtClean="0"/>
              <a:t>Professionalism</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42472" y="274638"/>
            <a:ext cx="71443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7" name="Text Placeholder 2"/>
          <p:cNvSpPr>
            <a:spLocks noGrp="1"/>
          </p:cNvSpPr>
          <p:nvPr>
            <p:ph type="body" idx="1"/>
          </p:nvPr>
        </p:nvSpPr>
        <p:spPr bwMode="auto">
          <a:xfrm>
            <a:off x="457200" y="1600200"/>
            <a:ext cx="8229600" cy="4616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
        <p:nvSpPr>
          <p:cNvPr id="6" name="Slide Number Placeholder 5"/>
          <p:cNvSpPr>
            <a:spLocks noGrp="1"/>
          </p:cNvSpPr>
          <p:nvPr>
            <p:ph type="sldNum" sz="quarter" idx="4"/>
          </p:nvPr>
        </p:nvSpPr>
        <p:spPr>
          <a:xfrm>
            <a:off x="8358188" y="446469"/>
            <a:ext cx="785812" cy="365125"/>
          </a:xfrm>
          <a:prstGeom prst="rect">
            <a:avLst/>
          </a:prstGeom>
        </p:spPr>
        <p:txBody>
          <a:bodyPr vert="horz" wrap="square" lIns="91440" tIns="45720" rIns="91440" bIns="45720" numCol="1" anchor="b" anchorCtr="0" compatLnSpc="1">
            <a:prstTxWarp prst="textNoShape">
              <a:avLst/>
            </a:prstTxWarp>
          </a:bodyPr>
          <a:lstStyle>
            <a:lvl1pPr algn="r">
              <a:defRPr sz="1600">
                <a:solidFill>
                  <a:schemeClr val="tx1">
                    <a:lumMod val="65000"/>
                    <a:lumOff val="35000"/>
                  </a:schemeClr>
                </a:solidFill>
              </a:defRPr>
            </a:lvl1pPr>
          </a:lstStyle>
          <a:p>
            <a:fld id="{9DB00347-C159-474C-B961-9625E0FB8F9F}" type="slidenum">
              <a:rPr lang="en-CA" smtClean="0"/>
              <a:pPr/>
              <a:t>‹#›</a:t>
            </a:fld>
            <a:endParaRPr lang="en-CA" dirty="0"/>
          </a:p>
        </p:txBody>
      </p:sp>
      <p:sp>
        <p:nvSpPr>
          <p:cNvPr id="11" name="Footer Placeholder 4"/>
          <p:cNvSpPr>
            <a:spLocks noGrp="1"/>
          </p:cNvSpPr>
          <p:nvPr>
            <p:ph type="ftr" sz="quarter" idx="3"/>
          </p:nvPr>
        </p:nvSpPr>
        <p:spPr>
          <a:xfrm>
            <a:off x="3267456" y="152350"/>
            <a:ext cx="4267264" cy="257175"/>
          </a:xfrm>
          <a:prstGeom prst="rect">
            <a:avLst/>
          </a:prstGeom>
        </p:spPr>
        <p:txBody>
          <a:bodyPr vert="horz" lIns="91440" tIns="45720" rIns="91440" bIns="45720" rtlCol="0" anchor="t"/>
          <a:lstStyle>
            <a:lvl1pPr algn="r" fontAlgn="auto">
              <a:spcBef>
                <a:spcPts val="0"/>
              </a:spcBef>
              <a:spcAft>
                <a:spcPts val="0"/>
              </a:spcAft>
              <a:defRPr sz="1600" b="1">
                <a:solidFill>
                  <a:schemeClr val="tx1">
                    <a:lumMod val="65000"/>
                    <a:lumOff val="35000"/>
                  </a:schemeClr>
                </a:solidFill>
                <a:latin typeface="+mn-lt"/>
                <a:ea typeface="+mn-ea"/>
                <a:cs typeface="+mn-cs"/>
              </a:defRPr>
            </a:lvl1pPr>
          </a:lstStyle>
          <a:p>
            <a:pPr>
              <a:defRPr/>
            </a:pPr>
            <a:r>
              <a:rPr lang="en-US" smtClean="0"/>
              <a:t>Professionalism</a:t>
            </a:r>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04" r:id="rId2"/>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2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816" y="2160104"/>
            <a:ext cx="7211568" cy="1329137"/>
          </a:xfrm>
        </p:spPr>
        <p:txBody>
          <a:bodyPr/>
          <a:lstStyle/>
          <a:p>
            <a:r>
              <a:rPr lang="en-US" dirty="0" smtClean="0">
                <a:latin typeface="Arial" charset="0"/>
                <a:cs typeface="Arial" charset="0"/>
              </a:rPr>
              <a:t>Professionalism</a:t>
            </a:r>
            <a:endParaRPr lang="en-CA" dirty="0"/>
          </a:p>
        </p:txBody>
      </p:sp>
      <p:sp>
        <p:nvSpPr>
          <p:cNvPr id="4" name="Subtitle 3"/>
          <p:cNvSpPr>
            <a:spLocks noGrp="1"/>
          </p:cNvSpPr>
          <p:nvPr>
            <p:ph type="subTitle" idx="1"/>
          </p:nvPr>
        </p:nvSpPr>
        <p:spPr>
          <a:xfrm>
            <a:off x="5892799" y="4156363"/>
            <a:ext cx="3251201" cy="2567709"/>
          </a:xfrm>
        </p:spPr>
        <p:txBody>
          <a:bodyPr/>
          <a:lstStyle/>
          <a:p>
            <a:pPr>
              <a:defRPr/>
            </a:pPr>
            <a:r>
              <a:rPr lang="en-US" sz="1200" b="1" kern="0" dirty="0" smtClean="0">
                <a:latin typeface="Arial" pitchFamily="34" charset="0"/>
                <a:cs typeface="Arial" pitchFamily="34" charset="0"/>
              </a:rPr>
              <a:t>Douglas Wilhelm Harder, </a:t>
            </a:r>
            <a:r>
              <a:rPr lang="en-US" sz="1200" b="1" kern="0" dirty="0" err="1" smtClean="0">
                <a:latin typeface="Arial" pitchFamily="34" charset="0"/>
                <a:cs typeface="Arial" pitchFamily="34" charset="0"/>
              </a:rPr>
              <a:t>M.Math</a:t>
            </a:r>
            <a:r>
              <a:rPr lang="en-US" sz="1200" b="1" kern="0" dirty="0" smtClean="0">
                <a:latin typeface="Arial" pitchFamily="34" charset="0"/>
                <a:cs typeface="Arial" pitchFamily="34" charset="0"/>
              </a:rPr>
              <a:t>. LEL</a:t>
            </a:r>
          </a:p>
          <a:p>
            <a:pPr>
              <a:defRPr/>
            </a:pPr>
            <a:r>
              <a:rPr lang="en-US" sz="1100" kern="0" dirty="0" smtClean="0">
                <a:latin typeface="Arial" pitchFamily="34" charset="0"/>
                <a:cs typeface="Arial" pitchFamily="34" charset="0"/>
              </a:rPr>
              <a:t>Department of Electrical and Computer Engineering</a:t>
            </a:r>
          </a:p>
          <a:p>
            <a:pPr>
              <a:defRPr/>
            </a:pPr>
            <a:r>
              <a:rPr lang="en-US" sz="1100" kern="0" dirty="0" smtClean="0">
                <a:latin typeface="Arial" pitchFamily="34" charset="0"/>
                <a:cs typeface="Arial" pitchFamily="34" charset="0"/>
              </a:rPr>
              <a:t>University of Waterloo</a:t>
            </a:r>
          </a:p>
          <a:p>
            <a:pPr>
              <a:defRPr/>
            </a:pPr>
            <a:r>
              <a:rPr lang="en-US" sz="1100" kern="0" dirty="0" smtClean="0">
                <a:latin typeface="Arial" pitchFamily="34" charset="0"/>
                <a:cs typeface="Arial" pitchFamily="34" charset="0"/>
              </a:rPr>
              <a:t>Waterloo, Ontario, Canada</a:t>
            </a:r>
          </a:p>
          <a:p>
            <a:pPr>
              <a:defRPr/>
            </a:pPr>
            <a:endParaRPr lang="en-US" sz="1100" kern="0" dirty="0" smtClean="0">
              <a:latin typeface="Arial" pitchFamily="34" charset="0"/>
              <a:cs typeface="Arial" pitchFamily="34" charset="0"/>
            </a:endParaRPr>
          </a:p>
          <a:p>
            <a:pPr>
              <a:defRPr/>
            </a:pPr>
            <a:r>
              <a:rPr lang="en-US" sz="1100" kern="0" dirty="0" smtClean="0">
                <a:latin typeface="Arial" pitchFamily="34" charset="0"/>
                <a:cs typeface="Arial" pitchFamily="34" charset="0"/>
              </a:rPr>
              <a:t>ece.uwaterloo.ca</a:t>
            </a:r>
          </a:p>
          <a:p>
            <a:pPr>
              <a:defRPr/>
            </a:pPr>
            <a:r>
              <a:rPr lang="en-US" sz="1100" kern="0" dirty="0" smtClean="0">
                <a:latin typeface="Arial" pitchFamily="34" charset="0"/>
                <a:cs typeface="Arial" pitchFamily="34" charset="0"/>
              </a:rPr>
              <a:t>dwharder@alumni.uwaterloo.ca</a:t>
            </a:r>
          </a:p>
          <a:p>
            <a:pPr>
              <a:defRPr/>
            </a:pPr>
            <a:endParaRPr lang="en-CA" sz="900" dirty="0" smtClean="0"/>
          </a:p>
          <a:p>
            <a:pPr>
              <a:defRPr/>
            </a:pPr>
            <a:r>
              <a:rPr lang="en-CA" sz="900" dirty="0" smtClean="0"/>
              <a:t>© 2012 by Douglas Wilhelm Harder.  Some rights reserved.</a:t>
            </a:r>
            <a:endParaRPr lang="en-US" sz="900" kern="0" dirty="0" smtClean="0">
              <a:latin typeface="Arial" pitchFamily="34" charset="0"/>
              <a:cs typeface="Arial" pitchFamily="34" charset="0"/>
            </a:endParaRPr>
          </a:p>
          <a:p>
            <a:endParaRPr lang="en-C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Engineering</a:t>
            </a:r>
            <a:endParaRPr lang="en-CA" dirty="0"/>
          </a:p>
        </p:txBody>
      </p:sp>
      <p:sp>
        <p:nvSpPr>
          <p:cNvPr id="3" name="Content Placeholder 2"/>
          <p:cNvSpPr>
            <a:spLocks noGrp="1"/>
          </p:cNvSpPr>
          <p:nvPr>
            <p:ph idx="1"/>
          </p:nvPr>
        </p:nvSpPr>
        <p:spPr>
          <a:xfrm>
            <a:off x="457200" y="1600200"/>
            <a:ext cx="8450494" cy="4616450"/>
          </a:xfrm>
        </p:spPr>
        <p:txBody>
          <a:bodyPr/>
          <a:lstStyle/>
          <a:p>
            <a:pPr>
              <a:buNone/>
            </a:pPr>
            <a:r>
              <a:rPr lang="en-CA" dirty="0" smtClean="0"/>
              <a:t>	Evidence of errors in civil engineering go back to antiquity</a:t>
            </a:r>
          </a:p>
          <a:p>
            <a:pPr lvl="1"/>
            <a:r>
              <a:rPr lang="en-CA" dirty="0" smtClean="0"/>
              <a:t>The Bent Pyramid</a:t>
            </a:r>
          </a:p>
          <a:p>
            <a:pPr lvl="1">
              <a:buNone/>
            </a:pPr>
            <a:endParaRPr lang="en-CA" dirty="0" smtClean="0">
              <a:solidFill>
                <a:srgbClr val="FF0000"/>
              </a:solidFill>
              <a:latin typeface="Consolas" pitchFamily="49" charset="0"/>
              <a:cs typeface="Consolas" pitchFamily="49" charset="0"/>
            </a:endParaRPr>
          </a:p>
          <a:p>
            <a:pPr lvl="1">
              <a:buNone/>
            </a:pPr>
            <a:r>
              <a:rPr lang="en-CA" dirty="0" smtClean="0">
                <a:latin typeface="Consolas" pitchFamily="49" charset="0"/>
                <a:cs typeface="Consolas" pitchFamily="49" charset="0"/>
              </a:rPr>
              <a:t>		</a:t>
            </a:r>
            <a:endParaRPr lang="en-CA"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10</a:t>
            </a:fld>
            <a:endParaRPr lang="en-CA"/>
          </a:p>
        </p:txBody>
      </p:sp>
      <p:sp>
        <p:nvSpPr>
          <p:cNvPr id="8" name="TextBox 7"/>
          <p:cNvSpPr txBox="1"/>
          <p:nvPr/>
        </p:nvSpPr>
        <p:spPr>
          <a:xfrm>
            <a:off x="5630929" y="5978722"/>
            <a:ext cx="1298753" cy="307777"/>
          </a:xfrm>
          <a:prstGeom prst="rect">
            <a:avLst/>
          </a:prstGeom>
          <a:noFill/>
        </p:spPr>
        <p:txBody>
          <a:bodyPr wrap="none" rtlCol="0">
            <a:spAutoFit/>
          </a:bodyPr>
          <a:lstStyle/>
          <a:p>
            <a:r>
              <a:rPr lang="en-CA" sz="1400" dirty="0" smtClean="0">
                <a:solidFill>
                  <a:schemeClr val="tx1">
                    <a:lumMod val="50000"/>
                    <a:lumOff val="50000"/>
                  </a:schemeClr>
                </a:solidFill>
              </a:rPr>
              <a:t>User: </a:t>
            </a:r>
            <a:r>
              <a:rPr lang="en-CA" sz="1400" dirty="0" err="1" smtClean="0">
                <a:solidFill>
                  <a:schemeClr val="tx1">
                    <a:lumMod val="50000"/>
                    <a:lumOff val="50000"/>
                  </a:schemeClr>
                </a:solidFill>
              </a:rPr>
              <a:t>Ivrienen</a:t>
            </a:r>
            <a:endParaRPr lang="en-CA" sz="1400" dirty="0">
              <a:solidFill>
                <a:schemeClr val="tx1">
                  <a:lumMod val="50000"/>
                  <a:lumOff val="50000"/>
                </a:schemeClr>
              </a:solidFill>
            </a:endParaRPr>
          </a:p>
        </p:txBody>
      </p:sp>
      <p:pic>
        <p:nvPicPr>
          <p:cNvPr id="49154" name="Picture 2"/>
          <p:cNvPicPr>
            <a:picLocks noChangeAspect="1" noChangeArrowheads="1"/>
          </p:cNvPicPr>
          <p:nvPr/>
        </p:nvPicPr>
        <p:blipFill>
          <a:blip r:embed="rId2"/>
          <a:srcRect/>
          <a:stretch>
            <a:fillRect/>
          </a:stretch>
        </p:blipFill>
        <p:spPr bwMode="auto">
          <a:xfrm>
            <a:off x="2599362" y="2697413"/>
            <a:ext cx="4375078" cy="3281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title"/>
          </p:nvPr>
        </p:nvSpPr>
        <p:spPr/>
        <p:txBody>
          <a:bodyPr/>
          <a:lstStyle/>
          <a:p>
            <a:r>
              <a:rPr lang="en-CA" dirty="0" smtClean="0">
                <a:latin typeface="Arial" charset="0"/>
                <a:cs typeface="Arial" charset="0"/>
              </a:rPr>
              <a:t>Code of Hammurabi</a:t>
            </a:r>
          </a:p>
        </p:txBody>
      </p:sp>
      <p:sp>
        <p:nvSpPr>
          <p:cNvPr id="2056" name="Content Placeholder 2"/>
          <p:cNvSpPr>
            <a:spLocks noGrp="1"/>
          </p:cNvSpPr>
          <p:nvPr>
            <p:ph idx="1"/>
          </p:nvPr>
        </p:nvSpPr>
        <p:spPr/>
        <p:txBody>
          <a:bodyPr/>
          <a:lstStyle/>
          <a:p>
            <a:pPr>
              <a:buNone/>
            </a:pPr>
            <a:r>
              <a:rPr lang="en-CA" dirty="0" smtClean="0">
                <a:latin typeface="Arial" charset="0"/>
                <a:cs typeface="Arial" charset="0"/>
              </a:rPr>
              <a:t>	The Code of Hammurabi (</a:t>
            </a:r>
            <a:r>
              <a:rPr lang="en-CA" dirty="0" smtClean="0">
                <a:latin typeface="Constantia" pitchFamily="18" charset="0"/>
              </a:rPr>
              <a:t>1728 </a:t>
            </a:r>
            <a:r>
              <a:rPr lang="en-CA" dirty="0" smtClean="0">
                <a:latin typeface="Arial" charset="0"/>
                <a:cs typeface="Arial" charset="0"/>
              </a:rPr>
              <a:t>to</a:t>
            </a:r>
            <a:r>
              <a:rPr lang="en-CA" dirty="0" smtClean="0">
                <a:latin typeface="Constantia" pitchFamily="18" charset="0"/>
              </a:rPr>
              <a:t> 1686 </a:t>
            </a:r>
            <a:r>
              <a:rPr lang="en-CA" sz="1800" dirty="0" smtClean="0">
                <a:latin typeface="Constantia" pitchFamily="18" charset="0"/>
              </a:rPr>
              <a:t>BCE</a:t>
            </a:r>
            <a:r>
              <a:rPr lang="en-CA" dirty="0" smtClean="0">
                <a:latin typeface="Arial" charset="0"/>
                <a:cs typeface="Arial" charset="0"/>
              </a:rPr>
              <a:t>) is casuistic</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11</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pic>
        <p:nvPicPr>
          <p:cNvPr id="6" name="Picture 1"/>
          <p:cNvPicPr>
            <a:picLocks noChangeAspect="1" noChangeArrowheads="1"/>
          </p:cNvPicPr>
          <p:nvPr/>
        </p:nvPicPr>
        <p:blipFill>
          <a:blip r:embed="rId2"/>
          <a:srcRect/>
          <a:stretch>
            <a:fillRect/>
          </a:stretch>
        </p:blipFill>
        <p:spPr bwMode="auto">
          <a:xfrm>
            <a:off x="3267456" y="2402712"/>
            <a:ext cx="2585073" cy="3813938"/>
          </a:xfrm>
          <a:prstGeom prst="rect">
            <a:avLst/>
          </a:prstGeom>
          <a:noFill/>
          <a:ln w="9525">
            <a:noFill/>
            <a:miter lim="800000"/>
            <a:headEnd/>
            <a:tailEnd/>
          </a:ln>
        </p:spPr>
      </p:pic>
      <p:sp>
        <p:nvSpPr>
          <p:cNvPr id="7" name="TextBox 6"/>
          <p:cNvSpPr txBox="1"/>
          <p:nvPr/>
        </p:nvSpPr>
        <p:spPr>
          <a:xfrm>
            <a:off x="4712474" y="6196202"/>
            <a:ext cx="1140056" cy="307777"/>
          </a:xfrm>
          <a:prstGeom prst="rect">
            <a:avLst/>
          </a:prstGeom>
          <a:noFill/>
        </p:spPr>
        <p:txBody>
          <a:bodyPr wrap="none" rtlCol="0">
            <a:spAutoFit/>
          </a:bodyPr>
          <a:lstStyle/>
          <a:p>
            <a:r>
              <a:rPr lang="en-CA" sz="1400" dirty="0" smtClean="0">
                <a:solidFill>
                  <a:schemeClr val="tx1">
                    <a:lumMod val="50000"/>
                    <a:lumOff val="50000"/>
                  </a:schemeClr>
                </a:solidFill>
              </a:rPr>
              <a:t>User: Rama</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title"/>
          </p:nvPr>
        </p:nvSpPr>
        <p:spPr/>
        <p:txBody>
          <a:bodyPr/>
          <a:lstStyle/>
          <a:p>
            <a:r>
              <a:rPr lang="en-CA" dirty="0" smtClean="0">
                <a:latin typeface="Arial" charset="0"/>
                <a:cs typeface="Arial" charset="0"/>
              </a:rPr>
              <a:t>Code of Hammurabi</a:t>
            </a:r>
          </a:p>
        </p:txBody>
      </p:sp>
      <p:sp>
        <p:nvSpPr>
          <p:cNvPr id="2056" name="Content Placeholder 2"/>
          <p:cNvSpPr>
            <a:spLocks noGrp="1"/>
          </p:cNvSpPr>
          <p:nvPr>
            <p:ph idx="1"/>
          </p:nvPr>
        </p:nvSpPr>
        <p:spPr/>
        <p:txBody>
          <a:bodyPr/>
          <a:lstStyle/>
          <a:p>
            <a:pPr>
              <a:buFont typeface="Arial" charset="0"/>
              <a:buNone/>
            </a:pPr>
            <a:r>
              <a:rPr lang="en-CA" dirty="0" smtClean="0">
                <a:latin typeface="Arial" charset="0"/>
                <a:cs typeface="Arial" charset="0"/>
              </a:rPr>
              <a:t>	The Code of Hammurabi recognizes a number of professions and places requirements on their work</a:t>
            </a:r>
          </a:p>
          <a:p>
            <a:pPr lvl="1">
              <a:buNone/>
            </a:pPr>
            <a:r>
              <a:rPr lang="en-CA" dirty="0" smtClean="0">
                <a:latin typeface="Arial" charset="0"/>
                <a:cs typeface="Arial" charset="0"/>
              </a:rPr>
              <a:t>	228.	If a builder build a house for some one and complete it, he</a:t>
            </a:r>
            <a:br>
              <a:rPr lang="en-CA" dirty="0" smtClean="0">
                <a:latin typeface="Arial" charset="0"/>
                <a:cs typeface="Arial" charset="0"/>
              </a:rPr>
            </a:br>
            <a:r>
              <a:rPr lang="en-CA" dirty="0" smtClean="0">
                <a:latin typeface="Arial" charset="0"/>
                <a:cs typeface="Arial" charset="0"/>
              </a:rPr>
              <a:t>		shall give him a fee of two shekels in money for each </a:t>
            </a:r>
            <a:r>
              <a:rPr lang="en-CA" i="1" dirty="0" err="1" smtClean="0">
                <a:latin typeface="Arial" charset="0"/>
                <a:cs typeface="Arial" charset="0"/>
              </a:rPr>
              <a:t>sar</a:t>
            </a:r>
            <a:r>
              <a:rPr lang="en-CA" dirty="0" smtClean="0">
                <a:latin typeface="Arial" charset="0"/>
                <a:cs typeface="Arial" charset="0"/>
              </a:rPr>
              <a:t> of</a:t>
            </a:r>
            <a:br>
              <a:rPr lang="en-CA" dirty="0" smtClean="0">
                <a:latin typeface="Arial" charset="0"/>
                <a:cs typeface="Arial" charset="0"/>
              </a:rPr>
            </a:br>
            <a:r>
              <a:rPr lang="en-CA" dirty="0" smtClean="0">
                <a:latin typeface="Arial" charset="0"/>
                <a:cs typeface="Arial" charset="0"/>
              </a:rPr>
              <a:t>		surface.</a:t>
            </a:r>
          </a:p>
          <a:p>
            <a:pPr lvl="1">
              <a:buNone/>
            </a:pPr>
            <a:endParaRPr lang="en-CA" dirty="0" smtClean="0">
              <a:latin typeface="Arial" charset="0"/>
              <a:cs typeface="Arial" charset="0"/>
            </a:endParaRPr>
          </a:p>
          <a:p>
            <a:pPr lvl="1">
              <a:buNone/>
            </a:pPr>
            <a:r>
              <a:rPr lang="en-CA" dirty="0" smtClean="0">
                <a:latin typeface="Arial" charset="0"/>
                <a:cs typeface="Arial" charset="0"/>
              </a:rPr>
              <a:t>	229.	If a builder build a house for some one, and does not</a:t>
            </a:r>
            <a:br>
              <a:rPr lang="en-CA" dirty="0" smtClean="0">
                <a:latin typeface="Arial" charset="0"/>
                <a:cs typeface="Arial" charset="0"/>
              </a:rPr>
            </a:br>
            <a:r>
              <a:rPr lang="en-CA" dirty="0" smtClean="0">
                <a:latin typeface="Arial" charset="0"/>
                <a:cs typeface="Arial" charset="0"/>
              </a:rPr>
              <a:t>		construct it properly, and the house which he built fall in</a:t>
            </a:r>
            <a:br>
              <a:rPr lang="en-CA" dirty="0" smtClean="0">
                <a:latin typeface="Arial" charset="0"/>
                <a:cs typeface="Arial" charset="0"/>
              </a:rPr>
            </a:br>
            <a:r>
              <a:rPr lang="en-CA" dirty="0" smtClean="0">
                <a:latin typeface="Arial" charset="0"/>
                <a:cs typeface="Arial" charset="0"/>
              </a:rPr>
              <a:t>		and kill its owner, then that builder shall be put to death.</a:t>
            </a:r>
          </a:p>
          <a:p>
            <a:pPr lvl="1">
              <a:buNone/>
            </a:pPr>
            <a:endParaRPr lang="en-CA" dirty="0" smtClean="0">
              <a:latin typeface="Arial" charset="0"/>
              <a:cs typeface="Arial" charset="0"/>
            </a:endParaRPr>
          </a:p>
          <a:p>
            <a:pPr lvl="1">
              <a:buNone/>
            </a:pPr>
            <a:r>
              <a:rPr lang="en-CA" dirty="0" smtClean="0">
                <a:latin typeface="Arial" charset="0"/>
                <a:cs typeface="Arial" charset="0"/>
              </a:rPr>
              <a:t>	233.	If a builder build a house for some one, even though he</a:t>
            </a:r>
            <a:br>
              <a:rPr lang="en-CA" dirty="0" smtClean="0">
                <a:latin typeface="Arial" charset="0"/>
                <a:cs typeface="Arial" charset="0"/>
              </a:rPr>
            </a:br>
            <a:r>
              <a:rPr lang="en-CA" dirty="0" smtClean="0">
                <a:latin typeface="Arial" charset="0"/>
                <a:cs typeface="Arial" charset="0"/>
              </a:rPr>
              <a:t>		has not yet completed it; if then the walls seem toppling,</a:t>
            </a:r>
            <a:br>
              <a:rPr lang="en-CA" dirty="0" smtClean="0">
                <a:latin typeface="Arial" charset="0"/>
                <a:cs typeface="Arial" charset="0"/>
              </a:rPr>
            </a:br>
            <a:r>
              <a:rPr lang="en-CA" dirty="0" smtClean="0">
                <a:latin typeface="Arial" charset="0"/>
                <a:cs typeface="Arial" charset="0"/>
              </a:rPr>
              <a:t>		the builder must make the walls solid from his own means.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12</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
        <p:nvSpPr>
          <p:cNvPr id="6" name="Rectangle 5"/>
          <p:cNvSpPr/>
          <p:nvPr/>
        </p:nvSpPr>
        <p:spPr>
          <a:xfrm>
            <a:off x="5865193" y="3244334"/>
            <a:ext cx="2896947" cy="307777"/>
          </a:xfrm>
          <a:prstGeom prst="rect">
            <a:avLst/>
          </a:prstGeom>
        </p:spPr>
        <p:txBody>
          <a:bodyPr wrap="none">
            <a:spAutoFit/>
          </a:bodyPr>
          <a:lstStyle/>
          <a:p>
            <a:r>
              <a:rPr lang="en-CA" sz="1400" dirty="0" smtClean="0"/>
              <a:t>0.3 troy ounces of silver per 36 m</a:t>
            </a:r>
            <a:r>
              <a:rPr lang="en-CA" sz="1400" baseline="30000" dirty="0" smtClean="0"/>
              <a:t>2</a:t>
            </a:r>
            <a:endParaRPr lang="en-CA"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title"/>
          </p:nvPr>
        </p:nvSpPr>
        <p:spPr/>
        <p:txBody>
          <a:bodyPr/>
          <a:lstStyle/>
          <a:p>
            <a:r>
              <a:rPr lang="en-CA" dirty="0" smtClean="0">
                <a:latin typeface="Arial" charset="0"/>
                <a:cs typeface="Arial" charset="0"/>
              </a:rPr>
              <a:t>Code of Hammurabi</a:t>
            </a:r>
          </a:p>
        </p:txBody>
      </p:sp>
      <p:sp>
        <p:nvSpPr>
          <p:cNvPr id="2056" name="Content Placeholder 2"/>
          <p:cNvSpPr>
            <a:spLocks noGrp="1"/>
          </p:cNvSpPr>
          <p:nvPr>
            <p:ph idx="1"/>
          </p:nvPr>
        </p:nvSpPr>
        <p:spPr/>
        <p:txBody>
          <a:bodyPr/>
          <a:lstStyle/>
          <a:p>
            <a:pPr>
              <a:buFont typeface="Arial" charset="0"/>
              <a:buNone/>
            </a:pPr>
            <a:r>
              <a:rPr lang="en-CA" dirty="0" smtClean="0">
                <a:latin typeface="Arial" charset="0"/>
                <a:cs typeface="Arial" charset="0"/>
              </a:rPr>
              <a:t>	The Code of Hammurabi recognizes a number of professions and places requirements on their work</a:t>
            </a:r>
          </a:p>
          <a:p>
            <a:pPr lvl="1">
              <a:buNone/>
            </a:pPr>
            <a:r>
              <a:rPr lang="en-CA" dirty="0" smtClean="0">
                <a:latin typeface="Arial" charset="0"/>
                <a:cs typeface="Arial" charset="0"/>
              </a:rPr>
              <a:t>	224.	If a veterinary surgeon perform a serious operation on an</a:t>
            </a:r>
            <a:br>
              <a:rPr lang="en-CA" dirty="0" smtClean="0">
                <a:latin typeface="Arial" charset="0"/>
                <a:cs typeface="Arial" charset="0"/>
              </a:rPr>
            </a:br>
            <a:r>
              <a:rPr lang="en-CA" dirty="0" smtClean="0">
                <a:latin typeface="Arial" charset="0"/>
                <a:cs typeface="Arial" charset="0"/>
              </a:rPr>
              <a:t>		ass or an ox, and cure it, the owner shall pay the surgeon</a:t>
            </a:r>
            <a:br>
              <a:rPr lang="en-CA" dirty="0" smtClean="0">
                <a:latin typeface="Arial" charset="0"/>
                <a:cs typeface="Arial" charset="0"/>
              </a:rPr>
            </a:br>
            <a:r>
              <a:rPr lang="en-CA" dirty="0" smtClean="0">
                <a:latin typeface="Arial" charset="0"/>
                <a:cs typeface="Arial" charset="0"/>
              </a:rPr>
              <a:t>		one-sixth of a shekel as a fee.</a:t>
            </a:r>
          </a:p>
          <a:p>
            <a:pPr lvl="1">
              <a:buNone/>
            </a:pPr>
            <a:endParaRPr lang="en-CA" dirty="0" smtClean="0">
              <a:latin typeface="Arial" charset="0"/>
              <a:cs typeface="Arial" charset="0"/>
            </a:endParaRPr>
          </a:p>
          <a:p>
            <a:pPr lvl="1">
              <a:buNone/>
            </a:pPr>
            <a:r>
              <a:rPr lang="en-CA" dirty="0" smtClean="0">
                <a:latin typeface="Arial" charset="0"/>
                <a:cs typeface="Arial" charset="0"/>
              </a:rPr>
              <a:t>	225.	If he perform a serious operation on an ass or ox, and kill it,</a:t>
            </a:r>
            <a:br>
              <a:rPr lang="en-CA" dirty="0" smtClean="0">
                <a:latin typeface="Arial" charset="0"/>
                <a:cs typeface="Arial" charset="0"/>
              </a:rPr>
            </a:br>
            <a:r>
              <a:rPr lang="en-CA" dirty="0" smtClean="0">
                <a:latin typeface="Arial" charset="0"/>
                <a:cs typeface="Arial" charset="0"/>
              </a:rPr>
              <a:t>		he shall pay the owner one-fourth of its value.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13</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title"/>
          </p:nvPr>
        </p:nvSpPr>
        <p:spPr/>
        <p:txBody>
          <a:bodyPr/>
          <a:lstStyle/>
          <a:p>
            <a:r>
              <a:rPr lang="en-CA" dirty="0" smtClean="0">
                <a:latin typeface="Arial" charset="0"/>
                <a:cs typeface="Arial" charset="0"/>
              </a:rPr>
              <a:t>Code of Hammurabi</a:t>
            </a:r>
          </a:p>
        </p:txBody>
      </p:sp>
      <p:sp>
        <p:nvSpPr>
          <p:cNvPr id="2056" name="Content Placeholder 2"/>
          <p:cNvSpPr>
            <a:spLocks noGrp="1"/>
          </p:cNvSpPr>
          <p:nvPr>
            <p:ph idx="1"/>
          </p:nvPr>
        </p:nvSpPr>
        <p:spPr/>
        <p:txBody>
          <a:bodyPr/>
          <a:lstStyle/>
          <a:p>
            <a:pPr>
              <a:buFont typeface="Arial" charset="0"/>
              <a:buNone/>
            </a:pPr>
            <a:r>
              <a:rPr lang="en-CA" dirty="0" smtClean="0">
                <a:latin typeface="Arial" charset="0"/>
                <a:cs typeface="Arial" charset="0"/>
              </a:rPr>
              <a:t>	The Code of Hammurabi recognizes a number of professions and places requirements on their work</a:t>
            </a:r>
          </a:p>
          <a:p>
            <a:pPr lvl="1">
              <a:buNone/>
            </a:pPr>
            <a:r>
              <a:rPr lang="en-CA" dirty="0" smtClean="0">
                <a:latin typeface="Arial" charset="0"/>
                <a:cs typeface="Arial" charset="0"/>
              </a:rPr>
              <a:t>	215.	If a physician make a large incision with an operating knife</a:t>
            </a:r>
            <a:br>
              <a:rPr lang="en-CA" dirty="0" smtClean="0">
                <a:latin typeface="Arial" charset="0"/>
                <a:cs typeface="Arial" charset="0"/>
              </a:rPr>
            </a:br>
            <a:r>
              <a:rPr lang="en-CA" dirty="0" smtClean="0">
                <a:latin typeface="Arial" charset="0"/>
                <a:cs typeface="Arial" charset="0"/>
              </a:rPr>
              <a:t>		and cure it, or if he open a tumor (over the eye) with an</a:t>
            </a:r>
            <a:br>
              <a:rPr lang="en-CA" dirty="0" smtClean="0">
                <a:latin typeface="Arial" charset="0"/>
                <a:cs typeface="Arial" charset="0"/>
              </a:rPr>
            </a:br>
            <a:r>
              <a:rPr lang="en-CA" dirty="0" smtClean="0">
                <a:latin typeface="Arial" charset="0"/>
                <a:cs typeface="Arial" charset="0"/>
              </a:rPr>
              <a:t>		operating knife, and saves the eye, he shall receive ten</a:t>
            </a:r>
            <a:br>
              <a:rPr lang="en-CA" dirty="0" smtClean="0">
                <a:latin typeface="Arial" charset="0"/>
                <a:cs typeface="Arial" charset="0"/>
              </a:rPr>
            </a:br>
            <a:r>
              <a:rPr lang="en-CA" dirty="0" smtClean="0">
                <a:latin typeface="Arial" charset="0"/>
                <a:cs typeface="Arial" charset="0"/>
              </a:rPr>
              <a:t>		shekels in money.</a:t>
            </a:r>
          </a:p>
          <a:p>
            <a:pPr lvl="1">
              <a:buNone/>
            </a:pPr>
            <a:endParaRPr lang="en-CA" dirty="0" smtClean="0">
              <a:latin typeface="Arial" charset="0"/>
              <a:cs typeface="Arial" charset="0"/>
            </a:endParaRPr>
          </a:p>
          <a:p>
            <a:pPr lvl="1">
              <a:buNone/>
            </a:pPr>
            <a:r>
              <a:rPr lang="en-CA" dirty="0" smtClean="0">
                <a:latin typeface="Arial" charset="0"/>
                <a:cs typeface="Arial" charset="0"/>
              </a:rPr>
              <a:t>	218.	If a physician make a large incision with the operating</a:t>
            </a:r>
            <a:br>
              <a:rPr lang="en-CA" dirty="0" smtClean="0">
                <a:latin typeface="Arial" charset="0"/>
                <a:cs typeface="Arial" charset="0"/>
              </a:rPr>
            </a:br>
            <a:r>
              <a:rPr lang="en-CA" dirty="0" smtClean="0">
                <a:latin typeface="Arial" charset="0"/>
                <a:cs typeface="Arial" charset="0"/>
              </a:rPr>
              <a:t>		knife, and kill him, or open a tumor with the operating knife,</a:t>
            </a:r>
            <a:br>
              <a:rPr lang="en-CA" dirty="0" smtClean="0">
                <a:latin typeface="Arial" charset="0"/>
                <a:cs typeface="Arial" charset="0"/>
              </a:rPr>
            </a:br>
            <a:r>
              <a:rPr lang="en-CA" dirty="0" smtClean="0">
                <a:latin typeface="Arial" charset="0"/>
                <a:cs typeface="Arial" charset="0"/>
              </a:rPr>
              <a:t>		and cut out the eye, his hands shall be cut off.</a:t>
            </a:r>
          </a:p>
          <a:p>
            <a:pPr lvl="1">
              <a:buNone/>
            </a:pPr>
            <a:endParaRPr lang="en-CA" dirty="0" smtClean="0">
              <a:latin typeface="Arial" charset="0"/>
              <a:cs typeface="Arial" charset="0"/>
            </a:endParaRPr>
          </a:p>
          <a:p>
            <a:pPr lvl="1">
              <a:buNone/>
            </a:pPr>
            <a:r>
              <a:rPr lang="en-CA" dirty="0" smtClean="0">
                <a:latin typeface="Arial" charset="0"/>
                <a:cs typeface="Arial" charset="0"/>
              </a:rPr>
              <a:t>	221.	If a physician heal the broken bone or diseased soft part of</a:t>
            </a:r>
            <a:br>
              <a:rPr lang="en-CA" dirty="0" smtClean="0">
                <a:latin typeface="Arial" charset="0"/>
                <a:cs typeface="Arial" charset="0"/>
              </a:rPr>
            </a:br>
            <a:r>
              <a:rPr lang="en-CA" dirty="0" smtClean="0">
                <a:latin typeface="Arial" charset="0"/>
                <a:cs typeface="Arial" charset="0"/>
              </a:rPr>
              <a:t>		a man, the patient shall pay the physician five shekels in 			money.</a:t>
            </a:r>
          </a:p>
          <a:p>
            <a:pPr lvl="1">
              <a:buNone/>
            </a:pPr>
            <a:r>
              <a:rPr lang="en-CA" dirty="0" smtClean="0">
                <a:latin typeface="Arial" charset="0"/>
                <a:cs typeface="Arial" charset="0"/>
              </a:rPr>
              <a:t>	</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14</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title"/>
          </p:nvPr>
        </p:nvSpPr>
        <p:spPr/>
        <p:txBody>
          <a:bodyPr/>
          <a:lstStyle/>
          <a:p>
            <a:r>
              <a:rPr lang="en-CA" dirty="0" smtClean="0">
                <a:latin typeface="Arial" charset="0"/>
                <a:cs typeface="Arial" charset="0"/>
              </a:rPr>
              <a:t>Code of Hammurabi</a:t>
            </a:r>
          </a:p>
        </p:txBody>
      </p:sp>
      <p:sp>
        <p:nvSpPr>
          <p:cNvPr id="2056" name="Content Placeholder 2"/>
          <p:cNvSpPr>
            <a:spLocks noGrp="1"/>
          </p:cNvSpPr>
          <p:nvPr>
            <p:ph idx="1"/>
          </p:nvPr>
        </p:nvSpPr>
        <p:spPr/>
        <p:txBody>
          <a:bodyPr/>
          <a:lstStyle/>
          <a:p>
            <a:pPr>
              <a:buFont typeface="Arial" charset="0"/>
              <a:buNone/>
            </a:pPr>
            <a:r>
              <a:rPr lang="en-CA" dirty="0" smtClean="0">
                <a:latin typeface="Arial" charset="0"/>
                <a:cs typeface="Arial" charset="0"/>
              </a:rPr>
              <a:t>	The Code of Hammurabi recognizes a number of professions and places requirements on their work</a:t>
            </a:r>
          </a:p>
          <a:p>
            <a:pPr lvl="1">
              <a:buNone/>
            </a:pPr>
            <a:r>
              <a:rPr lang="en-CA" dirty="0" smtClean="0">
                <a:latin typeface="Arial" charset="0"/>
                <a:cs typeface="Arial" charset="0"/>
              </a:rPr>
              <a:t>	234.	If a shipbuilder build a boat of sixty </a:t>
            </a:r>
            <a:r>
              <a:rPr lang="en-CA" i="1" dirty="0" err="1" smtClean="0">
                <a:latin typeface="Arial" charset="0"/>
                <a:cs typeface="Arial" charset="0"/>
              </a:rPr>
              <a:t>gur</a:t>
            </a:r>
            <a:r>
              <a:rPr lang="en-CA" dirty="0" smtClean="0">
                <a:latin typeface="Arial" charset="0"/>
                <a:cs typeface="Arial" charset="0"/>
              </a:rPr>
              <a:t> for a man, he shall</a:t>
            </a:r>
            <a:br>
              <a:rPr lang="en-CA" dirty="0" smtClean="0">
                <a:latin typeface="Arial" charset="0"/>
                <a:cs typeface="Arial" charset="0"/>
              </a:rPr>
            </a:br>
            <a:r>
              <a:rPr lang="en-CA" dirty="0" smtClean="0">
                <a:latin typeface="Arial" charset="0"/>
                <a:cs typeface="Arial" charset="0"/>
              </a:rPr>
              <a:t>		pay him a fee of two shekels in money.</a:t>
            </a:r>
          </a:p>
          <a:p>
            <a:pPr lvl="1">
              <a:buNone/>
            </a:pPr>
            <a:endParaRPr lang="en-CA" dirty="0" smtClean="0">
              <a:latin typeface="Arial" charset="0"/>
              <a:cs typeface="Arial" charset="0"/>
            </a:endParaRPr>
          </a:p>
          <a:p>
            <a:pPr lvl="1">
              <a:buNone/>
            </a:pPr>
            <a:r>
              <a:rPr lang="en-CA" dirty="0" smtClean="0">
                <a:latin typeface="Arial" charset="0"/>
                <a:cs typeface="Arial" charset="0"/>
              </a:rPr>
              <a:t>	235.	If a shipbuilder build a boat for some one, and do not make</a:t>
            </a:r>
            <a:br>
              <a:rPr lang="en-CA" dirty="0" smtClean="0">
                <a:latin typeface="Arial" charset="0"/>
                <a:cs typeface="Arial" charset="0"/>
              </a:rPr>
            </a:br>
            <a:r>
              <a:rPr lang="en-CA" dirty="0" smtClean="0">
                <a:latin typeface="Arial" charset="0"/>
                <a:cs typeface="Arial" charset="0"/>
              </a:rPr>
              <a:t>		it tight, if during that same year that boat is sent away and</a:t>
            </a:r>
            <a:br>
              <a:rPr lang="en-CA" dirty="0" smtClean="0">
                <a:latin typeface="Arial" charset="0"/>
                <a:cs typeface="Arial" charset="0"/>
              </a:rPr>
            </a:br>
            <a:r>
              <a:rPr lang="en-CA" dirty="0" smtClean="0">
                <a:latin typeface="Arial" charset="0"/>
                <a:cs typeface="Arial" charset="0"/>
              </a:rPr>
              <a:t>		suffers injury, the shipbuilder shall take the boat apart and</a:t>
            </a:r>
            <a:br>
              <a:rPr lang="en-CA" dirty="0" smtClean="0">
                <a:latin typeface="Arial" charset="0"/>
                <a:cs typeface="Arial" charset="0"/>
              </a:rPr>
            </a:br>
            <a:r>
              <a:rPr lang="en-CA" dirty="0" smtClean="0">
                <a:latin typeface="Arial" charset="0"/>
                <a:cs typeface="Arial" charset="0"/>
              </a:rPr>
              <a:t>		put it together tight at his own expense. The tight boat he</a:t>
            </a:r>
            <a:br>
              <a:rPr lang="en-CA" dirty="0" smtClean="0">
                <a:latin typeface="Arial" charset="0"/>
                <a:cs typeface="Arial" charset="0"/>
              </a:rPr>
            </a:br>
            <a:r>
              <a:rPr lang="en-CA" dirty="0" smtClean="0">
                <a:latin typeface="Arial" charset="0"/>
                <a:cs typeface="Arial" charset="0"/>
              </a:rPr>
              <a:t>		shall give to the boat owner.</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15</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Hippocratic Oath</a:t>
            </a:r>
            <a:endParaRPr lang="en-CA" dirty="0"/>
          </a:p>
        </p:txBody>
      </p:sp>
      <p:sp>
        <p:nvSpPr>
          <p:cNvPr id="3" name="Content Placeholder 2"/>
          <p:cNvSpPr>
            <a:spLocks noGrp="1"/>
          </p:cNvSpPr>
          <p:nvPr>
            <p:ph idx="1"/>
          </p:nvPr>
        </p:nvSpPr>
        <p:spPr/>
        <p:txBody>
          <a:bodyPr/>
          <a:lstStyle/>
          <a:p>
            <a:pPr>
              <a:buNone/>
            </a:pPr>
            <a:r>
              <a:rPr lang="en-CA" dirty="0" smtClean="0"/>
              <a:t>	How should professionals behave?</a:t>
            </a:r>
          </a:p>
          <a:p>
            <a:pPr lvl="1"/>
            <a:r>
              <a:rPr lang="en-CA" dirty="0" smtClean="0"/>
              <a:t>The Hippocratic Oath is a Ionic Greek oath from the late 5th century BCE taken by physicians to practice</a:t>
            </a:r>
          </a:p>
          <a:p>
            <a:pPr lvl="1"/>
            <a:r>
              <a:rPr lang="en-CA" dirty="0" smtClean="0"/>
              <a:t>It requires the physician to practice medicine ethically</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16</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Hippocratic Oath</a:t>
            </a:r>
            <a:endParaRPr lang="en-CA" dirty="0"/>
          </a:p>
        </p:txBody>
      </p:sp>
      <p:sp>
        <p:nvSpPr>
          <p:cNvPr id="3" name="Content Placeholder 2"/>
          <p:cNvSpPr>
            <a:spLocks noGrp="1"/>
          </p:cNvSpPr>
          <p:nvPr>
            <p:ph idx="1"/>
          </p:nvPr>
        </p:nvSpPr>
        <p:spPr/>
        <p:txBody>
          <a:bodyPr/>
          <a:lstStyle/>
          <a:p>
            <a:pPr>
              <a:buNone/>
            </a:pPr>
            <a:r>
              <a:rPr lang="en-CA" dirty="0" smtClean="0"/>
              <a:t>	Extracts:</a:t>
            </a:r>
          </a:p>
          <a:p>
            <a:pPr lvl="1"/>
            <a:r>
              <a:rPr lang="en-CA" dirty="0" smtClean="0"/>
              <a:t>I will prescribe regimens for the good of my patients according to my ability and my judgment and never do harm to anyone.</a:t>
            </a:r>
          </a:p>
          <a:p>
            <a:pPr lvl="1"/>
            <a:r>
              <a:rPr lang="en-CA" dirty="0" smtClean="0"/>
              <a:t>I will give no deadly medicine to any one if asked, nor suggest any such counsel; and similarly I will not give a woman a </a:t>
            </a:r>
            <a:r>
              <a:rPr lang="en-CA" dirty="0" err="1" smtClean="0"/>
              <a:t>pessary</a:t>
            </a:r>
            <a:r>
              <a:rPr lang="en-CA" dirty="0" smtClean="0"/>
              <a:t> to cause an abortion.</a:t>
            </a:r>
          </a:p>
          <a:p>
            <a:pPr lvl="1"/>
            <a:r>
              <a:rPr lang="en-CA" dirty="0" smtClean="0"/>
              <a:t>But I will preserve the purity of my life and my arts.</a:t>
            </a:r>
          </a:p>
          <a:p>
            <a:pPr lvl="1"/>
            <a:r>
              <a:rPr lang="en-CA" dirty="0" smtClean="0"/>
              <a:t>I will not cut for stone, even for patients in whom the disease is manifest; I will leave this operation to be performed by practitioners, specialists in this art.</a:t>
            </a:r>
          </a:p>
          <a:p>
            <a:pPr lvl="1"/>
            <a:r>
              <a:rPr lang="en-CA" dirty="0" smtClean="0"/>
              <a:t>In every house where I come I will enter only for the good of my patients, keeping myself far from all intentional ill-doing and all seduction and especially from the pleasures of love with women or men, be they free or slaves.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17</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Early Professions</a:t>
            </a:r>
            <a:endParaRPr lang="en-CA" dirty="0"/>
          </a:p>
        </p:txBody>
      </p:sp>
      <p:sp>
        <p:nvSpPr>
          <p:cNvPr id="3" name="Content Placeholder 2"/>
          <p:cNvSpPr>
            <a:spLocks noGrp="1"/>
          </p:cNvSpPr>
          <p:nvPr>
            <p:ph idx="1"/>
          </p:nvPr>
        </p:nvSpPr>
        <p:spPr/>
        <p:txBody>
          <a:bodyPr/>
          <a:lstStyle/>
          <a:p>
            <a:pPr>
              <a:buNone/>
            </a:pPr>
            <a:r>
              <a:rPr lang="en-CA" dirty="0" smtClean="0"/>
              <a:t>	Originally, the three recognized </a:t>
            </a:r>
            <a:r>
              <a:rPr lang="en-CA" i="1" dirty="0" smtClean="0"/>
              <a:t>learned professions </a:t>
            </a:r>
            <a:r>
              <a:rPr lang="en-CA" dirty="0" smtClean="0"/>
              <a:t>were divinity, medicine, and law</a:t>
            </a:r>
          </a:p>
          <a:p>
            <a:pPr>
              <a:buNone/>
            </a:pPr>
            <a:endParaRPr lang="en-CA" dirty="0" smtClean="0"/>
          </a:p>
          <a:p>
            <a:pPr>
              <a:buNone/>
            </a:pPr>
            <a:r>
              <a:rPr lang="en-CA" dirty="0" smtClean="0"/>
              <a:t>	There has always been a strong association between higher learning and professions versus trades</a:t>
            </a:r>
          </a:p>
          <a:p>
            <a:pPr lvl="1"/>
            <a:r>
              <a:rPr lang="en-CA" dirty="0" smtClean="0"/>
              <a:t>It became a full-time occupation</a:t>
            </a:r>
          </a:p>
          <a:p>
            <a:pPr lvl="1"/>
            <a:r>
              <a:rPr lang="en-CA" dirty="0" smtClean="0"/>
              <a:t>The first training school was established</a:t>
            </a:r>
          </a:p>
          <a:p>
            <a:pPr lvl="1"/>
            <a:r>
              <a:rPr lang="en-CA" dirty="0" smtClean="0"/>
              <a:t>The first university school was established</a:t>
            </a:r>
          </a:p>
          <a:p>
            <a:pPr lvl="1"/>
            <a:r>
              <a:rPr lang="en-CA" dirty="0" smtClean="0"/>
              <a:t>The first local association was established</a:t>
            </a:r>
          </a:p>
          <a:p>
            <a:pPr lvl="1"/>
            <a:r>
              <a:rPr lang="en-CA" dirty="0" smtClean="0"/>
              <a:t>The first national association was established</a:t>
            </a:r>
          </a:p>
          <a:p>
            <a:pPr lvl="1"/>
            <a:r>
              <a:rPr lang="en-CA" dirty="0" smtClean="0"/>
              <a:t>The codes of professional ethics were introduced</a:t>
            </a:r>
          </a:p>
          <a:p>
            <a:pPr lvl="1"/>
            <a:r>
              <a:rPr lang="en-CA" dirty="0" smtClean="0"/>
              <a:t>State licensing laws were established</a:t>
            </a:r>
          </a:p>
          <a:p>
            <a:pPr>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18</a:t>
            </a:fld>
            <a:endParaRPr lang="en-CA"/>
          </a:p>
        </p:txBody>
      </p:sp>
      <p:sp>
        <p:nvSpPr>
          <p:cNvPr id="5" name="Footer Placeholder 4"/>
          <p:cNvSpPr>
            <a:spLocks noGrp="1"/>
          </p:cNvSpPr>
          <p:nvPr>
            <p:ph type="ftr" sz="quarter" idx="12"/>
          </p:nvPr>
        </p:nvSpPr>
        <p:spPr/>
        <p:txBody>
          <a:bodyPr/>
          <a:lstStyle/>
          <a:p>
            <a:pPr>
              <a:defRPr/>
            </a:pPr>
            <a:r>
              <a:rPr lang="en-US" dirty="0" smtClean="0"/>
              <a:t>Professionalism</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Definition</a:t>
            </a:r>
            <a:endParaRPr lang="en-CA" dirty="0"/>
          </a:p>
        </p:txBody>
      </p:sp>
      <p:sp>
        <p:nvSpPr>
          <p:cNvPr id="3" name="Content Placeholder 2"/>
          <p:cNvSpPr>
            <a:spLocks noGrp="1"/>
          </p:cNvSpPr>
          <p:nvPr>
            <p:ph idx="1"/>
          </p:nvPr>
        </p:nvSpPr>
        <p:spPr/>
        <p:txBody>
          <a:bodyPr/>
          <a:lstStyle/>
          <a:p>
            <a:pPr>
              <a:buNone/>
            </a:pPr>
            <a:r>
              <a:rPr lang="en-CA" dirty="0" smtClean="0"/>
              <a:t>	A definition of a profession:</a:t>
            </a:r>
          </a:p>
          <a:p>
            <a:pPr lvl="1">
              <a:buNone/>
            </a:pPr>
            <a:endParaRPr lang="en-GB" i="1" dirty="0" smtClean="0">
              <a:latin typeface="Arial" charset="0"/>
            </a:endParaRPr>
          </a:p>
          <a:p>
            <a:pPr lvl="1">
              <a:buNone/>
            </a:pPr>
            <a:r>
              <a:rPr lang="en-GB" i="1" dirty="0" smtClean="0">
                <a:latin typeface="Arial" charset="0"/>
              </a:rPr>
              <a:t>	</a:t>
            </a:r>
            <a:r>
              <a:rPr lang="en-CA" dirty="0" smtClean="0">
                <a:latin typeface="Arial" charset="0"/>
              </a:rPr>
              <a:t>A self-selected self-disciplined group of individuals who hold themselves out to the public as possessing a special skill derived from training and education and are prepared to exercise that skill in the interests of the public.</a:t>
            </a:r>
          </a:p>
          <a:p>
            <a:pPr lvl="1">
              <a:buNone/>
            </a:pPr>
            <a:endParaRPr lang="en-CA" dirty="0" smtClean="0">
              <a:latin typeface="Arial" charset="0"/>
            </a:endParaRPr>
          </a:p>
          <a:p>
            <a:pPr lvl="1">
              <a:buNone/>
            </a:pPr>
            <a:r>
              <a:rPr lang="en-CA" sz="1600" dirty="0" smtClean="0">
                <a:latin typeface="Arial" charset="0"/>
              </a:rPr>
              <a:t>	</a:t>
            </a:r>
            <a:r>
              <a:rPr lang="en-CA" sz="1400" dirty="0" smtClean="0">
                <a:latin typeface="Arial" charset="0"/>
              </a:rPr>
              <a:t>Mall Medical Group, Winnipeg and the Department of Surgery, University of Manitoba</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19</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CA" dirty="0" smtClean="0"/>
              <a:t>Course Description</a:t>
            </a:r>
            <a:endParaRPr lang="en-US" dirty="0" smtClean="0">
              <a:latin typeface="Arial" charset="0"/>
              <a:cs typeface="Arial" charset="0"/>
            </a:endParaRPr>
          </a:p>
        </p:txBody>
      </p:sp>
      <p:sp>
        <p:nvSpPr>
          <p:cNvPr id="53251" name="Rectangle 3"/>
          <p:cNvSpPr>
            <a:spLocks noGrp="1" noChangeArrowheads="1"/>
          </p:cNvSpPr>
          <p:nvPr>
            <p:ph type="body" idx="1"/>
          </p:nvPr>
        </p:nvSpPr>
        <p:spPr/>
        <p:txBody>
          <a:bodyPr/>
          <a:lstStyle/>
          <a:p>
            <a:pPr>
              <a:buNone/>
            </a:pPr>
            <a:r>
              <a:rPr lang="en-US" dirty="0" smtClean="0">
                <a:latin typeface="Arial" charset="0"/>
                <a:cs typeface="Arial" charset="0"/>
              </a:rPr>
              <a:t>	</a:t>
            </a:r>
            <a:r>
              <a:rPr lang="en-CA" dirty="0" smtClean="0"/>
              <a:t>An introduction to the engineering profession, including:</a:t>
            </a:r>
          </a:p>
          <a:p>
            <a:pPr lvl="1"/>
            <a:r>
              <a:rPr lang="en-CA" dirty="0" smtClean="0"/>
              <a:t>Standards and safety</a:t>
            </a:r>
          </a:p>
          <a:p>
            <a:pPr lvl="1"/>
            <a:r>
              <a:rPr lang="en-CA" dirty="0" smtClean="0"/>
              <a:t>Law:  Charter of Rights and Freedoms, contracts, torts, negligent malpractice, forms of carrying on business</a:t>
            </a:r>
          </a:p>
          <a:p>
            <a:pPr lvl="1"/>
            <a:r>
              <a:rPr lang="en-CA" dirty="0" smtClean="0"/>
              <a:t>Intellectual property (patents, trade marks, copyrights and industrial designs)</a:t>
            </a:r>
          </a:p>
          <a:p>
            <a:pPr lvl="1"/>
            <a:r>
              <a:rPr lang="en-CA" dirty="0" smtClean="0"/>
              <a:t>Professional practice</a:t>
            </a:r>
          </a:p>
          <a:p>
            <a:pPr lvl="2"/>
            <a:r>
              <a:rPr lang="en-CA" dirty="0" smtClean="0"/>
              <a:t>Professional Engineers Act</a:t>
            </a:r>
          </a:p>
          <a:p>
            <a:pPr lvl="2"/>
            <a:r>
              <a:rPr lang="en-CA" dirty="0" smtClean="0"/>
              <a:t>Professional misconduct and sexual harassment</a:t>
            </a:r>
          </a:p>
          <a:p>
            <a:pPr lvl="1"/>
            <a:r>
              <a:rPr lang="en-CA" dirty="0" smtClean="0"/>
              <a:t>Alternative dispute resolution</a:t>
            </a:r>
          </a:p>
          <a:p>
            <a:pPr lvl="1"/>
            <a:r>
              <a:rPr lang="en-CA" dirty="0" smtClean="0"/>
              <a:t>Labour Relations and Employment Law</a:t>
            </a:r>
          </a:p>
          <a:p>
            <a:pPr lvl="1"/>
            <a:r>
              <a:rPr lang="en-CA" dirty="0" smtClean="0"/>
              <a:t>Environmental Law</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Characteristics</a:t>
            </a:r>
            <a:endParaRPr lang="en-CA" dirty="0"/>
          </a:p>
        </p:txBody>
      </p:sp>
      <p:sp>
        <p:nvSpPr>
          <p:cNvPr id="3" name="Content Placeholder 2"/>
          <p:cNvSpPr>
            <a:spLocks noGrp="1"/>
          </p:cNvSpPr>
          <p:nvPr>
            <p:ph idx="1"/>
          </p:nvPr>
        </p:nvSpPr>
        <p:spPr/>
        <p:txBody>
          <a:bodyPr/>
          <a:lstStyle/>
          <a:p>
            <a:pPr>
              <a:buNone/>
            </a:pPr>
            <a:r>
              <a:rPr lang="en-CA" dirty="0" smtClean="0"/>
              <a:t>	Professions will have </a:t>
            </a:r>
          </a:p>
          <a:p>
            <a:pPr lvl="1"/>
            <a:r>
              <a:rPr lang="en-CA" dirty="0" smtClean="0"/>
              <a:t>Specialized knowledge</a:t>
            </a:r>
          </a:p>
          <a:p>
            <a:pPr lvl="1"/>
            <a:r>
              <a:rPr lang="en-CA" dirty="0" smtClean="0"/>
              <a:t>Long and intensive preparation</a:t>
            </a:r>
          </a:p>
          <a:p>
            <a:pPr lvl="1"/>
            <a:r>
              <a:rPr lang="en-CA" dirty="0" smtClean="0"/>
              <a:t>Instruction in skills and methods</a:t>
            </a:r>
          </a:p>
          <a:p>
            <a:pPr lvl="1"/>
            <a:r>
              <a:rPr lang="en-CA" dirty="0" smtClean="0"/>
              <a:t>Scientific, historical or scholarly principles</a:t>
            </a:r>
          </a:p>
          <a:p>
            <a:pPr lvl="1"/>
            <a:r>
              <a:rPr lang="en-CA" dirty="0" smtClean="0"/>
              <a:t>Maintained by force of organization</a:t>
            </a:r>
          </a:p>
          <a:p>
            <a:pPr lvl="1"/>
            <a:r>
              <a:rPr lang="en-CA" dirty="0" smtClean="0"/>
              <a:t>High standards of achievement and conduct</a:t>
            </a:r>
          </a:p>
          <a:p>
            <a:pPr lvl="1"/>
            <a:r>
              <a:rPr lang="en-CA" dirty="0" smtClean="0"/>
              <a:t>Continued study</a:t>
            </a:r>
          </a:p>
          <a:p>
            <a:pPr lvl="1"/>
            <a:r>
              <a:rPr lang="en-CA" dirty="0" smtClean="0"/>
              <a:t>Providing service to the public</a:t>
            </a:r>
          </a:p>
          <a:p>
            <a:pPr lvl="1"/>
            <a:endParaRPr lang="en-CA" dirty="0" smtClean="0"/>
          </a:p>
        </p:txBody>
      </p:sp>
      <p:sp>
        <p:nvSpPr>
          <p:cNvPr id="7" name="Footer Placeholder 6"/>
          <p:cNvSpPr>
            <a:spLocks noGrp="1"/>
          </p:cNvSpPr>
          <p:nvPr>
            <p:ph type="ftr" sz="quarter" idx="12"/>
          </p:nvPr>
        </p:nvSpPr>
        <p:spPr/>
        <p:txBody>
          <a:bodyPr/>
          <a:lstStyle/>
          <a:p>
            <a:pPr>
              <a:defRPr/>
            </a:pPr>
            <a:r>
              <a:rPr lang="en-US" dirty="0"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20</a:t>
            </a:fld>
            <a:endParaRPr lang="en-CA"/>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Engineering?</a:t>
            </a:r>
            <a:endParaRPr lang="en-CA" dirty="0"/>
          </a:p>
        </p:txBody>
      </p:sp>
      <p:sp>
        <p:nvSpPr>
          <p:cNvPr id="3" name="Content Placeholder 2"/>
          <p:cNvSpPr>
            <a:spLocks noGrp="1"/>
          </p:cNvSpPr>
          <p:nvPr>
            <p:ph idx="1"/>
          </p:nvPr>
        </p:nvSpPr>
        <p:spPr/>
        <p:txBody>
          <a:bodyPr/>
          <a:lstStyle/>
          <a:p>
            <a:pPr>
              <a:buNone/>
            </a:pPr>
            <a:r>
              <a:rPr lang="en-CA" dirty="0" smtClean="0"/>
              <a:t>	What is engineering:</a:t>
            </a:r>
          </a:p>
          <a:p>
            <a:pPr lvl="1" algn="just">
              <a:buNone/>
            </a:pPr>
            <a:r>
              <a:rPr lang="en-CA" dirty="0" smtClean="0"/>
              <a:t>	The application of scientific, technological, </a:t>
            </a:r>
            <a:r>
              <a:rPr lang="en-CA" smtClean="0"/>
              <a:t>algorithmic, and </a:t>
            </a:r>
            <a:r>
              <a:rPr lang="en-CA" dirty="0" smtClean="0"/>
              <a:t>mathematical principles to make practical use of the properties of matter and sources of energy for the design, manufacture, evaluation, operation and maintenance of engines, machines, structures, devices, materials, systems or processes typically in such a way to be made useful, efficient, and economical for public or commercial purposes.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21</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an Engineer?</a:t>
            </a:r>
            <a:endParaRPr lang="en-CA" dirty="0"/>
          </a:p>
        </p:txBody>
      </p:sp>
      <p:sp>
        <p:nvSpPr>
          <p:cNvPr id="3" name="Content Placeholder 2"/>
          <p:cNvSpPr>
            <a:spLocks noGrp="1"/>
          </p:cNvSpPr>
          <p:nvPr>
            <p:ph idx="1"/>
          </p:nvPr>
        </p:nvSpPr>
        <p:spPr/>
        <p:txBody>
          <a:bodyPr/>
          <a:lstStyle/>
          <a:p>
            <a:pPr algn="just">
              <a:buNone/>
            </a:pPr>
            <a:r>
              <a:rPr lang="en-CA" dirty="0" smtClean="0"/>
              <a:t>	A </a:t>
            </a:r>
            <a:r>
              <a:rPr lang="en-CA" i="1" dirty="0" smtClean="0"/>
              <a:t>professional engineer </a:t>
            </a:r>
            <a:r>
              <a:rPr lang="en-CA" dirty="0" smtClean="0"/>
              <a:t>is a person who holds a </a:t>
            </a:r>
            <a:r>
              <a:rPr lang="en-CA" i="1" dirty="0" smtClean="0"/>
              <a:t>licence</a:t>
            </a:r>
            <a:r>
              <a:rPr lang="en-CA" dirty="0" smtClean="0"/>
              <a:t> to engage in any act of planning, designing, composing, evaluating, advising, reporting, directing or supervising that requires the application of engineering principles and concerns the safeguarding of life, health, property, economic interests, the public welfare or the environment, or the managing of any such act.</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22</a:t>
            </a:fld>
            <a:endParaRPr lang="en-CA"/>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an Engineer?</a:t>
            </a:r>
            <a:endParaRPr lang="en-CA" dirty="0"/>
          </a:p>
        </p:txBody>
      </p:sp>
      <p:sp>
        <p:nvSpPr>
          <p:cNvPr id="3" name="Content Placeholder 2"/>
          <p:cNvSpPr>
            <a:spLocks noGrp="1"/>
          </p:cNvSpPr>
          <p:nvPr>
            <p:ph idx="1"/>
          </p:nvPr>
        </p:nvSpPr>
        <p:spPr/>
        <p:txBody>
          <a:bodyPr/>
          <a:lstStyle/>
          <a:p>
            <a:pPr algn="just">
              <a:buNone/>
            </a:pPr>
            <a:r>
              <a:rPr lang="en-CA" dirty="0" smtClean="0"/>
              <a:t>	</a:t>
            </a:r>
            <a:r>
              <a:rPr lang="en-CA" dirty="0" smtClean="0">
                <a:solidFill>
                  <a:srgbClr val="FF0000"/>
                </a:solidFill>
              </a:rPr>
              <a:t>A </a:t>
            </a:r>
            <a:r>
              <a:rPr lang="en-CA" i="1" dirty="0" smtClean="0">
                <a:solidFill>
                  <a:srgbClr val="FF0000"/>
                </a:solidFill>
              </a:rPr>
              <a:t>professional engineer </a:t>
            </a:r>
            <a:r>
              <a:rPr lang="en-CA" dirty="0" smtClean="0">
                <a:solidFill>
                  <a:srgbClr val="FF0000"/>
                </a:solidFill>
              </a:rPr>
              <a:t>is a person who holds a </a:t>
            </a:r>
            <a:r>
              <a:rPr lang="en-CA" i="1" dirty="0" smtClean="0">
                <a:solidFill>
                  <a:srgbClr val="FF0000"/>
                </a:solidFill>
              </a:rPr>
              <a:t>licence</a:t>
            </a:r>
            <a:r>
              <a:rPr lang="en-CA" dirty="0" smtClean="0">
                <a:solidFill>
                  <a:srgbClr val="FF0000"/>
                </a:solidFill>
              </a:rPr>
              <a:t> </a:t>
            </a:r>
            <a:r>
              <a:rPr lang="en-CA" dirty="0" smtClean="0">
                <a:solidFill>
                  <a:schemeClr val="bg1">
                    <a:lumMod val="75000"/>
                  </a:schemeClr>
                </a:solidFill>
              </a:rPr>
              <a:t>to engage in any act of planning, designing, composing, evaluating, advising, reporting, directing or supervising that requires the application of engineering principles and concerns the safeguarding of life, health, property, economic interests, the public welfare or the environment, or the managing of any such act.</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23</a:t>
            </a:fld>
            <a:endParaRPr lang="en-CA"/>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an Engineer?</a:t>
            </a:r>
            <a:endParaRPr lang="en-CA" dirty="0"/>
          </a:p>
        </p:txBody>
      </p:sp>
      <p:sp>
        <p:nvSpPr>
          <p:cNvPr id="3" name="Content Placeholder 2"/>
          <p:cNvSpPr>
            <a:spLocks noGrp="1"/>
          </p:cNvSpPr>
          <p:nvPr>
            <p:ph idx="1"/>
          </p:nvPr>
        </p:nvSpPr>
        <p:spPr/>
        <p:txBody>
          <a:bodyPr/>
          <a:lstStyle/>
          <a:p>
            <a:pPr algn="just">
              <a:buNone/>
            </a:pPr>
            <a:r>
              <a:rPr lang="en-CA" dirty="0" smtClean="0"/>
              <a:t>	</a:t>
            </a:r>
            <a:r>
              <a:rPr lang="en-CA" dirty="0" smtClean="0">
                <a:solidFill>
                  <a:schemeClr val="bg1">
                    <a:lumMod val="75000"/>
                  </a:schemeClr>
                </a:solidFill>
              </a:rPr>
              <a:t>A </a:t>
            </a:r>
            <a:r>
              <a:rPr lang="en-CA" i="1" dirty="0" smtClean="0">
                <a:solidFill>
                  <a:schemeClr val="bg1">
                    <a:lumMod val="75000"/>
                  </a:schemeClr>
                </a:solidFill>
              </a:rPr>
              <a:t>professional engineer </a:t>
            </a:r>
            <a:r>
              <a:rPr lang="en-CA" dirty="0" smtClean="0">
                <a:solidFill>
                  <a:schemeClr val="bg1">
                    <a:lumMod val="75000"/>
                  </a:schemeClr>
                </a:solidFill>
              </a:rPr>
              <a:t>is a person who holds a </a:t>
            </a:r>
            <a:r>
              <a:rPr lang="en-CA" i="1" dirty="0" smtClean="0">
                <a:solidFill>
                  <a:schemeClr val="bg1">
                    <a:lumMod val="75000"/>
                  </a:schemeClr>
                </a:solidFill>
              </a:rPr>
              <a:t>licence</a:t>
            </a:r>
            <a:r>
              <a:rPr lang="en-CA" dirty="0" smtClean="0">
                <a:solidFill>
                  <a:schemeClr val="bg1">
                    <a:lumMod val="75000"/>
                  </a:schemeClr>
                </a:solidFill>
              </a:rPr>
              <a:t> </a:t>
            </a:r>
            <a:r>
              <a:rPr lang="en-CA" dirty="0" smtClean="0">
                <a:solidFill>
                  <a:srgbClr val="FF0000"/>
                </a:solidFill>
              </a:rPr>
              <a:t>to engage in any act of planning, designing, composing, evaluating, advising, reporting, directing or supervising </a:t>
            </a:r>
            <a:r>
              <a:rPr lang="en-CA" dirty="0" smtClean="0">
                <a:solidFill>
                  <a:schemeClr val="bg1">
                    <a:lumMod val="75000"/>
                  </a:schemeClr>
                </a:solidFill>
              </a:rPr>
              <a:t>that requires the application of engineering principles and concerns the safeguarding of life, health, property, economic interests, the public welfare or the environment, </a:t>
            </a:r>
            <a:r>
              <a:rPr lang="en-CA" dirty="0" smtClean="0">
                <a:solidFill>
                  <a:srgbClr val="FF0000"/>
                </a:solidFill>
              </a:rPr>
              <a:t>or the managing of any such act.</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24</a:t>
            </a:fld>
            <a:endParaRPr lang="en-CA"/>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an Engineer?</a:t>
            </a:r>
            <a:endParaRPr lang="en-CA" dirty="0"/>
          </a:p>
        </p:txBody>
      </p:sp>
      <p:sp>
        <p:nvSpPr>
          <p:cNvPr id="3" name="Content Placeholder 2"/>
          <p:cNvSpPr>
            <a:spLocks noGrp="1"/>
          </p:cNvSpPr>
          <p:nvPr>
            <p:ph idx="1"/>
          </p:nvPr>
        </p:nvSpPr>
        <p:spPr/>
        <p:txBody>
          <a:bodyPr/>
          <a:lstStyle/>
          <a:p>
            <a:pPr algn="just">
              <a:buNone/>
            </a:pPr>
            <a:r>
              <a:rPr lang="en-CA" dirty="0" smtClean="0"/>
              <a:t>	</a:t>
            </a:r>
            <a:r>
              <a:rPr lang="en-CA" dirty="0" smtClean="0">
                <a:solidFill>
                  <a:schemeClr val="bg1">
                    <a:lumMod val="75000"/>
                  </a:schemeClr>
                </a:solidFill>
              </a:rPr>
              <a:t>A </a:t>
            </a:r>
            <a:r>
              <a:rPr lang="en-CA" i="1" dirty="0" smtClean="0">
                <a:solidFill>
                  <a:schemeClr val="bg1">
                    <a:lumMod val="75000"/>
                  </a:schemeClr>
                </a:solidFill>
              </a:rPr>
              <a:t>professional engineer </a:t>
            </a:r>
            <a:r>
              <a:rPr lang="en-CA" dirty="0" smtClean="0">
                <a:solidFill>
                  <a:schemeClr val="bg1">
                    <a:lumMod val="75000"/>
                  </a:schemeClr>
                </a:solidFill>
              </a:rPr>
              <a:t>is a person who holds a </a:t>
            </a:r>
            <a:r>
              <a:rPr lang="en-CA" i="1" dirty="0" smtClean="0">
                <a:solidFill>
                  <a:schemeClr val="bg1">
                    <a:lumMod val="75000"/>
                  </a:schemeClr>
                </a:solidFill>
              </a:rPr>
              <a:t>licence</a:t>
            </a:r>
            <a:r>
              <a:rPr lang="en-CA" dirty="0" smtClean="0">
                <a:solidFill>
                  <a:schemeClr val="bg1">
                    <a:lumMod val="75000"/>
                  </a:schemeClr>
                </a:solidFill>
              </a:rPr>
              <a:t> to engage in any act of planning, designing, composing, evaluating, advising, reporting, directing or supervising </a:t>
            </a:r>
            <a:r>
              <a:rPr lang="en-CA" dirty="0" smtClean="0">
                <a:solidFill>
                  <a:srgbClr val="FF0000"/>
                </a:solidFill>
              </a:rPr>
              <a:t>that requires the application of engineering principles </a:t>
            </a:r>
            <a:r>
              <a:rPr lang="en-CA" dirty="0" smtClean="0">
                <a:solidFill>
                  <a:schemeClr val="bg1">
                    <a:lumMod val="75000"/>
                  </a:schemeClr>
                </a:solidFill>
              </a:rPr>
              <a:t>and concerns the safeguarding of life, health, property, economic interests, the public welfare or the environment, or the managing of any such act.</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25</a:t>
            </a:fld>
            <a:endParaRPr lang="en-CA"/>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an Engineer?</a:t>
            </a:r>
            <a:endParaRPr lang="en-CA" dirty="0"/>
          </a:p>
        </p:txBody>
      </p:sp>
      <p:sp>
        <p:nvSpPr>
          <p:cNvPr id="3" name="Content Placeholder 2"/>
          <p:cNvSpPr>
            <a:spLocks noGrp="1"/>
          </p:cNvSpPr>
          <p:nvPr>
            <p:ph idx="1"/>
          </p:nvPr>
        </p:nvSpPr>
        <p:spPr/>
        <p:txBody>
          <a:bodyPr/>
          <a:lstStyle/>
          <a:p>
            <a:pPr algn="just">
              <a:buNone/>
            </a:pPr>
            <a:r>
              <a:rPr lang="en-CA" dirty="0" smtClean="0">
                <a:solidFill>
                  <a:schemeClr val="bg1">
                    <a:lumMod val="75000"/>
                  </a:schemeClr>
                </a:solidFill>
              </a:rPr>
              <a:t>	A </a:t>
            </a:r>
            <a:r>
              <a:rPr lang="en-CA" i="1" dirty="0" smtClean="0">
                <a:solidFill>
                  <a:schemeClr val="bg1">
                    <a:lumMod val="75000"/>
                  </a:schemeClr>
                </a:solidFill>
              </a:rPr>
              <a:t>professional engineer </a:t>
            </a:r>
            <a:r>
              <a:rPr lang="en-CA" dirty="0" smtClean="0">
                <a:solidFill>
                  <a:schemeClr val="bg1">
                    <a:lumMod val="75000"/>
                  </a:schemeClr>
                </a:solidFill>
              </a:rPr>
              <a:t>is a person who holds a </a:t>
            </a:r>
            <a:r>
              <a:rPr lang="en-CA" i="1" dirty="0" smtClean="0">
                <a:solidFill>
                  <a:schemeClr val="bg1">
                    <a:lumMod val="75000"/>
                  </a:schemeClr>
                </a:solidFill>
              </a:rPr>
              <a:t>licence</a:t>
            </a:r>
            <a:r>
              <a:rPr lang="en-CA" dirty="0" smtClean="0">
                <a:solidFill>
                  <a:schemeClr val="bg1">
                    <a:lumMod val="75000"/>
                  </a:schemeClr>
                </a:solidFill>
              </a:rPr>
              <a:t> to engage in any act of planning, designing, composing, evaluating, advising, reporting, directing or supervising that requires the application of engineering principles </a:t>
            </a:r>
            <a:r>
              <a:rPr lang="en-CA" dirty="0" smtClean="0">
                <a:solidFill>
                  <a:srgbClr val="FF0000"/>
                </a:solidFill>
              </a:rPr>
              <a:t>and concerns the safeguarding of life, health, property, economic interests, the public welfare or the environment</a:t>
            </a:r>
            <a:r>
              <a:rPr lang="en-CA" dirty="0" smtClean="0">
                <a:solidFill>
                  <a:schemeClr val="bg1">
                    <a:lumMod val="75000"/>
                  </a:schemeClr>
                </a:solidFill>
              </a:rPr>
              <a:t>, or the managing of any such act.</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26</a:t>
            </a:fld>
            <a:endParaRPr lang="en-CA"/>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457200" y="1108910"/>
            <a:ext cx="8229600" cy="5558589"/>
          </a:xfrm>
          <a:prstGeom prst="rect">
            <a:avLst/>
          </a:prstGeom>
          <a:noFill/>
          <a:ln w="9525">
            <a:noFill/>
            <a:miter lim="800000"/>
            <a:headEnd/>
            <a:tailEnd/>
          </a:ln>
        </p:spPr>
      </p:pic>
      <p:sp>
        <p:nvSpPr>
          <p:cNvPr id="2" name="Title 1"/>
          <p:cNvSpPr>
            <a:spLocks noGrp="1"/>
          </p:cNvSpPr>
          <p:nvPr>
            <p:ph type="title"/>
          </p:nvPr>
        </p:nvSpPr>
        <p:spPr/>
        <p:txBody>
          <a:bodyPr/>
          <a:lstStyle/>
          <a:p>
            <a:r>
              <a:rPr lang="en-CA" dirty="0" smtClean="0"/>
              <a:t>Quebec Railway Bridge</a:t>
            </a:r>
            <a:endParaRPr lang="en-CA" dirty="0"/>
          </a:p>
        </p:txBody>
      </p:sp>
      <p:sp>
        <p:nvSpPr>
          <p:cNvPr id="3" name="Content Placeholder 2"/>
          <p:cNvSpPr>
            <a:spLocks noGrp="1"/>
          </p:cNvSpPr>
          <p:nvPr>
            <p:ph idx="1"/>
          </p:nvPr>
        </p:nvSpPr>
        <p:spPr/>
        <p:txBody>
          <a:bodyPr/>
          <a:lstStyle/>
          <a:p>
            <a:pPr>
              <a:buNone/>
            </a:pPr>
            <a:r>
              <a:rPr lang="en-CA" dirty="0" smtClean="0"/>
              <a:t>	The day before the collapse</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27</a:t>
            </a:fld>
            <a:endParaRPr lang="en-CA"/>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Quebec Railway Bridge</a:t>
            </a:r>
            <a:endParaRPr lang="en-CA" dirty="0"/>
          </a:p>
        </p:txBody>
      </p:sp>
      <p:sp>
        <p:nvSpPr>
          <p:cNvPr id="3" name="Content Placeholder 2"/>
          <p:cNvSpPr>
            <a:spLocks noGrp="1"/>
          </p:cNvSpPr>
          <p:nvPr>
            <p:ph idx="1"/>
          </p:nvPr>
        </p:nvSpPr>
        <p:spPr/>
        <p:txBody>
          <a:bodyPr/>
          <a:lstStyle/>
          <a:p>
            <a:pPr>
              <a:buNone/>
            </a:pPr>
            <a:r>
              <a:rPr lang="en-CA" dirty="0" smtClean="0"/>
              <a:t>	Two months before the collapse</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28</a:t>
            </a:fld>
            <a:endParaRPr lang="en-CA"/>
          </a:p>
        </p:txBody>
      </p:sp>
      <p:pic>
        <p:nvPicPr>
          <p:cNvPr id="4098" name="Picture 2"/>
          <p:cNvPicPr>
            <a:picLocks noChangeAspect="1" noChangeArrowheads="1"/>
          </p:cNvPicPr>
          <p:nvPr/>
        </p:nvPicPr>
        <p:blipFill>
          <a:blip r:embed="rId2"/>
          <a:srcRect/>
          <a:stretch>
            <a:fillRect/>
          </a:stretch>
        </p:blipFill>
        <p:spPr bwMode="auto">
          <a:xfrm>
            <a:off x="5758339" y="1858010"/>
            <a:ext cx="2928461" cy="4358640"/>
          </a:xfrm>
          <a:prstGeom prst="rect">
            <a:avLst/>
          </a:prstGeom>
          <a:noFill/>
          <a:ln w="9525">
            <a:noFill/>
            <a:miter lim="800000"/>
            <a:headEnd/>
            <a:tailEnd/>
          </a:ln>
        </p:spPr>
      </p:pic>
      <p:pic>
        <p:nvPicPr>
          <p:cNvPr id="8" name="Picture 2"/>
          <p:cNvPicPr>
            <a:picLocks noChangeAspect="1" noChangeArrowheads="1"/>
          </p:cNvPicPr>
          <p:nvPr/>
        </p:nvPicPr>
        <p:blipFill>
          <a:blip r:embed="rId3"/>
          <a:srcRect/>
          <a:stretch>
            <a:fillRect/>
          </a:stretch>
        </p:blipFill>
        <p:spPr bwMode="auto">
          <a:xfrm>
            <a:off x="258361" y="2225040"/>
            <a:ext cx="5301858" cy="3412490"/>
          </a:xfrm>
          <a:prstGeom prst="rect">
            <a:avLst/>
          </a:prstGeom>
          <a:noFill/>
          <a:ln w="9525">
            <a:noFill/>
            <a:miter lim="800000"/>
            <a:headEnd/>
            <a:tailEnd/>
          </a:ln>
        </p:spPr>
      </p:pic>
      <p:sp>
        <p:nvSpPr>
          <p:cNvPr id="9" name="Oval 8"/>
          <p:cNvSpPr/>
          <p:nvPr/>
        </p:nvSpPr>
        <p:spPr>
          <a:xfrm>
            <a:off x="6401413" y="2835064"/>
            <a:ext cx="1591733" cy="280246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Oval 9"/>
          <p:cNvSpPr/>
          <p:nvPr/>
        </p:nvSpPr>
        <p:spPr>
          <a:xfrm>
            <a:off x="2785535" y="3352810"/>
            <a:ext cx="108000" cy="180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Quebec Railway Bridge</a:t>
            </a:r>
            <a:endParaRPr lang="en-CA" dirty="0"/>
          </a:p>
        </p:txBody>
      </p:sp>
      <p:sp>
        <p:nvSpPr>
          <p:cNvPr id="3" name="Content Placeholder 2"/>
          <p:cNvSpPr>
            <a:spLocks noGrp="1"/>
          </p:cNvSpPr>
          <p:nvPr>
            <p:ph idx="1"/>
          </p:nvPr>
        </p:nvSpPr>
        <p:spPr/>
        <p:txBody>
          <a:bodyPr/>
          <a:lstStyle/>
          <a:p>
            <a:pPr>
              <a:buNone/>
            </a:pPr>
            <a:r>
              <a:rPr lang="en-CA" dirty="0" smtClean="0"/>
              <a:t>	</a:t>
            </a:r>
          </a:p>
          <a:p>
            <a:pPr>
              <a:buNone/>
            </a:pPr>
            <a:endParaRPr lang="en-CA" dirty="0" smtClean="0"/>
          </a:p>
          <a:p>
            <a:pPr>
              <a:buNone/>
            </a:pPr>
            <a:endParaRPr lang="en-CA" dirty="0" smtClean="0"/>
          </a:p>
          <a:p>
            <a:pPr algn="ctr">
              <a:buNone/>
            </a:pPr>
            <a:r>
              <a:rPr lang="en-CA" dirty="0" smtClean="0"/>
              <a:t>Where does the iron ring come from?</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29</a:t>
            </a:fld>
            <a:endParaRPr lang="en-CA"/>
          </a:p>
        </p:txBody>
      </p:sp>
      <p:pic>
        <p:nvPicPr>
          <p:cNvPr id="35842" name="Picture 2"/>
          <p:cNvPicPr>
            <a:picLocks noChangeAspect="1" noChangeArrowheads="1"/>
          </p:cNvPicPr>
          <p:nvPr/>
        </p:nvPicPr>
        <p:blipFill>
          <a:blip r:embed="rId2"/>
          <a:srcRect/>
          <a:stretch>
            <a:fillRect/>
          </a:stretch>
        </p:blipFill>
        <p:spPr bwMode="auto">
          <a:xfrm>
            <a:off x="1143000" y="1285875"/>
            <a:ext cx="6858000" cy="557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Course Description</a:t>
            </a:r>
            <a:endParaRPr lang="en-CA" dirty="0"/>
          </a:p>
        </p:txBody>
      </p:sp>
      <p:sp>
        <p:nvSpPr>
          <p:cNvPr id="3" name="Content Placeholder 2"/>
          <p:cNvSpPr>
            <a:spLocks noGrp="1"/>
          </p:cNvSpPr>
          <p:nvPr>
            <p:ph idx="1"/>
          </p:nvPr>
        </p:nvSpPr>
        <p:spPr/>
        <p:txBody>
          <a:bodyPr/>
          <a:lstStyle/>
          <a:p>
            <a:pPr>
              <a:buNone/>
            </a:pPr>
            <a:r>
              <a:rPr lang="en-CA" dirty="0" smtClean="0"/>
              <a:t>	Course web site:</a:t>
            </a:r>
          </a:p>
          <a:p>
            <a:pPr algn="ctr">
              <a:buNone/>
            </a:pPr>
            <a:r>
              <a:rPr lang="en-CA" dirty="0" smtClean="0"/>
              <a:t>ece.uwaterloo.ca/~ece290/</a:t>
            </a:r>
          </a:p>
          <a:p>
            <a:pPr>
              <a:buNone/>
            </a:pPr>
            <a:endParaRPr lang="en-CA" dirty="0" smtClean="0"/>
          </a:p>
          <a:p>
            <a:pPr>
              <a:buNone/>
            </a:pPr>
            <a:r>
              <a:rPr lang="en-CA" dirty="0" smtClean="0"/>
              <a:t>	Course texts:</a:t>
            </a:r>
          </a:p>
          <a:p>
            <a:pPr>
              <a:buNone/>
            </a:pPr>
            <a:r>
              <a:rPr lang="en-CA" sz="2000" dirty="0" smtClean="0"/>
              <a:t>			D.L. Marston,</a:t>
            </a:r>
            <a:br>
              <a:rPr lang="en-CA" sz="2000" dirty="0" smtClean="0"/>
            </a:br>
            <a:r>
              <a:rPr lang="en-CA" sz="2000" dirty="0" smtClean="0"/>
              <a:t>		</a:t>
            </a:r>
            <a:r>
              <a:rPr lang="en-CA" sz="2000" i="1" dirty="0" smtClean="0"/>
              <a:t>Law for Professional Engineers</a:t>
            </a:r>
            <a:r>
              <a:rPr lang="en-CA" sz="2000" dirty="0" smtClean="0"/>
              <a:t>, 4th Ed.,</a:t>
            </a:r>
            <a:br>
              <a:rPr lang="en-CA" sz="2000" dirty="0" smtClean="0"/>
            </a:br>
            <a:r>
              <a:rPr lang="en-CA" sz="2000" dirty="0" smtClean="0"/>
              <a:t>		McGraw-Hill Ryerson, 2008.</a:t>
            </a:r>
          </a:p>
          <a:p>
            <a:pPr>
              <a:buNone/>
            </a:pPr>
            <a:r>
              <a:rPr lang="en-CA" sz="2000" dirty="0" smtClean="0"/>
              <a:t/>
            </a:r>
            <a:br>
              <a:rPr lang="en-CA" sz="2000" dirty="0" smtClean="0"/>
            </a:br>
            <a:r>
              <a:rPr lang="en-CA" sz="2000" dirty="0" smtClean="0"/>
              <a:t>		G.C. Andrews </a:t>
            </a:r>
            <a:r>
              <a:rPr lang="en-CA" sz="2000" i="1" dirty="0" smtClean="0"/>
              <a:t>et al</a:t>
            </a:r>
            <a:r>
              <a:rPr lang="en-CA" sz="2000" dirty="0" smtClean="0"/>
              <a:t>.,</a:t>
            </a:r>
            <a:br>
              <a:rPr lang="en-CA" sz="2000" dirty="0" smtClean="0"/>
            </a:br>
            <a:r>
              <a:rPr lang="en-CA" sz="2000" dirty="0" smtClean="0"/>
              <a:t>		</a:t>
            </a:r>
            <a:r>
              <a:rPr lang="en-CA" sz="2000" i="1" dirty="0" smtClean="0"/>
              <a:t>Introduction to Professional Engineering in Canada</a:t>
            </a:r>
            <a:r>
              <a:rPr lang="en-CA" sz="2000" dirty="0" smtClean="0"/>
              <a:t>, 4th Ed.,</a:t>
            </a:r>
            <a:br>
              <a:rPr lang="en-CA" sz="2000" dirty="0" smtClean="0"/>
            </a:br>
            <a:r>
              <a:rPr lang="en-CA" sz="2000" dirty="0" smtClean="0"/>
              <a:t>		Pearson Prentice Hall, 2009.</a:t>
            </a:r>
          </a:p>
        </p:txBody>
      </p:sp>
      <p:sp>
        <p:nvSpPr>
          <p:cNvPr id="7" name="Footer Placeholder 6"/>
          <p:cNvSpPr>
            <a:spLocks noGrp="1"/>
          </p:cNvSpPr>
          <p:nvPr>
            <p:ph type="ftr" sz="quarter" idx="12"/>
          </p:nvPr>
        </p:nvSpPr>
        <p:spPr/>
        <p:txBody>
          <a:bodyPr/>
          <a:lstStyle/>
          <a:p>
            <a:pPr>
              <a:defRPr/>
            </a:pPr>
            <a:r>
              <a:rPr lang="en-US" dirty="0"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a:t>
            </a:fld>
            <a:endParaRPr lang="en-CA"/>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Quebec Railway Bridge</a:t>
            </a:r>
            <a:endParaRPr lang="en-CA" dirty="0"/>
          </a:p>
        </p:txBody>
      </p:sp>
      <p:sp>
        <p:nvSpPr>
          <p:cNvPr id="3" name="Content Placeholder 2"/>
          <p:cNvSpPr>
            <a:spLocks noGrp="1"/>
          </p:cNvSpPr>
          <p:nvPr>
            <p:ph idx="1"/>
          </p:nvPr>
        </p:nvSpPr>
        <p:spPr/>
        <p:txBody>
          <a:bodyPr/>
          <a:lstStyle/>
          <a:p>
            <a:pPr>
              <a:buNone/>
            </a:pPr>
            <a:r>
              <a:rPr lang="en-CA" dirty="0" smtClean="0"/>
              <a:t>	This disaster caused the engineers in Canada to organize into voluntary associations</a:t>
            </a:r>
          </a:p>
          <a:p>
            <a:pPr>
              <a:buNone/>
            </a:pPr>
            <a:endParaRPr lang="en-CA" dirty="0" smtClean="0"/>
          </a:p>
          <a:p>
            <a:pPr>
              <a:buNone/>
            </a:pPr>
            <a:r>
              <a:rPr lang="en-CA" dirty="0" smtClean="0"/>
              <a:t>	The Ontario Government passed the Professional Engineers Act, but membership was voluntary</a:t>
            </a:r>
          </a:p>
          <a:p>
            <a:pPr>
              <a:buNone/>
            </a:pPr>
            <a:endParaRPr lang="en-CA" dirty="0" smtClean="0"/>
          </a:p>
          <a:p>
            <a:pPr>
              <a:buNone/>
            </a:pPr>
            <a:r>
              <a:rPr lang="en-CA" dirty="0" smtClean="0"/>
              <a:t>	Following a series of incidents in the 1930s, membership became mandatory</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30</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Regulation</a:t>
            </a:r>
            <a:endParaRPr lang="en-CA" dirty="0"/>
          </a:p>
        </p:txBody>
      </p:sp>
      <p:sp>
        <p:nvSpPr>
          <p:cNvPr id="3" name="Content Placeholder 2"/>
          <p:cNvSpPr>
            <a:spLocks noGrp="1"/>
          </p:cNvSpPr>
          <p:nvPr>
            <p:ph idx="1"/>
          </p:nvPr>
        </p:nvSpPr>
        <p:spPr/>
        <p:txBody>
          <a:bodyPr/>
          <a:lstStyle/>
          <a:p>
            <a:pPr>
              <a:buNone/>
            </a:pPr>
            <a:r>
              <a:rPr lang="en-CA" dirty="0" smtClean="0"/>
              <a:t>	No one likes regulation</a:t>
            </a:r>
          </a:p>
          <a:p>
            <a:pPr lvl="1"/>
            <a:r>
              <a:rPr lang="en-CA" dirty="0" smtClean="0"/>
              <a:t>It infringes on personal freedom</a:t>
            </a:r>
          </a:p>
          <a:p>
            <a:pPr lvl="1"/>
            <a:endParaRPr lang="en-CA" dirty="0" smtClean="0"/>
          </a:p>
          <a:p>
            <a:pPr>
              <a:buNone/>
            </a:pPr>
            <a:r>
              <a:rPr lang="en-CA" dirty="0" smtClean="0"/>
              <a:t>	Why is it, in some cases, necessary?</a:t>
            </a:r>
          </a:p>
          <a:p>
            <a:pPr lvl="1"/>
            <a:r>
              <a:rPr lang="en-CA" dirty="0" smtClean="0"/>
              <a:t>After all, engineers are quite intelligent...</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31</a:t>
            </a:fld>
            <a:endParaRPr lang="en-CA"/>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Principal Object of the Association</a:t>
            </a:r>
            <a:endParaRPr lang="en-CA" dirty="0"/>
          </a:p>
        </p:txBody>
      </p:sp>
      <p:sp>
        <p:nvSpPr>
          <p:cNvPr id="3" name="Content Placeholder 2"/>
          <p:cNvSpPr>
            <a:spLocks noGrp="1"/>
          </p:cNvSpPr>
          <p:nvPr>
            <p:ph idx="1"/>
          </p:nvPr>
        </p:nvSpPr>
        <p:spPr/>
        <p:txBody>
          <a:bodyPr/>
          <a:lstStyle/>
          <a:p>
            <a:pPr>
              <a:buNone/>
            </a:pPr>
            <a:r>
              <a:rPr lang="en-CA" dirty="0" smtClean="0"/>
              <a:t>	From Section 3 of the Act:</a:t>
            </a:r>
          </a:p>
          <a:p>
            <a:pPr lvl="1">
              <a:buNone/>
            </a:pPr>
            <a:r>
              <a:rPr lang="en-CA" dirty="0" smtClean="0"/>
              <a:t>	...to regulate the practice of professional engineering and to govern its members, holders of certificates of authorization, and holders of [other] licences...in order that the public interest may be served and protected</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32</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Additional Objectives</a:t>
            </a:r>
            <a:endParaRPr lang="en-CA" dirty="0"/>
          </a:p>
        </p:txBody>
      </p:sp>
      <p:sp>
        <p:nvSpPr>
          <p:cNvPr id="3" name="Content Placeholder 2"/>
          <p:cNvSpPr>
            <a:spLocks noGrp="1"/>
          </p:cNvSpPr>
          <p:nvPr>
            <p:ph idx="1"/>
          </p:nvPr>
        </p:nvSpPr>
        <p:spPr/>
        <p:txBody>
          <a:bodyPr/>
          <a:lstStyle/>
          <a:p>
            <a:pPr>
              <a:buNone/>
            </a:pPr>
            <a:r>
              <a:rPr lang="en-CA" b="1" dirty="0" smtClean="0"/>
              <a:t>	</a:t>
            </a:r>
            <a:r>
              <a:rPr lang="en-CA" dirty="0" smtClean="0"/>
              <a:t>Additional objects are stated in Section 4 of the Act</a:t>
            </a:r>
          </a:p>
          <a:p>
            <a:pPr lvl="1">
              <a:buNone/>
            </a:pPr>
            <a:r>
              <a:rPr lang="en-CA" dirty="0" smtClean="0"/>
              <a:t>To establish, maintain and develop standards of:</a:t>
            </a:r>
          </a:p>
          <a:p>
            <a:pPr lvl="1">
              <a:buNone/>
            </a:pPr>
            <a:r>
              <a:rPr lang="en-CA" dirty="0" smtClean="0"/>
              <a:t>1.  knowledge and skill among its members,</a:t>
            </a:r>
          </a:p>
          <a:p>
            <a:pPr lvl="1">
              <a:buNone/>
            </a:pPr>
            <a:r>
              <a:rPr lang="en-CA" dirty="0" smtClean="0"/>
              <a:t>2.  qualification and practice for the practice of professional</a:t>
            </a:r>
            <a:br>
              <a:rPr lang="en-CA" dirty="0" smtClean="0"/>
            </a:br>
            <a:r>
              <a:rPr lang="en-CA" dirty="0" smtClean="0"/>
              <a:t> engineering, and</a:t>
            </a:r>
          </a:p>
          <a:p>
            <a:pPr lvl="1">
              <a:buNone/>
            </a:pPr>
            <a:r>
              <a:rPr lang="en-CA" dirty="0" smtClean="0"/>
              <a:t>3.  professional ethics among its members.</a:t>
            </a:r>
          </a:p>
          <a:p>
            <a:pPr lvl="1">
              <a:buNone/>
            </a:pPr>
            <a:endParaRPr lang="en-CA" dirty="0" smtClean="0"/>
          </a:p>
          <a:p>
            <a:pPr lvl="1">
              <a:buNone/>
            </a:pPr>
            <a:r>
              <a:rPr lang="en-CA" dirty="0" smtClean="0"/>
              <a:t>4. To promote public awareness of the role of the Association.</a:t>
            </a:r>
          </a:p>
          <a:p>
            <a:pPr lvl="1">
              <a:buNone/>
            </a:pPr>
            <a:r>
              <a:rPr lang="en-CA" dirty="0" smtClean="0"/>
              <a:t>5. To perform such other duties and exercise such other powers as are imposed or conferred upon the Association by or under any Act.</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33</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576" y="274638"/>
            <a:ext cx="2490281" cy="651794"/>
          </a:xfrm>
        </p:spPr>
        <p:txBody>
          <a:bodyPr/>
          <a:lstStyle/>
          <a:p>
            <a:r>
              <a:rPr lang="en-CA" dirty="0" smtClean="0"/>
              <a:t>Overview</a:t>
            </a:r>
            <a:endParaRPr lang="en-CA" dirty="0"/>
          </a:p>
        </p:txBody>
      </p:sp>
      <p:pic>
        <p:nvPicPr>
          <p:cNvPr id="1026" name="Picture 2"/>
          <p:cNvPicPr>
            <a:picLocks noChangeAspect="1" noChangeArrowheads="1"/>
          </p:cNvPicPr>
          <p:nvPr/>
        </p:nvPicPr>
        <p:blipFill>
          <a:blip r:embed="rId2"/>
          <a:srcRect/>
          <a:stretch>
            <a:fillRect/>
          </a:stretch>
        </p:blipFill>
        <p:spPr bwMode="auto">
          <a:xfrm>
            <a:off x="1824048" y="3042737"/>
            <a:ext cx="1389052" cy="923758"/>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323850" y="2829177"/>
            <a:ext cx="861262" cy="1293234"/>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5806283" y="5278941"/>
            <a:ext cx="1887035" cy="1104235"/>
          </a:xfrm>
          <a:prstGeom prst="rect">
            <a:avLst/>
          </a:prstGeom>
          <a:noFill/>
          <a:ln w="9525">
            <a:noFill/>
            <a:miter lim="800000"/>
            <a:headEnd/>
            <a:tailEnd/>
          </a:ln>
        </p:spPr>
      </p:pic>
      <p:pic>
        <p:nvPicPr>
          <p:cNvPr id="1029" name="Picture 5" descr="C:\Users\dwharder\Desktop\a2.png"/>
          <p:cNvPicPr>
            <a:picLocks noChangeAspect="1" noChangeArrowheads="1"/>
          </p:cNvPicPr>
          <p:nvPr/>
        </p:nvPicPr>
        <p:blipFill>
          <a:blip r:embed="rId5"/>
          <a:srcRect/>
          <a:stretch>
            <a:fillRect/>
          </a:stretch>
        </p:blipFill>
        <p:spPr bwMode="auto">
          <a:xfrm>
            <a:off x="2444248" y="1121283"/>
            <a:ext cx="835527" cy="1159955"/>
          </a:xfrm>
          <a:prstGeom prst="rect">
            <a:avLst/>
          </a:prstGeom>
          <a:noFill/>
        </p:spPr>
      </p:pic>
      <p:pic>
        <p:nvPicPr>
          <p:cNvPr id="1030" name="Picture 6" descr="C:\Users\dwharder\Desktop\a3.png"/>
          <p:cNvPicPr>
            <a:picLocks noChangeAspect="1" noChangeArrowheads="1"/>
          </p:cNvPicPr>
          <p:nvPr/>
        </p:nvPicPr>
        <p:blipFill>
          <a:blip r:embed="rId6"/>
          <a:srcRect/>
          <a:stretch>
            <a:fillRect/>
          </a:stretch>
        </p:blipFill>
        <p:spPr bwMode="auto">
          <a:xfrm>
            <a:off x="5961899" y="730758"/>
            <a:ext cx="835527" cy="1159955"/>
          </a:xfrm>
          <a:prstGeom prst="rect">
            <a:avLst/>
          </a:prstGeom>
          <a:noFill/>
        </p:spPr>
      </p:pic>
      <p:pic>
        <p:nvPicPr>
          <p:cNvPr id="1031" name="Picture 7" descr="C:\Users\dwharder\Desktop\a1.png"/>
          <p:cNvPicPr>
            <a:picLocks noChangeAspect="1" noChangeArrowheads="1"/>
          </p:cNvPicPr>
          <p:nvPr/>
        </p:nvPicPr>
        <p:blipFill>
          <a:blip r:embed="rId7"/>
          <a:srcRect/>
          <a:stretch>
            <a:fillRect/>
          </a:stretch>
        </p:blipFill>
        <p:spPr bwMode="auto">
          <a:xfrm>
            <a:off x="3558927" y="926432"/>
            <a:ext cx="2102184" cy="550369"/>
          </a:xfrm>
          <a:prstGeom prst="rect">
            <a:avLst/>
          </a:prstGeom>
          <a:noFill/>
        </p:spPr>
      </p:pic>
      <p:cxnSp>
        <p:nvCxnSpPr>
          <p:cNvPr id="11" name="Straight Arrow Connector 10"/>
          <p:cNvCxnSpPr/>
          <p:nvPr/>
        </p:nvCxnSpPr>
        <p:spPr>
          <a:xfrm rot="5400000">
            <a:off x="2833777" y="1548152"/>
            <a:ext cx="1523824" cy="13811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4733639" y="1524716"/>
            <a:ext cx="1561924" cy="15232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Picture 3"/>
          <p:cNvPicPr>
            <a:picLocks noChangeAspect="1" noChangeArrowheads="1"/>
          </p:cNvPicPr>
          <p:nvPr/>
        </p:nvPicPr>
        <p:blipFill>
          <a:blip r:embed="rId3"/>
          <a:srcRect/>
          <a:stretch>
            <a:fillRect/>
          </a:stretch>
        </p:blipFill>
        <p:spPr bwMode="auto">
          <a:xfrm>
            <a:off x="2089817" y="5124702"/>
            <a:ext cx="861262" cy="1293234"/>
          </a:xfrm>
          <a:prstGeom prst="rect">
            <a:avLst/>
          </a:prstGeom>
          <a:noFill/>
          <a:ln w="9525">
            <a:noFill/>
            <a:miter lim="800000"/>
            <a:headEnd/>
            <a:tailEnd/>
          </a:ln>
        </p:spPr>
      </p:pic>
      <p:cxnSp>
        <p:nvCxnSpPr>
          <p:cNvPr id="17" name="Straight Arrow Connector 16"/>
          <p:cNvCxnSpPr/>
          <p:nvPr/>
        </p:nvCxnSpPr>
        <p:spPr>
          <a:xfrm rot="16200000" flipH="1">
            <a:off x="2014414" y="4586414"/>
            <a:ext cx="1000373"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6297039" y="4713865"/>
            <a:ext cx="89333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279775" y="3495675"/>
            <a:ext cx="2996450" cy="1588"/>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56909" y="2094145"/>
            <a:ext cx="2133918" cy="954107"/>
          </a:xfrm>
          <a:prstGeom prst="rect">
            <a:avLst/>
          </a:prstGeom>
          <a:noFill/>
        </p:spPr>
        <p:txBody>
          <a:bodyPr wrap="none" rtlCol="0">
            <a:spAutoFit/>
          </a:bodyPr>
          <a:lstStyle/>
          <a:p>
            <a:pPr algn="ctr"/>
            <a:r>
              <a:rPr lang="en-CA" sz="1400" dirty="0" smtClean="0"/>
              <a:t>Issues licences</a:t>
            </a:r>
          </a:p>
          <a:p>
            <a:pPr algn="ctr"/>
            <a:r>
              <a:rPr lang="en-CA" sz="1400" dirty="0" smtClean="0"/>
              <a:t>to individuals to engage</a:t>
            </a:r>
          </a:p>
          <a:p>
            <a:pPr algn="ctr"/>
            <a:r>
              <a:rPr lang="en-CA" sz="1400" dirty="0" smtClean="0"/>
              <a:t>in the practice of</a:t>
            </a:r>
          </a:p>
          <a:p>
            <a:pPr algn="ctr"/>
            <a:r>
              <a:rPr lang="en-CA" sz="1400" dirty="0" smtClean="0"/>
              <a:t>professional engineering</a:t>
            </a:r>
            <a:endParaRPr lang="en-CA" sz="1400" dirty="0"/>
          </a:p>
        </p:txBody>
      </p:sp>
      <p:sp>
        <p:nvSpPr>
          <p:cNvPr id="28" name="TextBox 27"/>
          <p:cNvSpPr txBox="1"/>
          <p:nvPr/>
        </p:nvSpPr>
        <p:spPr>
          <a:xfrm>
            <a:off x="5499021" y="1907276"/>
            <a:ext cx="3448381" cy="1169551"/>
          </a:xfrm>
          <a:prstGeom prst="rect">
            <a:avLst/>
          </a:prstGeom>
          <a:noFill/>
        </p:spPr>
        <p:txBody>
          <a:bodyPr wrap="none" rtlCol="0">
            <a:spAutoFit/>
          </a:bodyPr>
          <a:lstStyle/>
          <a:p>
            <a:pPr algn="r"/>
            <a:r>
              <a:rPr lang="en-CA" sz="1400" dirty="0" smtClean="0"/>
              <a:t>Issues certificates of authorization (</a:t>
            </a:r>
            <a:r>
              <a:rPr lang="en-CA" sz="1400" dirty="0" err="1" smtClean="0"/>
              <a:t>CofA</a:t>
            </a:r>
            <a:r>
              <a:rPr lang="en-CA" sz="1400" dirty="0" smtClean="0"/>
              <a:t>)</a:t>
            </a:r>
          </a:p>
          <a:p>
            <a:pPr algn="r"/>
            <a:r>
              <a:rPr lang="en-CA" sz="1400" dirty="0" smtClean="0"/>
              <a:t>to individuals or business organizations</a:t>
            </a:r>
          </a:p>
          <a:p>
            <a:pPr algn="r"/>
            <a:r>
              <a:rPr lang="en-CA" sz="1400" dirty="0" smtClean="0"/>
              <a:t>to engage in the business of providing</a:t>
            </a:r>
          </a:p>
          <a:p>
            <a:pPr algn="r"/>
            <a:r>
              <a:rPr lang="en-CA" sz="1400" dirty="0" smtClean="0"/>
              <a:t>professional engineering services</a:t>
            </a:r>
          </a:p>
          <a:p>
            <a:pPr algn="r"/>
            <a:r>
              <a:rPr lang="en-CA" sz="1400" dirty="0" smtClean="0"/>
              <a:t>to the public</a:t>
            </a:r>
            <a:endParaRPr lang="en-CA" sz="1400" dirty="0"/>
          </a:p>
        </p:txBody>
      </p:sp>
      <p:sp>
        <p:nvSpPr>
          <p:cNvPr id="29" name="TextBox 28"/>
          <p:cNvSpPr txBox="1"/>
          <p:nvPr/>
        </p:nvSpPr>
        <p:spPr>
          <a:xfrm>
            <a:off x="3295104" y="3000627"/>
            <a:ext cx="2852064" cy="954107"/>
          </a:xfrm>
          <a:prstGeom prst="rect">
            <a:avLst/>
          </a:prstGeom>
          <a:noFill/>
        </p:spPr>
        <p:txBody>
          <a:bodyPr wrap="none" rtlCol="0">
            <a:spAutoFit/>
          </a:bodyPr>
          <a:lstStyle/>
          <a:p>
            <a:pPr algn="ctr"/>
            <a:r>
              <a:rPr lang="en-CA" sz="1400" dirty="0" smtClean="0"/>
              <a:t>At least one </a:t>
            </a:r>
            <a:r>
              <a:rPr lang="en-CA" sz="1400" dirty="0" err="1" smtClean="0"/>
              <a:t>licenced</a:t>
            </a:r>
            <a:r>
              <a:rPr lang="en-CA" sz="1400" dirty="0" smtClean="0"/>
              <a:t> professional</a:t>
            </a:r>
          </a:p>
          <a:p>
            <a:pPr algn="ctr"/>
            <a:r>
              <a:rPr lang="en-CA" sz="1400" dirty="0" smtClean="0"/>
              <a:t>engineer must responsibility for</a:t>
            </a:r>
          </a:p>
          <a:p>
            <a:pPr algn="ctr"/>
            <a:r>
              <a:rPr lang="en-CA" sz="1400" dirty="0" smtClean="0"/>
              <a:t>and supervises the services</a:t>
            </a:r>
          </a:p>
          <a:p>
            <a:pPr algn="ctr"/>
            <a:r>
              <a:rPr lang="en-CA" sz="1400" dirty="0" smtClean="0"/>
              <a:t>provided by the holder of a </a:t>
            </a:r>
            <a:r>
              <a:rPr lang="en-CA" sz="1400" dirty="0" err="1" smtClean="0"/>
              <a:t>CofA</a:t>
            </a:r>
            <a:endParaRPr lang="en-CA" sz="1400" dirty="0"/>
          </a:p>
        </p:txBody>
      </p:sp>
      <p:sp>
        <p:nvSpPr>
          <p:cNvPr id="30" name="TextBox 29"/>
          <p:cNvSpPr txBox="1"/>
          <p:nvPr/>
        </p:nvSpPr>
        <p:spPr>
          <a:xfrm>
            <a:off x="154234" y="3990978"/>
            <a:ext cx="2294218" cy="1169551"/>
          </a:xfrm>
          <a:prstGeom prst="rect">
            <a:avLst/>
          </a:prstGeom>
          <a:noFill/>
        </p:spPr>
        <p:txBody>
          <a:bodyPr wrap="none" rtlCol="0">
            <a:spAutoFit/>
          </a:bodyPr>
          <a:lstStyle/>
          <a:p>
            <a:pPr algn="ctr"/>
            <a:r>
              <a:rPr lang="en-CA" sz="1400" dirty="0" smtClean="0"/>
              <a:t>The professional engineer</a:t>
            </a:r>
          </a:p>
          <a:p>
            <a:pPr algn="ctr"/>
            <a:r>
              <a:rPr lang="en-CA" sz="1400" dirty="0" smtClean="0"/>
              <a:t>is employed by a business</a:t>
            </a:r>
          </a:p>
          <a:p>
            <a:pPr algn="ctr"/>
            <a:r>
              <a:rPr lang="en-CA" sz="1400" dirty="0" smtClean="0"/>
              <a:t>organization to perform</a:t>
            </a:r>
          </a:p>
          <a:p>
            <a:pPr algn="ctr"/>
            <a:r>
              <a:rPr lang="en-CA" sz="1400" dirty="0" smtClean="0"/>
              <a:t>engineering services</a:t>
            </a:r>
          </a:p>
          <a:p>
            <a:pPr algn="ctr"/>
            <a:r>
              <a:rPr lang="en-CA" sz="1400" dirty="0" smtClean="0"/>
              <a:t>for the organization</a:t>
            </a:r>
            <a:endParaRPr lang="en-CA" sz="1400" dirty="0"/>
          </a:p>
        </p:txBody>
      </p:sp>
      <p:sp>
        <p:nvSpPr>
          <p:cNvPr id="31" name="TextBox 30"/>
          <p:cNvSpPr txBox="1"/>
          <p:nvPr/>
        </p:nvSpPr>
        <p:spPr>
          <a:xfrm>
            <a:off x="6732737" y="4095072"/>
            <a:ext cx="2214068" cy="1169551"/>
          </a:xfrm>
          <a:prstGeom prst="rect">
            <a:avLst/>
          </a:prstGeom>
          <a:noFill/>
        </p:spPr>
        <p:txBody>
          <a:bodyPr wrap="none" rtlCol="0">
            <a:spAutoFit/>
          </a:bodyPr>
          <a:lstStyle/>
          <a:p>
            <a:pPr algn="ctr"/>
            <a:r>
              <a:rPr lang="en-CA" sz="1400" dirty="0" smtClean="0"/>
              <a:t>The holder of the </a:t>
            </a:r>
            <a:r>
              <a:rPr lang="en-CA" sz="1400" dirty="0" err="1" smtClean="0"/>
              <a:t>CofA</a:t>
            </a:r>
            <a:endParaRPr lang="en-CA" sz="1400" dirty="0" smtClean="0"/>
          </a:p>
          <a:p>
            <a:pPr algn="ctr"/>
            <a:r>
              <a:rPr lang="en-CA" sz="1400" dirty="0" smtClean="0"/>
              <a:t>provides professional</a:t>
            </a:r>
          </a:p>
          <a:p>
            <a:pPr algn="ctr"/>
            <a:r>
              <a:rPr lang="en-CA" sz="1400" dirty="0" smtClean="0"/>
              <a:t>engineering services to</a:t>
            </a:r>
          </a:p>
          <a:p>
            <a:pPr algn="ctr"/>
            <a:r>
              <a:rPr lang="en-CA" sz="1400" dirty="0" smtClean="0"/>
              <a:t>the public usually through</a:t>
            </a:r>
          </a:p>
          <a:p>
            <a:pPr algn="ctr"/>
            <a:r>
              <a:rPr lang="en-CA" sz="1400" dirty="0" smtClean="0"/>
              <a:t>contracts</a:t>
            </a:r>
            <a:endParaRPr lang="en-CA" sz="1400" dirty="0"/>
          </a:p>
        </p:txBody>
      </p:sp>
      <p:sp>
        <p:nvSpPr>
          <p:cNvPr id="21" name="Slide Number Placeholder 20"/>
          <p:cNvSpPr>
            <a:spLocks noGrp="1"/>
          </p:cNvSpPr>
          <p:nvPr>
            <p:ph type="sldNum" sz="quarter" idx="11"/>
          </p:nvPr>
        </p:nvSpPr>
        <p:spPr/>
        <p:txBody>
          <a:bodyPr/>
          <a:lstStyle/>
          <a:p>
            <a:fld id="{9DB00347-C159-474C-B961-9625E0FB8F9F}" type="slidenum">
              <a:rPr lang="en-CA" smtClean="0"/>
              <a:pPr/>
              <a:t>34</a:t>
            </a:fld>
            <a:endParaRPr lang="en-CA"/>
          </a:p>
        </p:txBody>
      </p:sp>
      <p:sp>
        <p:nvSpPr>
          <p:cNvPr id="22" name="Footer Placeholder 21"/>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1" nodeType="clickEffect">
                                  <p:stCondLst>
                                    <p:cond delay="0"/>
                                  </p:stCondLst>
                                  <p:childTnLst>
                                    <p:animClr clrSpc="rgb">
                                      <p:cBhvr override="childStyle">
                                        <p:cTn id="16" dur="500" fill="hold"/>
                                        <p:tgtEl>
                                          <p:spTgt spid="27"/>
                                        </p:tgtEl>
                                        <p:attrNameLst>
                                          <p:attrName>style.color</p:attrName>
                                        </p:attrNameLst>
                                      </p:cBhvr>
                                      <p:to>
                                        <a:srgbClr val="B2B2B2"/>
                                      </p:to>
                                    </p:animClr>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childTnLst>
                                </p:cTn>
                              </p:par>
                              <p:par>
                                <p:cTn id="33" presetID="3" presetClass="emph" presetSubtype="2" fill="hold" grpId="1" nodeType="withEffect">
                                  <p:stCondLst>
                                    <p:cond delay="0"/>
                                  </p:stCondLst>
                                  <p:childTnLst>
                                    <p:animClr clrSpc="rgb">
                                      <p:cBhvr override="childStyle">
                                        <p:cTn id="34" dur="500" fill="hold"/>
                                        <p:tgtEl>
                                          <p:spTgt spid="30"/>
                                        </p:tgtEl>
                                        <p:attrNameLst>
                                          <p:attrName>style.color</p:attrName>
                                        </p:attrNameLst>
                                      </p:cBhvr>
                                      <p:to>
                                        <a:srgbClr val="B2B2B2"/>
                                      </p:to>
                                    </p:animClr>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3" presetClass="emph" presetSubtype="2" fill="hold" grpId="1" nodeType="withEffect">
                                  <p:stCondLst>
                                    <p:cond delay="0"/>
                                  </p:stCondLst>
                                  <p:childTnLst>
                                    <p:animClr clrSpc="rgb">
                                      <p:cBhvr override="childStyle">
                                        <p:cTn id="42" dur="500" fill="hold"/>
                                        <p:tgtEl>
                                          <p:spTgt spid="28"/>
                                        </p:tgtEl>
                                        <p:attrNameLst>
                                          <p:attrName>style.color</p:attrName>
                                        </p:attrNameLst>
                                      </p:cBhvr>
                                      <p:to>
                                        <a:srgbClr val="B2B2B2"/>
                                      </p:to>
                                    </p:animClr>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par>
                                <p:cTn id="51" presetID="3" presetClass="emph" presetSubtype="2" fill="hold" grpId="1" nodeType="withEffect">
                                  <p:stCondLst>
                                    <p:cond delay="0"/>
                                  </p:stCondLst>
                                  <p:childTnLst>
                                    <p:animClr clrSpc="rgb">
                                      <p:cBhvr override="childStyle">
                                        <p:cTn id="52" dur="500" fill="hold"/>
                                        <p:tgtEl>
                                          <p:spTgt spid="29"/>
                                        </p:tgtEl>
                                        <p:attrNameLst>
                                          <p:attrName>style.color</p:attrName>
                                        </p:attrNameLst>
                                      </p:cBhvr>
                                      <p:to>
                                        <a:srgbClr val="B2B2B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8" grpId="1"/>
      <p:bldP spid="29" grpId="0"/>
      <p:bldP spid="29" grpId="1"/>
      <p:bldP spid="30" grpId="0"/>
      <p:bldP spid="30" grpId="1"/>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p:txBody>
          <a:bodyPr/>
          <a:lstStyle/>
          <a:p>
            <a:r>
              <a:rPr lang="en-CA" dirty="0" smtClean="0">
                <a:latin typeface="Arial" charset="0"/>
                <a:cs typeface="Arial" charset="0"/>
              </a:rPr>
              <a:t>Professional Education</a:t>
            </a:r>
          </a:p>
        </p:txBody>
      </p:sp>
      <p:sp>
        <p:nvSpPr>
          <p:cNvPr id="1029" name="Content Placeholder 2"/>
          <p:cNvSpPr>
            <a:spLocks noGrp="1"/>
          </p:cNvSpPr>
          <p:nvPr>
            <p:ph idx="1"/>
          </p:nvPr>
        </p:nvSpPr>
        <p:spPr/>
        <p:txBody>
          <a:bodyPr/>
          <a:lstStyle/>
          <a:p>
            <a:pPr>
              <a:buFont typeface="Arial" charset="0"/>
              <a:buNone/>
            </a:pPr>
            <a:r>
              <a:rPr lang="en-CA" dirty="0" smtClean="0">
                <a:latin typeface="Arial" charset="0"/>
                <a:cs typeface="Arial" charset="0"/>
              </a:rPr>
              <a:t>	Your degree is accredited by the Canadian Engineering Accreditation Board</a:t>
            </a:r>
          </a:p>
          <a:p>
            <a:pPr lvl="1"/>
            <a:r>
              <a:rPr lang="en-CA" dirty="0" smtClean="0">
                <a:latin typeface="Arial" charset="0"/>
                <a:cs typeface="Arial" charset="0"/>
              </a:rPr>
              <a:t>You must satisfy all requirements of the degree to graduate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35</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p:txBody>
          <a:bodyPr/>
          <a:lstStyle/>
          <a:p>
            <a:r>
              <a:rPr lang="en-CA" dirty="0" smtClean="0">
                <a:latin typeface="Arial" charset="0"/>
                <a:cs typeface="Arial" charset="0"/>
              </a:rPr>
              <a:t>The Flexner Report</a:t>
            </a:r>
          </a:p>
        </p:txBody>
      </p:sp>
      <p:sp>
        <p:nvSpPr>
          <p:cNvPr id="1029" name="Content Placeholder 2"/>
          <p:cNvSpPr>
            <a:spLocks noGrp="1"/>
          </p:cNvSpPr>
          <p:nvPr>
            <p:ph idx="1"/>
          </p:nvPr>
        </p:nvSpPr>
        <p:spPr/>
        <p:txBody>
          <a:bodyPr/>
          <a:lstStyle/>
          <a:p>
            <a:pPr>
              <a:buFont typeface="Arial" charset="0"/>
              <a:buNone/>
            </a:pPr>
            <a:r>
              <a:rPr lang="en-CA" dirty="0" smtClean="0">
                <a:latin typeface="Arial" charset="0"/>
                <a:cs typeface="Arial" charset="0"/>
              </a:rPr>
              <a:t>	Consider the practice of medicine</a:t>
            </a:r>
          </a:p>
          <a:p>
            <a:pPr lvl="1"/>
            <a:r>
              <a:rPr lang="en-CA" dirty="0" smtClean="0">
                <a:latin typeface="Arial" charset="0"/>
                <a:cs typeface="Arial" charset="0"/>
              </a:rPr>
              <a:t>At the start of the 20</a:t>
            </a:r>
            <a:r>
              <a:rPr lang="en-CA" baseline="30000" dirty="0" smtClean="0">
                <a:latin typeface="Arial" charset="0"/>
                <a:cs typeface="Arial" charset="0"/>
              </a:rPr>
              <a:t>th</a:t>
            </a:r>
            <a:r>
              <a:rPr lang="en-CA" dirty="0" smtClean="0">
                <a:latin typeface="Arial" charset="0"/>
                <a:cs typeface="Arial" charset="0"/>
              </a:rPr>
              <a:t> century, “diploma mills” not associated with any accredited university were churning out medical doctors</a:t>
            </a:r>
          </a:p>
          <a:p>
            <a:pPr lvl="1"/>
            <a:r>
              <a:rPr lang="en-CA" dirty="0" smtClean="0">
                <a:latin typeface="Arial" charset="0"/>
                <a:cs typeface="Arial" charset="0"/>
              </a:rPr>
              <a:t>In this environment, the quality of doctors was suspect at best</a:t>
            </a:r>
          </a:p>
          <a:p>
            <a:pPr lvl="1"/>
            <a:r>
              <a:rPr lang="en-CA" dirty="0" smtClean="0">
                <a:latin typeface="Arial" charset="0"/>
                <a:cs typeface="Arial" charset="0"/>
              </a:rPr>
              <a:t>The poor quality of the medical services provided resulted in the expansion of pseudo-scientific practices such as chiropractic and homeopathy</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36</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p:txBody>
          <a:bodyPr/>
          <a:lstStyle/>
          <a:p>
            <a:r>
              <a:rPr lang="en-CA" dirty="0" smtClean="0">
                <a:latin typeface="Arial" charset="0"/>
                <a:cs typeface="Arial" charset="0"/>
              </a:rPr>
              <a:t>The Flexner Report</a:t>
            </a:r>
          </a:p>
        </p:txBody>
      </p:sp>
      <p:sp>
        <p:nvSpPr>
          <p:cNvPr id="1029" name="Content Placeholder 2"/>
          <p:cNvSpPr>
            <a:spLocks noGrp="1"/>
          </p:cNvSpPr>
          <p:nvPr>
            <p:ph idx="1"/>
          </p:nvPr>
        </p:nvSpPr>
        <p:spPr/>
        <p:txBody>
          <a:bodyPr/>
          <a:lstStyle/>
          <a:p>
            <a:pPr>
              <a:buFont typeface="Arial" charset="0"/>
              <a:buNone/>
            </a:pPr>
            <a:r>
              <a:rPr lang="en-CA" dirty="0" smtClean="0">
                <a:latin typeface="Arial" charset="0"/>
                <a:cs typeface="Arial" charset="0"/>
              </a:rPr>
              <a:t>	Published by the Carnegie Foundation, Abraham Flexner’s report made a number of recommendations:</a:t>
            </a:r>
          </a:p>
          <a:p>
            <a:pPr lvl="1"/>
            <a:r>
              <a:rPr lang="en-CA" dirty="0" smtClean="0"/>
              <a:t>Reduce the number of medical schools</a:t>
            </a:r>
          </a:p>
          <a:p>
            <a:pPr lvl="1"/>
            <a:r>
              <a:rPr lang="en-CA" dirty="0" smtClean="0"/>
              <a:t>Increase the prerequisites to enter medical training</a:t>
            </a:r>
          </a:p>
          <a:p>
            <a:pPr lvl="1"/>
            <a:r>
              <a:rPr lang="en-CA" dirty="0" smtClean="0"/>
              <a:t>Train physicians to practice in a scientific manner and engage medical faculty in research</a:t>
            </a:r>
          </a:p>
          <a:p>
            <a:pPr lvl="1"/>
            <a:r>
              <a:rPr lang="en-CA" dirty="0" smtClean="0"/>
              <a:t>Give medical schools control of clinical instruction in hospitals</a:t>
            </a:r>
          </a:p>
          <a:p>
            <a:pPr lvl="1"/>
            <a:r>
              <a:rPr lang="en-CA" dirty="0" smtClean="0"/>
              <a:t>Strengthen state regulation of medical licensure</a:t>
            </a:r>
          </a:p>
          <a:p>
            <a:pPr lvl="1"/>
            <a:endParaRPr lang="en-CA" dirty="0" smtClean="0"/>
          </a:p>
          <a:p>
            <a:pPr>
              <a:buNone/>
            </a:pPr>
            <a:r>
              <a:rPr lang="en-CA" dirty="0" smtClean="0"/>
              <a:t>	</a:t>
            </a:r>
            <a:r>
              <a:rPr lang="en-CA" sz="2200" dirty="0" smtClean="0"/>
              <a:t>Modeled on the Johns Hopkins University School of Medicine</a:t>
            </a:r>
            <a:endParaRPr lang="en-CA" sz="2200"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37</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Engineering Failures</a:t>
            </a:r>
            <a:endParaRPr lang="en-CA" dirty="0"/>
          </a:p>
        </p:txBody>
      </p:sp>
      <p:sp>
        <p:nvSpPr>
          <p:cNvPr id="3" name="Content Placeholder 2"/>
          <p:cNvSpPr>
            <a:spLocks noGrp="1"/>
          </p:cNvSpPr>
          <p:nvPr>
            <p:ph idx="1"/>
          </p:nvPr>
        </p:nvSpPr>
        <p:spPr/>
        <p:txBody>
          <a:bodyPr/>
          <a:lstStyle/>
          <a:p>
            <a:pPr>
              <a:buNone/>
            </a:pPr>
            <a:r>
              <a:rPr lang="en-CA" dirty="0" smtClean="0"/>
              <a:t>	We will look at some engineering failures...</a:t>
            </a:r>
          </a:p>
          <a:p>
            <a:pPr lvl="1"/>
            <a:r>
              <a:rPr lang="en-CA" dirty="0" smtClean="0"/>
              <a:t>Everyone knows about the Tacoma Narrows Bridge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38</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pic>
        <p:nvPicPr>
          <p:cNvPr id="3074" name="Picture 2"/>
          <p:cNvPicPr>
            <a:picLocks noChangeAspect="1" noChangeArrowheads="1"/>
          </p:cNvPicPr>
          <p:nvPr/>
        </p:nvPicPr>
        <p:blipFill>
          <a:blip r:embed="rId2"/>
          <a:srcRect/>
          <a:stretch>
            <a:fillRect/>
          </a:stretch>
        </p:blipFill>
        <p:spPr bwMode="auto">
          <a:xfrm>
            <a:off x="2654992" y="2919413"/>
            <a:ext cx="3810000" cy="2543175"/>
          </a:xfrm>
          <a:prstGeom prst="rect">
            <a:avLst/>
          </a:prstGeom>
          <a:noFill/>
          <a:ln w="9525">
            <a:noFill/>
            <a:miter lim="800000"/>
            <a:headEnd/>
            <a:tailEnd/>
          </a:ln>
        </p:spPr>
      </p:pic>
      <p:sp>
        <p:nvSpPr>
          <p:cNvPr id="7" name="Rectangle 6"/>
          <p:cNvSpPr/>
          <p:nvPr/>
        </p:nvSpPr>
        <p:spPr>
          <a:xfrm>
            <a:off x="4912514" y="5462588"/>
            <a:ext cx="1544012" cy="369332"/>
          </a:xfrm>
          <a:prstGeom prst="rect">
            <a:avLst/>
          </a:prstGeom>
        </p:spPr>
        <p:txBody>
          <a:bodyPr wrap="none">
            <a:spAutoFit/>
          </a:bodyPr>
          <a:lstStyle/>
          <a:p>
            <a:r>
              <a:rPr lang="en-CA" dirty="0" smtClean="0">
                <a:solidFill>
                  <a:schemeClr val="tx1">
                    <a:lumMod val="65000"/>
                    <a:lumOff val="35000"/>
                  </a:schemeClr>
                </a:solidFill>
              </a:rPr>
              <a:t>Barney Elliott</a:t>
            </a:r>
            <a:endParaRPr lang="en-CA" dirty="0">
              <a:solidFill>
                <a:schemeClr val="tx1">
                  <a:lumMod val="65000"/>
                  <a:lumOff val="35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Therac-25</a:t>
            </a:r>
            <a:endParaRPr lang="en-CA" dirty="0"/>
          </a:p>
        </p:txBody>
      </p:sp>
      <p:sp>
        <p:nvSpPr>
          <p:cNvPr id="3" name="Content Placeholder 2"/>
          <p:cNvSpPr>
            <a:spLocks noGrp="1"/>
          </p:cNvSpPr>
          <p:nvPr>
            <p:ph idx="1"/>
          </p:nvPr>
        </p:nvSpPr>
        <p:spPr/>
        <p:txBody>
          <a:bodyPr/>
          <a:lstStyle/>
          <a:p>
            <a:pPr>
              <a:buNone/>
            </a:pPr>
            <a:r>
              <a:rPr lang="en-CA" dirty="0" smtClean="0"/>
              <a:t>	The issue with electrical and computer engineering is that the product is essentially invisible</a:t>
            </a:r>
          </a:p>
          <a:p>
            <a:pPr lvl="1"/>
            <a:r>
              <a:rPr lang="en-CA" dirty="0" smtClean="0"/>
              <a:t>The consumer can only infer what is happening by its response</a:t>
            </a:r>
          </a:p>
          <a:p>
            <a:pPr lvl="1"/>
            <a:endParaRPr lang="en-CA" dirty="0" smtClean="0"/>
          </a:p>
          <a:p>
            <a:pPr>
              <a:buNone/>
            </a:pPr>
            <a:r>
              <a:rPr lang="en-CA" dirty="0" smtClean="0"/>
              <a:t>	This can lead to confusion which you must be ready to address</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39</a:t>
            </a:fld>
            <a:endParaRPr lang="en-CA"/>
          </a:p>
        </p:txBody>
      </p:sp>
      <p:pic>
        <p:nvPicPr>
          <p:cNvPr id="16385" name="Picture 1"/>
          <p:cNvPicPr>
            <a:picLocks noChangeAspect="1" noChangeArrowheads="1"/>
          </p:cNvPicPr>
          <p:nvPr/>
        </p:nvPicPr>
        <p:blipFill>
          <a:blip r:embed="rId2"/>
          <a:srcRect/>
          <a:stretch>
            <a:fillRect/>
          </a:stretch>
        </p:blipFill>
        <p:spPr bwMode="auto">
          <a:xfrm>
            <a:off x="4798219" y="3682536"/>
            <a:ext cx="3495675" cy="2266950"/>
          </a:xfrm>
          <a:prstGeom prst="rect">
            <a:avLst/>
          </a:prstGeom>
          <a:noFill/>
          <a:ln w="9525">
            <a:noFill/>
            <a:miter lim="800000"/>
            <a:headEnd/>
            <a:tailEnd/>
          </a:ln>
        </p:spPr>
      </p:pic>
      <p:sp>
        <p:nvSpPr>
          <p:cNvPr id="8" name="TextBox 7"/>
          <p:cNvSpPr txBox="1"/>
          <p:nvPr/>
        </p:nvSpPr>
        <p:spPr>
          <a:xfrm>
            <a:off x="6837285" y="5972174"/>
            <a:ext cx="1394869" cy="307777"/>
          </a:xfrm>
          <a:prstGeom prst="rect">
            <a:avLst/>
          </a:prstGeom>
          <a:noFill/>
        </p:spPr>
        <p:txBody>
          <a:bodyPr wrap="none" rtlCol="0">
            <a:spAutoFit/>
          </a:bodyPr>
          <a:lstStyle/>
          <a:p>
            <a:r>
              <a:rPr lang="en-CA" sz="1400" dirty="0" smtClean="0">
                <a:solidFill>
                  <a:schemeClr val="tx1">
                    <a:lumMod val="50000"/>
                    <a:lumOff val="50000"/>
                  </a:schemeClr>
                </a:solidFill>
              </a:rPr>
              <a:t>Jerry Weinberg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Course Description</a:t>
            </a:r>
            <a:endParaRPr lang="en-CA" dirty="0"/>
          </a:p>
        </p:txBody>
      </p:sp>
      <p:sp>
        <p:nvSpPr>
          <p:cNvPr id="3" name="Content Placeholder 2"/>
          <p:cNvSpPr>
            <a:spLocks noGrp="1"/>
          </p:cNvSpPr>
          <p:nvPr>
            <p:ph idx="1"/>
          </p:nvPr>
        </p:nvSpPr>
        <p:spPr/>
        <p:txBody>
          <a:bodyPr/>
          <a:lstStyle/>
          <a:p>
            <a:pPr>
              <a:buNone/>
            </a:pPr>
            <a:r>
              <a:rPr lang="en-CA" dirty="0" smtClean="0"/>
              <a:t>	Course grading:</a:t>
            </a:r>
          </a:p>
          <a:p>
            <a:pPr lvl="1"/>
            <a:r>
              <a:rPr lang="en-CA" dirty="0" smtClean="0"/>
              <a:t>Mid-term examination			20 %</a:t>
            </a:r>
          </a:p>
          <a:p>
            <a:pPr lvl="1"/>
            <a:r>
              <a:rPr lang="en-CA" dirty="0" smtClean="0"/>
              <a:t>Final examination				50 %</a:t>
            </a:r>
          </a:p>
          <a:p>
            <a:pPr lvl="1"/>
            <a:r>
              <a:rPr lang="en-CA" dirty="0" smtClean="0"/>
              <a:t>Class participation			10 %</a:t>
            </a:r>
          </a:p>
          <a:p>
            <a:pPr lvl="1"/>
            <a:r>
              <a:rPr lang="en-CA" dirty="0" smtClean="0"/>
              <a:t>Two essays					10 % each</a:t>
            </a:r>
          </a:p>
        </p:txBody>
      </p:sp>
      <p:sp>
        <p:nvSpPr>
          <p:cNvPr id="7" name="Footer Placeholder 6"/>
          <p:cNvSpPr>
            <a:spLocks noGrp="1"/>
          </p:cNvSpPr>
          <p:nvPr>
            <p:ph type="ftr" sz="quarter" idx="12"/>
          </p:nvPr>
        </p:nvSpPr>
        <p:spPr/>
        <p:txBody>
          <a:bodyPr/>
          <a:lstStyle/>
          <a:p>
            <a:pPr>
              <a:defRPr/>
            </a:pPr>
            <a:r>
              <a:rPr lang="en-US" dirty="0"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a:t>
            </a:fld>
            <a:endParaRPr lang="en-CA"/>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Therac-25</a:t>
            </a:r>
            <a:endParaRPr lang="en-CA" dirty="0"/>
          </a:p>
        </p:txBody>
      </p:sp>
      <p:sp>
        <p:nvSpPr>
          <p:cNvPr id="3" name="Content Placeholder 2"/>
          <p:cNvSpPr>
            <a:spLocks noGrp="1"/>
          </p:cNvSpPr>
          <p:nvPr>
            <p:ph idx="1"/>
          </p:nvPr>
        </p:nvSpPr>
        <p:spPr/>
        <p:txBody>
          <a:bodyPr/>
          <a:lstStyle/>
          <a:p>
            <a:pPr>
              <a:buNone/>
            </a:pPr>
            <a:r>
              <a:rPr lang="en-CA" dirty="0" smtClean="0"/>
              <a:t>	The VT-100 provided the interface for this system</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40</a:t>
            </a:fld>
            <a:endParaRPr lang="en-CA"/>
          </a:p>
        </p:txBody>
      </p:sp>
      <p:pic>
        <p:nvPicPr>
          <p:cNvPr id="48130" name="Picture 2"/>
          <p:cNvPicPr>
            <a:picLocks noChangeAspect="1" noChangeArrowheads="1"/>
          </p:cNvPicPr>
          <p:nvPr/>
        </p:nvPicPr>
        <p:blipFill>
          <a:blip r:embed="rId2"/>
          <a:srcRect/>
          <a:stretch>
            <a:fillRect/>
          </a:stretch>
        </p:blipFill>
        <p:spPr bwMode="auto">
          <a:xfrm>
            <a:off x="5476713" y="2386889"/>
            <a:ext cx="3514403" cy="2756610"/>
          </a:xfrm>
          <a:prstGeom prst="rect">
            <a:avLst/>
          </a:prstGeom>
          <a:noFill/>
          <a:ln w="9525">
            <a:noFill/>
            <a:miter lim="800000"/>
            <a:headEnd/>
            <a:tailEnd/>
          </a:ln>
        </p:spPr>
      </p:pic>
      <p:sp>
        <p:nvSpPr>
          <p:cNvPr id="8" name="TextBox 7"/>
          <p:cNvSpPr txBox="1"/>
          <p:nvPr/>
        </p:nvSpPr>
        <p:spPr>
          <a:xfrm>
            <a:off x="7796003" y="5143499"/>
            <a:ext cx="923651" cy="307777"/>
          </a:xfrm>
          <a:prstGeom prst="rect">
            <a:avLst/>
          </a:prstGeom>
          <a:noFill/>
        </p:spPr>
        <p:txBody>
          <a:bodyPr wrap="none" rtlCol="0">
            <a:spAutoFit/>
          </a:bodyPr>
          <a:lstStyle/>
          <a:p>
            <a:r>
              <a:rPr lang="en-CA" sz="1400" dirty="0" err="1" smtClean="0">
                <a:solidFill>
                  <a:schemeClr val="tx1">
                    <a:lumMod val="50000"/>
                    <a:lumOff val="50000"/>
                  </a:schemeClr>
                </a:solidFill>
              </a:rPr>
              <a:t>ClickRick</a:t>
            </a:r>
            <a:endParaRPr lang="en-CA" sz="1400" dirty="0">
              <a:solidFill>
                <a:schemeClr val="tx1">
                  <a:lumMod val="50000"/>
                  <a:lumOff val="50000"/>
                </a:schemeClr>
              </a:solidFill>
            </a:endParaRPr>
          </a:p>
        </p:txBody>
      </p:sp>
      <p:sp>
        <p:nvSpPr>
          <p:cNvPr id="9" name="Rectangle 8"/>
          <p:cNvSpPr/>
          <p:nvPr/>
        </p:nvSpPr>
        <p:spPr>
          <a:xfrm>
            <a:off x="209550" y="3429000"/>
            <a:ext cx="9353550" cy="3139321"/>
          </a:xfrm>
          <a:prstGeom prst="rect">
            <a:avLst/>
          </a:prstGeom>
        </p:spPr>
        <p:txBody>
          <a:bodyPr wrap="square">
            <a:spAutoFit/>
          </a:bodyPr>
          <a:lstStyle/>
          <a:p>
            <a:pPr>
              <a:buNone/>
            </a:pPr>
            <a:r>
              <a:rPr lang="en-CA" sz="1100" dirty="0" smtClean="0">
                <a:latin typeface="Courier New" pitchFamily="49" charset="0"/>
                <a:cs typeface="Courier New" pitchFamily="49" charset="0"/>
              </a:rPr>
              <a:t>PATIENT NAME   : JOHN DOE</a:t>
            </a:r>
          </a:p>
          <a:p>
            <a:pPr>
              <a:buNone/>
            </a:pPr>
            <a:r>
              <a:rPr lang="en-CA" sz="1100" dirty="0" smtClean="0">
                <a:latin typeface="Courier New" pitchFamily="49" charset="0"/>
                <a:cs typeface="Courier New" pitchFamily="49" charset="0"/>
              </a:rPr>
              <a:t>TREATMENT MODE : FIX     BEAM TYPE: </a:t>
            </a:r>
            <a:r>
              <a:rPr lang="en-CA" sz="1100" b="1" dirty="0" smtClean="0">
                <a:solidFill>
                  <a:srgbClr val="FF0000"/>
                </a:solidFill>
                <a:latin typeface="Courier New" pitchFamily="49" charset="0"/>
                <a:cs typeface="Courier New" pitchFamily="49" charset="0"/>
              </a:rPr>
              <a:t>X</a:t>
            </a:r>
            <a:r>
              <a:rPr lang="en-CA" sz="1100" dirty="0" smtClean="0">
                <a:latin typeface="Courier New" pitchFamily="49" charset="0"/>
                <a:cs typeface="Courier New" pitchFamily="49" charset="0"/>
              </a:rPr>
              <a:t>     ENERGY (</a:t>
            </a:r>
            <a:r>
              <a:rPr lang="en-CA" sz="1100" dirty="0" err="1" smtClean="0">
                <a:latin typeface="Courier New" pitchFamily="49" charset="0"/>
                <a:cs typeface="Courier New" pitchFamily="49" charset="0"/>
              </a:rPr>
              <a:t>MeV</a:t>
            </a:r>
            <a:r>
              <a:rPr lang="en-CA" sz="1100" dirty="0" smtClean="0">
                <a:latin typeface="Courier New" pitchFamily="49" charset="0"/>
                <a:cs typeface="Courier New" pitchFamily="49" charset="0"/>
              </a:rPr>
              <a:t>): 25</a:t>
            </a:r>
          </a:p>
          <a:p>
            <a:pPr>
              <a:buNone/>
            </a:pPr>
            <a:endParaRPr lang="en-CA" sz="1100" dirty="0" smtClean="0">
              <a:latin typeface="Courier New" pitchFamily="49" charset="0"/>
              <a:cs typeface="Courier New" pitchFamily="49" charset="0"/>
            </a:endParaRPr>
          </a:p>
          <a:p>
            <a:pPr>
              <a:buNone/>
            </a:pPr>
            <a:r>
              <a:rPr lang="en-CA" sz="1100" dirty="0" smtClean="0">
                <a:latin typeface="Courier New" pitchFamily="49" charset="0"/>
                <a:cs typeface="Courier New" pitchFamily="49" charset="0"/>
              </a:rPr>
              <a:t>                          ACTUAL     PRESCRIBED</a:t>
            </a:r>
          </a:p>
          <a:p>
            <a:pPr>
              <a:buNone/>
            </a:pPr>
            <a:r>
              <a:rPr lang="en-CA" sz="1100" dirty="0" smtClean="0">
                <a:latin typeface="Courier New" pitchFamily="49" charset="0"/>
                <a:cs typeface="Courier New" pitchFamily="49" charset="0"/>
              </a:rPr>
              <a:t>    UNIT RATE/MINUTE          0            200</a:t>
            </a:r>
          </a:p>
          <a:p>
            <a:pPr>
              <a:buNone/>
            </a:pPr>
            <a:r>
              <a:rPr lang="en-CA" sz="1100" dirty="0" smtClean="0">
                <a:latin typeface="Courier New" pitchFamily="49" charset="0"/>
                <a:cs typeface="Courier New" pitchFamily="49" charset="0"/>
              </a:rPr>
              <a:t>    MONITOR UNITS         50  50           200</a:t>
            </a:r>
          </a:p>
          <a:p>
            <a:pPr>
              <a:buNone/>
            </a:pPr>
            <a:r>
              <a:rPr lang="en-CA" sz="1100" dirty="0" smtClean="0">
                <a:latin typeface="Courier New" pitchFamily="49" charset="0"/>
                <a:cs typeface="Courier New" pitchFamily="49" charset="0"/>
              </a:rPr>
              <a:t>    TIME (MIN)             0.27           1.00</a:t>
            </a:r>
          </a:p>
          <a:p>
            <a:pPr>
              <a:buNone/>
            </a:pPr>
            <a:endParaRPr lang="en-CA" sz="1100" dirty="0" smtClean="0">
              <a:latin typeface="Courier New" pitchFamily="49" charset="0"/>
              <a:cs typeface="Courier New" pitchFamily="49" charset="0"/>
            </a:endParaRPr>
          </a:p>
          <a:p>
            <a:pPr>
              <a:buNone/>
            </a:pPr>
            <a:r>
              <a:rPr lang="en-CA" sz="1100" dirty="0" smtClean="0">
                <a:latin typeface="Courier New" pitchFamily="49" charset="0"/>
                <a:cs typeface="Courier New" pitchFamily="49" charset="0"/>
              </a:rPr>
              <a:t>GANTRY ROTATION (DEG)       0.0              0     VERIFIED</a:t>
            </a:r>
          </a:p>
          <a:p>
            <a:pPr>
              <a:buNone/>
            </a:pPr>
            <a:r>
              <a:rPr lang="en-CA" sz="1100" dirty="0" smtClean="0">
                <a:latin typeface="Courier New" pitchFamily="49" charset="0"/>
                <a:cs typeface="Courier New" pitchFamily="49" charset="0"/>
              </a:rPr>
              <a:t>COLLIMATOR ROTATION (DEG) 359.2            359     VERIFIED</a:t>
            </a:r>
          </a:p>
          <a:p>
            <a:pPr>
              <a:buNone/>
            </a:pPr>
            <a:r>
              <a:rPr lang="en-CA" sz="1100" dirty="0" smtClean="0">
                <a:latin typeface="Courier New" pitchFamily="49" charset="0"/>
                <a:cs typeface="Courier New" pitchFamily="49" charset="0"/>
              </a:rPr>
              <a:t>COLLIMATOR X (CM)          14.2           14.3     VERIFIED</a:t>
            </a:r>
          </a:p>
          <a:p>
            <a:pPr>
              <a:buNone/>
            </a:pPr>
            <a:r>
              <a:rPr lang="en-CA" sz="1100" dirty="0" smtClean="0">
                <a:latin typeface="Courier New" pitchFamily="49" charset="0"/>
                <a:cs typeface="Courier New" pitchFamily="49" charset="0"/>
              </a:rPr>
              <a:t>COLLIMATOR Y (CM)          27.2           27.3     VERIFIED</a:t>
            </a:r>
          </a:p>
          <a:p>
            <a:pPr>
              <a:buNone/>
            </a:pPr>
            <a:r>
              <a:rPr lang="en-CA" sz="1100" dirty="0" smtClean="0">
                <a:latin typeface="Courier New" pitchFamily="49" charset="0"/>
                <a:cs typeface="Courier New" pitchFamily="49" charset="0"/>
              </a:rPr>
              <a:t>WEDGE NUMBER                  1              1     VERIFIED</a:t>
            </a:r>
          </a:p>
          <a:p>
            <a:pPr>
              <a:buNone/>
            </a:pPr>
            <a:r>
              <a:rPr lang="en-CA" sz="1100" dirty="0" smtClean="0">
                <a:latin typeface="Courier New" pitchFamily="49" charset="0"/>
                <a:cs typeface="Courier New" pitchFamily="49" charset="0"/>
              </a:rPr>
              <a:t>ACCESSORY NUMBER              0              0     VERIFIED</a:t>
            </a:r>
          </a:p>
          <a:p>
            <a:pPr>
              <a:buNone/>
            </a:pPr>
            <a:endParaRPr lang="en-CA" sz="1100" dirty="0" smtClean="0">
              <a:latin typeface="Courier New" pitchFamily="49" charset="0"/>
              <a:cs typeface="Courier New" pitchFamily="49" charset="0"/>
            </a:endParaRPr>
          </a:p>
          <a:p>
            <a:pPr>
              <a:buNone/>
            </a:pPr>
            <a:r>
              <a:rPr lang="en-CA" sz="1100" dirty="0" smtClean="0">
                <a:latin typeface="Courier New" pitchFamily="49" charset="0"/>
                <a:cs typeface="Courier New" pitchFamily="49" charset="0"/>
              </a:rPr>
              <a:t>DATE   : 84-OCT-26   SYSTEM : BEAM READY   OP.MODE: TREAT AUTO</a:t>
            </a:r>
          </a:p>
          <a:p>
            <a:pPr>
              <a:buNone/>
            </a:pPr>
            <a:r>
              <a:rPr lang="en-CA" sz="1100" dirty="0" smtClean="0">
                <a:latin typeface="Courier New" pitchFamily="49" charset="0"/>
                <a:cs typeface="Courier New" pitchFamily="49" charset="0"/>
              </a:rPr>
              <a:t>TIME   : 12:55. 8    TREAT  : TREAT PAUSE           X-RAY 173777</a:t>
            </a:r>
          </a:p>
          <a:p>
            <a:pPr>
              <a:buNone/>
            </a:pPr>
            <a:r>
              <a:rPr lang="en-CA" sz="1100" dirty="0" smtClean="0">
                <a:latin typeface="Courier New" pitchFamily="49" charset="0"/>
                <a:cs typeface="Courier New" pitchFamily="49" charset="0"/>
              </a:rPr>
              <a:t>OPR ID : T25VO2-RO3  REASON : OPERATOR     COMMAND: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Therac-25</a:t>
            </a:r>
            <a:endParaRPr lang="en-CA" dirty="0"/>
          </a:p>
        </p:txBody>
      </p:sp>
      <p:sp>
        <p:nvSpPr>
          <p:cNvPr id="3" name="Content Placeholder 2"/>
          <p:cNvSpPr>
            <a:spLocks noGrp="1"/>
          </p:cNvSpPr>
          <p:nvPr>
            <p:ph idx="1"/>
          </p:nvPr>
        </p:nvSpPr>
        <p:spPr/>
        <p:txBody>
          <a:bodyPr/>
          <a:lstStyle/>
          <a:p>
            <a:pPr>
              <a:buNone/>
            </a:pPr>
            <a:r>
              <a:rPr lang="en-CA" dirty="0" smtClean="0"/>
              <a:t>	Cancer cells are weaker than regular cells making them easier to kill</a:t>
            </a:r>
          </a:p>
          <a:p>
            <a:pPr lvl="1"/>
            <a:r>
              <a:rPr lang="en-CA" dirty="0" smtClean="0"/>
              <a:t>Radiation is an appropriate tool to kill weaker cells</a:t>
            </a:r>
          </a:p>
          <a:p>
            <a:pPr>
              <a:buNone/>
            </a:pPr>
            <a:endParaRPr lang="en-CA" dirty="0" smtClean="0"/>
          </a:p>
          <a:p>
            <a:pPr>
              <a:buNone/>
            </a:pPr>
            <a:r>
              <a:rPr lang="en-CA" dirty="0" smtClean="0"/>
              <a:t>	There where two modes of operation</a:t>
            </a:r>
          </a:p>
          <a:p>
            <a:pPr lvl="1"/>
            <a:r>
              <a:rPr lang="en-CA" dirty="0" smtClean="0"/>
              <a:t>Electron radiation (between 5 </a:t>
            </a:r>
            <a:r>
              <a:rPr lang="en-CA" dirty="0" err="1" smtClean="0"/>
              <a:t>MeV</a:t>
            </a:r>
            <a:r>
              <a:rPr lang="en-CA" dirty="0" smtClean="0"/>
              <a:t> and 25 </a:t>
            </a:r>
            <a:r>
              <a:rPr lang="en-CA" dirty="0" err="1" smtClean="0"/>
              <a:t>MeV</a:t>
            </a:r>
            <a:r>
              <a:rPr lang="en-CA" dirty="0" smtClean="0"/>
              <a:t>)</a:t>
            </a:r>
          </a:p>
          <a:p>
            <a:pPr lvl="1"/>
            <a:r>
              <a:rPr lang="en-CA" dirty="0" smtClean="0"/>
              <a:t>X-rays (25 </a:t>
            </a:r>
            <a:r>
              <a:rPr lang="en-CA" dirty="0" err="1" smtClean="0"/>
              <a:t>MeV</a:t>
            </a:r>
            <a:r>
              <a:rPr lang="en-CA" dirty="0" smtClean="0"/>
              <a:t> electrons bombarding a stationary target)</a:t>
            </a:r>
            <a:endParaRPr lang="en-CA"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41</a:t>
            </a:fld>
            <a:endParaRPr lang="en-CA"/>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Therac-25</a:t>
            </a:r>
            <a:endParaRPr lang="en-CA" dirty="0"/>
          </a:p>
        </p:txBody>
      </p:sp>
      <p:sp>
        <p:nvSpPr>
          <p:cNvPr id="3" name="Content Placeholder 2"/>
          <p:cNvSpPr>
            <a:spLocks noGrp="1"/>
          </p:cNvSpPr>
          <p:nvPr>
            <p:ph idx="1"/>
          </p:nvPr>
        </p:nvSpPr>
        <p:spPr/>
        <p:txBody>
          <a:bodyPr/>
          <a:lstStyle/>
          <a:p>
            <a:pPr>
              <a:buNone/>
            </a:pPr>
            <a:r>
              <a:rPr lang="en-CA" sz="1800" dirty="0" smtClean="0"/>
              <a:t>    “During the weeks following the accident, the patient continued to have pain in his neck and shoulder. He lost the function of his left arm and had periodic bouts of nausea and vomiting. He was eventually hospitalized for radiation-induced </a:t>
            </a:r>
            <a:r>
              <a:rPr lang="en-CA" sz="1800" dirty="0" err="1" smtClean="0"/>
              <a:t>myelitis</a:t>
            </a:r>
            <a:r>
              <a:rPr lang="en-CA" sz="1800" dirty="0" smtClean="0"/>
              <a:t> of the cervical cord causing paralysis of his left arm and both legs, left vocal cord paralysis (which left him unable to speak), </a:t>
            </a:r>
            <a:r>
              <a:rPr lang="en-CA" sz="1800" dirty="0" err="1" smtClean="0"/>
              <a:t>neurogenic</a:t>
            </a:r>
            <a:r>
              <a:rPr lang="en-CA" sz="1800" dirty="0" smtClean="0"/>
              <a:t> bowel and bladder, and paralysis of the left diaphragm. He also had a lesion on his left lung and recurrent herpes simplex skin infections. He died from complications of the overdose five months after the accident.”</a:t>
            </a:r>
          </a:p>
          <a:p>
            <a:pPr>
              <a:buNone/>
            </a:pPr>
            <a:endParaRPr lang="en-CA" sz="1800" dirty="0" smtClean="0"/>
          </a:p>
          <a:p>
            <a:pPr>
              <a:buNone/>
            </a:pPr>
            <a:r>
              <a:rPr lang="en-CA" sz="2000" dirty="0" smtClean="0"/>
              <a:t>	</a:t>
            </a:r>
            <a:r>
              <a:rPr lang="en-CA" dirty="0" smtClean="0"/>
              <a:t>This patient received 20,000 </a:t>
            </a:r>
            <a:r>
              <a:rPr lang="en-CA" dirty="0" err="1" smtClean="0"/>
              <a:t>rad</a:t>
            </a:r>
            <a:endParaRPr lang="en-CA" sz="2800"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42</a:t>
            </a:fld>
            <a:endParaRPr lang="en-CA"/>
          </a:p>
        </p:txBody>
      </p:sp>
      <p:sp>
        <p:nvSpPr>
          <p:cNvPr id="10" name="Rectangle 9"/>
          <p:cNvSpPr/>
          <p:nvPr/>
        </p:nvSpPr>
        <p:spPr>
          <a:xfrm>
            <a:off x="2678906" y="4923988"/>
            <a:ext cx="6007894" cy="646331"/>
          </a:xfrm>
          <a:prstGeom prst="rect">
            <a:avLst/>
          </a:prstGeom>
        </p:spPr>
        <p:txBody>
          <a:bodyPr wrap="square">
            <a:spAutoFit/>
          </a:bodyPr>
          <a:lstStyle/>
          <a:p>
            <a:r>
              <a:rPr lang="en-CA" dirty="0" smtClean="0"/>
              <a:t>Doses of more than 1,000 </a:t>
            </a:r>
            <a:r>
              <a:rPr lang="en-CA" dirty="0" err="1" smtClean="0"/>
              <a:t>rad</a:t>
            </a:r>
            <a:r>
              <a:rPr lang="en-CA" dirty="0" smtClean="0"/>
              <a:t> are almost invariably fatal.</a:t>
            </a:r>
          </a:p>
          <a:p>
            <a:r>
              <a:rPr lang="en-CA" dirty="0" smtClean="0"/>
              <a:t>										    US DOD</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lvl="0" algn="ctr">
              <a:buNone/>
            </a:pPr>
            <a:r>
              <a:rPr lang="en-CA" sz="2800" dirty="0" smtClean="0">
                <a:solidFill>
                  <a:prstClr val="black"/>
                </a:solidFill>
              </a:rPr>
              <a:t>Treating prostate and cervical cancer</a:t>
            </a:r>
            <a:endParaRPr lang="en-CA" sz="2800" dirty="0">
              <a:solidFill>
                <a:prstClr val="black"/>
              </a:solidFill>
            </a:endParaRP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43</a:t>
            </a:fld>
            <a:endParaRPr lang="en-CA"/>
          </a:p>
        </p:txBody>
      </p:sp>
      <p:pic>
        <p:nvPicPr>
          <p:cNvPr id="29698" name="Picture 2" descr="C:\Users\dwharder\Desktop\i.1.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algn="ctr">
              <a:buNone/>
            </a:pPr>
            <a:r>
              <a:rPr lang="en-CA" sz="2800" dirty="0" smtClean="0"/>
              <a:t>Shields protect but also affect dosage levels</a:t>
            </a:r>
            <a:endParaRPr lang="en-CA" sz="2800"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44</a:t>
            </a:fld>
            <a:endParaRPr lang="en-CA"/>
          </a:p>
        </p:txBody>
      </p:sp>
      <p:pic>
        <p:nvPicPr>
          <p:cNvPr id="12" name="Picture 4" descr="C:\Users\dwharder\Desktop\i.3.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
        <p:nvSpPr>
          <p:cNvPr id="8" name="Rectangle 7"/>
          <p:cNvSpPr/>
          <p:nvPr/>
        </p:nvSpPr>
        <p:spPr>
          <a:xfrm rot="19976884">
            <a:off x="1828639" y="3645026"/>
            <a:ext cx="5216493" cy="461665"/>
          </a:xfrm>
          <a:prstGeom prst="rect">
            <a:avLst/>
          </a:prstGeom>
          <a:solidFill>
            <a:schemeClr val="bg2"/>
          </a:solidFill>
        </p:spPr>
        <p:txBody>
          <a:bodyPr wrap="none">
            <a:spAutoFit/>
          </a:bodyPr>
          <a:lstStyle/>
          <a:p>
            <a:r>
              <a:rPr lang="en-CA" sz="2400" dirty="0" smtClean="0"/>
              <a:t>Software allows for up to four shields</a:t>
            </a:r>
            <a:endParaRPr lang="en-CA"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algn="ctr">
              <a:buNone/>
            </a:pPr>
            <a:r>
              <a:rPr lang="en-CA" sz="2800" dirty="0" smtClean="0"/>
              <a:t>They wanted five shields</a:t>
            </a:r>
            <a:endParaRPr lang="en-CA" sz="2800"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45</a:t>
            </a:fld>
            <a:endParaRPr lang="en-CA"/>
          </a:p>
        </p:txBody>
      </p:sp>
      <p:pic>
        <p:nvPicPr>
          <p:cNvPr id="8" name="Picture 3" descr="C:\Users\dwharder\Desktop\i.2.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algn="ctr">
              <a:buNone/>
            </a:pPr>
            <a:r>
              <a:rPr lang="en-CA" sz="2800" dirty="0" smtClean="0"/>
              <a:t>They fudged the system and it worked...</a:t>
            </a:r>
            <a:endParaRPr lang="en-CA" sz="2800"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46</a:t>
            </a:fld>
            <a:endParaRPr lang="en-CA"/>
          </a:p>
        </p:txBody>
      </p:sp>
      <p:pic>
        <p:nvPicPr>
          <p:cNvPr id="8" name="Picture 6" descr="C:\Users\dwharder\Desktop\i.5.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algn="ctr">
              <a:buNone/>
            </a:pPr>
            <a:r>
              <a:rPr lang="en-CA" sz="2800" dirty="0" smtClean="0"/>
              <a:t>...if they did it right</a:t>
            </a:r>
            <a:endParaRPr lang="en-CA" sz="2800"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47</a:t>
            </a:fld>
            <a:endParaRPr lang="en-CA"/>
          </a:p>
        </p:txBody>
      </p:sp>
      <p:pic>
        <p:nvPicPr>
          <p:cNvPr id="9" name="Picture 5" descr="C:\Users\dwharder\Desktop\i.4.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
        <p:nvSpPr>
          <p:cNvPr id="10" name="Rectangle 9"/>
          <p:cNvSpPr/>
          <p:nvPr/>
        </p:nvSpPr>
        <p:spPr>
          <a:xfrm rot="19976884">
            <a:off x="2634333" y="3645026"/>
            <a:ext cx="3605089" cy="461665"/>
          </a:xfrm>
          <a:prstGeom prst="rect">
            <a:avLst/>
          </a:prstGeom>
          <a:solidFill>
            <a:schemeClr val="bg2"/>
          </a:solidFill>
        </p:spPr>
        <p:txBody>
          <a:bodyPr wrap="none">
            <a:spAutoFit/>
          </a:bodyPr>
          <a:lstStyle/>
          <a:p>
            <a:r>
              <a:rPr lang="en-CA" sz="2400" dirty="0" smtClean="0">
                <a:solidFill>
                  <a:srgbClr val="FF0000"/>
                </a:solidFill>
              </a:rPr>
              <a:t>17 deaths and 11 injuries</a:t>
            </a:r>
            <a:endParaRPr lang="en-CA" sz="2400"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3945277" y="4205184"/>
            <a:ext cx="4833991" cy="2453250"/>
          </a:xfrm>
          <a:prstGeom prst="rect">
            <a:avLst/>
          </a:prstGeom>
          <a:noFill/>
          <a:ln w="9525">
            <a:noFill/>
            <a:miter lim="800000"/>
            <a:headEnd/>
            <a:tailEnd/>
          </a:ln>
        </p:spPr>
      </p:pic>
      <p:sp>
        <p:nvSpPr>
          <p:cNvPr id="2" name="Title 1"/>
          <p:cNvSpPr>
            <a:spLocks noGrp="1"/>
          </p:cNvSpPr>
          <p:nvPr>
            <p:ph type="title"/>
          </p:nvPr>
        </p:nvSpPr>
        <p:spPr/>
        <p:txBody>
          <a:bodyPr/>
          <a:lstStyle/>
          <a:p>
            <a:r>
              <a:rPr lang="en-CA" dirty="0" smtClean="0"/>
              <a:t>Toyota</a:t>
            </a:r>
            <a:endParaRPr lang="en-CA" dirty="0"/>
          </a:p>
        </p:txBody>
      </p:sp>
      <p:sp>
        <p:nvSpPr>
          <p:cNvPr id="3" name="Content Placeholder 2"/>
          <p:cNvSpPr>
            <a:spLocks noGrp="1"/>
          </p:cNvSpPr>
          <p:nvPr>
            <p:ph idx="1"/>
          </p:nvPr>
        </p:nvSpPr>
        <p:spPr/>
        <p:txBody>
          <a:bodyPr/>
          <a:lstStyle/>
          <a:p>
            <a:pPr algn="ctr">
              <a:buNone/>
            </a:pPr>
            <a:r>
              <a:rPr lang="en-CA" dirty="0" smtClean="0"/>
              <a:t>9 million vehicles recalled...</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48</a:t>
            </a:fld>
            <a:endParaRPr lang="en-CA"/>
          </a:p>
        </p:txBody>
      </p:sp>
      <p:pic>
        <p:nvPicPr>
          <p:cNvPr id="1026" name="Picture 2"/>
          <p:cNvPicPr>
            <a:picLocks noChangeAspect="1" noChangeArrowheads="1"/>
          </p:cNvPicPr>
          <p:nvPr/>
        </p:nvPicPr>
        <p:blipFill>
          <a:blip r:embed="rId3"/>
          <a:srcRect/>
          <a:stretch>
            <a:fillRect/>
          </a:stretch>
        </p:blipFill>
        <p:spPr bwMode="auto">
          <a:xfrm>
            <a:off x="414391" y="2075579"/>
            <a:ext cx="4833991" cy="2495548"/>
          </a:xfrm>
          <a:prstGeom prst="rect">
            <a:avLst/>
          </a:prstGeom>
          <a:noFill/>
          <a:ln w="9525">
            <a:noFill/>
            <a:miter lim="800000"/>
            <a:headEnd/>
            <a:tailEnd/>
          </a:ln>
        </p:spPr>
      </p:pic>
      <p:sp>
        <p:nvSpPr>
          <p:cNvPr id="9" name="TextBox 8"/>
          <p:cNvSpPr txBox="1"/>
          <p:nvPr/>
        </p:nvSpPr>
        <p:spPr>
          <a:xfrm>
            <a:off x="3049996" y="4726112"/>
            <a:ext cx="723275" cy="307777"/>
          </a:xfrm>
          <a:prstGeom prst="rect">
            <a:avLst/>
          </a:prstGeom>
          <a:noFill/>
        </p:spPr>
        <p:txBody>
          <a:bodyPr wrap="none" rtlCol="0">
            <a:spAutoFit/>
          </a:bodyPr>
          <a:lstStyle/>
          <a:p>
            <a:r>
              <a:rPr lang="en-CA" sz="1400" dirty="0" smtClean="0">
                <a:solidFill>
                  <a:schemeClr val="tx1">
                    <a:lumMod val="50000"/>
                    <a:lumOff val="50000"/>
                  </a:schemeClr>
                </a:solidFill>
              </a:rPr>
              <a:t>IFCAR</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Audi 5000</a:t>
            </a:r>
            <a:endParaRPr lang="en-CA" dirty="0"/>
          </a:p>
        </p:txBody>
      </p:sp>
      <p:sp>
        <p:nvSpPr>
          <p:cNvPr id="3" name="Content Placeholder 2"/>
          <p:cNvSpPr>
            <a:spLocks noGrp="1"/>
          </p:cNvSpPr>
          <p:nvPr>
            <p:ph idx="1"/>
          </p:nvPr>
        </p:nvSpPr>
        <p:spPr/>
        <p:txBody>
          <a:bodyPr/>
          <a:lstStyle/>
          <a:p>
            <a:pPr algn="ctr">
              <a:buNone/>
            </a:pPr>
            <a:r>
              <a:rPr lang="en-CA" dirty="0" smtClean="0"/>
              <a:t>9 million vehicles recalled...</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49</a:t>
            </a:fld>
            <a:endParaRPr lang="en-CA"/>
          </a:p>
        </p:txBody>
      </p:sp>
      <p:pic>
        <p:nvPicPr>
          <p:cNvPr id="2050" name="Picture 2"/>
          <p:cNvPicPr>
            <a:picLocks noChangeAspect="1" noChangeArrowheads="1"/>
          </p:cNvPicPr>
          <p:nvPr/>
        </p:nvPicPr>
        <p:blipFill>
          <a:blip r:embed="rId2"/>
          <a:srcRect/>
          <a:stretch>
            <a:fillRect/>
          </a:stretch>
        </p:blipFill>
        <p:spPr bwMode="auto">
          <a:xfrm>
            <a:off x="1947291" y="2383707"/>
            <a:ext cx="5720993" cy="3375386"/>
          </a:xfrm>
          <a:prstGeom prst="rect">
            <a:avLst/>
          </a:prstGeom>
          <a:noFill/>
          <a:ln w="9525">
            <a:noFill/>
            <a:miter lim="800000"/>
            <a:headEnd/>
            <a:tailEnd/>
          </a:ln>
        </p:spPr>
      </p:pic>
      <p:sp>
        <p:nvSpPr>
          <p:cNvPr id="9" name="TextBox 8"/>
          <p:cNvSpPr txBox="1"/>
          <p:nvPr/>
        </p:nvSpPr>
        <p:spPr>
          <a:xfrm>
            <a:off x="6175052" y="5759093"/>
            <a:ext cx="1359668" cy="307777"/>
          </a:xfrm>
          <a:prstGeom prst="rect">
            <a:avLst/>
          </a:prstGeom>
          <a:noFill/>
        </p:spPr>
        <p:txBody>
          <a:bodyPr wrap="none" rtlCol="0">
            <a:spAutoFit/>
          </a:bodyPr>
          <a:lstStyle/>
          <a:p>
            <a:r>
              <a:rPr lang="en-CA" sz="1400" dirty="0" smtClean="0">
                <a:solidFill>
                  <a:schemeClr val="tx1">
                    <a:lumMod val="50000"/>
                    <a:lumOff val="50000"/>
                  </a:schemeClr>
                </a:solidFill>
              </a:rPr>
              <a:t>Rudolf </a:t>
            </a:r>
            <a:r>
              <a:rPr lang="en-CA" sz="1400" dirty="0" err="1" smtClean="0">
                <a:solidFill>
                  <a:schemeClr val="tx1">
                    <a:lumMod val="50000"/>
                    <a:lumOff val="50000"/>
                  </a:schemeClr>
                </a:solidFill>
              </a:rPr>
              <a:t>Stricker</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Course Description</a:t>
            </a:r>
            <a:endParaRPr lang="en-CA" dirty="0"/>
          </a:p>
        </p:txBody>
      </p:sp>
      <p:sp>
        <p:nvSpPr>
          <p:cNvPr id="3" name="Content Placeholder 2"/>
          <p:cNvSpPr>
            <a:spLocks noGrp="1"/>
          </p:cNvSpPr>
          <p:nvPr>
            <p:ph idx="1"/>
          </p:nvPr>
        </p:nvSpPr>
        <p:spPr/>
        <p:txBody>
          <a:bodyPr/>
          <a:lstStyle/>
          <a:p>
            <a:pPr>
              <a:buNone/>
            </a:pPr>
            <a:r>
              <a:rPr lang="en-CA" dirty="0" smtClean="0"/>
              <a:t>	Course web site:</a:t>
            </a:r>
          </a:p>
          <a:p>
            <a:pPr algn="ctr">
              <a:buNone/>
            </a:pPr>
            <a:r>
              <a:rPr lang="en-CA" dirty="0" smtClean="0"/>
              <a:t>ece.uwaterloo.ca/~ece290/</a:t>
            </a:r>
          </a:p>
          <a:p>
            <a:pPr>
              <a:buNone/>
            </a:pPr>
            <a:endParaRPr lang="en-CA" dirty="0" smtClean="0"/>
          </a:p>
          <a:p>
            <a:pPr>
              <a:buNone/>
            </a:pPr>
            <a:r>
              <a:rPr lang="en-CA" dirty="0" smtClean="0"/>
              <a:t>	Course texts:</a:t>
            </a:r>
          </a:p>
          <a:p>
            <a:pPr>
              <a:buNone/>
            </a:pPr>
            <a:r>
              <a:rPr lang="en-CA" sz="2000" dirty="0" smtClean="0"/>
              <a:t>			D.L. Marston,</a:t>
            </a:r>
            <a:br>
              <a:rPr lang="en-CA" sz="2000" dirty="0" smtClean="0"/>
            </a:br>
            <a:r>
              <a:rPr lang="en-CA" sz="2000" dirty="0" smtClean="0"/>
              <a:t>		</a:t>
            </a:r>
            <a:r>
              <a:rPr lang="en-CA" sz="2000" i="1" dirty="0" smtClean="0"/>
              <a:t>Law for Professional Engineers</a:t>
            </a:r>
            <a:r>
              <a:rPr lang="en-CA" sz="2000" dirty="0" smtClean="0"/>
              <a:t>, 4th Ed.,</a:t>
            </a:r>
            <a:br>
              <a:rPr lang="en-CA" sz="2000" dirty="0" smtClean="0"/>
            </a:br>
            <a:r>
              <a:rPr lang="en-CA" sz="2000" dirty="0" smtClean="0"/>
              <a:t>		McGraw-Hill Ryerson, 2008.</a:t>
            </a:r>
          </a:p>
          <a:p>
            <a:pPr>
              <a:buNone/>
            </a:pPr>
            <a:r>
              <a:rPr lang="en-CA" sz="2000" dirty="0" smtClean="0"/>
              <a:t/>
            </a:r>
            <a:br>
              <a:rPr lang="en-CA" sz="2000" dirty="0" smtClean="0"/>
            </a:br>
            <a:r>
              <a:rPr lang="en-CA" sz="2000" dirty="0" smtClean="0"/>
              <a:t>		G.C. Andrews </a:t>
            </a:r>
            <a:r>
              <a:rPr lang="en-CA" sz="2000" i="1" dirty="0" smtClean="0"/>
              <a:t>et al</a:t>
            </a:r>
            <a:r>
              <a:rPr lang="en-CA" sz="2000" dirty="0" smtClean="0"/>
              <a:t>.,</a:t>
            </a:r>
            <a:br>
              <a:rPr lang="en-CA" sz="2000" dirty="0" smtClean="0"/>
            </a:br>
            <a:r>
              <a:rPr lang="en-CA" sz="2000" dirty="0" smtClean="0"/>
              <a:t>		</a:t>
            </a:r>
            <a:r>
              <a:rPr lang="en-CA" sz="2000" i="1" dirty="0" smtClean="0"/>
              <a:t>Introduction to Professional Engineering in Canada</a:t>
            </a:r>
            <a:r>
              <a:rPr lang="en-CA" sz="2000" dirty="0" smtClean="0"/>
              <a:t>, 4th Ed.,</a:t>
            </a:r>
            <a:br>
              <a:rPr lang="en-CA" sz="2000" dirty="0" smtClean="0"/>
            </a:br>
            <a:r>
              <a:rPr lang="en-CA" sz="2000" dirty="0" smtClean="0"/>
              <a:t>		Pearson Prentice Hall, 2009.</a:t>
            </a:r>
          </a:p>
        </p:txBody>
      </p:sp>
      <p:sp>
        <p:nvSpPr>
          <p:cNvPr id="7" name="Footer Placeholder 6"/>
          <p:cNvSpPr>
            <a:spLocks noGrp="1"/>
          </p:cNvSpPr>
          <p:nvPr>
            <p:ph type="ftr" sz="quarter" idx="12"/>
          </p:nvPr>
        </p:nvSpPr>
        <p:spPr/>
        <p:txBody>
          <a:bodyPr/>
          <a:lstStyle/>
          <a:p>
            <a:pPr>
              <a:defRPr/>
            </a:pPr>
            <a:r>
              <a:rPr lang="en-US" dirty="0"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5</a:t>
            </a:fld>
            <a:endParaRPr lang="en-CA"/>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Lt. Col. </a:t>
            </a:r>
            <a:r>
              <a:rPr lang="en-CA" dirty="0" err="1" smtClean="0"/>
              <a:t>Stanislav</a:t>
            </a:r>
            <a:r>
              <a:rPr lang="en-CA" dirty="0" smtClean="0"/>
              <a:t> </a:t>
            </a:r>
            <a:r>
              <a:rPr lang="en-CA" dirty="0" err="1" smtClean="0"/>
              <a:t>Yevgrafovich</a:t>
            </a:r>
            <a:r>
              <a:rPr lang="en-CA" dirty="0" smtClean="0"/>
              <a:t> </a:t>
            </a:r>
            <a:r>
              <a:rPr lang="en-CA" dirty="0" err="1" smtClean="0"/>
              <a:t>Petrov</a:t>
            </a:r>
            <a:endParaRPr lang="en-CA" dirty="0"/>
          </a:p>
        </p:txBody>
      </p:sp>
      <p:sp>
        <p:nvSpPr>
          <p:cNvPr id="3" name="Content Placeholder 2"/>
          <p:cNvSpPr>
            <a:spLocks noGrp="1"/>
          </p:cNvSpPr>
          <p:nvPr>
            <p:ph idx="1"/>
          </p:nvPr>
        </p:nvSpPr>
        <p:spPr/>
        <p:txBody>
          <a:bodyPr/>
          <a:lstStyle/>
          <a:p>
            <a:pPr>
              <a:buNone/>
            </a:pPr>
            <a:r>
              <a:rPr lang="en-CA" dirty="0" smtClean="0"/>
              <a:t>	</a:t>
            </a: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50</a:t>
            </a:fld>
            <a:endParaRPr lang="en-CA"/>
          </a:p>
        </p:txBody>
      </p:sp>
      <p:pic>
        <p:nvPicPr>
          <p:cNvPr id="3074" name="Picture 2"/>
          <p:cNvPicPr>
            <a:picLocks noChangeAspect="1" noChangeArrowheads="1"/>
          </p:cNvPicPr>
          <p:nvPr/>
        </p:nvPicPr>
        <p:blipFill>
          <a:blip r:embed="rId2"/>
          <a:srcRect/>
          <a:stretch>
            <a:fillRect/>
          </a:stretch>
        </p:blipFill>
        <p:spPr bwMode="auto">
          <a:xfrm>
            <a:off x="1008168" y="3297711"/>
            <a:ext cx="2043257" cy="2918939"/>
          </a:xfrm>
          <a:prstGeom prst="rect">
            <a:avLst/>
          </a:prstGeom>
          <a:noFill/>
          <a:ln w="9525">
            <a:noFill/>
            <a:miter lim="800000"/>
            <a:headEnd/>
            <a:tailEnd/>
          </a:ln>
        </p:spPr>
      </p:pic>
      <p:sp>
        <p:nvSpPr>
          <p:cNvPr id="8" name="TextBox 7"/>
          <p:cNvSpPr txBox="1"/>
          <p:nvPr/>
        </p:nvSpPr>
        <p:spPr>
          <a:xfrm>
            <a:off x="150085" y="6373158"/>
            <a:ext cx="5585183" cy="307777"/>
          </a:xfrm>
          <a:prstGeom prst="rect">
            <a:avLst/>
          </a:prstGeom>
          <a:noFill/>
        </p:spPr>
        <p:txBody>
          <a:bodyPr wrap="none" rtlCol="0">
            <a:spAutoFit/>
          </a:bodyPr>
          <a:lstStyle/>
          <a:p>
            <a:r>
              <a:rPr lang="en-CA" sz="1400" dirty="0" smtClean="0">
                <a:solidFill>
                  <a:schemeClr val="tx1">
                    <a:lumMod val="50000"/>
                    <a:lumOff val="50000"/>
                  </a:schemeClr>
                </a:solidFill>
              </a:rPr>
              <a:t>http://sixperfections.blogspot.ca/2012/04/man-who-saved-world.html</a:t>
            </a:r>
            <a:endParaRPr lang="en-CA" sz="1400" dirty="0">
              <a:solidFill>
                <a:schemeClr val="tx1">
                  <a:lumMod val="50000"/>
                  <a:lumOff val="50000"/>
                </a:schemeClr>
              </a:solidFill>
            </a:endParaRPr>
          </a:p>
        </p:txBody>
      </p:sp>
      <p:pic>
        <p:nvPicPr>
          <p:cNvPr id="3075" name="Picture 3"/>
          <p:cNvPicPr>
            <a:picLocks noChangeAspect="1" noChangeArrowheads="1"/>
          </p:cNvPicPr>
          <p:nvPr/>
        </p:nvPicPr>
        <p:blipFill>
          <a:blip r:embed="rId3"/>
          <a:srcRect/>
          <a:stretch>
            <a:fillRect/>
          </a:stretch>
        </p:blipFill>
        <p:spPr bwMode="auto">
          <a:xfrm>
            <a:off x="3267456" y="2012776"/>
            <a:ext cx="5519740" cy="3677527"/>
          </a:xfrm>
          <a:prstGeom prst="rect">
            <a:avLst/>
          </a:prstGeom>
          <a:noFill/>
          <a:ln w="9525">
            <a:noFill/>
            <a:miter lim="800000"/>
            <a:headEnd/>
            <a:tailEnd/>
          </a:ln>
        </p:spPr>
      </p:pic>
      <p:sp>
        <p:nvSpPr>
          <p:cNvPr id="10" name="TextBox 9"/>
          <p:cNvSpPr txBox="1"/>
          <p:nvPr/>
        </p:nvSpPr>
        <p:spPr>
          <a:xfrm>
            <a:off x="6979281" y="5754984"/>
            <a:ext cx="1707519" cy="307777"/>
          </a:xfrm>
          <a:prstGeom prst="rect">
            <a:avLst/>
          </a:prstGeom>
          <a:noFill/>
        </p:spPr>
        <p:txBody>
          <a:bodyPr wrap="none" rtlCol="0">
            <a:spAutoFit/>
          </a:bodyPr>
          <a:lstStyle/>
          <a:p>
            <a:r>
              <a:rPr lang="az-Cyrl-AZ" sz="1400" dirty="0" smtClean="0">
                <a:solidFill>
                  <a:schemeClr val="tx1">
                    <a:lumMod val="50000"/>
                    <a:lumOff val="50000"/>
                  </a:schemeClr>
                </a:solidFill>
              </a:rPr>
              <a:t>Участник:</a:t>
            </a:r>
            <a:r>
              <a:rPr lang="en-CA" sz="1400" dirty="0" err="1" smtClean="0">
                <a:solidFill>
                  <a:schemeClr val="tx1">
                    <a:lumMod val="50000"/>
                    <a:lumOff val="50000"/>
                  </a:schemeClr>
                </a:solidFill>
              </a:rPr>
              <a:t>Goodvint</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Li-Ion Batteries</a:t>
            </a:r>
            <a:endParaRPr lang="en-CA"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51</a:t>
            </a:fld>
            <a:endParaRPr lang="en-CA"/>
          </a:p>
        </p:txBody>
      </p:sp>
      <p:pic>
        <p:nvPicPr>
          <p:cNvPr id="4098" name="Picture 2"/>
          <p:cNvPicPr>
            <a:picLocks noChangeAspect="1" noChangeArrowheads="1"/>
          </p:cNvPicPr>
          <p:nvPr/>
        </p:nvPicPr>
        <p:blipFill>
          <a:blip r:embed="rId2"/>
          <a:srcRect/>
          <a:stretch>
            <a:fillRect/>
          </a:stretch>
        </p:blipFill>
        <p:spPr bwMode="auto">
          <a:xfrm>
            <a:off x="1356188" y="2028933"/>
            <a:ext cx="6511247" cy="42051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A380</a:t>
            </a:r>
            <a:endParaRPr lang="en-CA"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52</a:t>
            </a:fld>
            <a:endParaRPr lang="en-CA"/>
          </a:p>
        </p:txBody>
      </p:sp>
      <p:pic>
        <p:nvPicPr>
          <p:cNvPr id="5122" name="Picture 2"/>
          <p:cNvPicPr>
            <a:picLocks noChangeAspect="1" noChangeArrowheads="1"/>
          </p:cNvPicPr>
          <p:nvPr/>
        </p:nvPicPr>
        <p:blipFill>
          <a:blip r:embed="rId2"/>
          <a:srcRect/>
          <a:stretch>
            <a:fillRect/>
          </a:stretch>
        </p:blipFill>
        <p:spPr bwMode="auto">
          <a:xfrm>
            <a:off x="2043113" y="2420634"/>
            <a:ext cx="5057775" cy="3619500"/>
          </a:xfrm>
          <a:prstGeom prst="rect">
            <a:avLst/>
          </a:prstGeom>
          <a:noFill/>
          <a:ln w="9525">
            <a:noFill/>
            <a:miter lim="800000"/>
            <a:headEnd/>
            <a:tailEnd/>
          </a:ln>
        </p:spPr>
      </p:pic>
      <p:sp>
        <p:nvSpPr>
          <p:cNvPr id="8" name="TextBox 7"/>
          <p:cNvSpPr txBox="1"/>
          <p:nvPr/>
        </p:nvSpPr>
        <p:spPr>
          <a:xfrm>
            <a:off x="5758062" y="6040134"/>
            <a:ext cx="1187441" cy="307777"/>
          </a:xfrm>
          <a:prstGeom prst="rect">
            <a:avLst/>
          </a:prstGeom>
          <a:noFill/>
        </p:spPr>
        <p:txBody>
          <a:bodyPr wrap="none" rtlCol="0">
            <a:spAutoFit/>
          </a:bodyPr>
          <a:lstStyle/>
          <a:p>
            <a:r>
              <a:rPr lang="en-CA" sz="1400" dirty="0" smtClean="0">
                <a:solidFill>
                  <a:schemeClr val="tx1">
                    <a:lumMod val="50000"/>
                    <a:lumOff val="50000"/>
                  </a:schemeClr>
                </a:solidFill>
              </a:rPr>
              <a:t>User : </a:t>
            </a:r>
            <a:r>
              <a:rPr lang="en-CA" sz="1400" dirty="0" err="1" smtClean="0">
                <a:solidFill>
                  <a:schemeClr val="tx1">
                    <a:lumMod val="50000"/>
                    <a:lumOff val="50000"/>
                  </a:schemeClr>
                </a:solidFill>
              </a:rPr>
              <a:t>P.loos</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Mariner 1   </a:t>
            </a:r>
            <a:r>
              <a:rPr lang="en-CA" dirty="0" err="1" smtClean="0"/>
              <a:t>Ariane</a:t>
            </a:r>
            <a:r>
              <a:rPr lang="en-CA" dirty="0" smtClean="0"/>
              <a:t> 5  MCO</a:t>
            </a:r>
            <a:endParaRPr lang="en-CA" dirty="0"/>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53</a:t>
            </a:fld>
            <a:endParaRPr lang="en-CA"/>
          </a:p>
        </p:txBody>
      </p:sp>
      <p:pic>
        <p:nvPicPr>
          <p:cNvPr id="6146" name="Picture 2"/>
          <p:cNvPicPr>
            <a:picLocks noChangeAspect="1" noChangeArrowheads="1"/>
          </p:cNvPicPr>
          <p:nvPr/>
        </p:nvPicPr>
        <p:blipFill>
          <a:blip r:embed="rId2"/>
          <a:srcRect/>
          <a:stretch>
            <a:fillRect/>
          </a:stretch>
        </p:blipFill>
        <p:spPr bwMode="auto">
          <a:xfrm>
            <a:off x="46240" y="1541123"/>
            <a:ext cx="2892175" cy="3615219"/>
          </a:xfrm>
          <a:prstGeom prst="rect">
            <a:avLst/>
          </a:prstGeom>
          <a:noFill/>
          <a:ln w="9525">
            <a:noFill/>
            <a:miter lim="800000"/>
            <a:headEnd/>
            <a:tailEnd/>
          </a:ln>
        </p:spPr>
      </p:pic>
      <p:sp>
        <p:nvSpPr>
          <p:cNvPr id="10" name="TextBox 9"/>
          <p:cNvSpPr txBox="1"/>
          <p:nvPr/>
        </p:nvSpPr>
        <p:spPr>
          <a:xfrm>
            <a:off x="2181311" y="5156342"/>
            <a:ext cx="675185" cy="307777"/>
          </a:xfrm>
          <a:prstGeom prst="rect">
            <a:avLst/>
          </a:prstGeom>
          <a:noFill/>
        </p:spPr>
        <p:txBody>
          <a:bodyPr wrap="none" rtlCol="0">
            <a:spAutoFit/>
          </a:bodyPr>
          <a:lstStyle/>
          <a:p>
            <a:r>
              <a:rPr lang="en-CA" sz="1400" dirty="0" smtClean="0">
                <a:solidFill>
                  <a:schemeClr val="tx1">
                    <a:lumMod val="50000"/>
                    <a:lumOff val="50000"/>
                  </a:schemeClr>
                </a:solidFill>
              </a:rPr>
              <a:t>NASA</a:t>
            </a:r>
            <a:endParaRPr lang="en-CA" sz="1400" dirty="0">
              <a:solidFill>
                <a:schemeClr val="tx1">
                  <a:lumMod val="50000"/>
                  <a:lumOff val="50000"/>
                </a:schemeClr>
              </a:solidFill>
            </a:endParaRPr>
          </a:p>
        </p:txBody>
      </p:sp>
      <p:pic>
        <p:nvPicPr>
          <p:cNvPr id="6147" name="Picture 3"/>
          <p:cNvPicPr>
            <a:picLocks noChangeAspect="1" noChangeArrowheads="1"/>
          </p:cNvPicPr>
          <p:nvPr/>
        </p:nvPicPr>
        <p:blipFill>
          <a:blip r:embed="rId3"/>
          <a:srcRect/>
          <a:stretch>
            <a:fillRect/>
          </a:stretch>
        </p:blipFill>
        <p:spPr bwMode="auto">
          <a:xfrm>
            <a:off x="2970422" y="1448657"/>
            <a:ext cx="2381250" cy="4914900"/>
          </a:xfrm>
          <a:prstGeom prst="rect">
            <a:avLst/>
          </a:prstGeom>
          <a:noFill/>
          <a:ln w="9525">
            <a:noFill/>
            <a:miter lim="800000"/>
            <a:headEnd/>
            <a:tailEnd/>
          </a:ln>
        </p:spPr>
      </p:pic>
      <p:sp>
        <p:nvSpPr>
          <p:cNvPr id="11" name="TextBox 10"/>
          <p:cNvSpPr txBox="1"/>
          <p:nvPr/>
        </p:nvSpPr>
        <p:spPr>
          <a:xfrm>
            <a:off x="4658854" y="6363557"/>
            <a:ext cx="692818" cy="307777"/>
          </a:xfrm>
          <a:prstGeom prst="rect">
            <a:avLst/>
          </a:prstGeom>
          <a:noFill/>
        </p:spPr>
        <p:txBody>
          <a:bodyPr wrap="none" rtlCol="0">
            <a:spAutoFit/>
          </a:bodyPr>
          <a:lstStyle/>
          <a:p>
            <a:r>
              <a:rPr lang="en-CA" sz="1400" dirty="0" smtClean="0">
                <a:solidFill>
                  <a:schemeClr val="tx1">
                    <a:lumMod val="50000"/>
                    <a:lumOff val="50000"/>
                  </a:schemeClr>
                </a:solidFill>
              </a:rPr>
              <a:t>Poppy</a:t>
            </a:r>
            <a:endParaRPr lang="en-CA" sz="1400" dirty="0">
              <a:solidFill>
                <a:schemeClr val="tx1">
                  <a:lumMod val="50000"/>
                  <a:lumOff val="50000"/>
                </a:schemeClr>
              </a:solidFill>
            </a:endParaRPr>
          </a:p>
        </p:txBody>
      </p:sp>
      <p:pic>
        <p:nvPicPr>
          <p:cNvPr id="6148" name="Picture 4"/>
          <p:cNvPicPr>
            <a:picLocks noChangeAspect="1" noChangeArrowheads="1"/>
          </p:cNvPicPr>
          <p:nvPr/>
        </p:nvPicPr>
        <p:blipFill>
          <a:blip r:embed="rId4"/>
          <a:srcRect/>
          <a:stretch>
            <a:fillRect/>
          </a:stretch>
        </p:blipFill>
        <p:spPr bwMode="auto">
          <a:xfrm>
            <a:off x="5385504" y="2105754"/>
            <a:ext cx="3694202" cy="3358365"/>
          </a:xfrm>
          <a:prstGeom prst="rect">
            <a:avLst/>
          </a:prstGeom>
          <a:noFill/>
          <a:ln w="9525">
            <a:noFill/>
            <a:miter lim="800000"/>
            <a:headEnd/>
            <a:tailEnd/>
          </a:ln>
        </p:spPr>
      </p:pic>
      <p:sp>
        <p:nvSpPr>
          <p:cNvPr id="12" name="TextBox 11"/>
          <p:cNvSpPr txBox="1"/>
          <p:nvPr/>
        </p:nvSpPr>
        <p:spPr>
          <a:xfrm>
            <a:off x="8293894" y="5464119"/>
            <a:ext cx="675185" cy="307777"/>
          </a:xfrm>
          <a:prstGeom prst="rect">
            <a:avLst/>
          </a:prstGeom>
          <a:noFill/>
        </p:spPr>
        <p:txBody>
          <a:bodyPr wrap="none" rtlCol="0">
            <a:spAutoFit/>
          </a:bodyPr>
          <a:lstStyle/>
          <a:p>
            <a:r>
              <a:rPr lang="en-CA" sz="1400" dirty="0" smtClean="0">
                <a:solidFill>
                  <a:schemeClr val="tx1">
                    <a:lumMod val="50000"/>
                    <a:lumOff val="50000"/>
                  </a:schemeClr>
                </a:solidFill>
              </a:rPr>
              <a:t>NASA</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Mariner 1</a:t>
            </a:r>
            <a:endParaRPr lang="en-CA" dirty="0"/>
          </a:p>
        </p:txBody>
      </p:sp>
      <p:sp>
        <p:nvSpPr>
          <p:cNvPr id="3" name="Content Placeholder 2"/>
          <p:cNvSpPr>
            <a:spLocks noGrp="1"/>
          </p:cNvSpPr>
          <p:nvPr>
            <p:ph idx="1"/>
          </p:nvPr>
        </p:nvSpPr>
        <p:spPr/>
        <p:txBody>
          <a:bodyPr/>
          <a:lstStyle/>
          <a:p>
            <a:pPr>
              <a:buNone/>
            </a:pPr>
            <a:r>
              <a:rPr lang="en-CA" dirty="0" smtClean="0"/>
              <a:t>	</a:t>
            </a:r>
            <a:endParaRPr lang="en-CA" dirty="0" smtClean="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54</a:t>
            </a:fld>
            <a:endParaRPr lang="en-CA"/>
          </a:p>
        </p:txBody>
      </p:sp>
      <p:graphicFrame>
        <p:nvGraphicFramePr>
          <p:cNvPr id="9" name="Object 8"/>
          <p:cNvGraphicFramePr>
            <a:graphicFrameLocks noChangeAspect="1"/>
          </p:cNvGraphicFramePr>
          <p:nvPr/>
        </p:nvGraphicFramePr>
        <p:xfrm>
          <a:off x="4034319" y="2577599"/>
          <a:ext cx="834535" cy="1132583"/>
        </p:xfrm>
        <a:graphic>
          <a:graphicData uri="http://schemas.openxmlformats.org/presentationml/2006/ole">
            <p:oleObj spid="_x0000_s2050" name="Equation" r:id="rId3" imgW="177480" imgH="241200" progId="Equation.DSMT4">
              <p:embed/>
            </p:oleObj>
          </a:graphicData>
        </a:graphic>
      </p:graphicFrame>
      <p:sp>
        <p:nvSpPr>
          <p:cNvPr id="10" name="Rectangle 9"/>
          <p:cNvSpPr/>
          <p:nvPr/>
        </p:nvSpPr>
        <p:spPr>
          <a:xfrm>
            <a:off x="1300971" y="1988341"/>
            <a:ext cx="6858906" cy="400110"/>
          </a:xfrm>
          <a:prstGeom prst="rect">
            <a:avLst/>
          </a:prstGeom>
        </p:spPr>
        <p:txBody>
          <a:bodyPr wrap="square">
            <a:spAutoFit/>
          </a:bodyPr>
          <a:lstStyle/>
          <a:p>
            <a:r>
              <a:rPr lang="en-CA" sz="2000" dirty="0" smtClean="0"/>
              <a:t>The </a:t>
            </a:r>
            <a:r>
              <a:rPr lang="en-CA" sz="2000" i="1" dirty="0" smtClean="0">
                <a:latin typeface="Times New Roman" pitchFamily="18" charset="0"/>
                <a:cs typeface="Times New Roman" pitchFamily="18" charset="0"/>
              </a:rPr>
              <a:t>n</a:t>
            </a:r>
            <a:r>
              <a:rPr lang="en-CA" sz="2000" baseline="30000" dirty="0" smtClean="0"/>
              <a:t>th</a:t>
            </a:r>
            <a:r>
              <a:rPr lang="en-CA" sz="2000" dirty="0" smtClean="0"/>
              <a:t> smoothed value of the time derivative of a radius </a:t>
            </a:r>
            <a:r>
              <a:rPr lang="en-CA" sz="2000" i="1" dirty="0" smtClean="0">
                <a:latin typeface="Times New Roman" pitchFamily="18" charset="0"/>
                <a:cs typeface="Times New Roman" pitchFamily="18" charset="0"/>
              </a:rPr>
              <a:t>R</a:t>
            </a:r>
            <a:endParaRPr lang="en-CA" sz="2000" dirty="0">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4"/>
          <a:srcRect/>
          <a:stretch>
            <a:fillRect/>
          </a:stretch>
        </p:blipFill>
        <p:spPr bwMode="auto">
          <a:xfrm>
            <a:off x="457200" y="3710182"/>
            <a:ext cx="3015465" cy="3015465"/>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5512941" y="3710182"/>
            <a:ext cx="3015465" cy="30154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Ariane</a:t>
            </a:r>
            <a:r>
              <a:rPr lang="en-CA" dirty="0" smtClean="0"/>
              <a:t> 5</a:t>
            </a:r>
            <a:endParaRPr lang="en-CA" dirty="0"/>
          </a:p>
        </p:txBody>
      </p:sp>
      <p:sp>
        <p:nvSpPr>
          <p:cNvPr id="3" name="Content Placeholder 2"/>
          <p:cNvSpPr>
            <a:spLocks noGrp="1"/>
          </p:cNvSpPr>
          <p:nvPr>
            <p:ph idx="1"/>
          </p:nvPr>
        </p:nvSpPr>
        <p:spPr>
          <a:xfrm>
            <a:off x="457200" y="1600200"/>
            <a:ext cx="8622506" cy="4616450"/>
          </a:xfrm>
        </p:spPr>
        <p:txBody>
          <a:bodyPr/>
          <a:lstStyle/>
          <a:p>
            <a:pPr>
              <a:buNone/>
            </a:pPr>
            <a:r>
              <a:rPr lang="en-CA" sz="1800" dirty="0" smtClean="0">
                <a:solidFill>
                  <a:srgbClr val="00B0F0"/>
                </a:solidFill>
                <a:latin typeface="Consolas" pitchFamily="49" charset="0"/>
                <a:cs typeface="Consolas" pitchFamily="49" charset="0"/>
              </a:rPr>
              <a:t>L_M_BH_32</a:t>
            </a:r>
            <a:r>
              <a:rPr lang="en-CA" sz="1800" dirty="0" smtClean="0">
                <a:latin typeface="Consolas" pitchFamily="49" charset="0"/>
                <a:cs typeface="Consolas" pitchFamily="49" charset="0"/>
              </a:rPr>
              <a:t> := TBD.T_ENTIER_</a:t>
            </a:r>
            <a:r>
              <a:rPr lang="en-CA" sz="1800" dirty="0" smtClean="0">
                <a:solidFill>
                  <a:srgbClr val="FF0000"/>
                </a:solidFill>
                <a:latin typeface="Consolas" pitchFamily="49" charset="0"/>
                <a:cs typeface="Consolas" pitchFamily="49" charset="0"/>
              </a:rPr>
              <a:t>32S</a:t>
            </a:r>
            <a:r>
              <a:rPr lang="en-CA" sz="1800" dirty="0" smtClean="0">
                <a:latin typeface="Consolas" pitchFamily="49" charset="0"/>
                <a:cs typeface="Consolas" pitchFamily="49" charset="0"/>
              </a:rPr>
              <a:t>(</a:t>
            </a:r>
          </a:p>
          <a:p>
            <a:pPr>
              <a:buNone/>
            </a:pPr>
            <a:r>
              <a:rPr lang="en-CA" sz="1800" dirty="0" smtClean="0">
                <a:solidFill>
                  <a:srgbClr val="7030A0"/>
                </a:solidFill>
                <a:latin typeface="Consolas" pitchFamily="49" charset="0"/>
                <a:cs typeface="Consolas" pitchFamily="49" charset="0"/>
              </a:rPr>
              <a:t>     </a:t>
            </a:r>
            <a:r>
              <a:rPr lang="en-CA" sz="1800" b="1" dirty="0" smtClean="0">
                <a:solidFill>
                  <a:srgbClr val="FF0066"/>
                </a:solidFill>
                <a:latin typeface="Consolas" pitchFamily="49" charset="0"/>
                <a:cs typeface="Consolas" pitchFamily="49" charset="0"/>
              </a:rPr>
              <a:t>(1.0/C_M_LSB_BH) * G_M_INFO_DERIVE( T_ALG.E_BH )</a:t>
            </a:r>
            <a:r>
              <a:rPr lang="en-CA" sz="1800" dirty="0" smtClean="0">
                <a:solidFill>
                  <a:srgbClr val="FF0066"/>
                </a:solidFill>
                <a:latin typeface="Consolas" pitchFamily="49" charset="0"/>
                <a:cs typeface="Consolas" pitchFamily="49" charset="0"/>
              </a:rPr>
              <a:t> </a:t>
            </a:r>
            <a:r>
              <a:rPr lang="en-CA" sz="1800" dirty="0" smtClean="0">
                <a:latin typeface="Consolas" pitchFamily="49" charset="0"/>
                <a:cs typeface="Consolas" pitchFamily="49" charset="0"/>
              </a:rPr>
              <a:t>);</a:t>
            </a:r>
          </a:p>
          <a:p>
            <a:pPr>
              <a:buNone/>
            </a:pPr>
            <a:endParaRPr lang="en-CA" sz="1800" dirty="0" smtClean="0">
              <a:latin typeface="Consolas" pitchFamily="49" charset="0"/>
              <a:cs typeface="Consolas" pitchFamily="49" charset="0"/>
            </a:endParaRPr>
          </a:p>
          <a:p>
            <a:pPr>
              <a:buNone/>
            </a:pPr>
            <a:r>
              <a:rPr lang="en-CA" sz="1800" dirty="0" smtClean="0">
                <a:latin typeface="Consolas" pitchFamily="49" charset="0"/>
                <a:cs typeface="Consolas" pitchFamily="49" charset="0"/>
              </a:rPr>
              <a:t>if </a:t>
            </a:r>
            <a:r>
              <a:rPr lang="en-CA" sz="1800" dirty="0" smtClean="0">
                <a:solidFill>
                  <a:srgbClr val="00B0F0"/>
                </a:solidFill>
                <a:latin typeface="Consolas" pitchFamily="49" charset="0"/>
                <a:cs typeface="Consolas" pitchFamily="49" charset="0"/>
              </a:rPr>
              <a:t>L_M_BH_32</a:t>
            </a:r>
            <a:r>
              <a:rPr lang="en-CA" sz="1800" dirty="0" smtClean="0">
                <a:latin typeface="Consolas" pitchFamily="49" charset="0"/>
                <a:cs typeface="Consolas" pitchFamily="49" charset="0"/>
              </a:rPr>
              <a:t> &gt; 32767 then</a:t>
            </a:r>
          </a:p>
          <a:p>
            <a:pPr>
              <a:buNone/>
            </a:pPr>
            <a:r>
              <a:rPr lang="en-CA" sz="1800" dirty="0" smtClean="0">
                <a:latin typeface="Consolas" pitchFamily="49" charset="0"/>
                <a:cs typeface="Consolas" pitchFamily="49" charset="0"/>
              </a:rPr>
              <a:t>    P_M_DERIVE(T_ALG.E_BH) := 16#7FFF#;</a:t>
            </a:r>
          </a:p>
          <a:p>
            <a:pPr>
              <a:buNone/>
            </a:pPr>
            <a:r>
              <a:rPr lang="en-CA" sz="1800" dirty="0" err="1" smtClean="0">
                <a:latin typeface="Consolas" pitchFamily="49" charset="0"/>
                <a:cs typeface="Consolas" pitchFamily="49" charset="0"/>
              </a:rPr>
              <a:t>elsif</a:t>
            </a:r>
            <a:r>
              <a:rPr lang="en-CA" sz="1800" dirty="0" smtClean="0">
                <a:latin typeface="Consolas" pitchFamily="49" charset="0"/>
                <a:cs typeface="Consolas" pitchFamily="49" charset="0"/>
              </a:rPr>
              <a:t> </a:t>
            </a:r>
            <a:r>
              <a:rPr lang="en-CA" sz="1800" dirty="0" smtClean="0">
                <a:solidFill>
                  <a:srgbClr val="00B0F0"/>
                </a:solidFill>
                <a:latin typeface="Consolas" pitchFamily="49" charset="0"/>
                <a:cs typeface="Consolas" pitchFamily="49" charset="0"/>
              </a:rPr>
              <a:t>L_M_BH_32</a:t>
            </a:r>
            <a:r>
              <a:rPr lang="en-CA" sz="1800" dirty="0" smtClean="0">
                <a:latin typeface="Consolas" pitchFamily="49" charset="0"/>
                <a:cs typeface="Consolas" pitchFamily="49" charset="0"/>
              </a:rPr>
              <a:t> &lt; -32768 then</a:t>
            </a:r>
          </a:p>
          <a:p>
            <a:pPr>
              <a:buNone/>
            </a:pPr>
            <a:r>
              <a:rPr lang="en-CA" sz="1800" dirty="0" smtClean="0">
                <a:latin typeface="Consolas" pitchFamily="49" charset="0"/>
                <a:cs typeface="Consolas" pitchFamily="49" charset="0"/>
              </a:rPr>
              <a:t>    P_M_DERIVE(T_ALG.E_BH) := 16#8000#;</a:t>
            </a:r>
          </a:p>
          <a:p>
            <a:pPr>
              <a:buNone/>
            </a:pPr>
            <a:r>
              <a:rPr lang="en-CA" sz="1800" dirty="0" smtClean="0">
                <a:latin typeface="Consolas" pitchFamily="49" charset="0"/>
                <a:cs typeface="Consolas" pitchFamily="49" charset="0"/>
              </a:rPr>
              <a:t>else</a:t>
            </a:r>
          </a:p>
          <a:p>
            <a:pPr>
              <a:buNone/>
            </a:pPr>
            <a:r>
              <a:rPr lang="en-CA" sz="1800" dirty="0" smtClean="0">
                <a:latin typeface="Consolas" pitchFamily="49" charset="0"/>
                <a:cs typeface="Consolas" pitchFamily="49" charset="0"/>
              </a:rPr>
              <a:t>    P_M_DERIVE(T_ALG.E_BH) := </a:t>
            </a:r>
          </a:p>
          <a:p>
            <a:pPr>
              <a:buNone/>
            </a:pPr>
            <a:r>
              <a:rPr lang="en-CA" sz="1800" dirty="0" smtClean="0">
                <a:latin typeface="Consolas" pitchFamily="49" charset="0"/>
                <a:cs typeface="Consolas" pitchFamily="49" charset="0"/>
              </a:rPr>
              <a:t>        UC_16S_EN_</a:t>
            </a:r>
            <a:r>
              <a:rPr lang="en-CA" sz="1800" dirty="0" smtClean="0">
                <a:solidFill>
                  <a:srgbClr val="FF0000"/>
                </a:solidFill>
                <a:latin typeface="Consolas" pitchFamily="49" charset="0"/>
                <a:cs typeface="Consolas" pitchFamily="49" charset="0"/>
              </a:rPr>
              <a:t>16NS</a:t>
            </a:r>
            <a:r>
              <a:rPr lang="en-CA" sz="1800" dirty="0" smtClean="0">
                <a:latin typeface="Consolas" pitchFamily="49" charset="0"/>
                <a:cs typeface="Consolas" pitchFamily="49" charset="0"/>
              </a:rPr>
              <a:t>( TDB.T_ENTIER_</a:t>
            </a:r>
            <a:r>
              <a:rPr lang="en-CA" sz="1800" dirty="0" smtClean="0">
                <a:solidFill>
                  <a:srgbClr val="FF0000"/>
                </a:solidFill>
                <a:latin typeface="Consolas" pitchFamily="49" charset="0"/>
                <a:cs typeface="Consolas" pitchFamily="49" charset="0"/>
              </a:rPr>
              <a:t>16S</a:t>
            </a:r>
            <a:r>
              <a:rPr lang="en-CA" sz="1800" dirty="0" smtClean="0">
                <a:latin typeface="Consolas" pitchFamily="49" charset="0"/>
                <a:cs typeface="Consolas" pitchFamily="49" charset="0"/>
              </a:rPr>
              <a:t>( </a:t>
            </a:r>
            <a:r>
              <a:rPr lang="en-CA" sz="1800" dirty="0" smtClean="0">
                <a:solidFill>
                  <a:srgbClr val="00B0F0"/>
                </a:solidFill>
                <a:latin typeface="Consolas" pitchFamily="49" charset="0"/>
                <a:cs typeface="Consolas" pitchFamily="49" charset="0"/>
              </a:rPr>
              <a:t>L_M_BH_32</a:t>
            </a:r>
            <a:r>
              <a:rPr lang="en-CA" sz="1800" dirty="0" smtClean="0">
                <a:latin typeface="Consolas" pitchFamily="49" charset="0"/>
                <a:cs typeface="Consolas" pitchFamily="49" charset="0"/>
              </a:rPr>
              <a:t> ) );</a:t>
            </a:r>
          </a:p>
          <a:p>
            <a:pPr>
              <a:buNone/>
            </a:pPr>
            <a:r>
              <a:rPr lang="en-CA" sz="1800" dirty="0" smtClean="0">
                <a:latin typeface="Consolas" pitchFamily="49" charset="0"/>
                <a:cs typeface="Consolas" pitchFamily="49" charset="0"/>
              </a:rPr>
              <a:t>end if;</a:t>
            </a:r>
          </a:p>
          <a:p>
            <a:pPr>
              <a:buNone/>
            </a:pPr>
            <a:endParaRPr lang="en-CA" sz="1800" dirty="0" smtClean="0">
              <a:latin typeface="Consolas" pitchFamily="49" charset="0"/>
              <a:cs typeface="Consolas" pitchFamily="49" charset="0"/>
            </a:endParaRPr>
          </a:p>
          <a:p>
            <a:pPr>
              <a:buNone/>
            </a:pPr>
            <a:r>
              <a:rPr lang="en-CA" sz="1800" dirty="0" smtClean="0">
                <a:latin typeface="Consolas" pitchFamily="49" charset="0"/>
                <a:cs typeface="Consolas" pitchFamily="49" charset="0"/>
              </a:rPr>
              <a:t>P_M_DERIVE(T_ALG.E_BH) := UC_16S_EN_</a:t>
            </a:r>
            <a:r>
              <a:rPr lang="en-CA" sz="1800" dirty="0" smtClean="0">
                <a:solidFill>
                  <a:srgbClr val="FF0000"/>
                </a:solidFill>
                <a:latin typeface="Consolas" pitchFamily="49" charset="0"/>
                <a:cs typeface="Consolas" pitchFamily="49" charset="0"/>
              </a:rPr>
              <a:t>16NS</a:t>
            </a:r>
            <a:r>
              <a:rPr lang="en-CA" sz="1800" dirty="0" smtClean="0">
                <a:latin typeface="Consolas" pitchFamily="49" charset="0"/>
                <a:cs typeface="Consolas" pitchFamily="49" charset="0"/>
              </a:rPr>
              <a:t>( TDB.T_ENTIER_</a:t>
            </a:r>
            <a:r>
              <a:rPr lang="en-CA" sz="1800" dirty="0" smtClean="0">
                <a:solidFill>
                  <a:srgbClr val="FF0000"/>
                </a:solidFill>
                <a:latin typeface="Consolas" pitchFamily="49" charset="0"/>
                <a:cs typeface="Consolas" pitchFamily="49" charset="0"/>
              </a:rPr>
              <a:t>16S</a:t>
            </a:r>
            <a:r>
              <a:rPr lang="en-CA" sz="1800" dirty="0" smtClean="0">
                <a:latin typeface="Consolas" pitchFamily="49" charset="0"/>
                <a:cs typeface="Consolas" pitchFamily="49" charset="0"/>
              </a:rPr>
              <a:t>(</a:t>
            </a:r>
          </a:p>
          <a:p>
            <a:pPr>
              <a:buNone/>
            </a:pPr>
            <a:r>
              <a:rPr lang="en-CA" sz="1800" dirty="0" smtClean="0">
                <a:latin typeface="Consolas" pitchFamily="49" charset="0"/>
                <a:cs typeface="Consolas" pitchFamily="49" charset="0"/>
              </a:rPr>
              <a:t>      </a:t>
            </a:r>
            <a:r>
              <a:rPr lang="en-CA" sz="1800" b="1" dirty="0" smtClean="0">
                <a:solidFill>
                  <a:srgbClr val="FF0000"/>
                </a:solidFill>
                <a:latin typeface="Consolas" pitchFamily="49" charset="0"/>
                <a:cs typeface="Consolas" pitchFamily="49" charset="0"/>
              </a:rPr>
              <a:t>(1.0/C_M_LSB_BH) * G_M_INFO_DERIVE( T_ALG.E_BH )</a:t>
            </a:r>
            <a:r>
              <a:rPr lang="en-CA" sz="1800" dirty="0" smtClean="0">
                <a:solidFill>
                  <a:srgbClr val="7030A0"/>
                </a:solidFill>
                <a:latin typeface="Consolas" pitchFamily="49" charset="0"/>
                <a:cs typeface="Consolas" pitchFamily="49" charset="0"/>
              </a:rPr>
              <a:t> </a:t>
            </a:r>
            <a:r>
              <a:rPr lang="en-CA" sz="1800" dirty="0" smtClean="0">
                <a:latin typeface="Consolas" pitchFamily="49" charset="0"/>
                <a:cs typeface="Consolas" pitchFamily="49" charset="0"/>
              </a:rPr>
              <a:t>) );</a:t>
            </a:r>
          </a:p>
          <a:p>
            <a:pPr>
              <a:buNone/>
            </a:pPr>
            <a:endParaRPr lang="en-CA" sz="1800" dirty="0" smtClean="0">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55</a:t>
            </a:fld>
            <a:endParaRPr lang="en-CA"/>
          </a:p>
        </p:txBody>
      </p:sp>
      <p:sp>
        <p:nvSpPr>
          <p:cNvPr id="10" name="TextBox 9"/>
          <p:cNvSpPr txBox="1"/>
          <p:nvPr/>
        </p:nvSpPr>
        <p:spPr>
          <a:xfrm>
            <a:off x="4881295" y="1048306"/>
            <a:ext cx="4262705" cy="369332"/>
          </a:xfrm>
          <a:prstGeom prst="rect">
            <a:avLst/>
          </a:prstGeom>
          <a:noFill/>
        </p:spPr>
        <p:txBody>
          <a:bodyPr wrap="none" rtlCol="0">
            <a:spAutoFit/>
          </a:bodyPr>
          <a:lstStyle/>
          <a:p>
            <a:r>
              <a:rPr lang="en-CA" dirty="0" smtClean="0"/>
              <a:t>Double-precision floating-point number</a:t>
            </a:r>
            <a:endParaRPr lang="en-CA" dirty="0"/>
          </a:p>
        </p:txBody>
      </p:sp>
      <p:cxnSp>
        <p:nvCxnSpPr>
          <p:cNvPr id="12" name="Straight Arrow Connector 11"/>
          <p:cNvCxnSpPr/>
          <p:nvPr/>
        </p:nvCxnSpPr>
        <p:spPr>
          <a:xfrm flipH="1">
            <a:off x="5116530" y="1366268"/>
            <a:ext cx="965771" cy="5858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Mars Climate Orbiter</a:t>
            </a:r>
            <a:endParaRPr lang="en-CA" dirty="0"/>
          </a:p>
        </p:txBody>
      </p:sp>
      <p:sp>
        <p:nvSpPr>
          <p:cNvPr id="3" name="Content Placeholder 2"/>
          <p:cNvSpPr>
            <a:spLocks noGrp="1"/>
          </p:cNvSpPr>
          <p:nvPr>
            <p:ph idx="1"/>
          </p:nvPr>
        </p:nvSpPr>
        <p:spPr/>
        <p:txBody>
          <a:bodyPr/>
          <a:lstStyle/>
          <a:p>
            <a:pPr>
              <a:buNone/>
            </a:pPr>
            <a:r>
              <a:rPr lang="en-CA" dirty="0" smtClean="0"/>
              <a:t>	</a:t>
            </a:r>
            <a:endParaRPr lang="en-CA" dirty="0" smtClean="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56</a:t>
            </a:fld>
            <a:endParaRPr lang="en-CA"/>
          </a:p>
        </p:txBody>
      </p:sp>
      <p:sp>
        <p:nvSpPr>
          <p:cNvPr id="8" name="Rectangle 7"/>
          <p:cNvSpPr/>
          <p:nvPr/>
        </p:nvSpPr>
        <p:spPr>
          <a:xfrm>
            <a:off x="1931950" y="2857157"/>
            <a:ext cx="5330305" cy="646331"/>
          </a:xfrm>
          <a:prstGeom prst="rect">
            <a:avLst/>
          </a:prstGeom>
        </p:spPr>
        <p:txBody>
          <a:bodyPr wrap="none">
            <a:spAutoFit/>
          </a:bodyPr>
          <a:lstStyle/>
          <a:p>
            <a:r>
              <a:rPr lang="en-CA" sz="3600" dirty="0" smtClean="0">
                <a:latin typeface="Times New Roman" pitchFamily="18" charset="0"/>
                <a:cs typeface="Times New Roman" pitchFamily="18" charset="0"/>
              </a:rPr>
              <a:t>1 </a:t>
            </a:r>
            <a:r>
              <a:rPr lang="en-CA" sz="3600" dirty="0" err="1" smtClean="0">
                <a:latin typeface="Times New Roman" pitchFamily="18" charset="0"/>
                <a:cs typeface="Times New Roman" pitchFamily="18" charset="0"/>
              </a:rPr>
              <a:t>lbf</a:t>
            </a:r>
            <a:r>
              <a:rPr lang="en-CA" sz="3600" dirty="0" smtClean="0">
                <a:latin typeface="Times New Roman" pitchFamily="18" charset="0"/>
                <a:cs typeface="Times New Roman" pitchFamily="18" charset="0"/>
              </a:rPr>
              <a:t> = 4.4482216152605 N</a:t>
            </a:r>
            <a:endParaRPr lang="en-CA"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Gimli</a:t>
            </a:r>
            <a:r>
              <a:rPr lang="en-CA" dirty="0" smtClean="0"/>
              <a:t> Glider</a:t>
            </a:r>
            <a:endParaRPr lang="en-CA" dirty="0"/>
          </a:p>
        </p:txBody>
      </p:sp>
      <p:sp>
        <p:nvSpPr>
          <p:cNvPr id="3" name="Content Placeholder 2"/>
          <p:cNvSpPr>
            <a:spLocks noGrp="1"/>
          </p:cNvSpPr>
          <p:nvPr>
            <p:ph idx="1"/>
          </p:nvPr>
        </p:nvSpPr>
        <p:spPr/>
        <p:txBody>
          <a:bodyPr/>
          <a:lstStyle/>
          <a:p>
            <a:pPr algn="ctr">
              <a:buNone/>
            </a:pPr>
            <a:r>
              <a:rPr lang="en-CA" dirty="0" smtClean="0"/>
              <a:t>Imagine gliding a 767 over 200 km?</a:t>
            </a:r>
            <a:endParaRPr lang="en-CA" dirty="0" smtClean="0">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57</a:t>
            </a:fld>
            <a:endParaRPr lang="en-CA"/>
          </a:p>
        </p:txBody>
      </p:sp>
      <p:pic>
        <p:nvPicPr>
          <p:cNvPr id="18" name="Picture 22" descr="C:\Users\dwharder\Desktop\i2.png"/>
          <p:cNvPicPr>
            <a:picLocks noChangeAspect="1" noChangeArrowheads="1"/>
          </p:cNvPicPr>
          <p:nvPr/>
        </p:nvPicPr>
        <p:blipFill>
          <a:blip r:embed="rId2"/>
          <a:srcRect/>
          <a:stretch>
            <a:fillRect/>
          </a:stretch>
        </p:blipFill>
        <p:spPr bwMode="auto">
          <a:xfrm>
            <a:off x="3635375" y="2359701"/>
            <a:ext cx="1871663" cy="3671887"/>
          </a:xfrm>
          <a:prstGeom prst="rect">
            <a:avLst/>
          </a:prstGeom>
          <a:noFill/>
        </p:spPr>
      </p:pic>
      <p:pic>
        <p:nvPicPr>
          <p:cNvPr id="8194" name="Picture 2" descr="C:\Users\dwharder\Desktop\gimly.png"/>
          <p:cNvPicPr>
            <a:picLocks noChangeAspect="1" noChangeArrowheads="1"/>
          </p:cNvPicPr>
          <p:nvPr/>
        </p:nvPicPr>
        <p:blipFill>
          <a:blip r:embed="rId3"/>
          <a:srcRect/>
          <a:stretch>
            <a:fillRect/>
          </a:stretch>
        </p:blipFill>
        <p:spPr bwMode="auto">
          <a:xfrm>
            <a:off x="1379538" y="2359701"/>
            <a:ext cx="6383337" cy="414337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53251" name="Rectangle 3"/>
          <p:cNvSpPr>
            <a:spLocks noGrp="1" noChangeArrowheads="1"/>
          </p:cNvSpPr>
          <p:nvPr>
            <p:ph type="body" idx="1"/>
          </p:nvPr>
        </p:nvSpPr>
        <p:spPr/>
        <p:txBody>
          <a:bodyPr/>
          <a:lstStyle/>
          <a:p>
            <a:pPr marL="533400" indent="-533400">
              <a:buFontTx/>
              <a:buNone/>
            </a:pPr>
            <a:r>
              <a:rPr lang="en-CA" sz="1800" dirty="0" smtClean="0">
                <a:latin typeface="Arial" charset="0"/>
                <a:cs typeface="Arial" charset="0"/>
              </a:rPr>
              <a:t>[1]	Professional Engineers Act,</a:t>
            </a:r>
            <a:br>
              <a:rPr lang="en-CA" sz="1800" dirty="0" smtClean="0">
                <a:latin typeface="Arial" charset="0"/>
                <a:cs typeface="Arial" charset="0"/>
              </a:rPr>
            </a:br>
            <a:r>
              <a:rPr lang="en-CA" sz="1800" dirty="0" smtClean="0">
                <a:latin typeface="Arial" charset="0"/>
                <a:cs typeface="Arial" charset="0"/>
              </a:rPr>
              <a:t>	</a:t>
            </a:r>
            <a:r>
              <a:rPr lang="en-CA" sz="1600" dirty="0" smtClean="0">
                <a:latin typeface="Arial" charset="0"/>
                <a:cs typeface="Arial" charset="0"/>
              </a:rPr>
              <a:t>http</a:t>
            </a:r>
            <a:r>
              <a:rPr lang="en-CA" sz="1600" dirty="0" smtClean="0">
                <a:latin typeface="Arial" charset="0"/>
                <a:cs typeface="Arial" charset="0"/>
              </a:rPr>
              <a:t>://www.e-laws.gov.on.ca/html/statutes/english/elaws_statutes_90p28_e.htm</a:t>
            </a:r>
          </a:p>
          <a:p>
            <a:pPr marL="533400" indent="-533400">
              <a:buFontTx/>
              <a:buNone/>
            </a:pPr>
            <a:r>
              <a:rPr lang="en-CA" sz="1800" dirty="0" smtClean="0">
                <a:latin typeface="Arial" charset="0"/>
                <a:cs typeface="Arial" charset="0"/>
              </a:rPr>
              <a:t>[2]	Ontario Regulation 941,</a:t>
            </a:r>
          </a:p>
          <a:p>
            <a:pPr marL="533400" indent="-533400">
              <a:buFontTx/>
              <a:buNone/>
            </a:pPr>
            <a:r>
              <a:rPr lang="en-CA" sz="1600" smtClean="0">
                <a:latin typeface="Arial" charset="0"/>
                <a:cs typeface="Arial" charset="0"/>
              </a:rPr>
              <a:t>	</a:t>
            </a:r>
            <a:r>
              <a:rPr lang="en-CA" sz="1600" smtClean="0">
                <a:latin typeface="Arial" charset="0"/>
                <a:cs typeface="Arial" charset="0"/>
              </a:rPr>
              <a:t>	http</a:t>
            </a:r>
            <a:r>
              <a:rPr lang="en-CA" sz="1600" dirty="0" smtClean="0">
                <a:latin typeface="Arial" charset="0"/>
                <a:cs typeface="Arial" charset="0"/>
              </a:rPr>
              <a:t>://www.e-laws.gov.on.ca/html/regs/english/elaws_regs_900941_e.htm</a:t>
            </a:r>
          </a:p>
          <a:p>
            <a:pPr marL="533400" indent="-533400">
              <a:buFontTx/>
              <a:buNone/>
            </a:pPr>
            <a:r>
              <a:rPr lang="en-CA" sz="1800" dirty="0" smtClean="0">
                <a:latin typeface="Arial" charset="0"/>
                <a:cs typeface="Arial" charset="0"/>
              </a:rPr>
              <a:t>[3]	Julie Vale, ECE 290 Course Notes, 2011.</a:t>
            </a:r>
          </a:p>
          <a:p>
            <a:pPr marL="533400" indent="-533400">
              <a:buFontTx/>
              <a:buNone/>
            </a:pPr>
            <a:r>
              <a:rPr lang="en-CA" sz="1800" dirty="0" smtClean="0">
                <a:latin typeface="Arial" charset="0"/>
                <a:cs typeface="Arial" charset="0"/>
              </a:rPr>
              <a:t>[4]	 Wikipedia, http://www.wikipedia.org/</a:t>
            </a:r>
          </a:p>
          <a:p>
            <a:pPr marL="533400" indent="-533400">
              <a:buFontTx/>
              <a:buNone/>
            </a:pPr>
            <a:endParaRPr lang="en-CA" sz="1800" dirty="0" smtClean="0">
              <a:latin typeface="Arial" charset="0"/>
              <a:cs typeface="Arial" charset="0"/>
            </a:endParaRPr>
          </a:p>
          <a:p>
            <a:pPr marL="533400" indent="-533400" algn="just">
              <a:buFontTx/>
              <a:buNone/>
            </a:pPr>
            <a:r>
              <a:rPr lang="en-CA" sz="1600" dirty="0" smtClean="0">
                <a:solidFill>
                  <a:schemeClr val="tx1">
                    <a:lumMod val="65000"/>
                    <a:lumOff val="35000"/>
                  </a:schemeClr>
                </a:solidFill>
                <a:latin typeface="Arial" charset="0"/>
                <a:cs typeface="Arial" charset="0"/>
              </a:rPr>
              <a:t>	These course slides are provided for the ECE 290 class.  The material in it reflects Douglas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
        <p:nvSpPr>
          <p:cNvPr id="4" name="Slide Number Placeholder 3"/>
          <p:cNvSpPr>
            <a:spLocks noGrp="1"/>
          </p:cNvSpPr>
          <p:nvPr>
            <p:ph type="sldNum" sz="quarter" idx="11"/>
          </p:nvPr>
        </p:nvSpPr>
        <p:spPr/>
        <p:txBody>
          <a:bodyPr/>
          <a:lstStyle/>
          <a:p>
            <a:fld id="{9DB00347-C159-474C-B961-9625E0FB8F9F}" type="slidenum">
              <a:rPr lang="en-CA" smtClean="0"/>
              <a:pPr/>
              <a:t>58</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CA" dirty="0" smtClean="0">
                <a:latin typeface="Arial" charset="0"/>
                <a:cs typeface="Arial" charset="0"/>
              </a:rPr>
              <a:t>Definition</a:t>
            </a:r>
          </a:p>
        </p:txBody>
      </p:sp>
      <p:sp>
        <p:nvSpPr>
          <p:cNvPr id="54275" name="Content Placeholder 2"/>
          <p:cNvSpPr>
            <a:spLocks noGrp="1"/>
          </p:cNvSpPr>
          <p:nvPr>
            <p:ph idx="1"/>
          </p:nvPr>
        </p:nvSpPr>
        <p:spPr/>
        <p:txBody>
          <a:bodyPr/>
          <a:lstStyle/>
          <a:p>
            <a:pPr>
              <a:buFont typeface="Arial" charset="0"/>
              <a:buNone/>
            </a:pPr>
            <a:r>
              <a:rPr lang="en-CA" dirty="0" smtClean="0">
                <a:latin typeface="Arial" charset="0"/>
                <a:cs typeface="Arial" charset="0"/>
              </a:rPr>
              <a:t>	What is a profession?</a:t>
            </a:r>
          </a:p>
          <a:p>
            <a:pPr>
              <a:buFont typeface="Arial" charset="0"/>
              <a:buNone/>
            </a:pPr>
            <a:endParaRPr lang="en-CA" dirty="0" smtClean="0">
              <a:latin typeface="Arial" charset="0"/>
              <a:cs typeface="Arial" charset="0"/>
            </a:endParaRPr>
          </a:p>
          <a:p>
            <a:pPr lvl="1">
              <a:buNone/>
            </a:pPr>
            <a:r>
              <a:rPr lang="en-CA" dirty="0" smtClean="0">
                <a:latin typeface="Arial" charset="0"/>
                <a:cs typeface="Arial" charset="0"/>
              </a:rPr>
              <a:t>	</a:t>
            </a:r>
            <a:r>
              <a:rPr lang="en-CA" dirty="0" smtClean="0"/>
              <a:t>A self-selected self-disciplined group of individuals who hold themselves out to the public as possessing a special skill derived from training and education and are prepared to exercise that skill in the interests of the public.</a:t>
            </a:r>
            <a:r>
              <a:rPr lang="en-CA" baseline="30000" dirty="0" smtClean="0"/>
              <a:t>1</a:t>
            </a:r>
            <a:endParaRPr lang="en-CA" dirty="0" smtClean="0"/>
          </a:p>
          <a:p>
            <a:pPr>
              <a:buNone/>
            </a:pPr>
            <a:endParaRPr lang="en-CA" dirty="0" smtClean="0">
              <a:latin typeface="Arial" charset="0"/>
              <a:cs typeface="Arial" charset="0"/>
            </a:endParaRPr>
          </a:p>
          <a:p>
            <a:pPr>
              <a:buNone/>
            </a:pPr>
            <a:endParaRPr lang="en-CA" dirty="0" smtClean="0">
              <a:latin typeface="Arial" charset="0"/>
              <a:cs typeface="Arial" charset="0"/>
            </a:endParaRPr>
          </a:p>
          <a:p>
            <a:pPr>
              <a:buNone/>
            </a:pPr>
            <a:endParaRPr lang="en-CA" dirty="0" smtClean="0">
              <a:latin typeface="Arial" charset="0"/>
              <a:cs typeface="Arial" charset="0"/>
            </a:endParaRPr>
          </a:p>
          <a:p>
            <a:pPr>
              <a:buNone/>
            </a:pPr>
            <a:endParaRPr lang="en-CA" dirty="0" smtClean="0">
              <a:latin typeface="Arial" charset="0"/>
              <a:cs typeface="Arial" charset="0"/>
            </a:endParaRPr>
          </a:p>
          <a:p>
            <a:pPr>
              <a:buNone/>
            </a:pPr>
            <a:endParaRPr lang="en-CA" dirty="0" smtClean="0">
              <a:latin typeface="Arial" charset="0"/>
              <a:cs typeface="Arial" charset="0"/>
            </a:endParaRPr>
          </a:p>
          <a:p>
            <a:pPr>
              <a:buNone/>
            </a:pPr>
            <a:r>
              <a:rPr lang="en-CA" sz="1400" dirty="0" smtClean="0">
                <a:latin typeface="Arial" charset="0"/>
                <a:cs typeface="Arial" charset="0"/>
              </a:rPr>
              <a:t>	</a:t>
            </a:r>
            <a:r>
              <a:rPr lang="en-CA" sz="1400" baseline="30000" dirty="0" smtClean="0">
                <a:latin typeface="Arial" charset="0"/>
                <a:cs typeface="Arial" charset="0"/>
              </a:rPr>
              <a:t>1 </a:t>
            </a:r>
            <a:r>
              <a:rPr lang="en-CA" sz="1400" dirty="0" smtClean="0">
                <a:latin typeface="Arial" charset="0"/>
                <a:cs typeface="Arial" charset="0"/>
              </a:rPr>
              <a:t>Mall Medical Group, Winnipeg and the Department of Surgery, University of Manitoba</a:t>
            </a:r>
          </a:p>
        </p:txBody>
      </p:sp>
      <p:sp>
        <p:nvSpPr>
          <p:cNvPr id="4" name="Slide Number Placeholder 3"/>
          <p:cNvSpPr>
            <a:spLocks noGrp="1"/>
          </p:cNvSpPr>
          <p:nvPr>
            <p:ph type="sldNum" sz="quarter" idx="11"/>
          </p:nvPr>
        </p:nvSpPr>
        <p:spPr/>
        <p:txBody>
          <a:bodyPr/>
          <a:lstStyle/>
          <a:p>
            <a:fld id="{9DB00347-C159-474C-B961-9625E0FB8F9F}" type="slidenum">
              <a:rPr lang="en-CA" smtClean="0"/>
              <a:pPr/>
              <a:t>6</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title"/>
          </p:nvPr>
        </p:nvSpPr>
        <p:spPr/>
        <p:txBody>
          <a:bodyPr/>
          <a:lstStyle/>
          <a:p>
            <a:r>
              <a:rPr lang="en-CA" dirty="0" smtClean="0">
                <a:latin typeface="Arial" charset="0"/>
                <a:cs typeface="Arial" charset="0"/>
              </a:rPr>
              <a:t>History of Professions</a:t>
            </a:r>
          </a:p>
        </p:txBody>
      </p:sp>
      <p:sp>
        <p:nvSpPr>
          <p:cNvPr id="2056" name="Content Placeholder 2"/>
          <p:cNvSpPr>
            <a:spLocks noGrp="1"/>
          </p:cNvSpPr>
          <p:nvPr>
            <p:ph idx="1"/>
          </p:nvPr>
        </p:nvSpPr>
        <p:spPr/>
        <p:txBody>
          <a:bodyPr/>
          <a:lstStyle/>
          <a:p>
            <a:pPr>
              <a:buFont typeface="Arial" charset="0"/>
              <a:buNone/>
            </a:pPr>
            <a:r>
              <a:rPr lang="en-CA" dirty="0" smtClean="0">
                <a:latin typeface="Arial" charset="0"/>
                <a:cs typeface="Arial" charset="0"/>
              </a:rPr>
              <a:t>	How long have professions been around?</a:t>
            </a:r>
          </a:p>
          <a:p>
            <a:pPr lvl="1"/>
            <a:r>
              <a:rPr lang="en-CA" dirty="0" smtClean="0">
                <a:latin typeface="Arial" charset="0"/>
                <a:cs typeface="Arial" charset="0"/>
              </a:rPr>
              <a:t>Providing specialized services has been a necessity since the dawn of civilization</a:t>
            </a:r>
          </a:p>
          <a:p>
            <a:pPr lvl="1"/>
            <a:r>
              <a:rPr lang="en-CA" dirty="0" smtClean="0">
                <a:latin typeface="Arial" charset="0"/>
                <a:cs typeface="Arial" charset="0"/>
              </a:rPr>
              <a:t>The first cities were in Egypt</a:t>
            </a:r>
          </a:p>
          <a:p>
            <a:pPr lvl="1"/>
            <a:r>
              <a:rPr lang="en-CA" dirty="0" smtClean="0">
                <a:latin typeface="Arial" charset="0"/>
                <a:cs typeface="Arial" charset="0"/>
              </a:rPr>
              <a:t>The first empires were in Mesopotamia</a:t>
            </a:r>
          </a:p>
          <a:p>
            <a:pPr lvl="2"/>
            <a:r>
              <a:rPr lang="en-CA" dirty="0" smtClean="0">
                <a:latin typeface="Arial" charset="0"/>
                <a:cs typeface="Arial" charset="0"/>
              </a:rPr>
              <a:t>This fertile region is, relatively speaking, devoid of most other necessities for life</a:t>
            </a:r>
          </a:p>
          <a:p>
            <a:pPr lvl="1"/>
            <a:r>
              <a:rPr lang="en-CA" dirty="0" smtClean="0">
                <a:latin typeface="Arial" charset="0"/>
                <a:cs typeface="Arial" charset="0"/>
              </a:rPr>
              <a:t>The earliest regulations meant to counter corruption are from </a:t>
            </a:r>
            <a:r>
              <a:rPr lang="en-CA" dirty="0" err="1" smtClean="0">
                <a:latin typeface="Arial" charset="0"/>
                <a:cs typeface="Arial" charset="0"/>
              </a:rPr>
              <a:t>Urukagina</a:t>
            </a:r>
            <a:r>
              <a:rPr lang="en-CA" dirty="0" smtClean="0">
                <a:latin typeface="Arial" charset="0"/>
                <a:cs typeface="Arial" charset="0"/>
              </a:rPr>
              <a:t>, the king of Lagash from </a:t>
            </a:r>
            <a:r>
              <a:rPr lang="en-CA" dirty="0" smtClean="0">
                <a:latin typeface="Constantia" pitchFamily="18" charset="0"/>
                <a:cs typeface="Arial" charset="0"/>
              </a:rPr>
              <a:t>2380</a:t>
            </a:r>
            <a:r>
              <a:rPr lang="en-CA" dirty="0" smtClean="0">
                <a:latin typeface="Arial" charset="0"/>
                <a:cs typeface="Arial" charset="0"/>
              </a:rPr>
              <a:t> to </a:t>
            </a:r>
            <a:r>
              <a:rPr lang="en-CA" dirty="0" smtClean="0">
                <a:latin typeface="Constantia" pitchFamily="18" charset="0"/>
                <a:cs typeface="Arial" charset="0"/>
              </a:rPr>
              <a:t>2360 </a:t>
            </a:r>
            <a:r>
              <a:rPr lang="en-CA" sz="1800" dirty="0" smtClean="0">
                <a:latin typeface="Constantia" pitchFamily="18" charset="0"/>
                <a:cs typeface="Arial" charset="0"/>
              </a:rPr>
              <a:t>BCE</a:t>
            </a:r>
            <a:endParaRPr lang="en-CA" dirty="0" smtClean="0">
              <a:latin typeface="Constantia" pitchFamily="18" charset="0"/>
              <a:cs typeface="Arial" charset="0"/>
            </a:endParaRPr>
          </a:p>
          <a:p>
            <a:pPr lvl="1"/>
            <a:r>
              <a:rPr lang="en-CA" dirty="0" smtClean="0">
                <a:latin typeface="Arial" charset="0"/>
                <a:cs typeface="Arial" charset="0"/>
              </a:rPr>
              <a:t>Hammurabi was a Babylonian king from </a:t>
            </a:r>
            <a:r>
              <a:rPr lang="en-CA" dirty="0" smtClean="0">
                <a:latin typeface="Constantia" pitchFamily="18" charset="0"/>
              </a:rPr>
              <a:t>1728 </a:t>
            </a:r>
            <a:r>
              <a:rPr lang="en-CA" dirty="0" smtClean="0">
                <a:latin typeface="Arial" charset="0"/>
                <a:cs typeface="Arial" charset="0"/>
              </a:rPr>
              <a:t>to</a:t>
            </a:r>
            <a:r>
              <a:rPr lang="en-CA" dirty="0" smtClean="0">
                <a:latin typeface="Constantia" pitchFamily="18" charset="0"/>
              </a:rPr>
              <a:t> 1686 </a:t>
            </a:r>
            <a:r>
              <a:rPr lang="en-CA" sz="1800" dirty="0" smtClean="0">
                <a:latin typeface="Constantia" pitchFamily="18" charset="0"/>
              </a:rPr>
              <a:t>BCE</a:t>
            </a:r>
            <a:r>
              <a:rPr lang="en-CA" dirty="0" smtClean="0">
                <a:latin typeface="Arial" charset="0"/>
                <a:cs typeface="Arial" charset="0"/>
              </a:rPr>
              <a:t> and left one of the earliest extant codes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7</a:t>
            </a:fld>
            <a:endParaRPr lang="en-CA"/>
          </a:p>
        </p:txBody>
      </p:sp>
      <p:sp>
        <p:nvSpPr>
          <p:cNvPr id="5" name="Footer Placeholder 4"/>
          <p:cNvSpPr>
            <a:spLocks noGrp="1"/>
          </p:cNvSpPr>
          <p:nvPr>
            <p:ph type="ftr" sz="quarter" idx="12"/>
          </p:nvPr>
        </p:nvSpPr>
        <p:spPr/>
        <p:txBody>
          <a:bodyPr/>
          <a:lstStyle/>
          <a:p>
            <a:pPr>
              <a:defRPr/>
            </a:pPr>
            <a:r>
              <a:rPr lang="en-US" smtClean="0"/>
              <a:t>Professionalism</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Engineering</a:t>
            </a:r>
            <a:endParaRPr lang="en-CA" dirty="0"/>
          </a:p>
        </p:txBody>
      </p:sp>
      <p:sp>
        <p:nvSpPr>
          <p:cNvPr id="3" name="Content Placeholder 2"/>
          <p:cNvSpPr>
            <a:spLocks noGrp="1"/>
          </p:cNvSpPr>
          <p:nvPr>
            <p:ph idx="1"/>
          </p:nvPr>
        </p:nvSpPr>
        <p:spPr>
          <a:xfrm>
            <a:off x="457200" y="1600200"/>
            <a:ext cx="8419672" cy="4616450"/>
          </a:xfrm>
        </p:spPr>
        <p:txBody>
          <a:bodyPr/>
          <a:lstStyle/>
          <a:p>
            <a:pPr>
              <a:buNone/>
            </a:pPr>
            <a:r>
              <a:rPr lang="en-CA" dirty="0" smtClean="0"/>
              <a:t>	Sneferu was the first pharaoh to build what we consider a </a:t>
            </a:r>
            <a:r>
              <a:rPr lang="en-CA" i="1" dirty="0" smtClean="0"/>
              <a:t>modern </a:t>
            </a:r>
            <a:r>
              <a:rPr lang="en-CA" dirty="0" smtClean="0"/>
              <a:t>pyramid</a:t>
            </a:r>
          </a:p>
          <a:p>
            <a:pPr lvl="1"/>
            <a:r>
              <a:rPr lang="pl-PL" dirty="0" smtClean="0">
                <a:latin typeface="Constantia" pitchFamily="18" charset="0"/>
              </a:rPr>
              <a:t>2613</a:t>
            </a:r>
            <a:r>
              <a:rPr lang="en-CA" dirty="0" smtClean="0">
                <a:latin typeface="Constantia" pitchFamily="18" charset="0"/>
              </a:rPr>
              <a:t> </a:t>
            </a:r>
            <a:r>
              <a:rPr lang="pl-PL" dirty="0" smtClean="0">
                <a:latin typeface="Constantia" pitchFamily="18" charset="0"/>
              </a:rPr>
              <a:t>to 2589 BC</a:t>
            </a:r>
            <a:r>
              <a:rPr lang="en-CA" dirty="0" smtClean="0">
                <a:latin typeface="Constantia" pitchFamily="18" charset="0"/>
              </a:rPr>
              <a:t>E</a:t>
            </a:r>
            <a:endParaRPr lang="en-CA" dirty="0" smtClean="0">
              <a:solidFill>
                <a:srgbClr val="FF0000"/>
              </a:solidFill>
              <a:latin typeface="Constantia" pitchFamily="18" charset="0"/>
              <a:cs typeface="Consolas" pitchFamily="49" charset="0"/>
            </a:endParaRPr>
          </a:p>
          <a:p>
            <a:pPr lvl="1">
              <a:buNone/>
            </a:pPr>
            <a:r>
              <a:rPr lang="en-CA" dirty="0" smtClean="0">
                <a:latin typeface="Consolas" pitchFamily="49" charset="0"/>
                <a:cs typeface="Consolas" pitchFamily="49" charset="0"/>
              </a:rPr>
              <a:t>		</a:t>
            </a:r>
            <a:endParaRPr lang="en-CA"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8</a:t>
            </a:fld>
            <a:endParaRPr lang="en-CA"/>
          </a:p>
        </p:txBody>
      </p:sp>
      <p:pic>
        <p:nvPicPr>
          <p:cNvPr id="1026" name="Picture 2"/>
          <p:cNvPicPr>
            <a:picLocks noChangeAspect="1" noChangeArrowheads="1"/>
          </p:cNvPicPr>
          <p:nvPr/>
        </p:nvPicPr>
        <p:blipFill>
          <a:blip r:embed="rId2"/>
          <a:srcRect/>
          <a:stretch>
            <a:fillRect/>
          </a:stretch>
        </p:blipFill>
        <p:spPr bwMode="auto">
          <a:xfrm>
            <a:off x="5309235" y="2087881"/>
            <a:ext cx="3377564" cy="4503419"/>
          </a:xfrm>
          <a:prstGeom prst="rect">
            <a:avLst/>
          </a:prstGeom>
          <a:noFill/>
          <a:ln w="9525">
            <a:noFill/>
            <a:miter lim="800000"/>
            <a:headEnd/>
            <a:tailEnd/>
          </a:ln>
        </p:spPr>
      </p:pic>
      <p:sp>
        <p:nvSpPr>
          <p:cNvPr id="9" name="Rectangle 8"/>
          <p:cNvSpPr/>
          <p:nvPr/>
        </p:nvSpPr>
        <p:spPr>
          <a:xfrm>
            <a:off x="7338353" y="6550223"/>
            <a:ext cx="1348446" cy="307777"/>
          </a:xfrm>
          <a:prstGeom prst="rect">
            <a:avLst/>
          </a:prstGeom>
        </p:spPr>
        <p:txBody>
          <a:bodyPr wrap="none">
            <a:spAutoFit/>
          </a:bodyPr>
          <a:lstStyle/>
          <a:p>
            <a:r>
              <a:rPr lang="en-CA" sz="1400" dirty="0" smtClean="0">
                <a:solidFill>
                  <a:schemeClr val="tx1">
                    <a:lumMod val="65000"/>
                    <a:lumOff val="35000"/>
                  </a:schemeClr>
                </a:solidFill>
              </a:rPr>
              <a:t>User:  </a:t>
            </a:r>
            <a:r>
              <a:rPr lang="en-CA" sz="1400" dirty="0" err="1" smtClean="0">
                <a:solidFill>
                  <a:schemeClr val="tx1">
                    <a:lumMod val="65000"/>
                    <a:lumOff val="35000"/>
                  </a:schemeClr>
                </a:solidFill>
              </a:rPr>
              <a:t>Ivrienen</a:t>
            </a:r>
            <a:endParaRPr lang="en-CA" sz="1400" dirty="0">
              <a:solidFill>
                <a:schemeClr val="tx1">
                  <a:lumMod val="65000"/>
                  <a:lumOff val="35000"/>
                </a:schemeClr>
              </a:solidFill>
            </a:endParaRPr>
          </a:p>
        </p:txBody>
      </p:sp>
      <p:pic>
        <p:nvPicPr>
          <p:cNvPr id="1027" name="Picture 3"/>
          <p:cNvPicPr>
            <a:picLocks noChangeAspect="1" noChangeArrowheads="1"/>
          </p:cNvPicPr>
          <p:nvPr/>
        </p:nvPicPr>
        <p:blipFill>
          <a:blip r:embed="rId3"/>
          <a:srcRect/>
          <a:stretch>
            <a:fillRect/>
          </a:stretch>
        </p:blipFill>
        <p:spPr bwMode="auto">
          <a:xfrm>
            <a:off x="670560" y="3614300"/>
            <a:ext cx="3444012" cy="2294573"/>
          </a:xfrm>
          <a:prstGeom prst="rect">
            <a:avLst/>
          </a:prstGeom>
          <a:noFill/>
          <a:ln w="9525">
            <a:noFill/>
            <a:miter lim="800000"/>
            <a:headEnd/>
            <a:tailEnd/>
          </a:ln>
        </p:spPr>
      </p:pic>
      <p:sp>
        <p:nvSpPr>
          <p:cNvPr id="11" name="Rectangle 10"/>
          <p:cNvSpPr/>
          <p:nvPr/>
        </p:nvSpPr>
        <p:spPr>
          <a:xfrm>
            <a:off x="2347742" y="5908873"/>
            <a:ext cx="1766830" cy="307777"/>
          </a:xfrm>
          <a:prstGeom prst="rect">
            <a:avLst/>
          </a:prstGeom>
        </p:spPr>
        <p:txBody>
          <a:bodyPr wrap="none">
            <a:spAutoFit/>
          </a:bodyPr>
          <a:lstStyle/>
          <a:p>
            <a:r>
              <a:rPr lang="en-CA" sz="1400" dirty="0" smtClean="0">
                <a:solidFill>
                  <a:schemeClr val="tx1">
                    <a:lumMod val="65000"/>
                    <a:lumOff val="35000"/>
                  </a:schemeClr>
                </a:solidFill>
              </a:rPr>
              <a:t>User: </a:t>
            </a:r>
            <a:r>
              <a:rPr lang="en-CA" sz="1400" dirty="0" err="1" smtClean="0">
                <a:solidFill>
                  <a:schemeClr val="tx1">
                    <a:lumMod val="65000"/>
                    <a:lumOff val="35000"/>
                  </a:schemeClr>
                </a:solidFill>
              </a:rPr>
              <a:t>Charlesjsharp</a:t>
            </a:r>
            <a:endParaRPr lang="en-CA" sz="1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Engineering</a:t>
            </a:r>
            <a:endParaRPr lang="en-CA" dirty="0"/>
          </a:p>
        </p:txBody>
      </p:sp>
      <p:sp>
        <p:nvSpPr>
          <p:cNvPr id="3" name="Content Placeholder 2"/>
          <p:cNvSpPr>
            <a:spLocks noGrp="1"/>
          </p:cNvSpPr>
          <p:nvPr>
            <p:ph idx="1"/>
          </p:nvPr>
        </p:nvSpPr>
        <p:spPr>
          <a:xfrm>
            <a:off x="457200" y="1600200"/>
            <a:ext cx="8419672" cy="4616450"/>
          </a:xfrm>
        </p:spPr>
        <p:txBody>
          <a:bodyPr/>
          <a:lstStyle/>
          <a:p>
            <a:pPr>
              <a:buNone/>
            </a:pPr>
            <a:r>
              <a:rPr lang="en-CA" dirty="0" smtClean="0"/>
              <a:t>	Evidence of errors in civil engineering go back to antiquity</a:t>
            </a:r>
          </a:p>
          <a:p>
            <a:pPr lvl="1"/>
            <a:r>
              <a:rPr lang="en-CA" dirty="0" smtClean="0"/>
              <a:t>The </a:t>
            </a:r>
            <a:r>
              <a:rPr lang="en-CA" dirty="0" err="1" smtClean="0"/>
              <a:t>Meidum</a:t>
            </a:r>
            <a:r>
              <a:rPr lang="en-CA" dirty="0" smtClean="0"/>
              <a:t> pyramid</a:t>
            </a:r>
          </a:p>
          <a:p>
            <a:pPr lvl="1">
              <a:buNone/>
            </a:pPr>
            <a:endParaRPr lang="en-CA" dirty="0" smtClean="0">
              <a:solidFill>
                <a:srgbClr val="FF0000"/>
              </a:solidFill>
              <a:latin typeface="Consolas" pitchFamily="49" charset="0"/>
              <a:cs typeface="Consolas" pitchFamily="49" charset="0"/>
            </a:endParaRPr>
          </a:p>
          <a:p>
            <a:pPr lvl="1">
              <a:buNone/>
            </a:pPr>
            <a:r>
              <a:rPr lang="en-CA" dirty="0" smtClean="0">
                <a:latin typeface="Consolas" pitchFamily="49" charset="0"/>
                <a:cs typeface="Consolas" pitchFamily="49" charset="0"/>
              </a:rPr>
              <a:t>		</a:t>
            </a:r>
            <a:endParaRPr lang="en-CA"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Professionalism</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9</a:t>
            </a:fld>
            <a:endParaRPr lang="en-CA"/>
          </a:p>
        </p:txBody>
      </p:sp>
      <p:pic>
        <p:nvPicPr>
          <p:cNvPr id="46081" name="Picture 1"/>
          <p:cNvPicPr>
            <a:picLocks noChangeAspect="1" noChangeArrowheads="1"/>
          </p:cNvPicPr>
          <p:nvPr/>
        </p:nvPicPr>
        <p:blipFill>
          <a:blip r:embed="rId2"/>
          <a:srcRect/>
          <a:stretch>
            <a:fillRect/>
          </a:stretch>
        </p:blipFill>
        <p:spPr bwMode="auto">
          <a:xfrm>
            <a:off x="2383604" y="2666591"/>
            <a:ext cx="4416175" cy="3312131"/>
          </a:xfrm>
          <a:prstGeom prst="rect">
            <a:avLst/>
          </a:prstGeom>
          <a:noFill/>
          <a:ln w="9525">
            <a:noFill/>
            <a:miter lim="800000"/>
            <a:headEnd/>
            <a:tailEnd/>
          </a:ln>
        </p:spPr>
      </p:pic>
      <p:sp>
        <p:nvSpPr>
          <p:cNvPr id="8" name="TextBox 7"/>
          <p:cNvSpPr txBox="1"/>
          <p:nvPr/>
        </p:nvSpPr>
        <p:spPr>
          <a:xfrm>
            <a:off x="5630929" y="5978722"/>
            <a:ext cx="1080745" cy="307777"/>
          </a:xfrm>
          <a:prstGeom prst="rect">
            <a:avLst/>
          </a:prstGeom>
          <a:noFill/>
        </p:spPr>
        <p:txBody>
          <a:bodyPr wrap="none" rtlCol="0">
            <a:spAutoFit/>
          </a:bodyPr>
          <a:lstStyle/>
          <a:p>
            <a:r>
              <a:rPr lang="en-CA" sz="1400" dirty="0" err="1" smtClean="0">
                <a:solidFill>
                  <a:schemeClr val="tx1">
                    <a:lumMod val="50000"/>
                    <a:lumOff val="50000"/>
                  </a:schemeClr>
                </a:solidFill>
              </a:rPr>
              <a:t>Neithsabes</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ngineering_Colour">
  <a:themeElements>
    <a:clrScheme name="Waterloo 1">
      <a:dk1>
        <a:sysClr val="windowText" lastClr="000000"/>
      </a:dk1>
      <a:lt1>
        <a:srgbClr val="FFFFFF"/>
      </a:lt1>
      <a:dk2>
        <a:srgbClr val="57068C"/>
      </a:dk2>
      <a:lt2>
        <a:srgbClr val="FFFFFF"/>
      </a:lt2>
      <a:accent1>
        <a:srgbClr val="0073CF"/>
      </a:accent1>
      <a:accent2>
        <a:srgbClr val="E98300"/>
      </a:accent2>
      <a:accent3>
        <a:srgbClr val="E0249A"/>
      </a:accent3>
      <a:accent4>
        <a:srgbClr val="009AA6"/>
      </a:accent4>
      <a:accent5>
        <a:srgbClr val="B6BF00"/>
      </a:accent5>
      <a:accent6>
        <a:srgbClr val="96172E"/>
      </a:accent6>
      <a:hlink>
        <a:srgbClr val="FECB00"/>
      </a:hlink>
      <a:folHlink>
        <a:srgbClr val="FECB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47429</TotalTime>
  <Words>815</Words>
  <Application>Microsoft Office PowerPoint</Application>
  <PresentationFormat>On-screen Show (4:3)</PresentationFormat>
  <Paragraphs>453</Paragraphs>
  <Slides>58</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Engineering_Colour</vt:lpstr>
      <vt:lpstr>Equation</vt:lpstr>
      <vt:lpstr>Professionalism</vt:lpstr>
      <vt:lpstr>Course Description</vt:lpstr>
      <vt:lpstr>Course Description</vt:lpstr>
      <vt:lpstr>Course Description</vt:lpstr>
      <vt:lpstr>Course Description</vt:lpstr>
      <vt:lpstr>Definition</vt:lpstr>
      <vt:lpstr>History of Professions</vt:lpstr>
      <vt:lpstr>Civil Engineering</vt:lpstr>
      <vt:lpstr>Civil Engineering</vt:lpstr>
      <vt:lpstr>Civil Engineering</vt:lpstr>
      <vt:lpstr>Code of Hammurabi</vt:lpstr>
      <vt:lpstr>Code of Hammurabi</vt:lpstr>
      <vt:lpstr>Code of Hammurabi</vt:lpstr>
      <vt:lpstr>Code of Hammurabi</vt:lpstr>
      <vt:lpstr>Code of Hammurabi</vt:lpstr>
      <vt:lpstr>Hippocratic Oath</vt:lpstr>
      <vt:lpstr>Hippocratic Oath</vt:lpstr>
      <vt:lpstr>Early Professions</vt:lpstr>
      <vt:lpstr>Definition</vt:lpstr>
      <vt:lpstr>Characteristics</vt:lpstr>
      <vt:lpstr>What is Engineering?</vt:lpstr>
      <vt:lpstr>What is an Engineer?</vt:lpstr>
      <vt:lpstr>What is an Engineer?</vt:lpstr>
      <vt:lpstr>What is an Engineer?</vt:lpstr>
      <vt:lpstr>What is an Engineer?</vt:lpstr>
      <vt:lpstr>What is an Engineer?</vt:lpstr>
      <vt:lpstr>Quebec Railway Bridge</vt:lpstr>
      <vt:lpstr>Quebec Railway Bridge</vt:lpstr>
      <vt:lpstr>Quebec Railway Bridge</vt:lpstr>
      <vt:lpstr>Quebec Railway Bridge</vt:lpstr>
      <vt:lpstr>Regulation</vt:lpstr>
      <vt:lpstr>Principal Object of the Association</vt:lpstr>
      <vt:lpstr>Additional Objectives</vt:lpstr>
      <vt:lpstr>Overview</vt:lpstr>
      <vt:lpstr>Professional Education</vt:lpstr>
      <vt:lpstr>The Flexner Report</vt:lpstr>
      <vt:lpstr>The Flexner Report</vt:lpstr>
      <vt:lpstr>Engineering Failures</vt:lpstr>
      <vt:lpstr>Therac-25</vt:lpstr>
      <vt:lpstr>Therac-25</vt:lpstr>
      <vt:lpstr>Therac-25</vt:lpstr>
      <vt:lpstr>Therac-25</vt:lpstr>
      <vt:lpstr>Instituto Oncologico Nacional</vt:lpstr>
      <vt:lpstr>Instituto Oncologico Nacional</vt:lpstr>
      <vt:lpstr>Instituto Oncologico Nacional</vt:lpstr>
      <vt:lpstr>Instituto Oncologico Nacional</vt:lpstr>
      <vt:lpstr>Instituto Oncologico Nacional</vt:lpstr>
      <vt:lpstr>Toyota</vt:lpstr>
      <vt:lpstr>Audi 5000</vt:lpstr>
      <vt:lpstr>Lt. Col. Stanislav Yevgrafovich Petrov</vt:lpstr>
      <vt:lpstr>Li-Ion Batteries</vt:lpstr>
      <vt:lpstr>A380</vt:lpstr>
      <vt:lpstr>Mariner 1   Ariane 5  MCO</vt:lpstr>
      <vt:lpstr>Mariner 1</vt:lpstr>
      <vt:lpstr>Ariane 5</vt:lpstr>
      <vt:lpstr>Mars Climate Orbiter</vt:lpstr>
      <vt:lpstr>Gimli Glider</vt:lpstr>
      <vt:lpstr>References</vt:lpstr>
    </vt:vector>
  </TitlesOfParts>
  <Company>University of Waterloo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Professionalism</dc:title>
  <dc:subject>Professionalism:  A History</dc:subject>
  <dc:creator>Douglas Wilhelm Harder (dwharder@alumni.uwaterloo.ca)</dc:creator>
  <cp:lastModifiedBy>Douglas Wilhelm Harder</cp:lastModifiedBy>
  <cp:revision>3552</cp:revision>
  <cp:lastPrinted>2010-03-08T19:59:32Z</cp:lastPrinted>
  <dcterms:created xsi:type="dcterms:W3CDTF">2010-03-10T14:45:39Z</dcterms:created>
  <dcterms:modified xsi:type="dcterms:W3CDTF">2013-03-26T16:33:31Z</dcterms:modified>
</cp:coreProperties>
</file>