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4" r:id="rId2"/>
    <p:sldId id="460" r:id="rId3"/>
    <p:sldId id="684" r:id="rId4"/>
    <p:sldId id="724" r:id="rId5"/>
    <p:sldId id="725" r:id="rId6"/>
    <p:sldId id="726" r:id="rId7"/>
    <p:sldId id="727" r:id="rId8"/>
    <p:sldId id="728" r:id="rId9"/>
    <p:sldId id="734" r:id="rId10"/>
    <p:sldId id="729" r:id="rId11"/>
    <p:sldId id="730" r:id="rId12"/>
    <p:sldId id="731" r:id="rId13"/>
    <p:sldId id="732" r:id="rId14"/>
    <p:sldId id="733" r:id="rId15"/>
    <p:sldId id="459" r:id="rId1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58" d="100"/>
          <a:sy n="58" d="100"/>
        </p:scale>
        <p:origin x="-141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27/03/2013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27/03/2013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Sexual Harassment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Sexual Harassment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Sexual Harassment</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Consequently:</a:t>
            </a:r>
          </a:p>
          <a:p>
            <a:pPr lvl="1"/>
            <a:r>
              <a:rPr lang="en-CA" dirty="0" smtClean="0"/>
              <a:t>Can you ask someone out?</a:t>
            </a:r>
          </a:p>
          <a:p>
            <a:pPr lvl="1">
              <a:buNone/>
            </a:pPr>
            <a:r>
              <a:rPr lang="en-CA" dirty="0" smtClean="0"/>
              <a:t>					</a:t>
            </a:r>
            <a:r>
              <a:rPr lang="en-CA" dirty="0" smtClean="0"/>
              <a:t>Yes, but use judgement</a:t>
            </a:r>
            <a:endParaRPr lang="en-CA" dirty="0" smtClean="0"/>
          </a:p>
          <a:p>
            <a:pPr lvl="1"/>
            <a:r>
              <a:rPr lang="en-CA" dirty="0" smtClean="0"/>
              <a:t>If the person is says “no”, can you ask again?</a:t>
            </a:r>
          </a:p>
          <a:p>
            <a:pPr lvl="1">
              <a:buNone/>
            </a:pPr>
            <a:r>
              <a:rPr lang="en-CA" dirty="0" smtClean="0"/>
              <a:t>					No — the ball is in his or her court</a:t>
            </a:r>
          </a:p>
          <a:p>
            <a:pPr lvl="1"/>
            <a:r>
              <a:rPr lang="en-CA" dirty="0" smtClean="0"/>
              <a:t>What if he/she is playing </a:t>
            </a:r>
            <a:r>
              <a:rPr lang="en-CA" i="1" dirty="0" smtClean="0"/>
              <a:t>hard-to-get</a:t>
            </a:r>
            <a:r>
              <a:rPr lang="en-CA" dirty="0" smtClean="0"/>
              <a:t>?</a:t>
            </a:r>
          </a:p>
          <a:p>
            <a:pPr lvl="1">
              <a:buNone/>
            </a:pPr>
            <a:r>
              <a:rPr lang="en-CA" dirty="0" smtClean="0"/>
              <a:t>					It’s their issue now — life is not a Hollywood movie</a:t>
            </a:r>
          </a:p>
          <a:p>
            <a:pPr lvl="1"/>
            <a:r>
              <a:rPr lang="en-CA" dirty="0" smtClean="0"/>
              <a:t>Do you ask subordinates or someone you are supervising out?</a:t>
            </a:r>
          </a:p>
          <a:p>
            <a:pPr lvl="1">
              <a:buNone/>
            </a:pPr>
            <a:r>
              <a:rPr lang="en-CA" dirty="0" smtClean="0"/>
              <a:t>					</a:t>
            </a:r>
            <a:r>
              <a:rPr lang="en-CA" dirty="0" smtClean="0"/>
              <a:t>No — you are in a position of power</a:t>
            </a:r>
            <a:endParaRPr lang="en-CA" dirty="0" smtClean="0"/>
          </a:p>
          <a:p>
            <a:pPr lvl="1"/>
            <a:r>
              <a:rPr lang="en-CA" dirty="0" smtClean="0"/>
              <a:t>In all cases, evaluate the risks</a:t>
            </a:r>
          </a:p>
          <a:p>
            <a:pPr lvl="1"/>
            <a:r>
              <a:rPr lang="en-CA" dirty="0" smtClean="0"/>
              <a:t>If you do date someone at work:</a:t>
            </a:r>
          </a:p>
          <a:p>
            <a:pPr lvl="2"/>
            <a:r>
              <a:rPr lang="en-CA" dirty="0" smtClean="0"/>
              <a:t>Do not expect any form of favouritism from your partner</a:t>
            </a:r>
          </a:p>
          <a:p>
            <a:pPr lvl="2"/>
            <a:r>
              <a:rPr lang="en-CA" dirty="0" smtClean="0"/>
              <a:t>Do not bring work home</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10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Whose fault is rape?</a:t>
            </a:r>
          </a:p>
          <a:p>
            <a:pPr>
              <a:buNone/>
            </a:pPr>
            <a:endParaRPr lang="en-CA" dirty="0" smtClean="0"/>
          </a:p>
          <a:p>
            <a:pPr>
              <a:buNone/>
            </a:pPr>
            <a:r>
              <a:rPr lang="en-CA" dirty="0" smtClean="0"/>
              <a:t>	Interesting study:</a:t>
            </a:r>
          </a:p>
          <a:p>
            <a:pPr lvl="1"/>
            <a:r>
              <a:rPr lang="en-CA" dirty="0" smtClean="0"/>
              <a:t>The exact same story is told:  two people meet, he engages her in a conversation, they chat for a while, go for a coffee and:</a:t>
            </a:r>
          </a:p>
          <a:p>
            <a:pPr lvl="2"/>
            <a:r>
              <a:rPr lang="en-CA" dirty="0" smtClean="0"/>
              <a:t>For half the listeners, they were told they went out, and had a happy marriage</a:t>
            </a:r>
          </a:p>
          <a:p>
            <a:pPr lvl="2"/>
            <a:r>
              <a:rPr lang="en-CA" dirty="0" smtClean="0"/>
              <a:t>For the other half, he raped her</a:t>
            </a:r>
          </a:p>
          <a:p>
            <a:pPr lvl="1"/>
            <a:r>
              <a:rPr lang="en-CA" dirty="0" smtClean="0"/>
              <a:t>Participants were then asked to comment on the situation</a:t>
            </a:r>
          </a:p>
          <a:p>
            <a:pPr lvl="2"/>
            <a:r>
              <a:rPr lang="en-CA" dirty="0" smtClean="0"/>
              <a:t>In the first case, nothing unbecoming was noticed</a:t>
            </a:r>
          </a:p>
          <a:p>
            <a:pPr lvl="2"/>
            <a:r>
              <a:rPr lang="en-CA" dirty="0" smtClean="0"/>
              <a:t>In the second, all saw “warning signs” indicating she should have gotten out of the situation</a:t>
            </a:r>
          </a:p>
          <a:p>
            <a:pPr lvl="1"/>
            <a:r>
              <a:rPr lang="en-CA" dirty="0" smtClean="0"/>
              <a:t>Same story:  why a different interpretation?</a:t>
            </a:r>
          </a:p>
          <a:p>
            <a:pPr lvl="1">
              <a:buNone/>
            </a:pPr>
            <a:r>
              <a:rPr lang="en-CA" dirty="0" smtClean="0"/>
              <a:t>			   </a:t>
            </a:r>
            <a:r>
              <a:rPr lang="en-CA" b="1" u="sng" dirty="0" smtClean="0"/>
              <a:t>Blaming the victim:  she should have seen it coming</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11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Whose fault is rape?</a:t>
            </a:r>
          </a:p>
          <a:p>
            <a:pPr>
              <a:buNone/>
            </a:pPr>
            <a:endParaRPr lang="en-CA" dirty="0" smtClean="0"/>
          </a:p>
          <a:p>
            <a:pPr>
              <a:buNone/>
            </a:pPr>
            <a:r>
              <a:rPr lang="en-CA" dirty="0" smtClean="0"/>
              <a:t>	Interesting anecdotes:</a:t>
            </a:r>
          </a:p>
          <a:p>
            <a:pPr lvl="1"/>
            <a:r>
              <a:rPr lang="en-CA" dirty="0" smtClean="0"/>
              <a:t>A woman’s house is broken into and she makes a police report</a:t>
            </a:r>
          </a:p>
          <a:p>
            <a:pPr lvl="2"/>
            <a:r>
              <a:rPr lang="en-CA" dirty="0" smtClean="0"/>
              <a:t>Later, she realizes a bicycle was also stolen</a:t>
            </a:r>
          </a:p>
          <a:p>
            <a:pPr lvl="2"/>
            <a:r>
              <a:rPr lang="en-CA" dirty="0" smtClean="0"/>
              <a:t>She contacts the police, informs them, and they amend the report</a:t>
            </a:r>
          </a:p>
          <a:p>
            <a:pPr lvl="1"/>
            <a:r>
              <a:rPr lang="en-CA" dirty="0" smtClean="0"/>
              <a:t>A woman is raped and she makes a police report</a:t>
            </a:r>
          </a:p>
          <a:p>
            <a:pPr lvl="2"/>
            <a:r>
              <a:rPr lang="en-CA" dirty="0" smtClean="0"/>
              <a:t>Later, she remembers additional details about the incident</a:t>
            </a:r>
          </a:p>
          <a:p>
            <a:pPr lvl="2"/>
            <a:r>
              <a:rPr lang="en-CA" dirty="0" smtClean="0"/>
              <a:t>She is advised that changing his story will hurt her case</a:t>
            </a:r>
          </a:p>
          <a:p>
            <a:pPr lvl="1"/>
            <a:endParaRPr lang="en-CA" dirty="0" smtClean="0"/>
          </a:p>
          <a:p>
            <a:pPr>
              <a:buNone/>
            </a:pPr>
            <a:r>
              <a:rPr lang="en-CA" dirty="0" smtClean="0"/>
              <a:t>	Why are these treated any differently?</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12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Whose fault is rape?</a:t>
            </a:r>
          </a:p>
          <a:p>
            <a:pPr>
              <a:buNone/>
            </a:pPr>
            <a:endParaRPr lang="en-CA" dirty="0" smtClean="0"/>
          </a:p>
          <a:p>
            <a:pPr>
              <a:buNone/>
            </a:pPr>
            <a:r>
              <a:rPr lang="en-CA" dirty="0" smtClean="0"/>
              <a:t>	A minority of men commit most rapes</a:t>
            </a:r>
          </a:p>
          <a:p>
            <a:pPr lvl="1"/>
            <a:r>
              <a:rPr lang="en-CA" dirty="0" smtClean="0"/>
              <a:t>Some of them believe not only that rape should be acceptable but that all men want to rape — like they do</a:t>
            </a:r>
          </a:p>
          <a:p>
            <a:pPr lvl="1"/>
            <a:r>
              <a:rPr lang="en-CA" dirty="0" smtClean="0"/>
              <a:t>How do they justify their actions?</a:t>
            </a:r>
          </a:p>
          <a:p>
            <a:pPr lvl="2"/>
            <a:r>
              <a:rPr lang="en-CA" dirty="0" smtClean="0"/>
              <a:t>They tell rape jokes and they feel vindicated with other guys laugh at them...</a:t>
            </a:r>
          </a:p>
          <a:p>
            <a:pPr lvl="1"/>
            <a:endParaRPr lang="en-CA" dirty="0" smtClean="0"/>
          </a:p>
          <a:p>
            <a:pPr>
              <a:buNone/>
            </a:pPr>
            <a:r>
              <a:rPr lang="en-CA" dirty="0" smtClean="0"/>
              <a:t>	Moral of the story:  Guys, don’t laugh at rape jokes</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13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Good point: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Sexual Harassment</a:t>
            </a:r>
            <a:endParaRPr lang="en-US" dirty="0"/>
          </a:p>
        </p:txBody>
      </p:sp>
      <p:pic>
        <p:nvPicPr>
          <p:cNvPr id="1026" name="Picture 2" descr="http://25.media.tumblr.com/2335e3efebe141f9d4ecb46a8e1c4146/tumblr_mfrsekRg4l1rk6asco1_500.jpg"/>
          <p:cNvPicPr>
            <a:picLocks noChangeAspect="1" noChangeArrowheads="1"/>
          </p:cNvPicPr>
          <p:nvPr/>
        </p:nvPicPr>
        <p:blipFill>
          <a:blip r:embed="rId2"/>
          <a:srcRect/>
          <a:stretch>
            <a:fillRect/>
          </a:stretch>
        </p:blipFill>
        <p:spPr bwMode="auto">
          <a:xfrm>
            <a:off x="2095953" y="2277381"/>
            <a:ext cx="4762500" cy="3400426"/>
          </a:xfrm>
          <a:prstGeom prst="rect">
            <a:avLst/>
          </a:prstGeom>
          <a:noFill/>
        </p:spPr>
      </p:pic>
      <p:sp>
        <p:nvSpPr>
          <p:cNvPr id="7" name="Rectangle 6"/>
          <p:cNvSpPr/>
          <p:nvPr/>
        </p:nvSpPr>
        <p:spPr>
          <a:xfrm>
            <a:off x="4507705" y="6519446"/>
            <a:ext cx="4572000" cy="338554"/>
          </a:xfrm>
          <a:prstGeom prst="rect">
            <a:avLst/>
          </a:prstGeom>
        </p:spPr>
        <p:txBody>
          <a:bodyPr>
            <a:spAutoFit/>
          </a:bodyPr>
          <a:lstStyle/>
          <a:p>
            <a:r>
              <a:rPr lang="en-CA" sz="1600" dirty="0" smtClean="0">
                <a:solidFill>
                  <a:schemeClr val="tx1">
                    <a:lumMod val="50000"/>
                    <a:lumOff val="50000"/>
                  </a:schemeClr>
                </a:solidFill>
              </a:rPr>
              <a:t>http://www.tumblr.com/tagged/don't rape</a:t>
            </a:r>
            <a:endParaRPr lang="en-CA" sz="16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Professional Engineers Act,</a:t>
            </a:r>
            <a:br>
              <a:rPr lang="en-CA" sz="1800" dirty="0" smtClean="0">
                <a:latin typeface="Arial" charset="0"/>
                <a:cs typeface="Arial" charset="0"/>
              </a:rPr>
            </a:br>
            <a:r>
              <a:rPr lang="en-CA" sz="1800" dirty="0" smtClean="0">
                <a:latin typeface="Arial" charset="0"/>
                <a:cs typeface="Arial" charset="0"/>
              </a:rPr>
              <a:t>	</a:t>
            </a:r>
            <a:r>
              <a:rPr lang="en-CA" sz="1600" dirty="0" smtClean="0">
                <a:latin typeface="Arial" charset="0"/>
                <a:cs typeface="Arial" charset="0"/>
              </a:rPr>
              <a:t>http://www.e-laws.gov.on.ca/html/statutes/english/elaws_statutes_90p28_e.htm</a:t>
            </a:r>
          </a:p>
          <a:p>
            <a:pPr marL="533400" indent="-533400">
              <a:buFontTx/>
              <a:buNone/>
            </a:pPr>
            <a:r>
              <a:rPr lang="en-CA" sz="1800" dirty="0" smtClean="0">
                <a:latin typeface="Arial" charset="0"/>
                <a:cs typeface="Arial" charset="0"/>
              </a:rPr>
              <a:t>[2]	Ontario Regulation 941,</a:t>
            </a:r>
          </a:p>
          <a:p>
            <a:pPr marL="533400" indent="-533400">
              <a:buFontTx/>
              <a:buNone/>
            </a:pPr>
            <a:r>
              <a:rPr lang="en-CA" sz="1600" dirty="0" smtClean="0">
                <a:latin typeface="Arial" charset="0"/>
                <a:cs typeface="Arial" charset="0"/>
              </a:rPr>
              <a:t>		http://www.e-laws.gov.on.ca/html/regs/english/elaws_regs_900941_e.htm</a:t>
            </a:r>
          </a:p>
          <a:p>
            <a:pPr marL="533400" indent="-533400">
              <a:buFontTx/>
              <a:buNone/>
            </a:pPr>
            <a:r>
              <a:rPr lang="en-CA" sz="1800" dirty="0" smtClean="0">
                <a:latin typeface="Arial" charset="0"/>
                <a:cs typeface="Arial" charset="0"/>
              </a:rPr>
              <a:t>[4]	 Wikipedia, http://www.wikipedia.org/</a:t>
            </a:r>
          </a:p>
          <a:p>
            <a:pPr marL="533400" indent="-533400">
              <a:buFontTx/>
              <a:buNone/>
            </a:pPr>
            <a:r>
              <a:rPr lang="en-CA" sz="1800" dirty="0" smtClean="0">
                <a:latin typeface="Arial" charset="0"/>
                <a:cs typeface="Arial" charset="0"/>
              </a:rPr>
              <a:t>[5]	Ontario Human Rights Commission</a:t>
            </a:r>
          </a:p>
          <a:p>
            <a:pPr marL="533400" indent="-533400">
              <a:buFontTx/>
              <a:buNone/>
            </a:pPr>
            <a:r>
              <a:rPr lang="en-CA" sz="1600" dirty="0" smtClean="0">
                <a:latin typeface="Arial" charset="0"/>
                <a:cs typeface="Arial" charset="0"/>
              </a:rPr>
              <a:t>		http://www.ohrc.on.ca/en/sexual-harassment-employment</a:t>
            </a:r>
          </a:p>
          <a:p>
            <a:pPr marL="533400" indent="-533400">
              <a:buFontTx/>
              <a:buNone/>
            </a:pPr>
            <a:r>
              <a:rPr lang="en-CA" sz="1800" dirty="0" smtClean="0">
                <a:latin typeface="Arial" charset="0"/>
                <a:cs typeface="Arial" charset="0"/>
              </a:rPr>
              <a:t>[6]	Canada Labour Code</a:t>
            </a:r>
          </a:p>
          <a:p>
            <a:pPr marL="533400" indent="-533400">
              <a:buFontTx/>
              <a:buNone/>
            </a:pPr>
            <a:r>
              <a:rPr lang="en-CA" sz="1600" dirty="0" smtClean="0">
                <a:latin typeface="Arial" charset="0"/>
                <a:cs typeface="Arial" charset="0"/>
              </a:rPr>
              <a:t>		http://laws-lois.justice.gc.ca/eng/acts/L-2/</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Sexual Harassment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CA" dirty="0" smtClean="0"/>
              <a:t>Outline</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Sexual Harassment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Harassment</a:t>
            </a:r>
            <a:endParaRPr lang="en-CA" dirty="0"/>
          </a:p>
        </p:txBody>
      </p:sp>
      <p:sp>
        <p:nvSpPr>
          <p:cNvPr id="3" name="Content Placeholder 2"/>
          <p:cNvSpPr>
            <a:spLocks noGrp="1"/>
          </p:cNvSpPr>
          <p:nvPr>
            <p:ph idx="1"/>
          </p:nvPr>
        </p:nvSpPr>
        <p:spPr/>
        <p:txBody>
          <a:bodyPr/>
          <a:lstStyle/>
          <a:p>
            <a:pPr>
              <a:buNone/>
            </a:pPr>
            <a:r>
              <a:rPr lang="en-CA" dirty="0" smtClean="0"/>
              <a:t>	Recall that it is professional misconduct to harass another person while engaged in the practice of professional engineering:</a:t>
            </a:r>
          </a:p>
          <a:p>
            <a:pPr algn="just">
              <a:buNone/>
            </a:pPr>
            <a:endParaRPr lang="en-CA" dirty="0" smtClean="0"/>
          </a:p>
          <a:p>
            <a:pPr algn="just">
              <a:buNone/>
            </a:pPr>
            <a:r>
              <a:rPr lang="en-CA" dirty="0" smtClean="0"/>
              <a:t>	72. (2)  For the purposes of the Act and this Regulation,</a:t>
            </a:r>
            <a:br>
              <a:rPr lang="en-CA" dirty="0" smtClean="0"/>
            </a:br>
            <a:r>
              <a:rPr lang="en-CA" dirty="0" smtClean="0"/>
              <a:t>“professional misconduct” means</a:t>
            </a:r>
          </a:p>
          <a:p>
            <a:pPr lvl="1" algn="just">
              <a:buNone/>
            </a:pPr>
            <a:r>
              <a:rPr lang="en-CA" dirty="0" smtClean="0"/>
              <a:t>(n)	harassment; that is, engaging in a course of vexatious 	comment or conduct that is known or ought reasonably to be 	known as unwelcome and that might reasonably be regarded 	as interfering in a professional engineering relationship</a:t>
            </a:r>
            <a:endParaRPr lang="en-CA" dirty="0"/>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3</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More generally, sexual harassment is not acceptable at any time:</a:t>
            </a:r>
          </a:p>
          <a:p>
            <a:pPr>
              <a:buNone/>
            </a:pPr>
            <a:endParaRPr lang="en-CA" dirty="0" smtClean="0"/>
          </a:p>
          <a:p>
            <a:pPr>
              <a:buNone/>
            </a:pPr>
            <a:r>
              <a:rPr lang="en-CA" dirty="0" smtClean="0"/>
              <a:t>	From the Canada Labour Code:</a:t>
            </a:r>
          </a:p>
          <a:p>
            <a:pPr lvl="1">
              <a:buNone/>
            </a:pPr>
            <a:r>
              <a:rPr lang="en-CA" dirty="0" smtClean="0"/>
              <a:t>	</a:t>
            </a:r>
            <a:r>
              <a:rPr lang="en-CA" b="1" dirty="0" smtClean="0"/>
              <a:t>Definition of </a:t>
            </a:r>
            <a:r>
              <a:rPr lang="en-CA" b="1" i="1" dirty="0" smtClean="0"/>
              <a:t>“sexual harassment”</a:t>
            </a:r>
            <a:endParaRPr lang="en-CA" b="1" dirty="0" smtClean="0"/>
          </a:p>
          <a:p>
            <a:pPr lvl="1" algn="just">
              <a:buNone/>
            </a:pPr>
            <a:r>
              <a:rPr lang="en-CA" b="1" dirty="0" smtClean="0"/>
              <a:t>	247.1</a:t>
            </a:r>
            <a:r>
              <a:rPr lang="en-CA" dirty="0" smtClean="0"/>
              <a:t> In this Division, </a:t>
            </a:r>
            <a:r>
              <a:rPr lang="en-CA" i="1" dirty="0" smtClean="0"/>
              <a:t>“sexual harassment”</a:t>
            </a:r>
            <a:r>
              <a:rPr lang="en-CA" dirty="0" smtClean="0"/>
              <a:t> means any conduct, comment, gesture or contact of a sexual nature</a:t>
            </a:r>
          </a:p>
          <a:p>
            <a:pPr marL="1314450" lvl="2" indent="-457200" algn="just">
              <a:buAutoNum type="alphaLcParenBoth"/>
            </a:pPr>
            <a:r>
              <a:rPr lang="en-CA" dirty="0" smtClean="0"/>
              <a:t>that is likely to cause offence or humiliation to any employee; or</a:t>
            </a:r>
          </a:p>
          <a:p>
            <a:pPr marL="1314450" lvl="2" indent="-457200" algn="just">
              <a:buAutoNum type="alphaLcParenBoth"/>
            </a:pPr>
            <a:r>
              <a:rPr lang="en-CA" dirty="0" smtClean="0"/>
              <a:t>that might, on reasonable grounds, be perceived by that employee as placing a condition of a sexual nature on employment or on any opportunity for training or promotion.</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4</a:t>
            </a:fld>
            <a:endParaRPr lang="en-CA"/>
          </a:p>
        </p:txBody>
      </p:sp>
      <p:sp>
        <p:nvSpPr>
          <p:cNvPr id="8" name="Rectangle 7"/>
          <p:cNvSpPr/>
          <p:nvPr/>
        </p:nvSpPr>
        <p:spPr>
          <a:xfrm>
            <a:off x="3069772" y="5828168"/>
            <a:ext cx="5666015" cy="646331"/>
          </a:xfrm>
          <a:prstGeom prst="rect">
            <a:avLst/>
          </a:prstGeom>
          <a:ln>
            <a:solidFill>
              <a:srgbClr val="0070C0"/>
            </a:solidFill>
          </a:ln>
        </p:spPr>
        <p:txBody>
          <a:bodyPr wrap="square">
            <a:spAutoFit/>
          </a:bodyPr>
          <a:lstStyle/>
          <a:p>
            <a:pPr algn="just"/>
            <a:r>
              <a:rPr lang="en-CA" dirty="0" smtClean="0"/>
              <a:t>The fight against sexual harassment is about respect for others – a fundamental value in Canadian society.</a:t>
            </a:r>
            <a:endParaRPr lang="en-CA" dirty="0"/>
          </a:p>
        </p:txBody>
      </p:sp>
      <p:sp>
        <p:nvSpPr>
          <p:cNvPr id="9" name="TextBox 8"/>
          <p:cNvSpPr txBox="1"/>
          <p:nvPr/>
        </p:nvSpPr>
        <p:spPr>
          <a:xfrm>
            <a:off x="4469876" y="6474499"/>
            <a:ext cx="4265911" cy="307777"/>
          </a:xfrm>
          <a:prstGeom prst="rect">
            <a:avLst/>
          </a:prstGeom>
          <a:noFill/>
        </p:spPr>
        <p:txBody>
          <a:bodyPr wrap="none" rtlCol="0">
            <a:spAutoFit/>
          </a:bodyPr>
          <a:lstStyle/>
          <a:p>
            <a:r>
              <a:rPr lang="en-CA" sz="1400" dirty="0" smtClean="0">
                <a:solidFill>
                  <a:schemeClr val="tx1">
                    <a:lumMod val="50000"/>
                    <a:lumOff val="50000"/>
                  </a:schemeClr>
                </a:solidFill>
              </a:rPr>
              <a:t>Human Resources and Skills Development Canada</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What is sexual harassment at Waterloo?</a:t>
            </a:r>
          </a:p>
          <a:p>
            <a:pPr lvl="1"/>
            <a:r>
              <a:rPr lang="en-CA" dirty="0" smtClean="0"/>
              <a:t>Unwanted attention of a sexual or gender related nature (verbal, non-verbal, physical) — jokes, touching, suggestive remarks, leering, or demands for sexual favours, threats...</a:t>
            </a:r>
          </a:p>
          <a:p>
            <a:pPr>
              <a:buNone/>
            </a:pPr>
            <a:r>
              <a:rPr lang="en-CA" b="1" dirty="0" smtClean="0"/>
              <a:t>	</a:t>
            </a:r>
            <a:r>
              <a:rPr lang="en-CA" dirty="0" smtClean="0"/>
              <a:t>	Some examples...</a:t>
            </a:r>
          </a:p>
          <a:p>
            <a:pPr lvl="1"/>
            <a:r>
              <a:rPr lang="en-CA" dirty="0" smtClean="0"/>
              <a:t>Even though you said “no”, another resident continues to ask you out and follow you around</a:t>
            </a:r>
          </a:p>
          <a:p>
            <a:pPr lvl="1"/>
            <a:r>
              <a:rPr lang="en-CA" dirty="0" smtClean="0"/>
              <a:t>Your </a:t>
            </a:r>
            <a:r>
              <a:rPr lang="en-CA" dirty="0" err="1" smtClean="0"/>
              <a:t>workterm</a:t>
            </a:r>
            <a:r>
              <a:rPr lang="en-CA" dirty="0" smtClean="0"/>
              <a:t> supervisor continually brushes up against you</a:t>
            </a:r>
          </a:p>
          <a:p>
            <a:pPr lvl="1"/>
            <a:r>
              <a:rPr lang="en-CA" dirty="0" smtClean="0"/>
              <a:t>You said no to a date, and now the person in charge of your course will not answer your course related questions</a:t>
            </a:r>
          </a:p>
          <a:p>
            <a:pPr lvl="1"/>
            <a:r>
              <a:rPr lang="en-CA" dirty="0" smtClean="0"/>
              <a:t>You continually receive x-rated e-mail messages, and now you are reluctant to log on to your account.</a:t>
            </a:r>
          </a:p>
          <a:p>
            <a:pPr lvl="1"/>
            <a:r>
              <a:rPr lang="en-CA" dirty="0" smtClean="0"/>
              <a:t>The students in residence (or class, or club, </a:t>
            </a:r>
            <a:r>
              <a:rPr lang="en-CA" i="1" dirty="0" smtClean="0"/>
              <a:t>etc</a:t>
            </a:r>
            <a:r>
              <a:rPr lang="en-CA" dirty="0" smtClean="0"/>
              <a:t>.) tease and hassle you about being LGBTQ</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5</a:t>
            </a:fld>
            <a:endParaRPr lang="en-CA"/>
          </a:p>
        </p:txBody>
      </p:sp>
      <p:sp>
        <p:nvSpPr>
          <p:cNvPr id="10" name="Rectangle 9"/>
          <p:cNvSpPr/>
          <p:nvPr/>
        </p:nvSpPr>
        <p:spPr>
          <a:xfrm>
            <a:off x="2678905" y="6550223"/>
            <a:ext cx="6400800" cy="307777"/>
          </a:xfrm>
          <a:prstGeom prst="rect">
            <a:avLst/>
          </a:prstGeom>
        </p:spPr>
        <p:txBody>
          <a:bodyPr wrap="square">
            <a:spAutoFit/>
          </a:bodyPr>
          <a:lstStyle/>
          <a:p>
            <a:r>
              <a:rPr lang="en-CA" sz="1400" dirty="0" smtClean="0">
                <a:solidFill>
                  <a:schemeClr val="tx1">
                    <a:lumMod val="50000"/>
                    <a:lumOff val="50000"/>
                  </a:schemeClr>
                </a:solidFill>
              </a:rPr>
              <a:t>https://uwaterloo.ca/conflict-management-human-rights/sexual-harassment</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What is sexual harassment at Waterloo?</a:t>
            </a:r>
          </a:p>
          <a:p>
            <a:pPr lvl="1">
              <a:buNone/>
            </a:pPr>
            <a:r>
              <a:rPr lang="en-CA" b="1" i="1" dirty="0" smtClean="0"/>
              <a:t>	Sexual Harassment </a:t>
            </a:r>
            <a:r>
              <a:rPr lang="en-CA" dirty="0" smtClean="0"/>
              <a:t>includes comment or conduct where acceptance of sexual advances is a condition of education or employment, or where rejection of sexual advances negatively impacts decisions that concern the recipient (</a:t>
            </a:r>
            <a:r>
              <a:rPr lang="en-CA" i="1" dirty="0" smtClean="0"/>
              <a:t>e.g</a:t>
            </a:r>
            <a:r>
              <a:rPr lang="en-CA" dirty="0" smtClean="0"/>
              <a:t>., grades, performance evaluation or any academic or employment decisions) or where unwelcome sexual advances, comment, conduct or communications interfere with the recipient's work or study.</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6</a:t>
            </a:fld>
            <a:endParaRPr lang="en-CA"/>
          </a:p>
        </p:txBody>
      </p:sp>
      <p:sp>
        <p:nvSpPr>
          <p:cNvPr id="10" name="Rectangle 9"/>
          <p:cNvSpPr/>
          <p:nvPr/>
        </p:nvSpPr>
        <p:spPr>
          <a:xfrm>
            <a:off x="2678905" y="6550223"/>
            <a:ext cx="6400800" cy="307777"/>
          </a:xfrm>
          <a:prstGeom prst="rect">
            <a:avLst/>
          </a:prstGeom>
        </p:spPr>
        <p:txBody>
          <a:bodyPr wrap="square">
            <a:spAutoFit/>
          </a:bodyPr>
          <a:lstStyle/>
          <a:p>
            <a:r>
              <a:rPr lang="en-CA" sz="1400" dirty="0" smtClean="0">
                <a:solidFill>
                  <a:schemeClr val="tx1">
                    <a:lumMod val="50000"/>
                    <a:lumOff val="50000"/>
                  </a:schemeClr>
                </a:solidFill>
              </a:rPr>
              <a:t>http://uwaterloo.ca/secretariat/policies-procedures-guidelines/policy-33</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Under the Ontario </a:t>
            </a:r>
            <a:r>
              <a:rPr lang="en-CA" i="1" dirty="0" smtClean="0"/>
              <a:t>Human Rights Code</a:t>
            </a:r>
            <a:r>
              <a:rPr lang="en-CA" dirty="0" smtClean="0"/>
              <a:t>, sexual harassment is “engaging in a course of vexatious comment or conduct that is known or ought to be known to be unwelcome.” </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Examples the Commission lists include:</a:t>
            </a:r>
          </a:p>
          <a:p>
            <a:pPr lvl="1"/>
            <a:r>
              <a:rPr lang="en-CA" sz="1800" dirty="0" smtClean="0"/>
              <a:t>Asking for sex in exchange for a benefit or a favour</a:t>
            </a:r>
          </a:p>
          <a:p>
            <a:pPr lvl="1"/>
            <a:r>
              <a:rPr lang="en-CA" sz="1800" dirty="0" smtClean="0"/>
              <a:t>Repeatedly asking for dates, and not taking “no” for an answer</a:t>
            </a:r>
          </a:p>
          <a:p>
            <a:pPr lvl="1"/>
            <a:r>
              <a:rPr lang="en-CA" sz="1800" dirty="0" smtClean="0"/>
              <a:t>Demanding hugs</a:t>
            </a:r>
          </a:p>
          <a:p>
            <a:pPr lvl="1"/>
            <a:r>
              <a:rPr lang="en-CA" sz="1800" dirty="0" smtClean="0"/>
              <a:t>Making unnecessary physical contact, including unwanted touching</a:t>
            </a:r>
          </a:p>
          <a:p>
            <a:pPr lvl="1"/>
            <a:r>
              <a:rPr lang="en-CA" sz="1800" dirty="0" smtClean="0"/>
              <a:t>Using rude or insulting language or making comments toward women (or men, depending on the circumstances)</a:t>
            </a:r>
          </a:p>
          <a:p>
            <a:pPr lvl="1"/>
            <a:r>
              <a:rPr lang="en-CA" sz="1800" dirty="0" smtClean="0"/>
              <a:t>Calling people sex-specific derogatory names</a:t>
            </a:r>
          </a:p>
          <a:p>
            <a:pPr lvl="1"/>
            <a:r>
              <a:rPr lang="en-CA" sz="1800" dirty="0" smtClean="0"/>
              <a:t>Making sex-related comments about a person’s physical characteristics or actions</a:t>
            </a:r>
          </a:p>
          <a:p>
            <a:pPr lvl="1"/>
            <a:r>
              <a:rPr lang="en-CA" sz="1800" dirty="0" smtClean="0"/>
              <a:t>Saying or doing something because you think a person does not conform to sex-role stereotypes</a:t>
            </a:r>
          </a:p>
          <a:p>
            <a:pPr lvl="1"/>
            <a:r>
              <a:rPr lang="en-CA" sz="1800" dirty="0" smtClean="0"/>
              <a:t>Posting or sharing pornography, sexual pictures or cartoons, sexually explicit graffiti, or other sexual images (including online)</a:t>
            </a:r>
          </a:p>
          <a:p>
            <a:pPr lvl="1"/>
            <a:r>
              <a:rPr lang="en-CA" sz="1800" dirty="0" smtClean="0"/>
              <a:t>Making sexual jokes</a:t>
            </a:r>
          </a:p>
          <a:p>
            <a:pPr lvl="1"/>
            <a:r>
              <a:rPr lang="en-CA" sz="1800" dirty="0" smtClean="0"/>
              <a:t>Bragging about sexual prowess</a:t>
            </a:r>
          </a:p>
        </p:txBody>
      </p:sp>
      <p:sp>
        <p:nvSpPr>
          <p:cNvPr id="7" name="Footer Placeholder 6"/>
          <p:cNvSpPr>
            <a:spLocks noGrp="1"/>
          </p:cNvSpPr>
          <p:nvPr>
            <p:ph type="ftr" sz="quarter" idx="12"/>
          </p:nvPr>
        </p:nvSpPr>
        <p:spPr/>
        <p:txBody>
          <a:bodyPr/>
          <a:lstStyle/>
          <a:p>
            <a:pPr>
              <a:defRPr/>
            </a:pPr>
            <a:r>
              <a:rPr lang="en-US" smtClean="0"/>
              <a:t>Sexual Harassment</a:t>
            </a:r>
            <a:endParaRPr lang="en-US" dirty="0"/>
          </a:p>
        </p:txBody>
      </p:sp>
      <p:sp>
        <p:nvSpPr>
          <p:cNvPr id="6" name="Slide Number Placeholder 5"/>
          <p:cNvSpPr>
            <a:spLocks noGrp="1"/>
          </p:cNvSpPr>
          <p:nvPr>
            <p:ph type="sldNum" sz="quarter" idx="11"/>
          </p:nvPr>
        </p:nvSpPr>
        <p:spPr/>
        <p:txBody>
          <a:bodyPr/>
          <a:lstStyle/>
          <a:p>
            <a:fld id="{9DB00347-C159-474C-B961-9625E0FB8F9F}"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Sexual Harassment</a:t>
            </a:r>
            <a:endParaRPr lang="en-CA" dirty="0"/>
          </a:p>
        </p:txBody>
      </p:sp>
      <p:sp>
        <p:nvSpPr>
          <p:cNvPr id="3" name="Content Placeholder 2"/>
          <p:cNvSpPr>
            <a:spLocks noGrp="1"/>
          </p:cNvSpPr>
          <p:nvPr>
            <p:ph idx="1"/>
          </p:nvPr>
        </p:nvSpPr>
        <p:spPr/>
        <p:txBody>
          <a:bodyPr/>
          <a:lstStyle/>
          <a:p>
            <a:pPr>
              <a:buNone/>
            </a:pPr>
            <a:r>
              <a:rPr lang="en-CA" dirty="0" smtClean="0"/>
              <a:t>	Suppose you are asked out and you respond in the negative — how do you respond to that person in the future in the work place?</a:t>
            </a:r>
          </a:p>
          <a:p>
            <a:pPr lvl="1"/>
            <a:r>
              <a:rPr lang="en-CA" dirty="0" smtClean="0"/>
              <a:t>The issue is one of interest versus infatuation</a:t>
            </a:r>
          </a:p>
          <a:p>
            <a:pPr lvl="1"/>
            <a:r>
              <a:rPr lang="en-CA" dirty="0" smtClean="0"/>
              <a:t>A person interested in someone else will ask them out, and on receiving an answer of “no” will look elsewhere</a:t>
            </a:r>
          </a:p>
          <a:p>
            <a:pPr lvl="1"/>
            <a:r>
              <a:rPr lang="en-CA" dirty="0" smtClean="0"/>
              <a:t>One who is, however, becomes infatuated in another, they are less likely to accept “no” — they have spent too much time thinking about the person in the first place</a:t>
            </a:r>
          </a:p>
          <a:p>
            <a:pPr lvl="1"/>
            <a:endParaRPr lang="en-CA" dirty="0" smtClean="0"/>
          </a:p>
          <a:p>
            <a:pPr>
              <a:buNone/>
            </a:pPr>
            <a:r>
              <a:rPr lang="en-CA" dirty="0" smtClean="0"/>
              <a:t>	Some people will have had previous approaches by such a character, in which case, future approaches may equally uncomfortable — please remember this...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Sexual Harassment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51789</TotalTime>
  <Words>143</Words>
  <Application>Microsoft Office PowerPoint</Application>
  <PresentationFormat>On-screen Show (4:3)</PresentationFormat>
  <Paragraphs>164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Engineering_Colour</vt:lpstr>
      <vt:lpstr>Sexual Harassment</vt:lpstr>
      <vt:lpstr>Outline</vt:lpstr>
      <vt:lpstr>Harassment</vt:lpstr>
      <vt:lpstr>Sexual Harassment</vt:lpstr>
      <vt:lpstr>Sexual Harassment</vt:lpstr>
      <vt:lpstr>Sexual Harassment</vt:lpstr>
      <vt:lpstr>Sexual Harassment</vt:lpstr>
      <vt:lpstr>Sexual Harassment</vt:lpstr>
      <vt:lpstr>Sexual Harassment</vt:lpstr>
      <vt:lpstr>Sexual Harassment</vt:lpstr>
      <vt:lpstr>Sexual Harassment</vt:lpstr>
      <vt:lpstr>Sexual Harassment</vt:lpstr>
      <vt:lpstr>Sexual Harassment</vt:lpstr>
      <vt:lpstr>Sexual Harassment</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 and Enforcement</dc:title>
  <dc:subject>Discipline and enforcement for professional engineering in Ontario</dc:subject>
  <dc:creator>Douglas Wilhelm Harder (dwharder@alumni.uwaterloo.ca)</dc:creator>
  <cp:lastModifiedBy>Douglas Wilhelm Harder</cp:lastModifiedBy>
  <cp:revision>3708</cp:revision>
  <cp:lastPrinted>2010-03-08T19:59:32Z</cp:lastPrinted>
  <dcterms:created xsi:type="dcterms:W3CDTF">2010-03-10T14:45:39Z</dcterms:created>
  <dcterms:modified xsi:type="dcterms:W3CDTF">2013-03-27T21:04:15Z</dcterms:modified>
</cp:coreProperties>
</file>