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74" r:id="rId2"/>
    <p:sldId id="460" r:id="rId3"/>
    <p:sldId id="668" r:id="rId4"/>
    <p:sldId id="706" r:id="rId5"/>
    <p:sldId id="669" r:id="rId6"/>
    <p:sldId id="700" r:id="rId7"/>
    <p:sldId id="707" r:id="rId8"/>
    <p:sldId id="708" r:id="rId9"/>
    <p:sldId id="709" r:id="rId10"/>
    <p:sldId id="710" r:id="rId11"/>
    <p:sldId id="711" r:id="rId12"/>
    <p:sldId id="459" r:id="rId13"/>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77851" autoAdjust="0"/>
  </p:normalViewPr>
  <p:slideViewPr>
    <p:cSldViewPr snapToGrid="0" snapToObjects="1">
      <p:cViewPr varScale="1">
        <p:scale>
          <a:sx n="50" d="100"/>
          <a:sy n="50" d="100"/>
        </p:scale>
        <p:origin x="-267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 xmlns:p14="http://schemas.microsoft.com/office/powerpoint/2010/main"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Statute of Frauds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Statute of Frauds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The Statute of </a:t>
            </a:r>
            <a:r>
              <a:rPr lang="en-CA" dirty="0" smtClean="0"/>
              <a:t>Frauds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Void versus Unenforceable Contracts</a:t>
            </a:r>
            <a:endParaRPr lang="en-CA" sz="2800" dirty="0"/>
          </a:p>
        </p:txBody>
      </p:sp>
      <p:sp>
        <p:nvSpPr>
          <p:cNvPr id="3" name="Content Placeholder 2"/>
          <p:cNvSpPr>
            <a:spLocks noGrp="1"/>
          </p:cNvSpPr>
          <p:nvPr>
            <p:ph idx="1"/>
          </p:nvPr>
        </p:nvSpPr>
        <p:spPr/>
        <p:txBody>
          <a:bodyPr/>
          <a:lstStyle/>
          <a:p>
            <a:pPr>
              <a:buNone/>
            </a:pPr>
            <a:r>
              <a:rPr lang="en-CA" dirty="0" smtClean="0"/>
              <a:t>	Never-the-less, courts do not consider such agreements </a:t>
            </a:r>
            <a:r>
              <a:rPr lang="en-CA" i="1" dirty="0" smtClean="0"/>
              <a:t>void</a:t>
            </a:r>
          </a:p>
          <a:p>
            <a:pPr lvl="1"/>
            <a:r>
              <a:rPr lang="en-CA" dirty="0" smtClean="0"/>
              <a:t>A </a:t>
            </a:r>
            <a:r>
              <a:rPr lang="en-CA" i="1" dirty="0" smtClean="0"/>
              <a:t>void </a:t>
            </a:r>
            <a:r>
              <a:rPr lang="en-CA" dirty="0" smtClean="0"/>
              <a:t>contract is one that has never been a legally enforceable contract—no terms in the contract may be enforced through court action</a:t>
            </a:r>
          </a:p>
          <a:p>
            <a:pPr lvl="1"/>
            <a:r>
              <a:rPr lang="en-CA" dirty="0" smtClean="0"/>
              <a:t>A </a:t>
            </a:r>
            <a:r>
              <a:rPr lang="en-CA" i="1" dirty="0" smtClean="0"/>
              <a:t>voidable</a:t>
            </a:r>
            <a:r>
              <a:rPr lang="en-CA" dirty="0" smtClean="0"/>
              <a:t> contract is a contract where one of the parties has the option of declaring the contract void</a:t>
            </a:r>
          </a:p>
          <a:p>
            <a:pPr lvl="1"/>
            <a:endParaRPr lang="en-CA" dirty="0" smtClean="0"/>
          </a:p>
          <a:p>
            <a:pPr>
              <a:buNone/>
            </a:pPr>
            <a:r>
              <a:rPr lang="en-CA" dirty="0" smtClean="0"/>
              <a:t>	For example, if part of a verbal agreement for the transfer of lands included the deposit of a cheque, the depositor can apply to a court to have the cheque returned</a:t>
            </a:r>
          </a:p>
        </p:txBody>
      </p:sp>
      <p:sp>
        <p:nvSpPr>
          <p:cNvPr id="7" name="Footer Placeholder 6"/>
          <p:cNvSpPr>
            <a:spLocks noGrp="1"/>
          </p:cNvSpPr>
          <p:nvPr>
            <p:ph type="ftr" sz="quarter" idx="12"/>
          </p:nvPr>
        </p:nvSpPr>
        <p:spPr/>
        <p:txBody>
          <a:bodyPr/>
          <a:lstStyle/>
          <a:p>
            <a:pPr>
              <a:defRPr/>
            </a:pPr>
            <a:r>
              <a:rPr lang="en-CA" smtClean="0"/>
              <a:t>Statute of Frauds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Written Contracts</a:t>
            </a:r>
            <a:endParaRPr lang="en-CA" dirty="0"/>
          </a:p>
        </p:txBody>
      </p:sp>
      <p:sp>
        <p:nvSpPr>
          <p:cNvPr id="3" name="Content Placeholder 2"/>
          <p:cNvSpPr>
            <a:spLocks noGrp="1"/>
          </p:cNvSpPr>
          <p:nvPr>
            <p:ph idx="1"/>
          </p:nvPr>
        </p:nvSpPr>
        <p:spPr/>
        <p:txBody>
          <a:bodyPr/>
          <a:lstStyle/>
          <a:p>
            <a:pPr>
              <a:buNone/>
            </a:pPr>
            <a:r>
              <a:rPr lang="en-CA" dirty="0" smtClean="0"/>
              <a:t>	While most contracts may not be required to be in writing, it is never-the-less of significant benefit to both parties to have any substantial contract in writing</a:t>
            </a:r>
          </a:p>
        </p:txBody>
      </p:sp>
      <p:sp>
        <p:nvSpPr>
          <p:cNvPr id="7" name="Footer Placeholder 6"/>
          <p:cNvSpPr>
            <a:spLocks noGrp="1"/>
          </p:cNvSpPr>
          <p:nvPr>
            <p:ph type="ftr" sz="quarter" idx="12"/>
          </p:nvPr>
        </p:nvSpPr>
        <p:spPr/>
        <p:txBody>
          <a:bodyPr/>
          <a:lstStyle/>
          <a:p>
            <a:pPr>
              <a:defRPr/>
            </a:pPr>
            <a:r>
              <a:rPr lang="en-CA" smtClean="0"/>
              <a:t>Statute of Frauds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US" sz="1800" dirty="0" smtClean="0">
                <a:latin typeface="Arial" charset="0"/>
                <a:cs typeface="Arial" charset="0"/>
              </a:rPr>
              <a:t>[1]	D.L. Marston, </a:t>
            </a:r>
            <a:r>
              <a:rPr lang="en-US" sz="1800" i="1" dirty="0" smtClean="0">
                <a:latin typeface="Arial" charset="0"/>
                <a:cs typeface="Arial" charset="0"/>
              </a:rPr>
              <a:t>Law for Professional Engineers</a:t>
            </a:r>
            <a:r>
              <a:rPr lang="en-US" sz="1800" dirty="0" smtClean="0">
                <a:latin typeface="Arial" charset="0"/>
                <a:cs typeface="Arial" charset="0"/>
              </a:rPr>
              <a:t>, 4</a:t>
            </a:r>
            <a:r>
              <a:rPr lang="en-US" sz="1800" baseline="30000" dirty="0" smtClean="0">
                <a:latin typeface="Arial" charset="0"/>
                <a:cs typeface="Arial" charset="0"/>
              </a:rPr>
              <a:t>th</a:t>
            </a:r>
            <a:r>
              <a:rPr lang="en-US" sz="1800" dirty="0" smtClean="0">
                <a:latin typeface="Arial" charset="0"/>
                <a:cs typeface="Arial" charset="0"/>
              </a:rPr>
              <a:t> Ed., McGraw Hill, 2008.</a:t>
            </a:r>
          </a:p>
          <a:p>
            <a:pPr marL="533400" indent="-533400">
              <a:buNone/>
            </a:pPr>
            <a:r>
              <a:rPr lang="en-US" sz="1800" dirty="0" smtClean="0">
                <a:latin typeface="Arial" charset="0"/>
                <a:cs typeface="Arial" charset="0"/>
              </a:rPr>
              <a:t>[2]	Julie Vale, </a:t>
            </a:r>
            <a:r>
              <a:rPr lang="en-US" sz="1800" i="1" dirty="0" smtClean="0">
                <a:latin typeface="Arial" charset="0"/>
                <a:cs typeface="Arial" charset="0"/>
              </a:rPr>
              <a:t>ECE 290 Course Notes</a:t>
            </a:r>
            <a:r>
              <a:rPr lang="en-US" sz="1800" dirty="0" smtClean="0">
                <a:latin typeface="Arial" charset="0"/>
                <a:cs typeface="Arial" charset="0"/>
              </a:rPr>
              <a:t>, 2011.</a:t>
            </a:r>
          </a:p>
          <a:p>
            <a:pPr marL="533400" indent="-533400">
              <a:buNone/>
            </a:pPr>
            <a:r>
              <a:rPr lang="en-US" sz="1800" dirty="0" smtClean="0">
                <a:latin typeface="Arial" charset="0"/>
                <a:cs typeface="Arial" charset="0"/>
              </a:rPr>
              <a:t>[3]	 Wikipedia, http://www.wikipedia.org</a:t>
            </a:r>
            <a:r>
              <a:rPr lang="en-US" sz="1800" dirty="0" smtClean="0">
                <a:latin typeface="Arial" charset="0"/>
                <a:cs typeface="Arial" charset="0"/>
              </a:rPr>
              <a:t>/</a:t>
            </a:r>
          </a:p>
          <a:p>
            <a:pPr marL="533400" indent="-533400">
              <a:buNone/>
            </a:pPr>
            <a:r>
              <a:rPr lang="en-US" sz="1800" dirty="0" smtClean="0">
                <a:latin typeface="Arial" charset="0"/>
                <a:cs typeface="Arial" charset="0"/>
              </a:rPr>
              <a:t>[4]	Statute of Frauds, 1990</a:t>
            </a:r>
          </a:p>
          <a:p>
            <a:pPr marL="533400" indent="-533400">
              <a:buNone/>
            </a:pPr>
            <a:r>
              <a:rPr lang="en-US" sz="1600" dirty="0" smtClean="0">
                <a:latin typeface="Arial" charset="0"/>
                <a:cs typeface="Arial" charset="0"/>
              </a:rPr>
              <a:t>		http://www.e-laws.gov.on.ca/html/statutes/english/elaws_statutes_90s19_e.htm</a:t>
            </a:r>
          </a:p>
          <a:p>
            <a:pPr marL="533400" indent="-533400">
              <a:buNone/>
            </a:pPr>
            <a:endParaRPr lang="en-US" sz="1800" i="1" dirty="0" smtClean="0">
              <a:solidFill>
                <a:schemeClr val="tx1">
                  <a:lumMod val="65000"/>
                  <a:lumOff val="35000"/>
                </a:schemeClr>
              </a:solidFill>
              <a:latin typeface="Arial" charset="0"/>
              <a:cs typeface="Arial" charset="0"/>
            </a:endParaRPr>
          </a:p>
          <a:p>
            <a:pPr marL="533400" indent="-533400" algn="just">
              <a:buNone/>
            </a:pPr>
            <a:r>
              <a:rPr lang="en-US"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US"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CA" smtClean="0"/>
              <a:t>Statute of Frauds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Statute of Frauds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Written Contracts</a:t>
            </a:r>
            <a:endParaRPr lang="en-CA" dirty="0"/>
          </a:p>
        </p:txBody>
      </p:sp>
      <p:sp>
        <p:nvSpPr>
          <p:cNvPr id="3" name="Content Placeholder 2"/>
          <p:cNvSpPr>
            <a:spLocks noGrp="1"/>
          </p:cNvSpPr>
          <p:nvPr>
            <p:ph idx="1"/>
          </p:nvPr>
        </p:nvSpPr>
        <p:spPr/>
        <p:txBody>
          <a:bodyPr/>
          <a:lstStyle/>
          <a:p>
            <a:pPr>
              <a:buNone/>
            </a:pPr>
            <a:r>
              <a:rPr lang="en-CA" dirty="0" smtClean="0"/>
              <a:t>	It is a matter of precedence that contracts may be either written or verbal, they may be entered into entirely through only discussions or only correspondence</a:t>
            </a:r>
          </a:p>
          <a:p>
            <a:pPr lvl="1"/>
            <a:r>
              <a:rPr lang="en-CA" dirty="0" smtClean="0"/>
              <a:t>This is again, a matter of judicial precedence</a:t>
            </a:r>
          </a:p>
          <a:p>
            <a:pPr lvl="1"/>
            <a:endParaRPr lang="en-CA" dirty="0" smtClean="0"/>
          </a:p>
          <a:p>
            <a:pPr>
              <a:buNone/>
            </a:pPr>
            <a:r>
              <a:rPr lang="en-CA" dirty="0" smtClean="0"/>
              <a:t>	As discussed previously, at times, the legislature can pass laws that normalize precedence or entirely replace precedence</a:t>
            </a:r>
          </a:p>
          <a:p>
            <a:pPr lvl="1"/>
            <a:r>
              <a:rPr lang="en-CA" dirty="0" smtClean="0"/>
              <a:t>Once such statutes are passed, courts must abide by those statutes</a:t>
            </a:r>
          </a:p>
          <a:p>
            <a:pPr lvl="1"/>
            <a:endParaRPr lang="en-CA" dirty="0" smtClean="0"/>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Statute of Frauds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Written Contracts</a:t>
            </a:r>
            <a:endParaRPr lang="en-CA" dirty="0"/>
          </a:p>
        </p:txBody>
      </p:sp>
      <p:sp>
        <p:nvSpPr>
          <p:cNvPr id="3" name="Content Placeholder 2"/>
          <p:cNvSpPr>
            <a:spLocks noGrp="1"/>
          </p:cNvSpPr>
          <p:nvPr>
            <p:ph idx="1"/>
          </p:nvPr>
        </p:nvSpPr>
        <p:spPr/>
        <p:txBody>
          <a:bodyPr/>
          <a:lstStyle/>
          <a:p>
            <a:pPr>
              <a:buNone/>
            </a:pPr>
            <a:r>
              <a:rPr lang="en-CA" dirty="0" smtClean="0"/>
              <a:t>	In 1677, the English Parliament determined that there were certain contracts that had to be written to prevent fraud</a:t>
            </a:r>
          </a:p>
          <a:p>
            <a:pPr algn="ctr">
              <a:buNone/>
            </a:pPr>
            <a:r>
              <a:rPr lang="en-CA" b="1" dirty="0" smtClean="0"/>
              <a:t>An Act for Prevention of Frauds and Perjuries</a:t>
            </a:r>
            <a:endParaRPr lang="en-CA" dirty="0" smtClean="0"/>
          </a:p>
          <a:p>
            <a:pPr>
              <a:buNone/>
            </a:pPr>
            <a:endParaRPr lang="en-CA" dirty="0" smtClean="0"/>
          </a:p>
          <a:p>
            <a:pPr>
              <a:buNone/>
            </a:pPr>
            <a:r>
              <a:rPr lang="en-CA" dirty="0" smtClean="0"/>
              <a:t>	The purpose of such acts is to prevent fraudulent transfer of lands based on false </a:t>
            </a:r>
            <a:r>
              <a:rPr lang="en-CA" dirty="0" err="1" smtClean="0"/>
              <a:t>testemony</a:t>
            </a:r>
            <a:endParaRPr lang="en-CA" dirty="0" smtClean="0"/>
          </a:p>
          <a:p>
            <a:pPr>
              <a:buNone/>
            </a:pPr>
            <a:endParaRPr lang="en-CA" dirty="0" smtClean="0"/>
          </a:p>
          <a:p>
            <a:pPr>
              <a:buNone/>
            </a:pPr>
            <a:r>
              <a:rPr lang="en-CA" dirty="0" smtClean="0"/>
              <a:t>	The equivalent today in Ontario is the </a:t>
            </a:r>
            <a:r>
              <a:rPr lang="en-CA" i="1" dirty="0" smtClean="0"/>
              <a:t>Statute of Frauds</a:t>
            </a:r>
            <a:endParaRPr lang="en-CA" dirty="0" smtClean="0"/>
          </a:p>
          <a:p>
            <a:pPr lvl="1"/>
            <a:r>
              <a:rPr lang="en-CA" dirty="0" smtClean="0"/>
              <a:t>It’s quite short, being no more than two pages</a:t>
            </a:r>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Statute of Frauds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Statute of Frauds</a:t>
            </a:r>
            <a:endParaRPr lang="en-CA" dirty="0"/>
          </a:p>
        </p:txBody>
      </p:sp>
      <p:sp>
        <p:nvSpPr>
          <p:cNvPr id="3" name="Content Placeholder 2"/>
          <p:cNvSpPr>
            <a:spLocks noGrp="1"/>
          </p:cNvSpPr>
          <p:nvPr>
            <p:ph idx="1"/>
          </p:nvPr>
        </p:nvSpPr>
        <p:spPr/>
        <p:txBody>
          <a:bodyPr/>
          <a:lstStyle/>
          <a:p>
            <a:pPr>
              <a:buNone/>
            </a:pPr>
            <a:r>
              <a:rPr lang="en-CA" dirty="0" smtClean="0"/>
              <a:t>	The statute requires that any contracts the involve certain dealings must be written</a:t>
            </a:r>
          </a:p>
          <a:p>
            <a:pPr lvl="1">
              <a:buNone/>
            </a:pPr>
            <a:r>
              <a:rPr lang="en-CA" dirty="0" smtClean="0"/>
              <a:t>	</a:t>
            </a:r>
            <a:r>
              <a:rPr lang="en-CA" b="1" dirty="0" smtClean="0"/>
              <a:t>Writing required for certain contracts</a:t>
            </a:r>
          </a:p>
          <a:p>
            <a:pPr lvl="1" algn="just">
              <a:buNone/>
            </a:pPr>
            <a:r>
              <a:rPr lang="en-CA" dirty="0" smtClean="0"/>
              <a:t>4.	No action shall be brought to charge any executor or administrator upon any special promise to answer damages out of the executor’s or administrator’s own estate, or to charge any person upon any special promise </a:t>
            </a:r>
            <a:r>
              <a:rPr lang="en-CA" b="1" dirty="0" smtClean="0">
                <a:solidFill>
                  <a:srgbClr val="FF0000"/>
                </a:solidFill>
              </a:rPr>
              <a:t>to answer for the debt, default or miscarriage of any other person</a:t>
            </a:r>
            <a:r>
              <a:rPr lang="en-CA" dirty="0" smtClean="0"/>
              <a:t>, or </a:t>
            </a:r>
            <a:r>
              <a:rPr lang="en-CA" b="1" dirty="0" smtClean="0">
                <a:solidFill>
                  <a:srgbClr val="FF0000"/>
                </a:solidFill>
              </a:rPr>
              <a:t>to charge any person upon any contract or sale of lands, tenements or </a:t>
            </a:r>
            <a:r>
              <a:rPr lang="en-CA" b="1" dirty="0" err="1" smtClean="0">
                <a:solidFill>
                  <a:srgbClr val="FF0000"/>
                </a:solidFill>
              </a:rPr>
              <a:t>hereditaments</a:t>
            </a:r>
            <a:r>
              <a:rPr lang="en-CA" dirty="0" smtClean="0"/>
              <a:t>, or any interest in or concerning them, unless the agreement upon which the action is brought, or some memorandum or note thereof is in writing and signed by the party to be charged therewith or some person thereunto lawfully authorized by the party. </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Statute of Frauds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 Property</a:t>
            </a:r>
            <a:endParaRPr lang="en-CA" dirty="0"/>
          </a:p>
        </p:txBody>
      </p:sp>
      <p:sp>
        <p:nvSpPr>
          <p:cNvPr id="3" name="Content Placeholder 2"/>
          <p:cNvSpPr>
            <a:spLocks noGrp="1"/>
          </p:cNvSpPr>
          <p:nvPr>
            <p:ph idx="1"/>
          </p:nvPr>
        </p:nvSpPr>
        <p:spPr/>
        <p:txBody>
          <a:bodyPr/>
          <a:lstStyle/>
          <a:p>
            <a:pPr>
              <a:buNone/>
            </a:pPr>
            <a:r>
              <a:rPr lang="en-CA" dirty="0" smtClean="0"/>
              <a:t>	In any matters concerning real property, it is necessary that you obtain legal advice </a:t>
            </a:r>
          </a:p>
        </p:txBody>
      </p:sp>
      <p:sp>
        <p:nvSpPr>
          <p:cNvPr id="7" name="Footer Placeholder 6"/>
          <p:cNvSpPr>
            <a:spLocks noGrp="1"/>
          </p:cNvSpPr>
          <p:nvPr>
            <p:ph type="ftr" sz="quarter" idx="12"/>
          </p:nvPr>
        </p:nvSpPr>
        <p:spPr/>
        <p:txBody>
          <a:bodyPr/>
          <a:lstStyle/>
          <a:p>
            <a:pPr>
              <a:defRPr/>
            </a:pPr>
            <a:r>
              <a:rPr lang="en-CA" smtClean="0"/>
              <a:t>Statute of Frauds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of Taking on Debt</a:t>
            </a:r>
            <a:endParaRPr lang="en-CA" dirty="0"/>
          </a:p>
        </p:txBody>
      </p:sp>
      <p:sp>
        <p:nvSpPr>
          <p:cNvPr id="3" name="Content Placeholder 2"/>
          <p:cNvSpPr>
            <a:spLocks noGrp="1"/>
          </p:cNvSpPr>
          <p:nvPr>
            <p:ph idx="1"/>
          </p:nvPr>
        </p:nvSpPr>
        <p:spPr/>
        <p:txBody>
          <a:bodyPr/>
          <a:lstStyle/>
          <a:p>
            <a:pPr>
              <a:buNone/>
            </a:pPr>
            <a:r>
              <a:rPr lang="en-CA" dirty="0" smtClean="0"/>
              <a:t>	There are two mechanisms for taking on another person’s debt:</a:t>
            </a:r>
          </a:p>
          <a:p>
            <a:pPr lvl="1"/>
            <a:r>
              <a:rPr lang="en-CA" dirty="0" smtClean="0"/>
              <a:t>Guarantees and indemnities</a:t>
            </a:r>
          </a:p>
          <a:p>
            <a:pPr lvl="1"/>
            <a:endParaRPr lang="en-CA" dirty="0" smtClean="0"/>
          </a:p>
          <a:p>
            <a:pPr>
              <a:buNone/>
            </a:pPr>
            <a:r>
              <a:rPr lang="en-CA" dirty="0" smtClean="0"/>
              <a:t>	An indemnity is paying, by way of compensation, a loss suffered by another</a:t>
            </a:r>
          </a:p>
          <a:p>
            <a:pPr>
              <a:buNone/>
            </a:pPr>
            <a:endParaRPr lang="en-CA" dirty="0" smtClean="0"/>
          </a:p>
          <a:p>
            <a:pPr>
              <a:buNone/>
            </a:pPr>
            <a:r>
              <a:rPr lang="en-CA" dirty="0" smtClean="0"/>
              <a:t>	A guarantee is a promise by a third party to honour the obligations of a contract should the obligor breach that obligation</a:t>
            </a:r>
          </a:p>
        </p:txBody>
      </p:sp>
      <p:sp>
        <p:nvSpPr>
          <p:cNvPr id="7" name="Footer Placeholder 6"/>
          <p:cNvSpPr>
            <a:spLocks noGrp="1"/>
          </p:cNvSpPr>
          <p:nvPr>
            <p:ph type="ftr" sz="quarter" idx="12"/>
          </p:nvPr>
        </p:nvSpPr>
        <p:spPr/>
        <p:txBody>
          <a:bodyPr/>
          <a:lstStyle/>
          <a:p>
            <a:pPr>
              <a:defRPr/>
            </a:pPr>
            <a:r>
              <a:rPr lang="en-CA" smtClean="0"/>
              <a:t>Statute of Frauds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of Taking on Debt</a:t>
            </a:r>
            <a:endParaRPr lang="en-CA" dirty="0"/>
          </a:p>
        </p:txBody>
      </p:sp>
      <p:sp>
        <p:nvSpPr>
          <p:cNvPr id="3" name="Content Placeholder 2"/>
          <p:cNvSpPr>
            <a:spLocks noGrp="1"/>
          </p:cNvSpPr>
          <p:nvPr>
            <p:ph idx="1"/>
          </p:nvPr>
        </p:nvSpPr>
        <p:spPr/>
        <p:txBody>
          <a:bodyPr/>
          <a:lstStyle/>
          <a:p>
            <a:pPr>
              <a:buNone/>
            </a:pPr>
            <a:r>
              <a:rPr lang="en-CA" dirty="0" smtClean="0"/>
              <a:t>	A guarantee must be in written</a:t>
            </a:r>
          </a:p>
          <a:p>
            <a:pPr lvl="1"/>
            <a:r>
              <a:rPr lang="en-CA" dirty="0" smtClean="0"/>
              <a:t>If a minor enters into a contract with, for example, a cellular phone service provider, the provider will require that a person (usually a parent) guarantees the debt</a:t>
            </a:r>
          </a:p>
          <a:p>
            <a:pPr lvl="1"/>
            <a:endParaRPr lang="en-CA" dirty="0" smtClean="0"/>
          </a:p>
          <a:p>
            <a:pPr>
              <a:buNone/>
            </a:pPr>
            <a:r>
              <a:rPr lang="en-CA" dirty="0" smtClean="0"/>
              <a:t>	Promises of indemnity need not be in writing can be legally enforceable</a:t>
            </a:r>
          </a:p>
        </p:txBody>
      </p:sp>
      <p:sp>
        <p:nvSpPr>
          <p:cNvPr id="7" name="Footer Placeholder 6"/>
          <p:cNvSpPr>
            <a:spLocks noGrp="1"/>
          </p:cNvSpPr>
          <p:nvPr>
            <p:ph type="ftr" sz="quarter" idx="12"/>
          </p:nvPr>
        </p:nvSpPr>
        <p:spPr/>
        <p:txBody>
          <a:bodyPr/>
          <a:lstStyle/>
          <a:p>
            <a:pPr>
              <a:defRPr/>
            </a:pPr>
            <a:r>
              <a:rPr lang="en-CA" smtClean="0"/>
              <a:t>Statute of Frauds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Void versus Unenforceable Contracts</a:t>
            </a:r>
            <a:endParaRPr lang="en-CA" sz="2800" dirty="0"/>
          </a:p>
        </p:txBody>
      </p:sp>
      <p:sp>
        <p:nvSpPr>
          <p:cNvPr id="3" name="Content Placeholder 2"/>
          <p:cNvSpPr>
            <a:spLocks noGrp="1"/>
          </p:cNvSpPr>
          <p:nvPr>
            <p:ph idx="1"/>
          </p:nvPr>
        </p:nvSpPr>
        <p:spPr/>
        <p:txBody>
          <a:bodyPr/>
          <a:lstStyle/>
          <a:p>
            <a:pPr>
              <a:buNone/>
            </a:pPr>
            <a:r>
              <a:rPr lang="en-CA" dirty="0" smtClean="0"/>
              <a:t>	Note that this is entirely a matter of a contract being enforceable</a:t>
            </a:r>
          </a:p>
          <a:p>
            <a:pPr lvl="1"/>
            <a:r>
              <a:rPr lang="en-CA" dirty="0" smtClean="0"/>
              <a:t>If John and Jane enter into a verbal contract to transfer land from John to Jane and the appropriate transactions are made, the sale of the land is legal</a:t>
            </a:r>
          </a:p>
          <a:p>
            <a:pPr lvl="1"/>
            <a:r>
              <a:rPr lang="en-CA" dirty="0" smtClean="0"/>
              <a:t>It is only if part way through that John makes an objection that Jane has no legal recourse to enforce the agreement through the courts</a:t>
            </a:r>
          </a:p>
        </p:txBody>
      </p:sp>
      <p:sp>
        <p:nvSpPr>
          <p:cNvPr id="7" name="Footer Placeholder 6"/>
          <p:cNvSpPr>
            <a:spLocks noGrp="1"/>
          </p:cNvSpPr>
          <p:nvPr>
            <p:ph type="ftr" sz="quarter" idx="12"/>
          </p:nvPr>
        </p:nvSpPr>
        <p:spPr/>
        <p:txBody>
          <a:bodyPr/>
          <a:lstStyle/>
          <a:p>
            <a:pPr>
              <a:defRPr/>
            </a:pPr>
            <a:r>
              <a:rPr lang="en-CA" smtClean="0"/>
              <a:t>Statute of Frauds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61858</TotalTime>
  <Words>131</Words>
  <Application>Microsoft Office PowerPoint</Application>
  <PresentationFormat>On-screen Show (4:3)</PresentationFormat>
  <Paragraphs>107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Engineering_Colour</vt:lpstr>
      <vt:lpstr>Contract Law:  The Statute of Frauds</vt:lpstr>
      <vt:lpstr>Outline</vt:lpstr>
      <vt:lpstr>Written Contracts</vt:lpstr>
      <vt:lpstr>Written Contracts</vt:lpstr>
      <vt:lpstr>Statute of Frauds</vt:lpstr>
      <vt:lpstr>Real Property</vt:lpstr>
      <vt:lpstr>Questions of Taking on Debt</vt:lpstr>
      <vt:lpstr>Questions of Taking on Debt</vt:lpstr>
      <vt:lpstr>Void versus Unenforceable Contracts</vt:lpstr>
      <vt:lpstr>Void versus Unenforceable Contracts</vt:lpstr>
      <vt:lpstr>Written Contracts</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Statute of Frauds</dc:title>
  <dc:subject>Statute of frauds</dc:subject>
  <dc:creator>Douglas Wilhelm Harder (dwharder@alumni.uwaterloo.ca)</dc:creator>
  <cp:lastModifiedBy>Douglas Wilhelm Harder</cp:lastModifiedBy>
  <cp:revision>4805</cp:revision>
  <cp:lastPrinted>2010-03-08T19:59:32Z</cp:lastPrinted>
  <dcterms:created xsi:type="dcterms:W3CDTF">2010-03-10T14:45:39Z</dcterms:created>
  <dcterms:modified xsi:type="dcterms:W3CDTF">2013-03-26T16:38:16Z</dcterms:modified>
</cp:coreProperties>
</file>