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74" r:id="rId2"/>
    <p:sldId id="460" r:id="rId3"/>
    <p:sldId id="668" r:id="rId4"/>
    <p:sldId id="669" r:id="rId5"/>
    <p:sldId id="712" r:id="rId6"/>
    <p:sldId id="753" r:id="rId7"/>
    <p:sldId id="754" r:id="rId8"/>
    <p:sldId id="757" r:id="rId9"/>
    <p:sldId id="756" r:id="rId10"/>
    <p:sldId id="755" r:id="rId11"/>
    <p:sldId id="750" r:id="rId12"/>
    <p:sldId id="751" r:id="rId13"/>
    <p:sldId id="752" r:id="rId14"/>
    <p:sldId id="732" r:id="rId15"/>
    <p:sldId id="459" r:id="rId16"/>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5" autoAdjust="0"/>
    <p:restoredTop sz="77851" autoAdjust="0"/>
  </p:normalViewPr>
  <p:slideViewPr>
    <p:cSldViewPr snapToGrid="0" snapToObjects="1">
      <p:cViewPr varScale="1">
        <p:scale>
          <a:sx n="53" d="100"/>
          <a:sy n="53" d="100"/>
        </p:scale>
        <p:origin x="-2532"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11</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12</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14</a:t>
            </a:fld>
            <a:endParaRPr lang="en-CA"/>
          </a:p>
        </p:txBody>
      </p:sp>
    </p:spTree>
    <p:extLst>
      <p:ext uri="{BB962C8B-B14F-4D97-AF65-F5344CB8AC3E}">
        <p14:creationId xmlns:p14="http://schemas.microsoft.com/office/powerpoint/2010/main" xmlns=""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Strict Liability</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Strict Liability</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Tort Law:</a:t>
            </a:r>
            <a:br>
              <a:rPr lang="en-CA" dirty="0" smtClean="0"/>
            </a:br>
            <a:r>
              <a:rPr lang="en-CA" dirty="0" smtClean="0"/>
              <a:t>Strict Liability</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Strict Liability in the United States</a:t>
            </a:r>
            <a:endParaRPr lang="en-CA" dirty="0"/>
          </a:p>
        </p:txBody>
      </p:sp>
      <p:sp>
        <p:nvSpPr>
          <p:cNvPr id="3" name="Content Placeholder 2"/>
          <p:cNvSpPr>
            <a:spLocks noGrp="1"/>
          </p:cNvSpPr>
          <p:nvPr>
            <p:ph idx="1"/>
          </p:nvPr>
        </p:nvSpPr>
        <p:spPr/>
        <p:txBody>
          <a:bodyPr/>
          <a:lstStyle/>
          <a:p>
            <a:pPr>
              <a:buNone/>
            </a:pPr>
            <a:r>
              <a:rPr lang="en-CA" dirty="0" smtClean="0"/>
              <a:t>	A sad example:</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dirty="0"/>
          </a:p>
        </p:txBody>
      </p:sp>
      <p:sp>
        <p:nvSpPr>
          <p:cNvPr id="5" name="Footer Placeholder 4"/>
          <p:cNvSpPr>
            <a:spLocks noGrp="1"/>
          </p:cNvSpPr>
          <p:nvPr>
            <p:ph type="ftr" sz="quarter" idx="12"/>
          </p:nvPr>
        </p:nvSpPr>
        <p:spPr/>
        <p:txBody>
          <a:bodyPr/>
          <a:lstStyle/>
          <a:p>
            <a:pPr>
              <a:defRPr/>
            </a:pPr>
            <a:r>
              <a:rPr lang="en-CA" smtClean="0"/>
              <a:t>Strict Liability</a:t>
            </a:r>
            <a:endParaRPr lang="en-US" dirty="0"/>
          </a:p>
        </p:txBody>
      </p:sp>
      <p:pic>
        <p:nvPicPr>
          <p:cNvPr id="32772" name="Picture 4" descr="http://heatherdwhite.typepad.com/.a/6a00d8341ca69353ef0120a56ba093970c-pi"/>
          <p:cNvPicPr>
            <a:picLocks noChangeAspect="1" noChangeArrowheads="1"/>
          </p:cNvPicPr>
          <p:nvPr/>
        </p:nvPicPr>
        <p:blipFill>
          <a:blip r:embed="rId2"/>
          <a:srcRect/>
          <a:stretch>
            <a:fillRect/>
          </a:stretch>
        </p:blipFill>
        <p:spPr bwMode="auto">
          <a:xfrm>
            <a:off x="1542472" y="3419436"/>
            <a:ext cx="7397750" cy="3100010"/>
          </a:xfrm>
          <a:prstGeom prst="rect">
            <a:avLst/>
          </a:prstGeom>
          <a:noFill/>
          <a:ln w="28575">
            <a:solidFill>
              <a:schemeClr val="bg2"/>
            </a:solidFill>
          </a:ln>
        </p:spPr>
      </p:pic>
      <p:sp>
        <p:nvSpPr>
          <p:cNvPr id="11" name="Rectangle 10"/>
          <p:cNvSpPr/>
          <p:nvPr/>
        </p:nvSpPr>
        <p:spPr>
          <a:xfrm>
            <a:off x="2511552" y="6519446"/>
            <a:ext cx="6400800" cy="338554"/>
          </a:xfrm>
          <a:prstGeom prst="rect">
            <a:avLst/>
          </a:prstGeom>
        </p:spPr>
        <p:txBody>
          <a:bodyPr wrap="square">
            <a:spAutoFit/>
          </a:bodyPr>
          <a:lstStyle/>
          <a:p>
            <a:r>
              <a:rPr lang="en-CA" sz="1600" dirty="0" smtClean="0">
                <a:solidFill>
                  <a:schemeClr val="tx1">
                    <a:lumMod val="50000"/>
                    <a:lumOff val="50000"/>
                  </a:schemeClr>
                </a:solidFill>
              </a:rPr>
              <a:t>http://heatherdwhite.typepad.com/unwrapped/2009/08/</a:t>
            </a:r>
            <a:endParaRPr lang="en-CA" sz="1600" dirty="0">
              <a:solidFill>
                <a:schemeClr val="tx1">
                  <a:lumMod val="50000"/>
                  <a:lumOff val="50000"/>
                </a:schemeClr>
              </a:solidFill>
            </a:endParaRPr>
          </a:p>
        </p:txBody>
      </p:sp>
      <p:pic>
        <p:nvPicPr>
          <p:cNvPr id="32770" name="Picture 2" descr="142"/>
          <p:cNvPicPr>
            <a:picLocks noChangeAspect="1" noChangeArrowheads="1"/>
          </p:cNvPicPr>
          <p:nvPr/>
        </p:nvPicPr>
        <p:blipFill>
          <a:blip r:embed="rId3"/>
          <a:srcRect/>
          <a:stretch>
            <a:fillRect/>
          </a:stretch>
        </p:blipFill>
        <p:spPr bwMode="auto">
          <a:xfrm>
            <a:off x="3509547" y="1318840"/>
            <a:ext cx="1905000" cy="19812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Strict Liability in Canada</a:t>
            </a:r>
            <a:endParaRPr lang="en-CA" dirty="0"/>
          </a:p>
        </p:txBody>
      </p:sp>
      <p:sp>
        <p:nvSpPr>
          <p:cNvPr id="3" name="Content Placeholder 2"/>
          <p:cNvSpPr>
            <a:spLocks noGrp="1"/>
          </p:cNvSpPr>
          <p:nvPr>
            <p:ph idx="1"/>
          </p:nvPr>
        </p:nvSpPr>
        <p:spPr/>
        <p:txBody>
          <a:bodyPr/>
          <a:lstStyle/>
          <a:p>
            <a:pPr>
              <a:buNone/>
            </a:pPr>
            <a:r>
              <a:rPr lang="en-CA" dirty="0" smtClean="0"/>
              <a:t>	In Canada, strict liability has not yet been imposed by the courts</a:t>
            </a:r>
          </a:p>
          <a:p>
            <a:pPr>
              <a:buNone/>
            </a:pPr>
            <a:endParaRPr lang="en-CA" dirty="0" smtClean="0"/>
          </a:p>
          <a:p>
            <a:pPr>
              <a:buNone/>
            </a:pPr>
            <a:r>
              <a:rPr lang="en-CA" dirty="0" smtClean="0"/>
              <a:t>	In </a:t>
            </a:r>
            <a:r>
              <a:rPr lang="en-CA" i="1" dirty="0" smtClean="0"/>
              <a:t>Phillips et al. v Ford Motor Co. of Canada et al.</a:t>
            </a:r>
            <a:r>
              <a:rPr lang="en-CA" dirty="0" smtClean="0"/>
              <a:t>, a car that was over two years old was found to have faulty brakes:</a:t>
            </a:r>
          </a:p>
          <a:p>
            <a:pPr lvl="1" algn="just">
              <a:buNone/>
            </a:pPr>
            <a:r>
              <a:rPr lang="en-CA" dirty="0" smtClean="0"/>
              <a:t>   “... our Courts do not, in product liability cases, impose upon manufacturers, distributors or repairers, ·as is done in some of the States of the American union, what is virtually strict liability.  The standard of care exacted of them under our law is the duty to use reasonable care in the circumstances.”</a:t>
            </a:r>
          </a:p>
        </p:txBody>
      </p:sp>
      <p:sp>
        <p:nvSpPr>
          <p:cNvPr id="7" name="Footer Placeholder 6"/>
          <p:cNvSpPr>
            <a:spLocks noGrp="1"/>
          </p:cNvSpPr>
          <p:nvPr>
            <p:ph type="ftr" sz="quarter" idx="12"/>
          </p:nvPr>
        </p:nvSpPr>
        <p:spPr/>
        <p:txBody>
          <a:bodyPr/>
          <a:lstStyle/>
          <a:p>
            <a:pPr>
              <a:defRPr/>
            </a:pPr>
            <a:r>
              <a:rPr lang="en-CA" smtClean="0"/>
              <a:t>Strict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11</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Trad-queen-post.png"/>
          <p:cNvPicPr>
            <a:picLocks noChangeAspect="1" noChangeArrowheads="1"/>
          </p:cNvPicPr>
          <p:nvPr/>
        </p:nvPicPr>
        <p:blipFill>
          <a:blip r:embed="rId3"/>
          <a:srcRect/>
          <a:stretch>
            <a:fillRect/>
          </a:stretch>
        </p:blipFill>
        <p:spPr bwMode="auto">
          <a:xfrm>
            <a:off x="4586073" y="3744709"/>
            <a:ext cx="4103006" cy="2675874"/>
          </a:xfrm>
          <a:prstGeom prst="rect">
            <a:avLst/>
          </a:prstGeom>
          <a:noFill/>
        </p:spPr>
      </p:pic>
      <p:sp>
        <p:nvSpPr>
          <p:cNvPr id="2" name="Title 1"/>
          <p:cNvSpPr>
            <a:spLocks noGrp="1"/>
          </p:cNvSpPr>
          <p:nvPr>
            <p:ph type="title"/>
          </p:nvPr>
        </p:nvSpPr>
        <p:spPr/>
        <p:txBody>
          <a:bodyPr/>
          <a:lstStyle/>
          <a:p>
            <a:r>
              <a:rPr lang="en-CA" dirty="0" smtClean="0"/>
              <a:t>Strict Liability in Canada</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err="1" smtClean="0"/>
              <a:t>Meisel</a:t>
            </a:r>
            <a:r>
              <a:rPr lang="en-CA" i="1" dirty="0" smtClean="0"/>
              <a:t> v Tolko Industries Ltd.</a:t>
            </a:r>
            <a:r>
              <a:rPr lang="en-CA" dirty="0" smtClean="0"/>
              <a:t>, the plaintiff was injured when a wooden </a:t>
            </a:r>
            <a:r>
              <a:rPr lang="en-CA" dirty="0" err="1" smtClean="0"/>
              <a:t>purlin</a:t>
            </a:r>
            <a:r>
              <a:rPr lang="en-CA" dirty="0" smtClean="0"/>
              <a:t> broke under the weight of a worker</a:t>
            </a:r>
          </a:p>
          <a:p>
            <a:pPr>
              <a:buNone/>
            </a:pPr>
            <a:endParaRPr lang="en-CA" dirty="0" smtClean="0"/>
          </a:p>
          <a:p>
            <a:pPr>
              <a:buNone/>
            </a:pPr>
            <a:r>
              <a:rPr lang="en-CA" dirty="0" smtClean="0"/>
              <a:t>	The court refused to allow the concept of strict liability</a:t>
            </a:r>
          </a:p>
          <a:p>
            <a:pPr lvl="1"/>
            <a:r>
              <a:rPr lang="en-CA" dirty="0" smtClean="0"/>
              <a:t>Strict liability would automatically hold</a:t>
            </a:r>
            <a:br>
              <a:rPr lang="en-CA" dirty="0" smtClean="0"/>
            </a:br>
            <a:r>
              <a:rPr lang="en-CA" dirty="0" smtClean="0"/>
              <a:t>the manufacturer liable </a:t>
            </a:r>
          </a:p>
          <a:p>
            <a:pPr lvl="1"/>
            <a:r>
              <a:rPr lang="en-CA" dirty="0" smtClean="0"/>
              <a:t>The court held the plaintiff had to</a:t>
            </a:r>
            <a:br>
              <a:rPr lang="en-CA" dirty="0" smtClean="0"/>
            </a:br>
            <a:r>
              <a:rPr lang="en-CA" dirty="0" smtClean="0"/>
              <a:t>demonstrate negligence on the</a:t>
            </a:r>
            <a:br>
              <a:rPr lang="en-CA" dirty="0" smtClean="0"/>
            </a:br>
            <a:r>
              <a:rPr lang="en-CA" dirty="0" smtClean="0"/>
              <a:t>part of the manufacturer</a:t>
            </a:r>
          </a:p>
        </p:txBody>
      </p:sp>
      <p:sp>
        <p:nvSpPr>
          <p:cNvPr id="7" name="Footer Placeholder 6"/>
          <p:cNvSpPr>
            <a:spLocks noGrp="1"/>
          </p:cNvSpPr>
          <p:nvPr>
            <p:ph type="ftr" sz="quarter" idx="12"/>
          </p:nvPr>
        </p:nvSpPr>
        <p:spPr/>
        <p:txBody>
          <a:bodyPr/>
          <a:lstStyle/>
          <a:p>
            <a:pPr>
              <a:defRPr/>
            </a:pPr>
            <a:r>
              <a:rPr lang="en-CA" smtClean="0"/>
              <a:t>Strict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12</a:t>
            </a:fld>
            <a:endParaRPr lang="en-CA"/>
          </a:p>
        </p:txBody>
      </p:sp>
      <p:sp>
        <p:nvSpPr>
          <p:cNvPr id="8" name="Rectangle 7"/>
          <p:cNvSpPr/>
          <p:nvPr/>
        </p:nvSpPr>
        <p:spPr>
          <a:xfrm>
            <a:off x="5590512" y="6420583"/>
            <a:ext cx="2275816" cy="307777"/>
          </a:xfrm>
          <a:prstGeom prst="rect">
            <a:avLst/>
          </a:prstGeom>
        </p:spPr>
        <p:txBody>
          <a:bodyPr wrap="none">
            <a:spAutoFit/>
          </a:bodyPr>
          <a:lstStyle/>
          <a:p>
            <a:r>
              <a:rPr lang="en-CA" sz="1400" dirty="0" smtClean="0">
                <a:solidFill>
                  <a:schemeClr val="tx1">
                    <a:lumMod val="50000"/>
                    <a:lumOff val="50000"/>
                  </a:schemeClr>
                </a:solidFill>
              </a:rPr>
              <a:t>Bill Bradley.AKA </a:t>
            </a:r>
            <a:r>
              <a:rPr lang="en-CA" sz="1400" dirty="0" err="1" smtClean="0">
                <a:solidFill>
                  <a:schemeClr val="tx1">
                    <a:lumMod val="50000"/>
                    <a:lumOff val="50000"/>
                  </a:schemeClr>
                </a:solidFill>
              </a:rPr>
              <a:t>builderbill</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Strict Liability in Canada</a:t>
            </a:r>
            <a:endParaRPr lang="en-CA" dirty="0"/>
          </a:p>
        </p:txBody>
      </p:sp>
      <p:sp>
        <p:nvSpPr>
          <p:cNvPr id="3" name="Content Placeholder 2"/>
          <p:cNvSpPr>
            <a:spLocks noGrp="1"/>
          </p:cNvSpPr>
          <p:nvPr>
            <p:ph idx="1"/>
          </p:nvPr>
        </p:nvSpPr>
        <p:spPr/>
        <p:txBody>
          <a:bodyPr/>
          <a:lstStyle/>
          <a:p>
            <a:pPr>
              <a:buNone/>
            </a:pPr>
            <a:r>
              <a:rPr lang="en-CA" dirty="0" smtClean="0"/>
              <a:t>	In another decision:</a:t>
            </a:r>
          </a:p>
          <a:p>
            <a:pPr lvl="1" algn="just">
              <a:buNone/>
            </a:pPr>
            <a:r>
              <a:rPr lang="en-CA" dirty="0" smtClean="0"/>
              <a:t>   “The law does not require a manufacturer to produce articles which are accident proof, or incapable of doing harm. The manufacturer is not ‘an insurer’ of anyone who suffers injury while using, or misusing, the product. ”</a:t>
            </a:r>
          </a:p>
          <a:p>
            <a:pPr lvl="1" algn="just">
              <a:buNone/>
            </a:pPr>
            <a:endParaRPr lang="en-CA" dirty="0" smtClean="0"/>
          </a:p>
          <a:p>
            <a:pPr>
              <a:buNone/>
            </a:pPr>
            <a:r>
              <a:rPr lang="en-CA" dirty="0" smtClean="0"/>
              <a:t>	In this case, the manufacturer of the Honda ATV claimed the injuries were a result of improper use</a:t>
            </a:r>
          </a:p>
        </p:txBody>
      </p:sp>
      <p:sp>
        <p:nvSpPr>
          <p:cNvPr id="7" name="Footer Placeholder 6"/>
          <p:cNvSpPr>
            <a:spLocks noGrp="1"/>
          </p:cNvSpPr>
          <p:nvPr>
            <p:ph type="ftr" sz="quarter" idx="12"/>
          </p:nvPr>
        </p:nvSpPr>
        <p:spPr/>
        <p:txBody>
          <a:bodyPr/>
          <a:lstStyle/>
          <a:p>
            <a:pPr>
              <a:defRPr/>
            </a:pPr>
            <a:r>
              <a:rPr lang="en-CA" smtClean="0"/>
              <a:t>Strict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Does Strict Liability Apply?</a:t>
            </a:r>
            <a:endParaRPr lang="en-CA" dirty="0"/>
          </a:p>
        </p:txBody>
      </p:sp>
      <p:sp>
        <p:nvSpPr>
          <p:cNvPr id="3" name="Content Placeholder 2"/>
          <p:cNvSpPr>
            <a:spLocks noGrp="1"/>
          </p:cNvSpPr>
          <p:nvPr>
            <p:ph idx="1"/>
          </p:nvPr>
        </p:nvSpPr>
        <p:spPr/>
        <p:txBody>
          <a:bodyPr/>
          <a:lstStyle/>
          <a:p>
            <a:pPr>
              <a:buNone/>
            </a:pPr>
            <a:r>
              <a:rPr lang="en-CA" dirty="0" smtClean="0"/>
              <a:t>	Strict liability applies in:</a:t>
            </a:r>
          </a:p>
          <a:p>
            <a:pPr lvl="1"/>
            <a:r>
              <a:rPr lang="en-CA" dirty="0" smtClean="0"/>
              <a:t>“No fault” insurance—it is not necessary to establish fault</a:t>
            </a:r>
          </a:p>
          <a:p>
            <a:pPr lvl="1"/>
            <a:r>
              <a:rPr lang="en-CA" dirty="0" smtClean="0"/>
              <a:t>Workers compensation—it is not necessary to demonstrate the company was negligent for the worker to be compensated</a:t>
            </a:r>
          </a:p>
        </p:txBody>
      </p:sp>
      <p:sp>
        <p:nvSpPr>
          <p:cNvPr id="7" name="Footer Placeholder 6"/>
          <p:cNvSpPr>
            <a:spLocks noGrp="1"/>
          </p:cNvSpPr>
          <p:nvPr>
            <p:ph type="ftr" sz="quarter" idx="12"/>
          </p:nvPr>
        </p:nvSpPr>
        <p:spPr/>
        <p:txBody>
          <a:bodyPr/>
          <a:lstStyle/>
          <a:p>
            <a:pPr>
              <a:defRPr/>
            </a:pPr>
            <a:r>
              <a:rPr lang="en-CA" smtClean="0"/>
              <a:t>Strict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14</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US" sz="1800" dirty="0" smtClean="0">
                <a:latin typeface="Arial" charset="0"/>
                <a:cs typeface="Arial" charset="0"/>
              </a:rPr>
              <a:t>[1]	D.L. Marston, </a:t>
            </a:r>
            <a:r>
              <a:rPr lang="en-US" sz="1800" i="1" dirty="0" smtClean="0">
                <a:latin typeface="Arial" charset="0"/>
                <a:cs typeface="Arial" charset="0"/>
              </a:rPr>
              <a:t>Law for Professional Engineers</a:t>
            </a:r>
            <a:r>
              <a:rPr lang="en-US" sz="1800" dirty="0" smtClean="0">
                <a:latin typeface="Arial" charset="0"/>
                <a:cs typeface="Arial" charset="0"/>
              </a:rPr>
              <a:t>, 4</a:t>
            </a:r>
            <a:r>
              <a:rPr lang="en-US" sz="1800" baseline="30000" dirty="0" smtClean="0">
                <a:latin typeface="Arial" charset="0"/>
                <a:cs typeface="Arial" charset="0"/>
              </a:rPr>
              <a:t>th</a:t>
            </a:r>
            <a:r>
              <a:rPr lang="en-US" sz="1800" dirty="0" smtClean="0">
                <a:latin typeface="Arial" charset="0"/>
                <a:cs typeface="Arial" charset="0"/>
              </a:rPr>
              <a:t> Ed., McGraw Hill, 2008.</a:t>
            </a:r>
          </a:p>
          <a:p>
            <a:pPr marL="533400" indent="-533400">
              <a:buFont typeface="Arial" charset="0"/>
              <a:buNone/>
            </a:pPr>
            <a:r>
              <a:rPr lang="en-US" sz="1800" dirty="0" smtClean="0">
                <a:latin typeface="Arial" charset="0"/>
                <a:cs typeface="Arial" charset="0"/>
              </a:rPr>
              <a:t>[2]	Julie Vale, </a:t>
            </a:r>
            <a:r>
              <a:rPr lang="en-US" sz="1800" i="1" dirty="0" smtClean="0">
                <a:latin typeface="Arial" charset="0"/>
                <a:cs typeface="Arial" charset="0"/>
              </a:rPr>
              <a:t>ECE 290 Course Notes</a:t>
            </a:r>
            <a:r>
              <a:rPr lang="en-US" sz="1800" dirty="0" smtClean="0">
                <a:latin typeface="Arial" charset="0"/>
                <a:cs typeface="Arial" charset="0"/>
              </a:rPr>
              <a:t>, 2011.</a:t>
            </a:r>
          </a:p>
          <a:p>
            <a:pPr marL="533400" indent="-533400">
              <a:buNone/>
            </a:pPr>
            <a:r>
              <a:rPr lang="en-US" sz="1800" dirty="0" smtClean="0">
                <a:latin typeface="Arial" charset="0"/>
                <a:cs typeface="Arial" charset="0"/>
              </a:rPr>
              <a:t>[3]	 Wikipedia, </a:t>
            </a:r>
            <a:r>
              <a:rPr lang="en-US" sz="1800" i="1" dirty="0" smtClean="0">
                <a:latin typeface="Arial" charset="0"/>
                <a:cs typeface="Arial" charset="0"/>
              </a:rPr>
              <a:t>http://www.wikipedia.org/</a:t>
            </a:r>
          </a:p>
          <a:p>
            <a:pPr marL="533400" indent="-533400">
              <a:buNone/>
            </a:pPr>
            <a:endParaRPr lang="en-US" sz="1800" i="1" dirty="0" smtClean="0">
              <a:solidFill>
                <a:schemeClr val="tx1">
                  <a:lumMod val="65000"/>
                  <a:lumOff val="35000"/>
                </a:schemeClr>
              </a:solidFill>
              <a:latin typeface="Arial" charset="0"/>
              <a:cs typeface="Arial" charset="0"/>
            </a:endParaRPr>
          </a:p>
          <a:p>
            <a:pPr marL="533400" indent="-533400" algn="just">
              <a:buNone/>
            </a:pPr>
            <a:r>
              <a:rPr lang="en-US"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a:p>
        </p:txBody>
      </p:sp>
      <p:sp>
        <p:nvSpPr>
          <p:cNvPr id="5" name="Footer Placeholder 4"/>
          <p:cNvSpPr>
            <a:spLocks noGrp="1"/>
          </p:cNvSpPr>
          <p:nvPr>
            <p:ph type="ftr" sz="quarter" idx="12"/>
          </p:nvPr>
        </p:nvSpPr>
        <p:spPr/>
        <p:txBody>
          <a:bodyPr/>
          <a:lstStyle/>
          <a:p>
            <a:pPr>
              <a:defRPr/>
            </a:pPr>
            <a:r>
              <a:rPr lang="en-CA" smtClean="0"/>
              <a:t>Strict Liability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Strict Liability</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Strict Liability</a:t>
            </a:r>
            <a:endParaRPr lang="en-CA" dirty="0"/>
          </a:p>
        </p:txBody>
      </p:sp>
      <p:sp>
        <p:nvSpPr>
          <p:cNvPr id="3" name="Content Placeholder 2"/>
          <p:cNvSpPr>
            <a:spLocks noGrp="1"/>
          </p:cNvSpPr>
          <p:nvPr>
            <p:ph idx="1"/>
          </p:nvPr>
        </p:nvSpPr>
        <p:spPr/>
        <p:txBody>
          <a:bodyPr/>
          <a:lstStyle/>
          <a:p>
            <a:pPr>
              <a:buNone/>
            </a:pPr>
            <a:r>
              <a:rPr lang="en-CA" dirty="0" smtClean="0"/>
              <a:t>	We have seen that for product liability that:</a:t>
            </a:r>
          </a:p>
          <a:p>
            <a:pPr lvl="1"/>
            <a:r>
              <a:rPr lang="en-CA" dirty="0" smtClean="0"/>
              <a:t>It goes beyond the privacy of contract since </a:t>
            </a:r>
            <a:r>
              <a:rPr lang="en-CA" i="1" dirty="0" err="1" smtClean="0"/>
              <a:t>MacPherson</a:t>
            </a:r>
            <a:r>
              <a:rPr lang="en-CA" i="1" dirty="0" smtClean="0"/>
              <a:t> v. Buick Motor Co</a:t>
            </a:r>
            <a:r>
              <a:rPr lang="en-CA" i="1" dirty="0" smtClean="0"/>
              <a:t>.</a:t>
            </a:r>
          </a:p>
          <a:p>
            <a:pPr lvl="1"/>
            <a:r>
              <a:rPr lang="en-CA" dirty="0" smtClean="0"/>
              <a:t>Liability </a:t>
            </a:r>
            <a:r>
              <a:rPr lang="en-CA" dirty="0" smtClean="0"/>
              <a:t>for a tort caused by a product has been in force since </a:t>
            </a:r>
            <a:r>
              <a:rPr lang="en-CA" i="1" dirty="0" smtClean="0"/>
              <a:t>Donahue v </a:t>
            </a:r>
            <a:r>
              <a:rPr lang="en-CA" i="1" dirty="0" smtClean="0"/>
              <a:t>Stevenson</a:t>
            </a:r>
            <a:endParaRPr lang="en-CA" dirty="0" smtClean="0"/>
          </a:p>
          <a:p>
            <a:pPr lvl="1"/>
            <a:endParaRPr lang="en-CA" i="1" dirty="0" smtClean="0"/>
          </a:p>
          <a:p>
            <a:pPr>
              <a:buNone/>
            </a:pPr>
            <a:r>
              <a:rPr lang="en-CA" i="1" dirty="0" smtClean="0"/>
              <a:t>	</a:t>
            </a:r>
            <a:r>
              <a:rPr lang="en-CA" dirty="0" smtClean="0"/>
              <a:t>For liability in tort, however, it is necessary to establish a duty of care and negligence</a:t>
            </a:r>
          </a:p>
          <a:p>
            <a:pPr lvl="1"/>
            <a:r>
              <a:rPr lang="en-CA" dirty="0" smtClean="0"/>
              <a:t>Usually, the producer of a product has a duty of care to any who use the product</a:t>
            </a:r>
          </a:p>
          <a:p>
            <a:pPr lvl="1"/>
            <a:r>
              <a:rPr lang="en-CA" dirty="0" smtClean="0"/>
              <a:t>Establishing negligence, however, can be much more difficult</a:t>
            </a:r>
          </a:p>
          <a:p>
            <a:pPr lvl="1"/>
            <a:endParaRPr lang="en-CA" i="1" dirty="0" smtClean="0"/>
          </a:p>
        </p:txBody>
      </p:sp>
      <p:sp>
        <p:nvSpPr>
          <p:cNvPr id="7" name="Footer Placeholder 6"/>
          <p:cNvSpPr>
            <a:spLocks noGrp="1"/>
          </p:cNvSpPr>
          <p:nvPr>
            <p:ph type="ftr" sz="quarter" idx="12"/>
          </p:nvPr>
        </p:nvSpPr>
        <p:spPr/>
        <p:txBody>
          <a:bodyPr/>
          <a:lstStyle/>
          <a:p>
            <a:pPr>
              <a:defRPr/>
            </a:pPr>
            <a:r>
              <a:rPr lang="en-CA" smtClean="0"/>
              <a:t>Strict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Strict Liability</a:t>
            </a:r>
            <a:endParaRPr lang="en-CA" dirty="0"/>
          </a:p>
        </p:txBody>
      </p:sp>
      <p:sp>
        <p:nvSpPr>
          <p:cNvPr id="3" name="Content Placeholder 2"/>
          <p:cNvSpPr>
            <a:spLocks noGrp="1"/>
          </p:cNvSpPr>
          <p:nvPr>
            <p:ph idx="1"/>
          </p:nvPr>
        </p:nvSpPr>
        <p:spPr/>
        <p:txBody>
          <a:bodyPr/>
          <a:lstStyle/>
          <a:p>
            <a:pPr>
              <a:buNone/>
            </a:pPr>
            <a:r>
              <a:rPr lang="en-CA" dirty="0" smtClean="0"/>
              <a:t>	Strict liability is, however, defined as</a:t>
            </a:r>
          </a:p>
          <a:p>
            <a:pPr lvl="1" algn="just">
              <a:buNone/>
            </a:pPr>
            <a:r>
              <a:rPr lang="en-CA" dirty="0" smtClean="0"/>
              <a:t>  </a:t>
            </a:r>
            <a:r>
              <a:rPr lang="en-CA" dirty="0" smtClean="0"/>
              <a:t>“Tort liability based solely on the causation of damage rather than proof of the defendant’s intent or negligence.”</a:t>
            </a:r>
          </a:p>
          <a:p>
            <a:pPr lvl="1" algn="just">
              <a:buNone/>
            </a:pPr>
            <a:endParaRPr lang="en-CA" dirty="0" smtClean="0"/>
          </a:p>
          <a:p>
            <a:pPr lvl="1" algn="just">
              <a:buNone/>
            </a:pPr>
            <a:r>
              <a:rPr lang="en-CA" dirty="0" smtClean="0"/>
              <a:t>  </a:t>
            </a:r>
            <a:r>
              <a:rPr lang="en-CA" dirty="0" smtClean="0"/>
              <a:t>“One person may be required to compensate another for injury or damages even though the loss was neither intentionally nor negligently inflected</a:t>
            </a:r>
            <a:r>
              <a:rPr lang="en-CA" dirty="0" smtClean="0"/>
              <a:t>.”</a:t>
            </a:r>
          </a:p>
          <a:p>
            <a:pPr lvl="1" algn="just">
              <a:buNone/>
            </a:pPr>
            <a:endParaRPr lang="en-CA" dirty="0" smtClean="0"/>
          </a:p>
          <a:p>
            <a:pPr algn="just">
              <a:buNone/>
            </a:pPr>
            <a:r>
              <a:rPr lang="en-CA" dirty="0" smtClean="0"/>
              <a:t>	Recall, the only unintentional tort is that of negligence</a:t>
            </a:r>
            <a:endParaRPr lang="en-CA" dirty="0" smtClean="0"/>
          </a:p>
          <a:p>
            <a:pPr lvl="1">
              <a:buNone/>
            </a:pPr>
            <a:endParaRPr lang="en-CA" dirty="0" smtClean="0"/>
          </a:p>
        </p:txBody>
      </p:sp>
      <p:sp>
        <p:nvSpPr>
          <p:cNvPr id="7" name="Footer Placeholder 6"/>
          <p:cNvSpPr>
            <a:spLocks noGrp="1"/>
          </p:cNvSpPr>
          <p:nvPr>
            <p:ph type="ftr" sz="quarter" idx="12"/>
          </p:nvPr>
        </p:nvSpPr>
        <p:spPr/>
        <p:txBody>
          <a:bodyPr/>
          <a:lstStyle/>
          <a:p>
            <a:pPr>
              <a:defRPr/>
            </a:pPr>
            <a:r>
              <a:rPr lang="en-CA" smtClean="0"/>
              <a:t>Strict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
        <p:nvSpPr>
          <p:cNvPr id="6" name="Rectangle 5"/>
          <p:cNvSpPr/>
          <p:nvPr/>
        </p:nvSpPr>
        <p:spPr>
          <a:xfrm>
            <a:off x="3758633" y="6155095"/>
            <a:ext cx="5203412" cy="307777"/>
          </a:xfrm>
          <a:prstGeom prst="rect">
            <a:avLst/>
          </a:prstGeom>
        </p:spPr>
        <p:txBody>
          <a:bodyPr wrap="none">
            <a:spAutoFit/>
          </a:bodyPr>
          <a:lstStyle/>
          <a:p>
            <a:r>
              <a:rPr lang="en-CA" sz="1400" dirty="0" smtClean="0">
                <a:solidFill>
                  <a:schemeClr val="tx1">
                    <a:lumMod val="50000"/>
                    <a:lumOff val="50000"/>
                  </a:schemeClr>
                </a:solidFill>
              </a:rPr>
              <a:t>Vernon J. Paul, </a:t>
            </a:r>
            <a:r>
              <a:rPr lang="en-CA" sz="1400" i="1" dirty="0" smtClean="0">
                <a:solidFill>
                  <a:schemeClr val="tx1">
                    <a:lumMod val="50000"/>
                    <a:lumOff val="50000"/>
                  </a:schemeClr>
                </a:solidFill>
              </a:rPr>
              <a:t>Strict Liability in Canadian Product Liability Law</a:t>
            </a:r>
            <a:endParaRPr lang="en-CA" sz="1400" i="1" dirty="0">
              <a:solidFill>
                <a:schemeClr val="tx1">
                  <a:lumMod val="50000"/>
                  <a:lumOff val="50000"/>
                </a:schemeClr>
              </a:solidFill>
            </a:endParaRPr>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Strict Liability in the United States</a:t>
            </a:r>
            <a:endParaRPr lang="en-CA" dirty="0"/>
          </a:p>
        </p:txBody>
      </p:sp>
      <p:sp>
        <p:nvSpPr>
          <p:cNvPr id="3" name="Content Placeholder 2"/>
          <p:cNvSpPr>
            <a:spLocks noGrp="1"/>
          </p:cNvSpPr>
          <p:nvPr>
            <p:ph idx="1"/>
          </p:nvPr>
        </p:nvSpPr>
        <p:spPr/>
        <p:txBody>
          <a:bodyPr/>
          <a:lstStyle/>
          <a:p>
            <a:pPr>
              <a:buNone/>
            </a:pPr>
            <a:r>
              <a:rPr lang="en-CA" dirty="0" smtClean="0"/>
              <a:t>	In the United States, strict liability for a tort resulting from a product requires:</a:t>
            </a:r>
          </a:p>
          <a:p>
            <a:pPr lvl="1"/>
            <a:r>
              <a:rPr lang="en-CA" dirty="0" smtClean="0"/>
              <a:t>The product is defective</a:t>
            </a:r>
          </a:p>
          <a:p>
            <a:pPr lvl="1"/>
            <a:r>
              <a:rPr lang="en-CA" dirty="0" smtClean="0"/>
              <a:t>The product reached the end user without substantial change in its condition from the time it was originally sold</a:t>
            </a:r>
          </a:p>
          <a:p>
            <a:pPr lvl="1"/>
            <a:r>
              <a:rPr lang="en-CA" dirty="0" smtClean="0"/>
              <a:t>The defect rendered the product unreasonably dangerous</a:t>
            </a:r>
          </a:p>
          <a:p>
            <a:pPr lvl="1"/>
            <a:r>
              <a:rPr lang="en-CA" dirty="0" smtClean="0"/>
              <a:t>The unreasonably dangerous defect caused harm to the user</a:t>
            </a:r>
          </a:p>
          <a:p>
            <a:pPr lvl="1"/>
            <a:endParaRPr lang="en-CA" dirty="0" smtClean="0"/>
          </a:p>
          <a:p>
            <a:pPr>
              <a:buNone/>
            </a:pPr>
            <a:r>
              <a:rPr lang="en-CA" dirty="0" smtClean="0"/>
              <a:t>	This was described in </a:t>
            </a:r>
            <a:r>
              <a:rPr lang="en-CA" i="1" dirty="0" smtClean="0"/>
              <a:t>Hollis v Birch</a:t>
            </a:r>
            <a:r>
              <a:rPr lang="en-CA" dirty="0" smtClean="0"/>
              <a:t>, 1990</a:t>
            </a:r>
            <a:r>
              <a:rPr lang="en-CA" i="1" dirty="0" smtClean="0"/>
              <a:t>, </a:t>
            </a:r>
            <a:r>
              <a:rPr lang="en-CA" dirty="0" smtClean="0"/>
              <a:t>of the British Columbia Supreme Court</a:t>
            </a:r>
          </a:p>
          <a:p>
            <a:pPr lvl="1"/>
            <a:r>
              <a:rPr lang="en-CA" dirty="0" smtClean="0"/>
              <a:t>Strict liability simply requires that a device be used in the intended manner and that an injury was the result in a defect in the design or manufacture</a:t>
            </a:r>
          </a:p>
        </p:txBody>
      </p:sp>
      <p:sp>
        <p:nvSpPr>
          <p:cNvPr id="7" name="Footer Placeholder 6"/>
          <p:cNvSpPr>
            <a:spLocks noGrp="1"/>
          </p:cNvSpPr>
          <p:nvPr>
            <p:ph type="ftr" sz="quarter" idx="12"/>
          </p:nvPr>
        </p:nvSpPr>
        <p:spPr/>
        <p:txBody>
          <a:bodyPr/>
          <a:lstStyle/>
          <a:p>
            <a:pPr>
              <a:defRPr/>
            </a:pPr>
            <a:r>
              <a:rPr lang="en-CA" smtClean="0"/>
              <a:t>Strict Liability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Strict Liability in the United States</a:t>
            </a:r>
            <a:endParaRPr lang="en-CA" dirty="0"/>
          </a:p>
        </p:txBody>
      </p:sp>
      <p:sp>
        <p:nvSpPr>
          <p:cNvPr id="3" name="Content Placeholder 2"/>
          <p:cNvSpPr>
            <a:spLocks noGrp="1"/>
          </p:cNvSpPr>
          <p:nvPr>
            <p:ph idx="1"/>
          </p:nvPr>
        </p:nvSpPr>
        <p:spPr/>
        <p:txBody>
          <a:bodyPr/>
          <a:lstStyle/>
          <a:p>
            <a:pPr>
              <a:buNone/>
            </a:pPr>
            <a:r>
              <a:rPr lang="en-CA" dirty="0" smtClean="0"/>
              <a:t>	This had led to a plethora of warnings — sometimes only included because someone was actually that stupid...</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6</a:t>
            </a:fld>
            <a:endParaRPr lang="en-CA" dirty="0"/>
          </a:p>
        </p:txBody>
      </p:sp>
      <p:sp>
        <p:nvSpPr>
          <p:cNvPr id="5" name="Footer Placeholder 4"/>
          <p:cNvSpPr>
            <a:spLocks noGrp="1"/>
          </p:cNvSpPr>
          <p:nvPr>
            <p:ph type="ftr" sz="quarter" idx="12"/>
          </p:nvPr>
        </p:nvSpPr>
        <p:spPr/>
        <p:txBody>
          <a:bodyPr/>
          <a:lstStyle/>
          <a:p>
            <a:pPr>
              <a:defRPr/>
            </a:pPr>
            <a:r>
              <a:rPr lang="en-CA" smtClean="0"/>
              <a:t>Strict Liability</a:t>
            </a:r>
            <a:endParaRPr lang="en-US" dirty="0"/>
          </a:p>
        </p:txBody>
      </p:sp>
      <p:pic>
        <p:nvPicPr>
          <p:cNvPr id="1026" name="Picture 2" descr="A funny warning label (via KULfoto, http://www.kulfoto.com/funny-pictures/19873/caution-do-not-swallow)"/>
          <p:cNvPicPr>
            <a:picLocks noChangeAspect="1" noChangeArrowheads="1"/>
          </p:cNvPicPr>
          <p:nvPr/>
        </p:nvPicPr>
        <p:blipFill>
          <a:blip r:embed="rId2"/>
          <a:srcRect/>
          <a:stretch>
            <a:fillRect/>
          </a:stretch>
        </p:blipFill>
        <p:spPr bwMode="auto">
          <a:xfrm>
            <a:off x="457200" y="2700993"/>
            <a:ext cx="4414729" cy="2221425"/>
          </a:xfrm>
          <a:prstGeom prst="rect">
            <a:avLst/>
          </a:prstGeom>
          <a:noFill/>
        </p:spPr>
      </p:pic>
      <p:sp>
        <p:nvSpPr>
          <p:cNvPr id="7" name="TextBox 6"/>
          <p:cNvSpPr txBox="1"/>
          <p:nvPr/>
        </p:nvSpPr>
        <p:spPr>
          <a:xfrm>
            <a:off x="3469836" y="5427147"/>
            <a:ext cx="5442516" cy="923330"/>
          </a:xfrm>
          <a:prstGeom prst="rect">
            <a:avLst/>
          </a:prstGeom>
          <a:noFill/>
        </p:spPr>
        <p:txBody>
          <a:bodyPr wrap="none" rtlCol="0">
            <a:spAutoFit/>
          </a:bodyPr>
          <a:lstStyle/>
          <a:p>
            <a:r>
              <a:rPr lang="en-CA" b="1" dirty="0" smtClean="0"/>
              <a:t>CAUTION</a:t>
            </a:r>
            <a:r>
              <a:rPr lang="en-CA" dirty="0" smtClean="0"/>
              <a:t>: 	may result in minor or moderate injury</a:t>
            </a:r>
          </a:p>
          <a:p>
            <a:r>
              <a:rPr lang="en-CA" b="1" dirty="0" smtClean="0"/>
              <a:t>WARNING</a:t>
            </a:r>
            <a:r>
              <a:rPr lang="en-CA" dirty="0" smtClean="0"/>
              <a:t>:	may result in serious injury or death</a:t>
            </a:r>
          </a:p>
          <a:p>
            <a:r>
              <a:rPr lang="en-CA" b="1" dirty="0" smtClean="0"/>
              <a:t>DANGER</a:t>
            </a:r>
            <a:r>
              <a:rPr lang="en-CA" dirty="0" smtClean="0"/>
              <a:t>:	will result in serious injury or death</a:t>
            </a:r>
            <a:endParaRPr lang="en-CA" dirty="0"/>
          </a:p>
        </p:txBody>
      </p:sp>
      <p:sp>
        <p:nvSpPr>
          <p:cNvPr id="8" name="Rectangle 7"/>
          <p:cNvSpPr/>
          <p:nvPr/>
        </p:nvSpPr>
        <p:spPr>
          <a:xfrm>
            <a:off x="457200" y="4922418"/>
            <a:ext cx="5493434" cy="307777"/>
          </a:xfrm>
          <a:prstGeom prst="rect">
            <a:avLst/>
          </a:prstGeom>
        </p:spPr>
        <p:txBody>
          <a:bodyPr wrap="square">
            <a:spAutoFit/>
          </a:bodyPr>
          <a:lstStyle/>
          <a:p>
            <a:r>
              <a:rPr lang="en-CA" sz="1400" dirty="0" smtClean="0">
                <a:solidFill>
                  <a:schemeClr val="tx1">
                    <a:lumMod val="50000"/>
                    <a:lumOff val="50000"/>
                  </a:schemeClr>
                </a:solidFill>
              </a:rPr>
              <a:t>http://now.msn.com/ridiculous-product-warning-labels</a:t>
            </a:r>
            <a:endParaRPr lang="en-CA" sz="1400" dirty="0">
              <a:solidFill>
                <a:schemeClr val="tx1">
                  <a:lumMod val="50000"/>
                  <a:lumOff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Strict Liability in the United States</a:t>
            </a:r>
            <a:endParaRPr lang="en-CA" dirty="0"/>
          </a:p>
        </p:txBody>
      </p:sp>
      <p:sp>
        <p:nvSpPr>
          <p:cNvPr id="3" name="Content Placeholder 2"/>
          <p:cNvSpPr>
            <a:spLocks noGrp="1"/>
          </p:cNvSpPr>
          <p:nvPr>
            <p:ph idx="1"/>
          </p:nvPr>
        </p:nvSpPr>
        <p:spPr/>
        <p:txBody>
          <a:bodyPr/>
          <a:lstStyle/>
          <a:p>
            <a:pPr>
              <a:buNone/>
            </a:pPr>
            <a:r>
              <a:rPr lang="en-CA" dirty="0" smtClean="0"/>
              <a:t>	An example of a warning:</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7</a:t>
            </a:fld>
            <a:endParaRPr lang="en-CA" dirty="0"/>
          </a:p>
        </p:txBody>
      </p:sp>
      <p:sp>
        <p:nvSpPr>
          <p:cNvPr id="5" name="Footer Placeholder 4"/>
          <p:cNvSpPr>
            <a:spLocks noGrp="1"/>
          </p:cNvSpPr>
          <p:nvPr>
            <p:ph type="ftr" sz="quarter" idx="12"/>
          </p:nvPr>
        </p:nvSpPr>
        <p:spPr/>
        <p:txBody>
          <a:bodyPr/>
          <a:lstStyle/>
          <a:p>
            <a:pPr>
              <a:defRPr/>
            </a:pPr>
            <a:r>
              <a:rPr lang="en-CA" smtClean="0"/>
              <a:t>Strict Liability</a:t>
            </a:r>
            <a:endParaRPr lang="en-US" dirty="0"/>
          </a:p>
        </p:txBody>
      </p:sp>
      <p:pic>
        <p:nvPicPr>
          <p:cNvPr id="31746" name="Picture 2" descr="File:Vattenskoter.jpg"/>
          <p:cNvPicPr>
            <a:picLocks noChangeAspect="1" noChangeArrowheads="1"/>
          </p:cNvPicPr>
          <p:nvPr/>
        </p:nvPicPr>
        <p:blipFill>
          <a:blip r:embed="rId2"/>
          <a:srcRect/>
          <a:stretch>
            <a:fillRect/>
          </a:stretch>
        </p:blipFill>
        <p:spPr bwMode="auto">
          <a:xfrm>
            <a:off x="330588" y="2172711"/>
            <a:ext cx="4131315" cy="2256731"/>
          </a:xfrm>
          <a:prstGeom prst="rect">
            <a:avLst/>
          </a:prstGeom>
          <a:noFill/>
        </p:spPr>
      </p:pic>
      <p:sp>
        <p:nvSpPr>
          <p:cNvPr id="9" name="Rectangle 8"/>
          <p:cNvSpPr/>
          <p:nvPr/>
        </p:nvSpPr>
        <p:spPr>
          <a:xfrm>
            <a:off x="330588" y="4429442"/>
            <a:ext cx="1229824" cy="307777"/>
          </a:xfrm>
          <a:prstGeom prst="rect">
            <a:avLst/>
          </a:prstGeom>
        </p:spPr>
        <p:txBody>
          <a:bodyPr wrap="none">
            <a:spAutoFit/>
          </a:bodyPr>
          <a:lstStyle/>
          <a:p>
            <a:r>
              <a:rPr lang="en-CA" sz="1400" dirty="0" smtClean="0">
                <a:solidFill>
                  <a:schemeClr val="tx1">
                    <a:lumMod val="50000"/>
                    <a:lumOff val="50000"/>
                  </a:schemeClr>
                </a:solidFill>
              </a:rPr>
              <a:t>User:  </a:t>
            </a:r>
            <a:r>
              <a:rPr lang="en-CA" sz="1400" dirty="0" err="1" smtClean="0">
                <a:solidFill>
                  <a:schemeClr val="tx1">
                    <a:lumMod val="50000"/>
                    <a:lumOff val="50000"/>
                  </a:schemeClr>
                </a:solidFill>
              </a:rPr>
              <a:t>Roqqy</a:t>
            </a:r>
            <a:endParaRPr lang="en-CA" sz="1400" dirty="0">
              <a:solidFill>
                <a:schemeClr val="tx1">
                  <a:lumMod val="50000"/>
                  <a:lumOff val="50000"/>
                </a:schemeClr>
              </a:solidFill>
            </a:endParaRPr>
          </a:p>
        </p:txBody>
      </p:sp>
      <p:pic>
        <p:nvPicPr>
          <p:cNvPr id="31748" name="Picture 4" descr="File:Personal watercraft warning sticker.jpg"/>
          <p:cNvPicPr>
            <a:picLocks noChangeAspect="1" noChangeArrowheads="1"/>
          </p:cNvPicPr>
          <p:nvPr/>
        </p:nvPicPr>
        <p:blipFill>
          <a:blip r:embed="rId3"/>
          <a:srcRect l="2441" t="24739" b="31446"/>
          <a:stretch>
            <a:fillRect/>
          </a:stretch>
        </p:blipFill>
        <p:spPr bwMode="auto">
          <a:xfrm>
            <a:off x="1667020" y="4273065"/>
            <a:ext cx="7350368" cy="250404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Strict Liability in the United States</a:t>
            </a:r>
            <a:endParaRPr lang="en-CA" dirty="0"/>
          </a:p>
        </p:txBody>
      </p:sp>
      <p:sp>
        <p:nvSpPr>
          <p:cNvPr id="3" name="Content Placeholder 2"/>
          <p:cNvSpPr>
            <a:spLocks noGrp="1"/>
          </p:cNvSpPr>
          <p:nvPr>
            <p:ph idx="1"/>
          </p:nvPr>
        </p:nvSpPr>
        <p:spPr/>
        <p:txBody>
          <a:bodyPr/>
          <a:lstStyle/>
          <a:p>
            <a:pPr>
              <a:buNone/>
            </a:pPr>
            <a:r>
              <a:rPr lang="en-CA" dirty="0" smtClean="0"/>
              <a:t>	Other example:</a:t>
            </a:r>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Champagne, anyone?</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8</a:t>
            </a:fld>
            <a:endParaRPr lang="en-CA" dirty="0"/>
          </a:p>
        </p:txBody>
      </p:sp>
      <p:sp>
        <p:nvSpPr>
          <p:cNvPr id="5" name="Footer Placeholder 4"/>
          <p:cNvSpPr>
            <a:spLocks noGrp="1"/>
          </p:cNvSpPr>
          <p:nvPr>
            <p:ph type="ftr" sz="quarter" idx="12"/>
          </p:nvPr>
        </p:nvSpPr>
        <p:spPr/>
        <p:txBody>
          <a:bodyPr/>
          <a:lstStyle/>
          <a:p>
            <a:pPr>
              <a:defRPr/>
            </a:pPr>
            <a:r>
              <a:rPr lang="en-CA" smtClean="0"/>
              <a:t>Strict Liability</a:t>
            </a:r>
            <a:endParaRPr lang="en-US" dirty="0"/>
          </a:p>
        </p:txBody>
      </p:sp>
      <p:pic>
        <p:nvPicPr>
          <p:cNvPr id="34818" name="Picture 2" descr="http://2.bp.blogspot.com/_J9ifBwxryUw/TLWTuRuVfzI/AAAAAAAAFCQ/VmHGLJi_S8g/s1600/7up_warning_20101012_1940206467.jpg"/>
          <p:cNvPicPr>
            <a:picLocks noChangeAspect="1" noChangeArrowheads="1"/>
          </p:cNvPicPr>
          <p:nvPr/>
        </p:nvPicPr>
        <p:blipFill>
          <a:blip r:embed="rId2"/>
          <a:srcRect/>
          <a:stretch>
            <a:fillRect/>
          </a:stretch>
        </p:blipFill>
        <p:spPr bwMode="auto">
          <a:xfrm>
            <a:off x="394720" y="2221689"/>
            <a:ext cx="5238750" cy="2752725"/>
          </a:xfrm>
          <a:prstGeom prst="rect">
            <a:avLst/>
          </a:prstGeom>
          <a:noFill/>
        </p:spPr>
      </p:pic>
      <p:sp>
        <p:nvSpPr>
          <p:cNvPr id="10" name="Rectangle 9"/>
          <p:cNvSpPr/>
          <p:nvPr/>
        </p:nvSpPr>
        <p:spPr>
          <a:xfrm>
            <a:off x="1546643" y="6550223"/>
            <a:ext cx="6858000" cy="307777"/>
          </a:xfrm>
          <a:prstGeom prst="rect">
            <a:avLst/>
          </a:prstGeom>
        </p:spPr>
        <p:txBody>
          <a:bodyPr wrap="square">
            <a:spAutoFit/>
          </a:bodyPr>
          <a:lstStyle/>
          <a:p>
            <a:r>
              <a:rPr lang="en-CA" sz="1400" dirty="0" smtClean="0">
                <a:solidFill>
                  <a:schemeClr val="tx1">
                    <a:lumMod val="50000"/>
                    <a:lumOff val="50000"/>
                  </a:schemeClr>
                </a:solidFill>
              </a:rPr>
              <a:t>http://www.coolpicturegallery.us/2010/10/25-weird-unnecessary-product-warning.html</a:t>
            </a:r>
            <a:endParaRPr lang="en-CA" sz="1400" dirty="0">
              <a:solidFill>
                <a:schemeClr val="tx1">
                  <a:lumMod val="50000"/>
                  <a:lumOff val="50000"/>
                </a:schemeClr>
              </a:solidFill>
            </a:endParaRPr>
          </a:p>
        </p:txBody>
      </p:sp>
      <p:pic>
        <p:nvPicPr>
          <p:cNvPr id="34820" name="Picture 4" descr="http://1.bp.blogspot.com/_mmBw3uzPnJI/TNPg1jvZK_I/AAAAAAABuYI/hLIzUR3QOu4/s400/stupid_warning_labels_04.jpg"/>
          <p:cNvPicPr>
            <a:picLocks noChangeAspect="1" noChangeArrowheads="1"/>
          </p:cNvPicPr>
          <p:nvPr/>
        </p:nvPicPr>
        <p:blipFill>
          <a:blip r:embed="rId3"/>
          <a:srcRect/>
          <a:stretch>
            <a:fillRect/>
          </a:stretch>
        </p:blipFill>
        <p:spPr bwMode="auto">
          <a:xfrm>
            <a:off x="5935131" y="1600200"/>
            <a:ext cx="3019425" cy="3810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Strict Liability in the United States</a:t>
            </a:r>
            <a:endParaRPr lang="en-CA" dirty="0"/>
          </a:p>
        </p:txBody>
      </p:sp>
      <p:sp>
        <p:nvSpPr>
          <p:cNvPr id="3" name="Content Placeholder 2"/>
          <p:cNvSpPr>
            <a:spLocks noGrp="1"/>
          </p:cNvSpPr>
          <p:nvPr>
            <p:ph idx="1"/>
          </p:nvPr>
        </p:nvSpPr>
        <p:spPr/>
        <p:txBody>
          <a:bodyPr/>
          <a:lstStyle/>
          <a:p>
            <a:pPr>
              <a:buNone/>
            </a:pPr>
            <a:r>
              <a:rPr lang="en-CA" dirty="0" smtClean="0"/>
              <a:t>	An example of a danger:</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dirty="0"/>
          </a:p>
        </p:txBody>
      </p:sp>
      <p:sp>
        <p:nvSpPr>
          <p:cNvPr id="5" name="Footer Placeholder 4"/>
          <p:cNvSpPr>
            <a:spLocks noGrp="1"/>
          </p:cNvSpPr>
          <p:nvPr>
            <p:ph type="ftr" sz="quarter" idx="12"/>
          </p:nvPr>
        </p:nvSpPr>
        <p:spPr/>
        <p:txBody>
          <a:bodyPr/>
          <a:lstStyle/>
          <a:p>
            <a:pPr>
              <a:defRPr/>
            </a:pPr>
            <a:r>
              <a:rPr lang="en-CA" smtClean="0"/>
              <a:t>Strict Liability</a:t>
            </a:r>
            <a:endParaRPr lang="en-US" dirty="0"/>
          </a:p>
        </p:txBody>
      </p:sp>
      <p:pic>
        <p:nvPicPr>
          <p:cNvPr id="33794" name="Picture 2" descr="http://4.bp.blogspot.com/_J9ifBwxryUw/TLWTkp9mmUI/AAAAAAAAFBI/feBsxR6_2pA/s1600/generator_warning_20101012_1650391779.jpg"/>
          <p:cNvPicPr>
            <a:picLocks noChangeAspect="1" noChangeArrowheads="1"/>
          </p:cNvPicPr>
          <p:nvPr/>
        </p:nvPicPr>
        <p:blipFill>
          <a:blip r:embed="rId2"/>
          <a:srcRect/>
          <a:stretch>
            <a:fillRect/>
          </a:stretch>
        </p:blipFill>
        <p:spPr bwMode="auto">
          <a:xfrm>
            <a:off x="2311527" y="2249969"/>
            <a:ext cx="4400550" cy="3086101"/>
          </a:xfrm>
          <a:prstGeom prst="rect">
            <a:avLst/>
          </a:prstGeom>
          <a:noFill/>
        </p:spPr>
      </p:pic>
      <p:sp>
        <p:nvSpPr>
          <p:cNvPr id="10" name="Rectangle 9"/>
          <p:cNvSpPr/>
          <p:nvPr/>
        </p:nvSpPr>
        <p:spPr>
          <a:xfrm>
            <a:off x="1546643" y="6550223"/>
            <a:ext cx="6858000" cy="307777"/>
          </a:xfrm>
          <a:prstGeom prst="rect">
            <a:avLst/>
          </a:prstGeom>
        </p:spPr>
        <p:txBody>
          <a:bodyPr wrap="square">
            <a:spAutoFit/>
          </a:bodyPr>
          <a:lstStyle/>
          <a:p>
            <a:r>
              <a:rPr lang="en-CA" sz="1400" dirty="0" smtClean="0">
                <a:solidFill>
                  <a:schemeClr val="tx1">
                    <a:lumMod val="50000"/>
                    <a:lumOff val="50000"/>
                  </a:schemeClr>
                </a:solidFill>
              </a:rPr>
              <a:t>http://www.coolpicturegallery.us/2010/10/25-weird-unnecessary-product-warning.html</a:t>
            </a:r>
            <a:endParaRPr lang="en-CA" sz="1400" dirty="0">
              <a:solidFill>
                <a:schemeClr val="tx1">
                  <a:lumMod val="50000"/>
                  <a:lumOff val="50000"/>
                </a:schemeClr>
              </a:solidFill>
            </a:endParaRPr>
          </a:p>
        </p:txBody>
      </p:sp>
    </p:spTree>
  </p:cSld>
  <p:clrMapOvr>
    <a:masterClrMapping/>
  </p:clrMapOvr>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68739</TotalTime>
  <Words>185</Words>
  <Application>Microsoft Office PowerPoint</Application>
  <PresentationFormat>On-screen Show (4:3)</PresentationFormat>
  <Paragraphs>138</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Engineering_Colour</vt:lpstr>
      <vt:lpstr>Tort Law: Strict Liability</vt:lpstr>
      <vt:lpstr>Outline</vt:lpstr>
      <vt:lpstr>Strict Liability</vt:lpstr>
      <vt:lpstr>Strict Liability</vt:lpstr>
      <vt:lpstr>Strict Liability in the United States</vt:lpstr>
      <vt:lpstr>Strict Liability in the United States</vt:lpstr>
      <vt:lpstr>Strict Liability in the United States</vt:lpstr>
      <vt:lpstr>Strict Liability in the United States</vt:lpstr>
      <vt:lpstr>Strict Liability in the United States</vt:lpstr>
      <vt:lpstr>Strict Liability in the United States</vt:lpstr>
      <vt:lpstr>Strict Liability in Canada</vt:lpstr>
      <vt:lpstr>Strict Liability in Canada</vt:lpstr>
      <vt:lpstr>Strict Liability in Canada</vt:lpstr>
      <vt:lpstr>Where Does Strict Liability Apply?</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Tort Law:  Strict Liability</dc:title>
  <dc:subject>Strict liability in tort law</dc:subject>
  <dc:creator>Douglas Wilhelm Harder (dwharder@alumni.uwaterloo.ca)</dc:creator>
  <cp:lastModifiedBy>Douglas Wilhelm Harder</cp:lastModifiedBy>
  <cp:revision>5397</cp:revision>
  <cp:lastPrinted>2010-03-08T19:59:32Z</cp:lastPrinted>
  <dcterms:created xsi:type="dcterms:W3CDTF">2010-03-10T14:45:39Z</dcterms:created>
  <dcterms:modified xsi:type="dcterms:W3CDTF">2013-03-26T17:32:33Z</dcterms:modified>
</cp:coreProperties>
</file>