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5"/>
  </p:notesMasterIdLst>
  <p:handoutMasterIdLst>
    <p:handoutMasterId r:id="rId26"/>
  </p:handoutMasterIdLst>
  <p:sldIdLst>
    <p:sldId id="274" r:id="rId2"/>
    <p:sldId id="785" r:id="rId3"/>
    <p:sldId id="778" r:id="rId4"/>
    <p:sldId id="806" r:id="rId5"/>
    <p:sldId id="786" r:id="rId6"/>
    <p:sldId id="793" r:id="rId7"/>
    <p:sldId id="794" r:id="rId8"/>
    <p:sldId id="795" r:id="rId9"/>
    <p:sldId id="797" r:id="rId10"/>
    <p:sldId id="798" r:id="rId11"/>
    <p:sldId id="799" r:id="rId12"/>
    <p:sldId id="801" r:id="rId13"/>
    <p:sldId id="802" r:id="rId14"/>
    <p:sldId id="803" r:id="rId15"/>
    <p:sldId id="787" r:id="rId16"/>
    <p:sldId id="804" r:id="rId17"/>
    <p:sldId id="805" r:id="rId18"/>
    <p:sldId id="788" r:id="rId19"/>
    <p:sldId id="789" r:id="rId20"/>
    <p:sldId id="790" r:id="rId21"/>
    <p:sldId id="791" r:id="rId22"/>
    <p:sldId id="792" r:id="rId23"/>
    <p:sldId id="459" r:id="rId24"/>
  </p:sldIdLst>
  <p:sldSz cx="9144000" cy="6858000" type="screen4x3"/>
  <p:notesSz cx="6858000" cy="9144000"/>
  <p:defaultTextStyle>
    <a:defPPr>
      <a:defRPr lang="en-CA"/>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FF66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35" autoAdjust="0"/>
    <p:restoredTop sz="95853" autoAdjust="0"/>
  </p:normalViewPr>
  <p:slideViewPr>
    <p:cSldViewPr snapToGrid="0" snapToObjects="1">
      <p:cViewPr varScale="1">
        <p:scale>
          <a:sx n="55" d="100"/>
          <a:sy n="55" d="100"/>
        </p:scale>
        <p:origin x="-2598" y="-78"/>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58" d="100"/>
          <a:sy n="58" d="100"/>
        </p:scale>
        <p:origin x="-2418"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3A60BA4-B84C-48F0-A6D8-3FE89682DDA7}" type="datetimeFigureOut">
              <a:rPr lang="en-CA" smtClean="0"/>
              <a:pPr/>
              <a:t>26/03/2013</a:t>
            </a:fld>
            <a:endParaRPr lang="en-CA"/>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02C00FD-E510-4D85-A47B-650E91115B41}" type="slidenum">
              <a:rPr lang="en-CA" smtClean="0"/>
              <a:pPr/>
              <a:t>‹#›</a:t>
            </a:fld>
            <a:endParaRPr lang="en-CA"/>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C93415-B90A-4DEA-A858-08E608BCCF4F}" type="datetimeFigureOut">
              <a:rPr lang="en-CA" smtClean="0"/>
              <a:pPr/>
              <a:t>26/03/2013</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420D4D-5654-485F-83FB-A84849974609}" type="slidenum">
              <a:rPr lang="en-CA" smtClean="0"/>
              <a:pPr/>
              <a:t>‹#›</a:t>
            </a:fld>
            <a:endParaRPr lang="en-CA"/>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1</a:t>
            </a:fld>
            <a:endParaRPr lang="en-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B6CC2140-02C2-4662-A5A4-CABC4A106374}" type="slidenum">
              <a:rPr lang="en-CA" smtClean="0"/>
              <a:pPr>
                <a:defRPr/>
              </a:pPr>
              <a:t>2</a:t>
            </a:fld>
            <a:endParaRPr lang="en-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3</a:t>
            </a:fld>
            <a:endParaRPr lang="en-CA"/>
          </a:p>
        </p:txBody>
      </p:sp>
    </p:spTree>
    <p:extLst>
      <p:ext uri="{BB962C8B-B14F-4D97-AF65-F5344CB8AC3E}">
        <p14:creationId xmlns="" xmlns:p14="http://schemas.microsoft.com/office/powerpoint/2010/main" val="13648705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4</a:t>
            </a:fld>
            <a:endParaRPr lang="en-CA"/>
          </a:p>
        </p:txBody>
      </p:sp>
    </p:spTree>
    <p:extLst>
      <p:ext uri="{BB962C8B-B14F-4D97-AF65-F5344CB8AC3E}">
        <p14:creationId xmlns="" xmlns:p14="http://schemas.microsoft.com/office/powerpoint/2010/main" val="13648705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5</a:t>
            </a:fld>
            <a:endParaRPr lang="en-CA"/>
          </a:p>
        </p:txBody>
      </p:sp>
    </p:spTree>
    <p:extLst>
      <p:ext uri="{BB962C8B-B14F-4D97-AF65-F5344CB8AC3E}">
        <p14:creationId xmlns="" xmlns:p14="http://schemas.microsoft.com/office/powerpoint/2010/main" val="13648705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15</a:t>
            </a:fld>
            <a:endParaRPr lang="en-CA"/>
          </a:p>
        </p:txBody>
      </p:sp>
    </p:spTree>
    <p:extLst>
      <p:ext uri="{BB962C8B-B14F-4D97-AF65-F5344CB8AC3E}">
        <p14:creationId xmlns="" xmlns:p14="http://schemas.microsoft.com/office/powerpoint/2010/main" val="13648705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16</a:t>
            </a:fld>
            <a:endParaRPr lang="en-CA"/>
          </a:p>
        </p:txBody>
      </p:sp>
    </p:spTree>
    <p:extLst>
      <p:ext uri="{BB962C8B-B14F-4D97-AF65-F5344CB8AC3E}">
        <p14:creationId xmlns="" xmlns:p14="http://schemas.microsoft.com/office/powerpoint/2010/main" val="13648705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17</a:t>
            </a:fld>
            <a:endParaRPr lang="en-CA"/>
          </a:p>
        </p:txBody>
      </p:sp>
    </p:spTree>
    <p:extLst>
      <p:ext uri="{BB962C8B-B14F-4D97-AF65-F5344CB8AC3E}">
        <p14:creationId xmlns="" xmlns:p14="http://schemas.microsoft.com/office/powerpoint/2010/main" val="13648705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35D885F2-4B7E-442F-96D6-2F17B2F7DF6A}" type="slidenum">
              <a:rPr lang="en-CA" smtClean="0"/>
              <a:pPr>
                <a:defRPr/>
              </a:pPr>
              <a:t>23</a:t>
            </a:fld>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12170" y="2023872"/>
            <a:ext cx="7211568" cy="1329137"/>
          </a:xfrm>
        </p:spPr>
        <p:txBody>
          <a:bodyPr/>
          <a:lstStyle>
            <a:lvl1pPr>
              <a:defRPr>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892799" y="4156363"/>
            <a:ext cx="3084137" cy="2567709"/>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2050" name="Picture 2" descr="C:\Users\dwharder\Desktop\cc.png"/>
          <p:cNvPicPr>
            <a:picLocks noChangeAspect="1" noChangeArrowheads="1"/>
          </p:cNvPicPr>
          <p:nvPr userDrawn="1"/>
        </p:nvPicPr>
        <p:blipFill>
          <a:blip r:embed="rId3"/>
          <a:srcRect/>
          <a:stretch>
            <a:fillRect/>
          </a:stretch>
        </p:blipFill>
        <p:spPr bwMode="auto">
          <a:xfrm>
            <a:off x="8297867" y="6374196"/>
            <a:ext cx="679069" cy="329548"/>
          </a:xfrm>
          <a:prstGeom prst="rect">
            <a:avLst/>
          </a:prstGeom>
          <a:noFill/>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Slide Number Placeholder 14"/>
          <p:cNvSpPr>
            <a:spLocks noGrp="1"/>
          </p:cNvSpPr>
          <p:nvPr>
            <p:ph type="sldNum" sz="quarter" idx="11"/>
          </p:nvPr>
        </p:nvSpPr>
        <p:spPr>
          <a:xfrm>
            <a:off x="8126540" y="446469"/>
            <a:ext cx="785812" cy="365125"/>
          </a:xfrm>
        </p:spPr>
        <p:txBody>
          <a:bodyPr/>
          <a:lstStyle/>
          <a:p>
            <a:fld id="{9DB00347-C159-474C-B961-9625E0FB8F9F}" type="slidenum">
              <a:rPr lang="en-CA" smtClean="0"/>
              <a:pPr/>
              <a:t>‹#›</a:t>
            </a:fld>
            <a:endParaRPr lang="en-CA" dirty="0"/>
          </a:p>
        </p:txBody>
      </p:sp>
      <p:sp>
        <p:nvSpPr>
          <p:cNvPr id="16" name="Footer Placeholder 15"/>
          <p:cNvSpPr>
            <a:spLocks noGrp="1"/>
          </p:cNvSpPr>
          <p:nvPr>
            <p:ph type="ftr" sz="quarter" idx="12"/>
          </p:nvPr>
        </p:nvSpPr>
        <p:spPr>
          <a:xfrm>
            <a:off x="2763297" y="152350"/>
            <a:ext cx="4771423" cy="257175"/>
          </a:xfrm>
        </p:spPr>
        <p:txBody>
          <a:bodyPr/>
          <a:lstStyle>
            <a:lvl1pPr>
              <a:defRPr/>
            </a:lvl1pPr>
          </a:lstStyle>
          <a:p>
            <a:pPr>
              <a:defRPr/>
            </a:pPr>
            <a:r>
              <a:rPr lang="en-CA" dirty="0" smtClean="0"/>
              <a:t>Whistleblowing</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4">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542472" y="274638"/>
            <a:ext cx="7144327"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CA" dirty="0" smtClean="0"/>
          </a:p>
        </p:txBody>
      </p:sp>
      <p:sp>
        <p:nvSpPr>
          <p:cNvPr id="1027" name="Text Placeholder 2"/>
          <p:cNvSpPr>
            <a:spLocks noGrp="1"/>
          </p:cNvSpPr>
          <p:nvPr>
            <p:ph type="body" idx="1"/>
          </p:nvPr>
        </p:nvSpPr>
        <p:spPr bwMode="auto">
          <a:xfrm>
            <a:off x="457200" y="1600200"/>
            <a:ext cx="8229600" cy="4616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smtClean="0"/>
          </a:p>
        </p:txBody>
      </p:sp>
      <p:sp>
        <p:nvSpPr>
          <p:cNvPr id="6" name="Slide Number Placeholder 5"/>
          <p:cNvSpPr>
            <a:spLocks noGrp="1"/>
          </p:cNvSpPr>
          <p:nvPr>
            <p:ph type="sldNum" sz="quarter" idx="4"/>
          </p:nvPr>
        </p:nvSpPr>
        <p:spPr>
          <a:xfrm>
            <a:off x="8358188" y="446469"/>
            <a:ext cx="785812" cy="365125"/>
          </a:xfrm>
          <a:prstGeom prst="rect">
            <a:avLst/>
          </a:prstGeom>
        </p:spPr>
        <p:txBody>
          <a:bodyPr vert="horz" wrap="square" lIns="91440" tIns="45720" rIns="91440" bIns="45720" numCol="1" anchor="b" anchorCtr="0" compatLnSpc="1">
            <a:prstTxWarp prst="textNoShape">
              <a:avLst/>
            </a:prstTxWarp>
          </a:bodyPr>
          <a:lstStyle>
            <a:lvl1pPr algn="r">
              <a:defRPr sz="1600">
                <a:solidFill>
                  <a:schemeClr val="tx1">
                    <a:lumMod val="65000"/>
                    <a:lumOff val="35000"/>
                  </a:schemeClr>
                </a:solidFill>
              </a:defRPr>
            </a:lvl1pPr>
          </a:lstStyle>
          <a:p>
            <a:fld id="{9DB00347-C159-474C-B961-9625E0FB8F9F}" type="slidenum">
              <a:rPr lang="en-CA" smtClean="0"/>
              <a:pPr/>
              <a:t>‹#›</a:t>
            </a:fld>
            <a:endParaRPr lang="en-CA" dirty="0"/>
          </a:p>
        </p:txBody>
      </p:sp>
      <p:sp>
        <p:nvSpPr>
          <p:cNvPr id="11" name="Footer Placeholder 4"/>
          <p:cNvSpPr>
            <a:spLocks noGrp="1"/>
          </p:cNvSpPr>
          <p:nvPr>
            <p:ph type="ftr" sz="quarter" idx="3"/>
          </p:nvPr>
        </p:nvSpPr>
        <p:spPr>
          <a:xfrm>
            <a:off x="3267456" y="152350"/>
            <a:ext cx="4267264" cy="257175"/>
          </a:xfrm>
          <a:prstGeom prst="rect">
            <a:avLst/>
          </a:prstGeom>
        </p:spPr>
        <p:txBody>
          <a:bodyPr vert="horz" lIns="91440" tIns="45720" rIns="91440" bIns="45720" rtlCol="0" anchor="t"/>
          <a:lstStyle>
            <a:lvl1pPr algn="r" fontAlgn="auto">
              <a:spcBef>
                <a:spcPts val="0"/>
              </a:spcBef>
              <a:spcAft>
                <a:spcPts val="0"/>
              </a:spcAft>
              <a:defRPr sz="1600" b="1">
                <a:solidFill>
                  <a:schemeClr val="tx1">
                    <a:lumMod val="65000"/>
                    <a:lumOff val="35000"/>
                  </a:schemeClr>
                </a:solidFill>
                <a:latin typeface="+mn-lt"/>
                <a:ea typeface="+mn-ea"/>
                <a:cs typeface="+mn-cs"/>
              </a:defRPr>
            </a:lvl1pPr>
          </a:lstStyle>
          <a:p>
            <a:pPr>
              <a:defRPr/>
            </a:pPr>
            <a:r>
              <a:rPr lang="en-CA" dirty="0" smtClean="0"/>
              <a:t>Whistleblowing</a:t>
            </a:r>
            <a:endParaRPr lang="en-US" dirty="0"/>
          </a:p>
        </p:txBody>
      </p:sp>
    </p:spTree>
  </p:cSld>
  <p:clrMap bg1="lt1" tx1="dk1" bg2="lt2" tx2="dk2" accent1="accent1" accent2="accent2" accent3="accent3" accent4="accent4" accent5="accent5" accent6="accent6" hlink="hlink" folHlink="folHlink"/>
  <p:sldLayoutIdLst>
    <p:sldLayoutId id="2147483711" r:id="rId1"/>
    <p:sldLayoutId id="2147483704" r:id="rId2"/>
  </p:sldLayoutIdLst>
  <p:timing>
    <p:tnLst>
      <p:par>
        <p:cTn id="1" dur="indefinite" restart="never" nodeType="tmRoot"/>
      </p:par>
    </p:tnLst>
  </p:timing>
  <p:hf sldNum="0" hdr="0" dt="0"/>
  <p:txStyles>
    <p:titleStyle>
      <a:lvl1pPr algn="ctr" defTabSz="457200" rtl="0" eaLnBrk="1" fontAlgn="base" hangingPunct="1">
        <a:spcBef>
          <a:spcPct val="0"/>
        </a:spcBef>
        <a:spcAft>
          <a:spcPct val="0"/>
        </a:spcAft>
        <a:defRPr sz="3200" b="1" kern="1200">
          <a:solidFill>
            <a:schemeClr val="tx1"/>
          </a:solidFill>
          <a:latin typeface="+mj-lt"/>
          <a:ea typeface="ＭＳ Ｐゴシック" charset="-128"/>
          <a:cs typeface="ＭＳ Ｐゴシック" charset="-128"/>
        </a:defRPr>
      </a:lvl1pPr>
      <a:lvl2pPr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2pPr>
      <a:lvl3pPr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3pPr>
      <a:lvl4pPr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4pPr>
      <a:lvl5pPr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5pPr>
      <a:lvl6pPr marL="457200"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6pPr>
      <a:lvl7pPr marL="914400"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7pPr>
      <a:lvl8pPr marL="1371600"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8pPr>
      <a:lvl9pPr marL="1828800"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128"/>
          <a:cs typeface="ＭＳ Ｐゴシック" charset="-128"/>
        </a:defRPr>
      </a:lvl1pPr>
      <a:lvl2pPr marL="742950" indent="-28575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2pPr>
      <a:lvl3pPr marL="1143000" indent="-228600" algn="l" defTabSz="457200" rtl="0" eaLnBrk="1" fontAlgn="base" hangingPunct="1">
        <a:spcBef>
          <a:spcPct val="20000"/>
        </a:spcBef>
        <a:spcAft>
          <a:spcPct val="0"/>
        </a:spcAft>
        <a:buFont typeface="Arial" charset="0"/>
        <a:buChar char="•"/>
        <a:defRPr sz="1800" kern="1200">
          <a:solidFill>
            <a:schemeClr val="tx1"/>
          </a:solidFill>
          <a:latin typeface="+mn-lt"/>
          <a:ea typeface="ＭＳ Ｐゴシック" charset="-128"/>
          <a:cs typeface="+mn-cs"/>
        </a:defRPr>
      </a:lvl3pPr>
      <a:lvl4pPr marL="1600200" indent="-228600" algn="l" defTabSz="457200" rtl="0" eaLnBrk="1" fontAlgn="base" hangingPunct="1">
        <a:spcBef>
          <a:spcPct val="20000"/>
        </a:spcBef>
        <a:spcAft>
          <a:spcPct val="0"/>
        </a:spcAft>
        <a:buFont typeface="Arial" charset="0"/>
        <a:buChar char="–"/>
        <a:defRPr sz="1600" kern="1200">
          <a:solidFill>
            <a:schemeClr val="tx1"/>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16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94815" y="2160104"/>
            <a:ext cx="7410565" cy="1329137"/>
          </a:xfrm>
        </p:spPr>
        <p:txBody>
          <a:bodyPr/>
          <a:lstStyle/>
          <a:p>
            <a:r>
              <a:rPr lang="en-CA" dirty="0" smtClean="0"/>
              <a:t>Duty to Report and Whistleblowing</a:t>
            </a:r>
            <a:endParaRPr lang="en-CA" dirty="0"/>
          </a:p>
        </p:txBody>
      </p:sp>
      <p:sp>
        <p:nvSpPr>
          <p:cNvPr id="4" name="Subtitle 3"/>
          <p:cNvSpPr>
            <a:spLocks noGrp="1"/>
          </p:cNvSpPr>
          <p:nvPr>
            <p:ph type="subTitle" idx="1"/>
          </p:nvPr>
        </p:nvSpPr>
        <p:spPr>
          <a:xfrm>
            <a:off x="5892799" y="4156363"/>
            <a:ext cx="3251201" cy="2567709"/>
          </a:xfrm>
        </p:spPr>
        <p:txBody>
          <a:bodyPr/>
          <a:lstStyle/>
          <a:p>
            <a:pPr>
              <a:defRPr/>
            </a:pPr>
            <a:r>
              <a:rPr lang="en-US" sz="1200" b="1" kern="0" dirty="0" smtClean="0">
                <a:latin typeface="Arial" pitchFamily="34" charset="0"/>
                <a:cs typeface="Arial" pitchFamily="34" charset="0"/>
              </a:rPr>
              <a:t>Douglas Wilhelm Harder, </a:t>
            </a:r>
            <a:r>
              <a:rPr lang="en-US" sz="1200" b="1" kern="0" dirty="0" err="1" smtClean="0">
                <a:latin typeface="Arial" pitchFamily="34" charset="0"/>
                <a:cs typeface="Arial" pitchFamily="34" charset="0"/>
              </a:rPr>
              <a:t>M.Math</a:t>
            </a:r>
            <a:r>
              <a:rPr lang="en-US" sz="1200" b="1" kern="0" dirty="0" smtClean="0">
                <a:latin typeface="Arial" pitchFamily="34" charset="0"/>
                <a:cs typeface="Arial" pitchFamily="34" charset="0"/>
              </a:rPr>
              <a:t>. LEL</a:t>
            </a:r>
          </a:p>
          <a:p>
            <a:pPr>
              <a:defRPr/>
            </a:pPr>
            <a:r>
              <a:rPr lang="en-US" sz="1100" kern="0" dirty="0" smtClean="0">
                <a:latin typeface="Arial" pitchFamily="34" charset="0"/>
                <a:cs typeface="Arial" pitchFamily="34" charset="0"/>
              </a:rPr>
              <a:t>Department of Electrical and Computer Engineering</a:t>
            </a:r>
          </a:p>
          <a:p>
            <a:pPr>
              <a:defRPr/>
            </a:pPr>
            <a:r>
              <a:rPr lang="en-US" sz="1100" kern="0" dirty="0" smtClean="0">
                <a:latin typeface="Arial" pitchFamily="34" charset="0"/>
                <a:cs typeface="Arial" pitchFamily="34" charset="0"/>
              </a:rPr>
              <a:t>University of Waterloo</a:t>
            </a:r>
          </a:p>
          <a:p>
            <a:pPr>
              <a:defRPr/>
            </a:pPr>
            <a:r>
              <a:rPr lang="en-US" sz="1100" kern="0" dirty="0" smtClean="0">
                <a:latin typeface="Arial" pitchFamily="34" charset="0"/>
                <a:cs typeface="Arial" pitchFamily="34" charset="0"/>
              </a:rPr>
              <a:t>Waterloo, Ontario, Canada</a:t>
            </a:r>
          </a:p>
          <a:p>
            <a:pPr>
              <a:defRPr/>
            </a:pPr>
            <a:endParaRPr lang="en-US" sz="1100" kern="0" dirty="0" smtClean="0">
              <a:latin typeface="Arial" pitchFamily="34" charset="0"/>
              <a:cs typeface="Arial" pitchFamily="34" charset="0"/>
            </a:endParaRPr>
          </a:p>
          <a:p>
            <a:pPr>
              <a:defRPr/>
            </a:pPr>
            <a:r>
              <a:rPr lang="en-US" sz="1100" kern="0" dirty="0" smtClean="0">
                <a:latin typeface="Arial" pitchFamily="34" charset="0"/>
                <a:cs typeface="Arial" pitchFamily="34" charset="0"/>
              </a:rPr>
              <a:t>ece.uwaterloo.ca</a:t>
            </a:r>
          </a:p>
          <a:p>
            <a:pPr>
              <a:defRPr/>
            </a:pPr>
            <a:r>
              <a:rPr lang="en-US" sz="1100" kern="0" dirty="0" smtClean="0">
                <a:latin typeface="Arial" pitchFamily="34" charset="0"/>
                <a:cs typeface="Arial" pitchFamily="34" charset="0"/>
              </a:rPr>
              <a:t>dwharder@alumni.uwaterloo.ca</a:t>
            </a:r>
          </a:p>
          <a:p>
            <a:pPr>
              <a:defRPr/>
            </a:pPr>
            <a:endParaRPr lang="en-CA" sz="900" dirty="0" smtClean="0"/>
          </a:p>
          <a:p>
            <a:pPr>
              <a:defRPr/>
            </a:pPr>
            <a:r>
              <a:rPr lang="en-CA" sz="900" dirty="0" smtClean="0"/>
              <a:t>© 2013 by Douglas Wilhelm Harder.  Some rights reserved.</a:t>
            </a:r>
            <a:endParaRPr lang="en-US" sz="900" kern="0" dirty="0" smtClean="0">
              <a:latin typeface="Arial" pitchFamily="34" charset="0"/>
              <a:cs typeface="Arial" pitchFamily="34" charset="0"/>
            </a:endParaRPr>
          </a:p>
          <a:p>
            <a:endParaRPr lang="en-CA"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 Steps Should Be Taken?</a:t>
            </a:r>
            <a:endParaRPr lang="en-CA" dirty="0"/>
          </a:p>
        </p:txBody>
      </p:sp>
      <p:sp>
        <p:nvSpPr>
          <p:cNvPr id="3" name="Content Placeholder 2"/>
          <p:cNvSpPr>
            <a:spLocks noGrp="1"/>
          </p:cNvSpPr>
          <p:nvPr>
            <p:ph idx="1"/>
          </p:nvPr>
        </p:nvSpPr>
        <p:spPr/>
        <p:txBody>
          <a:bodyPr/>
          <a:lstStyle/>
          <a:p>
            <a:pPr>
              <a:buNone/>
            </a:pPr>
            <a:r>
              <a:rPr lang="en-CA" dirty="0" smtClean="0"/>
              <a:t>	An engineer would proceed as follows:</a:t>
            </a:r>
          </a:p>
          <a:p>
            <a:pPr marL="914400" lvl="1" indent="-457200">
              <a:buFont typeface="+mj-lt"/>
              <a:buAutoNum type="arabicPeriod"/>
            </a:pPr>
            <a:r>
              <a:rPr lang="en-CA" dirty="0" smtClean="0"/>
              <a:t>Ensure the problem is real and that the harm is a reasonable consequence of the issue</a:t>
            </a:r>
          </a:p>
          <a:p>
            <a:pPr marL="1314450" lvl="2" indent="-457200"/>
            <a:r>
              <a:rPr lang="en-CA" dirty="0" smtClean="0"/>
              <a:t>The severity of the consequences will dictate the urgency required</a:t>
            </a:r>
          </a:p>
          <a:p>
            <a:pPr marL="914400" lvl="1" indent="-457200">
              <a:buFont typeface="+mj-lt"/>
              <a:buAutoNum type="arabicPeriod"/>
            </a:pPr>
            <a:r>
              <a:rPr lang="en-CA" dirty="0" smtClean="0"/>
              <a:t>Determine who should be informed</a:t>
            </a:r>
          </a:p>
          <a:p>
            <a:pPr marL="1314450" lvl="2" indent="-457200"/>
            <a:r>
              <a:rPr lang="en-CA" dirty="0" smtClean="0"/>
              <a:t>As a mater of fairness, loyalty and being a faithful trustee or agent, one would always approach one’s employer or client first</a:t>
            </a:r>
          </a:p>
          <a:p>
            <a:pPr marL="914400" lvl="1" indent="-457200">
              <a:buFont typeface="+mj-lt"/>
              <a:buAutoNum type="arabicPeriod"/>
            </a:pPr>
            <a:r>
              <a:rPr lang="en-CA" dirty="0" smtClean="0"/>
              <a:t>Advise the employer or client and, if possible, provide possible remedial steps</a:t>
            </a:r>
          </a:p>
          <a:p>
            <a:pPr marL="1314450" lvl="2" indent="-457200"/>
            <a:r>
              <a:rPr lang="en-CA" dirty="0" smtClean="0"/>
              <a:t>Ensure that the individual is clearly aware of the consequences</a:t>
            </a:r>
          </a:p>
        </p:txBody>
      </p:sp>
      <p:sp>
        <p:nvSpPr>
          <p:cNvPr id="4" name="Footer Placeholder 3"/>
          <p:cNvSpPr>
            <a:spLocks noGrp="1"/>
          </p:cNvSpPr>
          <p:nvPr>
            <p:ph type="ftr" sz="quarter" idx="12"/>
          </p:nvPr>
        </p:nvSpPr>
        <p:spPr/>
        <p:txBody>
          <a:bodyPr/>
          <a:lstStyle/>
          <a:p>
            <a:pPr>
              <a:defRPr/>
            </a:pPr>
            <a:r>
              <a:rPr lang="en-CA" smtClean="0"/>
              <a:t>Whistleblowing</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 Steps Should Be Taken?</a:t>
            </a:r>
            <a:endParaRPr lang="en-CA" dirty="0"/>
          </a:p>
        </p:txBody>
      </p:sp>
      <p:sp>
        <p:nvSpPr>
          <p:cNvPr id="3" name="Content Placeholder 2"/>
          <p:cNvSpPr>
            <a:spLocks noGrp="1"/>
          </p:cNvSpPr>
          <p:nvPr>
            <p:ph idx="1"/>
          </p:nvPr>
        </p:nvSpPr>
        <p:spPr/>
        <p:txBody>
          <a:bodyPr/>
          <a:lstStyle/>
          <a:p>
            <a:pPr>
              <a:buNone/>
            </a:pPr>
            <a:r>
              <a:rPr lang="en-CA" dirty="0" smtClean="0"/>
              <a:t>	At this point, the engineer must decide:</a:t>
            </a:r>
          </a:p>
          <a:p>
            <a:pPr algn="ctr">
              <a:buNone/>
            </a:pPr>
            <a:r>
              <a:rPr lang="en-CA" sz="2000" dirty="0" smtClean="0"/>
              <a:t>“Will the consequential harm affect the public welfare?”</a:t>
            </a:r>
          </a:p>
          <a:p>
            <a:pPr>
              <a:buNone/>
            </a:pPr>
            <a:endParaRPr lang="en-CA" dirty="0" smtClean="0"/>
          </a:p>
          <a:p>
            <a:pPr>
              <a:buNone/>
            </a:pPr>
            <a:r>
              <a:rPr lang="en-CA" dirty="0" smtClean="0"/>
              <a:t>	If the answer is no, it is an internal issue and your responsibilities are met</a:t>
            </a:r>
          </a:p>
        </p:txBody>
      </p:sp>
      <p:sp>
        <p:nvSpPr>
          <p:cNvPr id="4" name="Footer Placeholder 3"/>
          <p:cNvSpPr>
            <a:spLocks noGrp="1"/>
          </p:cNvSpPr>
          <p:nvPr>
            <p:ph type="ftr" sz="quarter" idx="12"/>
          </p:nvPr>
        </p:nvSpPr>
        <p:spPr/>
        <p:txBody>
          <a:bodyPr/>
          <a:lstStyle/>
          <a:p>
            <a:pPr>
              <a:defRPr/>
            </a:pPr>
            <a:r>
              <a:rPr lang="en-CA" smtClean="0"/>
              <a:t>Whistleblowing</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 Steps Should Be Taken?</a:t>
            </a:r>
            <a:endParaRPr lang="en-CA" dirty="0"/>
          </a:p>
        </p:txBody>
      </p:sp>
      <p:sp>
        <p:nvSpPr>
          <p:cNvPr id="3" name="Content Placeholder 2"/>
          <p:cNvSpPr>
            <a:spLocks noGrp="1"/>
          </p:cNvSpPr>
          <p:nvPr>
            <p:ph idx="1"/>
          </p:nvPr>
        </p:nvSpPr>
        <p:spPr/>
        <p:txBody>
          <a:bodyPr/>
          <a:lstStyle/>
          <a:p>
            <a:pPr>
              <a:buNone/>
            </a:pPr>
            <a:r>
              <a:rPr lang="en-CA" dirty="0" smtClean="0"/>
              <a:t>	Which of the following situations are purely internal and do not affect the public welfare?</a:t>
            </a:r>
          </a:p>
          <a:p>
            <a:pPr lvl="1"/>
            <a:r>
              <a:rPr lang="en-CA" dirty="0" smtClean="0"/>
              <a:t>A colleague is engaging in racist behaviour, ignoring or belittling those from other cultures or ethnicities</a:t>
            </a:r>
          </a:p>
          <a:p>
            <a:pPr lvl="1"/>
            <a:r>
              <a:rPr lang="en-CA" dirty="0" smtClean="0"/>
              <a:t>The design will have significant consequences on the extensibility of the system, thereby necessarily incurring significant additional expenses in the future</a:t>
            </a:r>
          </a:p>
          <a:p>
            <a:pPr lvl="1"/>
            <a:r>
              <a:rPr lang="en-CA" dirty="0" smtClean="0"/>
              <a:t>There is evidence of bribery between your employer and another client</a:t>
            </a:r>
          </a:p>
          <a:p>
            <a:pPr lvl="1"/>
            <a:r>
              <a:rPr lang="en-CA" dirty="0" smtClean="0"/>
              <a:t>A mechanical engineer is designing the framework for a software system</a:t>
            </a:r>
          </a:p>
          <a:p>
            <a:pPr lvl="1"/>
            <a:r>
              <a:rPr lang="en-CA" dirty="0" smtClean="0"/>
              <a:t>An engineer approved a report prepared by a subordinate that he didn’t have time to read</a:t>
            </a:r>
          </a:p>
          <a:p>
            <a:pPr lvl="1"/>
            <a:r>
              <a:rPr lang="en-CA" dirty="0" smtClean="0"/>
              <a:t>Any behaviour that is illegal</a:t>
            </a:r>
          </a:p>
        </p:txBody>
      </p:sp>
      <p:sp>
        <p:nvSpPr>
          <p:cNvPr id="4" name="Footer Placeholder 3"/>
          <p:cNvSpPr>
            <a:spLocks noGrp="1"/>
          </p:cNvSpPr>
          <p:nvPr>
            <p:ph type="ftr" sz="quarter" idx="12"/>
          </p:nvPr>
        </p:nvSpPr>
        <p:spPr/>
        <p:txBody>
          <a:bodyPr/>
          <a:lstStyle/>
          <a:p>
            <a:pPr>
              <a:defRPr/>
            </a:pPr>
            <a:r>
              <a:rPr lang="en-CA" smtClean="0"/>
              <a:t>Whistleblowing</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 Steps Should Be Taken?</a:t>
            </a:r>
            <a:endParaRPr lang="en-CA" dirty="0"/>
          </a:p>
        </p:txBody>
      </p:sp>
      <p:sp>
        <p:nvSpPr>
          <p:cNvPr id="3" name="Content Placeholder 2"/>
          <p:cNvSpPr>
            <a:spLocks noGrp="1"/>
          </p:cNvSpPr>
          <p:nvPr>
            <p:ph idx="1"/>
          </p:nvPr>
        </p:nvSpPr>
        <p:spPr/>
        <p:txBody>
          <a:bodyPr/>
          <a:lstStyle/>
          <a:p>
            <a:pPr>
              <a:buNone/>
            </a:pPr>
            <a:r>
              <a:rPr lang="en-CA" dirty="0" smtClean="0"/>
              <a:t>	If there is the potential for harm to the public welfare, the engineer should take the following additional steps:</a:t>
            </a:r>
          </a:p>
          <a:p>
            <a:pPr marL="914400" lvl="1" indent="-457200">
              <a:buFont typeface="+mj-lt"/>
              <a:buAutoNum type="arabicPeriod" startAt="4"/>
            </a:pPr>
            <a:r>
              <a:rPr lang="en-CA" dirty="0" smtClean="0"/>
              <a:t>Follow up with the employer or client within a reasonable period of time</a:t>
            </a:r>
          </a:p>
          <a:p>
            <a:pPr marL="1314450" lvl="2" indent="-457200"/>
            <a:r>
              <a:rPr lang="en-CA" dirty="0" smtClean="0"/>
              <a:t>You should inform them that you are obligated to report if the issue is not addressed appropriately</a:t>
            </a:r>
          </a:p>
          <a:p>
            <a:pPr marL="1314450" lvl="2" indent="-457200"/>
            <a:r>
              <a:rPr lang="en-CA" dirty="0" smtClean="0"/>
              <a:t>You are required to do so under the Professional Engineers Act</a:t>
            </a:r>
          </a:p>
          <a:p>
            <a:pPr marL="914400" lvl="1" indent="-457200">
              <a:buFont typeface="+mj-lt"/>
              <a:buAutoNum type="arabicPeriod" startAt="4"/>
            </a:pPr>
            <a:r>
              <a:rPr lang="en-CA" dirty="0" smtClean="0"/>
              <a:t>If the issue is not addressed, discuss the matter with colleagues</a:t>
            </a:r>
          </a:p>
          <a:p>
            <a:pPr marL="1314450" lvl="2" indent="-457200"/>
            <a:r>
              <a:rPr lang="en-CA" dirty="0" smtClean="0"/>
              <a:t>Again, you should maintain privacy of contract — talk to your fellow engineers in house where at all possible</a:t>
            </a:r>
          </a:p>
          <a:p>
            <a:pPr marL="914400" lvl="1" indent="-457200">
              <a:buFont typeface="+mj-lt"/>
              <a:buAutoNum type="arabicPeriod" startAt="4"/>
            </a:pPr>
            <a:r>
              <a:rPr lang="en-CA" dirty="0" smtClean="0"/>
              <a:t>If the issue is not resolved, follow up with higher management</a:t>
            </a:r>
          </a:p>
          <a:p>
            <a:pPr marL="1314450" lvl="2" indent="-457200"/>
            <a:r>
              <a:rPr lang="en-CA" dirty="0" smtClean="0"/>
              <a:t>Again, reiterate that you are obligated to report under the Act</a:t>
            </a:r>
          </a:p>
        </p:txBody>
      </p:sp>
      <p:sp>
        <p:nvSpPr>
          <p:cNvPr id="4" name="Footer Placeholder 3"/>
          <p:cNvSpPr>
            <a:spLocks noGrp="1"/>
          </p:cNvSpPr>
          <p:nvPr>
            <p:ph type="ftr" sz="quarter" idx="12"/>
          </p:nvPr>
        </p:nvSpPr>
        <p:spPr/>
        <p:txBody>
          <a:bodyPr/>
          <a:lstStyle/>
          <a:p>
            <a:pPr>
              <a:defRPr/>
            </a:pPr>
            <a:r>
              <a:rPr lang="en-CA" smtClean="0"/>
              <a:t>Whistleblowing</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 Steps Should Be Taken?</a:t>
            </a:r>
            <a:endParaRPr lang="en-CA" dirty="0"/>
          </a:p>
        </p:txBody>
      </p:sp>
      <p:sp>
        <p:nvSpPr>
          <p:cNvPr id="3" name="Content Placeholder 2"/>
          <p:cNvSpPr>
            <a:spLocks noGrp="1"/>
          </p:cNvSpPr>
          <p:nvPr>
            <p:ph idx="1"/>
          </p:nvPr>
        </p:nvSpPr>
        <p:spPr/>
        <p:txBody>
          <a:bodyPr/>
          <a:lstStyle/>
          <a:p>
            <a:pPr>
              <a:buNone/>
            </a:pPr>
            <a:r>
              <a:rPr lang="en-CA" dirty="0" smtClean="0"/>
              <a:t>	If the issue is not being addressed, it may be necessary to go external</a:t>
            </a:r>
          </a:p>
          <a:p>
            <a:pPr lvl="1"/>
            <a:r>
              <a:rPr lang="en-CA" dirty="0" smtClean="0"/>
              <a:t>What about any contractual obligations, employment contracts, or non-disclosure agreements?</a:t>
            </a:r>
          </a:p>
        </p:txBody>
      </p:sp>
      <p:sp>
        <p:nvSpPr>
          <p:cNvPr id="4" name="Footer Placeholder 3"/>
          <p:cNvSpPr>
            <a:spLocks noGrp="1"/>
          </p:cNvSpPr>
          <p:nvPr>
            <p:ph type="ftr" sz="quarter" idx="12"/>
          </p:nvPr>
        </p:nvSpPr>
        <p:spPr/>
        <p:txBody>
          <a:bodyPr/>
          <a:lstStyle/>
          <a:p>
            <a:pPr>
              <a:defRPr/>
            </a:pPr>
            <a:r>
              <a:rPr lang="en-CA" smtClean="0"/>
              <a:t>Whistleblowing</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Non-disclosure Agreements</a:t>
            </a:r>
            <a:endParaRPr lang="en-CA" dirty="0"/>
          </a:p>
        </p:txBody>
      </p:sp>
      <p:sp>
        <p:nvSpPr>
          <p:cNvPr id="3" name="Content Placeholder 2"/>
          <p:cNvSpPr>
            <a:spLocks noGrp="1"/>
          </p:cNvSpPr>
          <p:nvPr>
            <p:ph idx="1"/>
          </p:nvPr>
        </p:nvSpPr>
        <p:spPr/>
        <p:txBody>
          <a:bodyPr/>
          <a:lstStyle/>
          <a:p>
            <a:pPr>
              <a:buNone/>
            </a:pPr>
            <a:r>
              <a:rPr lang="en-CA" dirty="0" smtClean="0"/>
              <a:t>	A non-disclosure agreement is a contract between the parties and an agreement is legally enforceable only if it has legal purpose</a:t>
            </a:r>
          </a:p>
          <a:p>
            <a:pPr lvl="1"/>
            <a:r>
              <a:rPr lang="en-CA" dirty="0" smtClean="0"/>
              <a:t>If there is an imminent threat to life, health, property, economic interests, the public welfare or the environment, any agreement requiring confidentiality on such matters, it will no longer have legal purpose</a:t>
            </a:r>
          </a:p>
          <a:p>
            <a:pPr lvl="1"/>
            <a:r>
              <a:rPr lang="en-CA" dirty="0" smtClean="0"/>
              <a:t>Question:  Threats to life, health, property and the environment can be more objectively quantified; what about threats to economic interests and the public welfare?</a:t>
            </a:r>
          </a:p>
        </p:txBody>
      </p:sp>
      <p:sp>
        <p:nvSpPr>
          <p:cNvPr id="7" name="Footer Placeholder 6"/>
          <p:cNvSpPr>
            <a:spLocks noGrp="1"/>
          </p:cNvSpPr>
          <p:nvPr>
            <p:ph type="ftr" sz="quarter" idx="12"/>
          </p:nvPr>
        </p:nvSpPr>
        <p:spPr/>
        <p:txBody>
          <a:bodyPr/>
          <a:lstStyle/>
          <a:p>
            <a:pPr>
              <a:defRPr/>
            </a:pPr>
            <a:r>
              <a:rPr lang="en-CA" dirty="0" smtClean="0"/>
              <a:t>Whistleblowing</a:t>
            </a:r>
            <a:endParaRPr lang="en-US" dirty="0"/>
          </a:p>
        </p:txBody>
      </p:sp>
    </p:spTree>
    <p:extLst>
      <p:ext uri="{BB962C8B-B14F-4D97-AF65-F5344CB8AC3E}">
        <p14:creationId xmlns="" xmlns:p14="http://schemas.microsoft.com/office/powerpoint/2010/main" val="38145240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Whistleblowing</a:t>
            </a:r>
            <a:endParaRPr lang="en-CA" dirty="0"/>
          </a:p>
        </p:txBody>
      </p:sp>
      <p:sp>
        <p:nvSpPr>
          <p:cNvPr id="3" name="Content Placeholder 2"/>
          <p:cNvSpPr>
            <a:spLocks noGrp="1"/>
          </p:cNvSpPr>
          <p:nvPr>
            <p:ph idx="1"/>
          </p:nvPr>
        </p:nvSpPr>
        <p:spPr/>
        <p:txBody>
          <a:bodyPr/>
          <a:lstStyle/>
          <a:p>
            <a:pPr>
              <a:buNone/>
            </a:pPr>
            <a:r>
              <a:rPr lang="en-CA" dirty="0" smtClean="0"/>
              <a:t>	If you feel that there is an immanent threat to the public welfare, the next step is to </a:t>
            </a:r>
            <a:r>
              <a:rPr lang="en-CA" i="1" dirty="0" smtClean="0"/>
              <a:t>blow the whistle</a:t>
            </a:r>
            <a:endParaRPr lang="en-CA" dirty="0" smtClean="0"/>
          </a:p>
          <a:p>
            <a:pPr lvl="1"/>
            <a:r>
              <a:rPr lang="en-CA" dirty="0" smtClean="0"/>
              <a:t>The first step is to approach a government regulatory body or a government ministry or ombudsperson</a:t>
            </a:r>
          </a:p>
          <a:p>
            <a:pPr lvl="1"/>
            <a:r>
              <a:rPr lang="en-CA" dirty="0" smtClean="0"/>
              <a:t>There must be an extreme situation before an engineer would approach either the media or a private watchdog agency</a:t>
            </a:r>
          </a:p>
          <a:p>
            <a:pPr lvl="1"/>
            <a:endParaRPr lang="en-CA" dirty="0" smtClean="0"/>
          </a:p>
          <a:p>
            <a:pPr>
              <a:buNone/>
            </a:pPr>
            <a:r>
              <a:rPr lang="en-CA" dirty="0" smtClean="0"/>
              <a:t>	Any professional engineer can always contact PEO at this step of the process</a:t>
            </a:r>
          </a:p>
        </p:txBody>
      </p:sp>
      <p:sp>
        <p:nvSpPr>
          <p:cNvPr id="7" name="Footer Placeholder 6"/>
          <p:cNvSpPr>
            <a:spLocks noGrp="1"/>
          </p:cNvSpPr>
          <p:nvPr>
            <p:ph type="ftr" sz="quarter" idx="12"/>
          </p:nvPr>
        </p:nvSpPr>
        <p:spPr/>
        <p:txBody>
          <a:bodyPr/>
          <a:lstStyle/>
          <a:p>
            <a:pPr>
              <a:defRPr/>
            </a:pPr>
            <a:r>
              <a:rPr lang="en-CA" dirty="0" smtClean="0"/>
              <a:t>Whistleblowing</a:t>
            </a:r>
            <a:endParaRPr lang="en-US" dirty="0"/>
          </a:p>
        </p:txBody>
      </p:sp>
    </p:spTree>
    <p:extLst>
      <p:ext uri="{BB962C8B-B14F-4D97-AF65-F5344CB8AC3E}">
        <p14:creationId xmlns="" xmlns:p14="http://schemas.microsoft.com/office/powerpoint/2010/main" val="38145240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2800" dirty="0" smtClean="0"/>
              <a:t>Duty to Report Incompetence</a:t>
            </a:r>
            <a:br>
              <a:rPr lang="en-CA" sz="2800" dirty="0" smtClean="0"/>
            </a:br>
            <a:r>
              <a:rPr lang="en-CA" sz="2800" dirty="0" smtClean="0"/>
              <a:t>or Professional Misconduct</a:t>
            </a:r>
            <a:endParaRPr lang="en-CA" sz="2800" dirty="0"/>
          </a:p>
        </p:txBody>
      </p:sp>
      <p:sp>
        <p:nvSpPr>
          <p:cNvPr id="3" name="Content Placeholder 2"/>
          <p:cNvSpPr>
            <a:spLocks noGrp="1"/>
          </p:cNvSpPr>
          <p:nvPr>
            <p:ph idx="1"/>
          </p:nvPr>
        </p:nvSpPr>
        <p:spPr/>
        <p:txBody>
          <a:bodyPr/>
          <a:lstStyle/>
          <a:p>
            <a:pPr>
              <a:buNone/>
            </a:pPr>
            <a:r>
              <a:rPr lang="en-CA" dirty="0" smtClean="0"/>
              <a:t>	When must a professional engineer report professional misconduct or incompetence on the part of another engineer?</a:t>
            </a:r>
          </a:p>
          <a:p>
            <a:pPr lvl="1"/>
            <a:r>
              <a:rPr lang="en-CA" dirty="0" smtClean="0"/>
              <a:t>The Act only requires reporting when a professional engineer determines a situation is either unsafe or detrimental to the public welfare</a:t>
            </a:r>
          </a:p>
          <a:p>
            <a:pPr lvl="1"/>
            <a:r>
              <a:rPr lang="en-CA" dirty="0" smtClean="0"/>
              <a:t>If, however, the incompetence or misconduct of a professional engineer becomes threatening, an engineer would issue a complaint as any other person</a:t>
            </a:r>
          </a:p>
        </p:txBody>
      </p:sp>
      <p:sp>
        <p:nvSpPr>
          <p:cNvPr id="7" name="Footer Placeholder 6"/>
          <p:cNvSpPr>
            <a:spLocks noGrp="1"/>
          </p:cNvSpPr>
          <p:nvPr>
            <p:ph type="ftr" sz="quarter" idx="12"/>
          </p:nvPr>
        </p:nvSpPr>
        <p:spPr/>
        <p:txBody>
          <a:bodyPr/>
          <a:lstStyle/>
          <a:p>
            <a:pPr>
              <a:defRPr/>
            </a:pPr>
            <a:r>
              <a:rPr lang="en-CA" dirty="0" smtClean="0"/>
              <a:t>Whistleblowing</a:t>
            </a:r>
            <a:endParaRPr lang="en-US" dirty="0"/>
          </a:p>
        </p:txBody>
      </p:sp>
    </p:spTree>
    <p:extLst>
      <p:ext uri="{BB962C8B-B14F-4D97-AF65-F5344CB8AC3E}">
        <p14:creationId xmlns="" xmlns:p14="http://schemas.microsoft.com/office/powerpoint/2010/main" val="38145240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When?</a:t>
            </a:r>
            <a:endParaRPr lang="en-CA" dirty="0"/>
          </a:p>
        </p:txBody>
      </p:sp>
      <p:sp>
        <p:nvSpPr>
          <p:cNvPr id="3" name="Content Placeholder 2"/>
          <p:cNvSpPr>
            <a:spLocks noGrp="1"/>
          </p:cNvSpPr>
          <p:nvPr>
            <p:ph idx="1"/>
          </p:nvPr>
        </p:nvSpPr>
        <p:spPr/>
        <p:txBody>
          <a:bodyPr/>
          <a:lstStyle/>
          <a:p>
            <a:pPr>
              <a:buNone/>
            </a:pPr>
            <a:r>
              <a:rPr lang="en-CA" dirty="0" smtClean="0"/>
              <a:t>	How often will engineers find themselves in a position where they will be confronted with corrupt and unprincipled managers or executives bent on throwing all caution and care to the wind?</a:t>
            </a:r>
          </a:p>
          <a:p>
            <a:pPr>
              <a:buNone/>
            </a:pPr>
            <a:endParaRPr lang="en-CA" dirty="0" smtClean="0"/>
          </a:p>
          <a:p>
            <a:pPr>
              <a:buNone/>
            </a:pPr>
            <a:r>
              <a:rPr lang="en-CA" dirty="0" smtClean="0"/>
              <a:t>	Reality:</a:t>
            </a:r>
          </a:p>
          <a:p>
            <a:pPr lvl="1"/>
            <a:r>
              <a:rPr lang="en-CA" dirty="0" smtClean="0"/>
              <a:t>It is unlikely that even one student in this class will ever see such behaviour in his or her career — not impossible, but highly improbably</a:t>
            </a:r>
            <a:endParaRPr lang="en-CA" dirty="0"/>
          </a:p>
        </p:txBody>
      </p:sp>
      <p:sp>
        <p:nvSpPr>
          <p:cNvPr id="4" name="Footer Placeholder 3"/>
          <p:cNvSpPr>
            <a:spLocks noGrp="1"/>
          </p:cNvSpPr>
          <p:nvPr>
            <p:ph type="ftr" sz="quarter" idx="12"/>
          </p:nvPr>
        </p:nvSpPr>
        <p:spPr/>
        <p:txBody>
          <a:bodyPr/>
          <a:lstStyle/>
          <a:p>
            <a:pPr>
              <a:defRPr/>
            </a:pPr>
            <a:r>
              <a:rPr lang="en-CA" dirty="0" smtClean="0"/>
              <a:t>Whistleblowing</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When?</a:t>
            </a:r>
            <a:endParaRPr lang="en-CA" dirty="0"/>
          </a:p>
        </p:txBody>
      </p:sp>
      <p:sp>
        <p:nvSpPr>
          <p:cNvPr id="3" name="Content Placeholder 2"/>
          <p:cNvSpPr>
            <a:spLocks noGrp="1"/>
          </p:cNvSpPr>
          <p:nvPr>
            <p:ph idx="1"/>
          </p:nvPr>
        </p:nvSpPr>
        <p:spPr/>
        <p:txBody>
          <a:bodyPr/>
          <a:lstStyle/>
          <a:p>
            <a:pPr>
              <a:buNone/>
            </a:pPr>
            <a:r>
              <a:rPr lang="en-CA" dirty="0" smtClean="0"/>
              <a:t>	Samuel C. </a:t>
            </a:r>
            <a:r>
              <a:rPr lang="en-CA" dirty="0" err="1" smtClean="0"/>
              <a:t>Florman</a:t>
            </a:r>
            <a:r>
              <a:rPr lang="en-CA" dirty="0" smtClean="0"/>
              <a:t> is a professional engineer and philosopher points out that in such extremely rare cases (as dramatized in Hollywood), most engineers would realize that such behaviour is unethical and almost certainly illegal</a:t>
            </a:r>
          </a:p>
          <a:p>
            <a:pPr>
              <a:buNone/>
            </a:pPr>
            <a:endParaRPr lang="en-CA" dirty="0" smtClean="0"/>
          </a:p>
          <a:p>
            <a:pPr lvl="1">
              <a:buNone/>
            </a:pPr>
            <a:r>
              <a:rPr lang="en-CA" dirty="0" smtClean="0"/>
              <a:t>   “What could be more obvious.  And, once having been said, what could be more trite”</a:t>
            </a:r>
            <a:endParaRPr lang="en-CA" dirty="0"/>
          </a:p>
        </p:txBody>
      </p:sp>
      <p:sp>
        <p:nvSpPr>
          <p:cNvPr id="4" name="Footer Placeholder 3"/>
          <p:cNvSpPr>
            <a:spLocks noGrp="1"/>
          </p:cNvSpPr>
          <p:nvPr>
            <p:ph type="ftr" sz="quarter" idx="12"/>
          </p:nvPr>
        </p:nvSpPr>
        <p:spPr/>
        <p:txBody>
          <a:bodyPr/>
          <a:lstStyle/>
          <a:p>
            <a:pPr>
              <a:defRPr/>
            </a:pPr>
            <a:r>
              <a:rPr lang="en-CA" dirty="0" smtClean="0"/>
              <a:t>Whistleblowing</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dirty="0" smtClean="0">
                <a:latin typeface="Arial" charset="0"/>
                <a:cs typeface="Arial" charset="0"/>
              </a:rPr>
              <a:t>Outline</a:t>
            </a:r>
          </a:p>
        </p:txBody>
      </p:sp>
      <p:sp>
        <p:nvSpPr>
          <p:cNvPr id="53251" name="Rectangle 3"/>
          <p:cNvSpPr>
            <a:spLocks noGrp="1" noChangeArrowheads="1"/>
          </p:cNvSpPr>
          <p:nvPr>
            <p:ph type="body" idx="1"/>
          </p:nvPr>
        </p:nvSpPr>
        <p:spPr/>
        <p:txBody>
          <a:bodyPr/>
          <a:lstStyle/>
          <a:p>
            <a:pPr>
              <a:buNone/>
            </a:pPr>
            <a:r>
              <a:rPr lang="en-CA" dirty="0" smtClean="0"/>
              <a:t>	An introduction to engineering law and ethics:</a:t>
            </a:r>
          </a:p>
          <a:p>
            <a:pPr lvl="1">
              <a:buNone/>
            </a:pPr>
            <a:r>
              <a:rPr lang="en-CA" dirty="0" smtClean="0"/>
              <a:t>ethical theories, code of ethics and misconduct</a:t>
            </a:r>
          </a:p>
          <a:p>
            <a:pPr lvl="1">
              <a:buNone/>
            </a:pPr>
            <a:r>
              <a:rPr lang="en-CA" b="1" dirty="0" smtClean="0">
                <a:solidFill>
                  <a:srgbClr val="FF0000"/>
                </a:solidFill>
              </a:rPr>
              <a:t>whistle blowing</a:t>
            </a:r>
            <a:r>
              <a:rPr lang="en-CA" dirty="0" smtClean="0"/>
              <a:t>, conflict of interest and sexual harassment</a:t>
            </a:r>
          </a:p>
          <a:p>
            <a:pPr lvl="1">
              <a:buNone/>
            </a:pPr>
            <a:r>
              <a:rPr lang="en-CA" dirty="0" smtClean="0"/>
              <a:t>health and safety, diversity, workplace equity and environment</a:t>
            </a:r>
          </a:p>
          <a:p>
            <a:pPr lvl="1">
              <a:buNone/>
            </a:pPr>
            <a:r>
              <a:rPr lang="en-CA" dirty="0" smtClean="0"/>
              <a:t>Charter of Rights and Freedoms</a:t>
            </a:r>
          </a:p>
          <a:p>
            <a:pPr lvl="1">
              <a:buNone/>
            </a:pPr>
            <a:r>
              <a:rPr lang="en-CA" dirty="0" smtClean="0"/>
              <a:t>torts, contract and intellectual property</a:t>
            </a:r>
          </a:p>
          <a:p>
            <a:pPr>
              <a:buNone/>
            </a:pPr>
            <a:r>
              <a:rPr lang="en-CA" dirty="0" smtClean="0"/>
              <a:t>	Continuation of studies of professional practice:</a:t>
            </a:r>
          </a:p>
          <a:p>
            <a:pPr lvl="1">
              <a:buNone/>
            </a:pPr>
            <a:r>
              <a:rPr lang="en-CA" dirty="0" smtClean="0"/>
              <a:t>history</a:t>
            </a:r>
          </a:p>
          <a:p>
            <a:pPr lvl="1">
              <a:buNone/>
            </a:pPr>
            <a:r>
              <a:rPr lang="en-CA" dirty="0" smtClean="0"/>
              <a:t>Professional Engineers Act and Regulation</a:t>
            </a:r>
          </a:p>
          <a:p>
            <a:pPr lvl="1">
              <a:buNone/>
            </a:pPr>
            <a:r>
              <a:rPr lang="en-CA" dirty="0" smtClean="0"/>
              <a:t>licensing, discipline and enforcement</a:t>
            </a:r>
          </a:p>
        </p:txBody>
      </p:sp>
      <p:sp>
        <p:nvSpPr>
          <p:cNvPr id="5" name="Footer Placeholder 4"/>
          <p:cNvSpPr>
            <a:spLocks noGrp="1"/>
          </p:cNvSpPr>
          <p:nvPr>
            <p:ph type="ftr" sz="quarter" idx="12"/>
          </p:nvPr>
        </p:nvSpPr>
        <p:spPr/>
        <p:txBody>
          <a:bodyPr/>
          <a:lstStyle/>
          <a:p>
            <a:pPr>
              <a:defRPr/>
            </a:pPr>
            <a:r>
              <a:rPr lang="en-CA" dirty="0" smtClean="0"/>
              <a:t>Whistleblowing</a:t>
            </a:r>
            <a:endParaRPr 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Care in Engineering</a:t>
            </a:r>
            <a:endParaRPr lang="en-CA" dirty="0"/>
          </a:p>
        </p:txBody>
      </p:sp>
      <p:sp>
        <p:nvSpPr>
          <p:cNvPr id="3" name="Content Placeholder 2"/>
          <p:cNvSpPr>
            <a:spLocks noGrp="1"/>
          </p:cNvSpPr>
          <p:nvPr>
            <p:ph idx="1"/>
          </p:nvPr>
        </p:nvSpPr>
        <p:spPr/>
        <p:txBody>
          <a:bodyPr/>
          <a:lstStyle/>
          <a:p>
            <a:pPr>
              <a:buNone/>
            </a:pPr>
            <a:r>
              <a:rPr lang="en-CA" dirty="0" smtClean="0"/>
              <a:t>	The very nature of the engineering profession is directly associated with mitigating harm, and when that fails, people, property and the public are injured</a:t>
            </a:r>
          </a:p>
          <a:p>
            <a:pPr lvl="1"/>
            <a:r>
              <a:rPr lang="en-CA" dirty="0" smtClean="0"/>
              <a:t>Does this injury occur because of unethical behaviour?</a:t>
            </a:r>
          </a:p>
          <a:p>
            <a:pPr lvl="1"/>
            <a:endParaRPr lang="en-CA" dirty="0" smtClean="0"/>
          </a:p>
          <a:p>
            <a:pPr>
              <a:buNone/>
            </a:pPr>
            <a:r>
              <a:rPr lang="en-CA" dirty="0" smtClean="0"/>
              <a:t>	The more likely causes are inaccuracy, carelessness and inattentiveness</a:t>
            </a:r>
          </a:p>
          <a:p>
            <a:pPr lvl="1"/>
            <a:r>
              <a:rPr lang="en-CA" dirty="0" smtClean="0"/>
              <a:t>Only occasionally is lack of scientific or mathematical understanding the cause of such harm</a:t>
            </a:r>
          </a:p>
        </p:txBody>
      </p:sp>
      <p:sp>
        <p:nvSpPr>
          <p:cNvPr id="4" name="Footer Placeholder 3"/>
          <p:cNvSpPr>
            <a:spLocks noGrp="1"/>
          </p:cNvSpPr>
          <p:nvPr>
            <p:ph type="ftr" sz="quarter" idx="12"/>
          </p:nvPr>
        </p:nvSpPr>
        <p:spPr/>
        <p:txBody>
          <a:bodyPr/>
          <a:lstStyle/>
          <a:p>
            <a:pPr>
              <a:defRPr/>
            </a:pPr>
            <a:r>
              <a:rPr lang="en-CA" dirty="0" smtClean="0"/>
              <a:t>Whistleblowing</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Care in Engineering</a:t>
            </a:r>
            <a:endParaRPr lang="en-CA" dirty="0"/>
          </a:p>
        </p:txBody>
      </p:sp>
      <p:sp>
        <p:nvSpPr>
          <p:cNvPr id="3" name="Content Placeholder 2"/>
          <p:cNvSpPr>
            <a:spLocks noGrp="1"/>
          </p:cNvSpPr>
          <p:nvPr>
            <p:ph idx="1"/>
          </p:nvPr>
        </p:nvSpPr>
        <p:spPr/>
        <p:txBody>
          <a:bodyPr/>
          <a:lstStyle/>
          <a:p>
            <a:pPr>
              <a:buNone/>
            </a:pPr>
            <a:r>
              <a:rPr lang="en-CA" dirty="0" smtClean="0"/>
              <a:t>	Consequently, engineers must, by their training and obligations, take greater care</a:t>
            </a:r>
          </a:p>
          <a:p>
            <a:pPr>
              <a:buNone/>
            </a:pPr>
            <a:endParaRPr lang="en-CA" dirty="0" smtClean="0"/>
          </a:p>
          <a:p>
            <a:pPr>
              <a:buNone/>
            </a:pPr>
            <a:r>
              <a:rPr lang="en-CA" dirty="0" smtClean="0"/>
              <a:t>	</a:t>
            </a:r>
            <a:r>
              <a:rPr lang="en-CA" dirty="0" err="1" smtClean="0"/>
              <a:t>Alpern’s</a:t>
            </a:r>
            <a:r>
              <a:rPr lang="en-CA" dirty="0" smtClean="0"/>
              <a:t> principle of proportionate care:</a:t>
            </a:r>
          </a:p>
          <a:p>
            <a:pPr lvl="1" algn="just">
              <a:buNone/>
            </a:pPr>
            <a:r>
              <a:rPr lang="en-CA" dirty="0" smtClean="0"/>
              <a:t>   “When one is in a  position to contribute to greater harm or when one is in a position to play a more critical part in causing harm than is another person, one must exercise greater care to avoid doing so.”</a:t>
            </a:r>
          </a:p>
          <a:p>
            <a:pPr lvl="1" algn="just"/>
            <a:endParaRPr lang="en-CA" dirty="0" smtClean="0"/>
          </a:p>
          <a:p>
            <a:pPr>
              <a:buNone/>
            </a:pPr>
            <a:r>
              <a:rPr lang="en-CA" dirty="0" smtClean="0"/>
              <a:t>	</a:t>
            </a:r>
          </a:p>
        </p:txBody>
      </p:sp>
      <p:sp>
        <p:nvSpPr>
          <p:cNvPr id="4" name="Footer Placeholder 3"/>
          <p:cNvSpPr>
            <a:spLocks noGrp="1"/>
          </p:cNvSpPr>
          <p:nvPr>
            <p:ph type="ftr" sz="quarter" idx="12"/>
          </p:nvPr>
        </p:nvSpPr>
        <p:spPr/>
        <p:txBody>
          <a:bodyPr/>
          <a:lstStyle/>
          <a:p>
            <a:pPr>
              <a:defRPr/>
            </a:pPr>
            <a:r>
              <a:rPr lang="en-CA" dirty="0" smtClean="0"/>
              <a:t>Whistleblowing</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Care in Engineering</a:t>
            </a:r>
            <a:endParaRPr lang="en-CA" dirty="0"/>
          </a:p>
        </p:txBody>
      </p:sp>
      <p:sp>
        <p:nvSpPr>
          <p:cNvPr id="3" name="Content Placeholder 2"/>
          <p:cNvSpPr>
            <a:spLocks noGrp="1"/>
          </p:cNvSpPr>
          <p:nvPr>
            <p:ph idx="1"/>
          </p:nvPr>
        </p:nvSpPr>
        <p:spPr/>
        <p:txBody>
          <a:bodyPr/>
          <a:lstStyle/>
          <a:p>
            <a:pPr>
              <a:buNone/>
            </a:pPr>
            <a:r>
              <a:rPr lang="en-CA" dirty="0" smtClean="0"/>
              <a:t>	Unfortunately, there are other issues:  in any large organization, there is the invariable dilution of individual responsibility</a:t>
            </a:r>
          </a:p>
          <a:p>
            <a:pPr lvl="1" algn="just"/>
            <a:endParaRPr lang="en-CA" dirty="0" smtClean="0"/>
          </a:p>
          <a:p>
            <a:pPr>
              <a:buNone/>
            </a:pPr>
            <a:r>
              <a:rPr lang="en-CA" dirty="0" smtClean="0"/>
              <a:t>	Engineers will change projects, teams, divisions and companies and, these days, seldom will they hold the same position for many years</a:t>
            </a:r>
          </a:p>
          <a:p>
            <a:pPr lvl="1"/>
            <a:r>
              <a:rPr lang="en-CA" dirty="0" smtClean="0"/>
              <a:t>Dennis Thompson describes this as a “problem of many hands”</a:t>
            </a:r>
          </a:p>
          <a:p>
            <a:pPr lvl="1"/>
            <a:endParaRPr lang="en-CA" dirty="0" smtClean="0"/>
          </a:p>
          <a:p>
            <a:pPr>
              <a:buNone/>
            </a:pPr>
            <a:r>
              <a:rPr lang="en-CA" dirty="0" smtClean="0"/>
              <a:t>	Alternatively, should a single individual be held responsible for what is often a systemic problem?</a:t>
            </a:r>
          </a:p>
          <a:p>
            <a:pPr>
              <a:buNone/>
            </a:pPr>
            <a:r>
              <a:rPr lang="en-CA" dirty="0" smtClean="0"/>
              <a:t>	</a:t>
            </a:r>
          </a:p>
        </p:txBody>
      </p:sp>
      <p:sp>
        <p:nvSpPr>
          <p:cNvPr id="4" name="Footer Placeholder 3"/>
          <p:cNvSpPr>
            <a:spLocks noGrp="1"/>
          </p:cNvSpPr>
          <p:nvPr>
            <p:ph type="ftr" sz="quarter" idx="12"/>
          </p:nvPr>
        </p:nvSpPr>
        <p:spPr/>
        <p:txBody>
          <a:bodyPr/>
          <a:lstStyle/>
          <a:p>
            <a:pPr>
              <a:defRPr/>
            </a:pPr>
            <a:r>
              <a:rPr lang="en-CA" dirty="0" smtClean="0"/>
              <a:t>Whistleblowing</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smtClean="0">
                <a:latin typeface="Arial" charset="0"/>
                <a:cs typeface="Arial" charset="0"/>
              </a:rPr>
              <a:t>References</a:t>
            </a:r>
          </a:p>
        </p:txBody>
      </p:sp>
      <p:sp>
        <p:nvSpPr>
          <p:cNvPr id="53251" name="Rectangle 3"/>
          <p:cNvSpPr>
            <a:spLocks noGrp="1" noChangeArrowheads="1"/>
          </p:cNvSpPr>
          <p:nvPr>
            <p:ph type="body" idx="1"/>
          </p:nvPr>
        </p:nvSpPr>
        <p:spPr/>
        <p:txBody>
          <a:bodyPr/>
          <a:lstStyle/>
          <a:p>
            <a:pPr marL="533400" indent="-533400">
              <a:buFontTx/>
              <a:buNone/>
            </a:pPr>
            <a:r>
              <a:rPr lang="en-US" sz="1800" dirty="0" smtClean="0">
                <a:latin typeface="Arial" charset="0"/>
                <a:cs typeface="Arial" charset="0"/>
              </a:rPr>
              <a:t>[1]	D.L. Marston, </a:t>
            </a:r>
            <a:r>
              <a:rPr lang="en-US" sz="1800" i="1" dirty="0" smtClean="0">
                <a:latin typeface="Arial" charset="0"/>
                <a:cs typeface="Arial" charset="0"/>
              </a:rPr>
              <a:t>Law for Professional Engineers</a:t>
            </a:r>
            <a:r>
              <a:rPr lang="en-US" sz="1800" dirty="0" smtClean="0">
                <a:latin typeface="Arial" charset="0"/>
                <a:cs typeface="Arial" charset="0"/>
              </a:rPr>
              <a:t>, 4</a:t>
            </a:r>
            <a:r>
              <a:rPr lang="en-US" sz="1800" baseline="30000" dirty="0" smtClean="0">
                <a:latin typeface="Arial" charset="0"/>
                <a:cs typeface="Arial" charset="0"/>
              </a:rPr>
              <a:t>th</a:t>
            </a:r>
            <a:r>
              <a:rPr lang="en-US" sz="1800" dirty="0" smtClean="0">
                <a:latin typeface="Arial" charset="0"/>
                <a:cs typeface="Arial" charset="0"/>
              </a:rPr>
              <a:t> Ed., McGraw Hill, 2008.</a:t>
            </a:r>
          </a:p>
          <a:p>
            <a:pPr marL="533400" indent="-533400">
              <a:buFont typeface="Arial" charset="0"/>
              <a:buNone/>
            </a:pPr>
            <a:r>
              <a:rPr lang="en-US" sz="1800" dirty="0" smtClean="0">
                <a:latin typeface="Arial" charset="0"/>
                <a:cs typeface="Arial" charset="0"/>
              </a:rPr>
              <a:t>[2]	Julie Vale, </a:t>
            </a:r>
            <a:r>
              <a:rPr lang="en-US" sz="1800" i="1" dirty="0" smtClean="0">
                <a:latin typeface="Arial" charset="0"/>
                <a:cs typeface="Arial" charset="0"/>
              </a:rPr>
              <a:t>ECE 290 Course Notes</a:t>
            </a:r>
            <a:r>
              <a:rPr lang="en-US" sz="1800" dirty="0" smtClean="0">
                <a:latin typeface="Arial" charset="0"/>
                <a:cs typeface="Arial" charset="0"/>
              </a:rPr>
              <a:t>, 2011.</a:t>
            </a:r>
          </a:p>
          <a:p>
            <a:pPr marL="533400" indent="-533400">
              <a:buNone/>
            </a:pPr>
            <a:r>
              <a:rPr lang="en-US" sz="1800" dirty="0" smtClean="0">
                <a:latin typeface="Arial" charset="0"/>
                <a:cs typeface="Arial" charset="0"/>
              </a:rPr>
              <a:t>[3]	Wikipedia, http://en.wikipedia.org/</a:t>
            </a:r>
          </a:p>
          <a:p>
            <a:pPr marL="533400" indent="-533400">
              <a:buNone/>
            </a:pPr>
            <a:r>
              <a:rPr lang="en-US" sz="1800" dirty="0" smtClean="0">
                <a:latin typeface="Arial" charset="0"/>
                <a:cs typeface="Arial" charset="0"/>
              </a:rPr>
              <a:t>[4]	</a:t>
            </a:r>
            <a:r>
              <a:rPr lang="en-CA" sz="1800" dirty="0" smtClean="0">
                <a:latin typeface="Arial" charset="0"/>
                <a:cs typeface="Arial" charset="0"/>
              </a:rPr>
              <a:t> Ibo van de </a:t>
            </a:r>
            <a:r>
              <a:rPr lang="en-CA" sz="1800" dirty="0" err="1" smtClean="0">
                <a:latin typeface="Arial" charset="0"/>
                <a:cs typeface="Arial" charset="0"/>
              </a:rPr>
              <a:t>Poel</a:t>
            </a:r>
            <a:r>
              <a:rPr lang="en-CA" sz="1800" dirty="0" smtClean="0">
                <a:latin typeface="Arial" charset="0"/>
                <a:cs typeface="Arial" charset="0"/>
              </a:rPr>
              <a:t>  </a:t>
            </a:r>
            <a:r>
              <a:rPr lang="en-CA" sz="1800" i="1" dirty="0" smtClean="0">
                <a:latin typeface="Arial" charset="0"/>
                <a:cs typeface="Arial" charset="0"/>
              </a:rPr>
              <a:t>et al.</a:t>
            </a:r>
            <a:r>
              <a:rPr lang="en-CA" sz="1800" dirty="0" smtClean="0">
                <a:latin typeface="Arial" charset="0"/>
                <a:cs typeface="Arial" charset="0"/>
              </a:rPr>
              <a:t>, Philosophy and Engineering: An Emerging Agenda, Springer, 2010</a:t>
            </a:r>
          </a:p>
          <a:p>
            <a:pPr marL="533400" indent="-533400">
              <a:buFontTx/>
              <a:buNone/>
            </a:pPr>
            <a:r>
              <a:rPr lang="en-CA" sz="1800" dirty="0" smtClean="0">
                <a:latin typeface="Arial" charset="0"/>
                <a:cs typeface="Arial" charset="0"/>
              </a:rPr>
              <a:t>[5]	Professional Engineers Act,</a:t>
            </a:r>
            <a:br>
              <a:rPr lang="en-CA" sz="1800" dirty="0" smtClean="0">
                <a:latin typeface="Arial" charset="0"/>
                <a:cs typeface="Arial" charset="0"/>
              </a:rPr>
            </a:br>
            <a:r>
              <a:rPr lang="en-CA" sz="1800" dirty="0" smtClean="0">
                <a:latin typeface="Arial" charset="0"/>
                <a:cs typeface="Arial" charset="0"/>
              </a:rPr>
              <a:t>	</a:t>
            </a:r>
            <a:r>
              <a:rPr lang="en-CA" sz="1600" dirty="0" smtClean="0">
                <a:latin typeface="Arial" charset="0"/>
                <a:cs typeface="Arial" charset="0"/>
              </a:rPr>
              <a:t>http://www.e-laws.gov.on.ca/html/statutes/english/elaws_statutes_90p28_e.htm</a:t>
            </a:r>
          </a:p>
          <a:p>
            <a:pPr marL="533400" indent="-533400">
              <a:buFontTx/>
              <a:buNone/>
            </a:pPr>
            <a:r>
              <a:rPr lang="en-CA" sz="1800" dirty="0" smtClean="0">
                <a:latin typeface="Arial" charset="0"/>
                <a:cs typeface="Arial" charset="0"/>
              </a:rPr>
              <a:t>[6]	Ontario Regulation 941,</a:t>
            </a:r>
          </a:p>
          <a:p>
            <a:pPr marL="533400" indent="-533400">
              <a:buFontTx/>
              <a:buNone/>
            </a:pPr>
            <a:r>
              <a:rPr lang="en-CA" sz="1600" dirty="0" smtClean="0">
                <a:latin typeface="Arial" charset="0"/>
                <a:cs typeface="Arial" charset="0"/>
              </a:rPr>
              <a:t>		http://www.e-laws.gov.on.ca/html/regs/english/elaws_regs_900941_e.htm</a:t>
            </a:r>
          </a:p>
          <a:p>
            <a:pPr marL="533400" indent="-533400">
              <a:buFontTx/>
              <a:buNone/>
            </a:pPr>
            <a:endParaRPr lang="en-CA" sz="1800" dirty="0" smtClean="0">
              <a:latin typeface="Arial" charset="0"/>
              <a:cs typeface="Arial" charset="0"/>
            </a:endParaRPr>
          </a:p>
          <a:p>
            <a:pPr marL="533400" indent="-533400" algn="just">
              <a:buFontTx/>
              <a:buNone/>
            </a:pPr>
            <a:r>
              <a:rPr lang="en-CA" sz="1600" dirty="0" smtClean="0">
                <a:solidFill>
                  <a:schemeClr val="tx1">
                    <a:lumMod val="65000"/>
                    <a:lumOff val="35000"/>
                  </a:schemeClr>
                </a:solidFill>
                <a:latin typeface="Arial" charset="0"/>
                <a:cs typeface="Arial" charset="0"/>
              </a:rPr>
              <a:t>	These course slides are provided for the ECE 290 class.  The material in it reflects Douglas Harder’s best judgment in light of the information available to him at the time of preparation.  Any reliance on these course slides by any party for any other purpose are the responsibility of such parties.  Douglas W. Harder accepts no responsibility for damages, if any, suffered by any party as a result of decisions made or actions based on these course slides for any other purpose than that for which it was intended.</a:t>
            </a:r>
          </a:p>
          <a:p>
            <a:pPr marL="533400" indent="-533400">
              <a:buNone/>
            </a:pPr>
            <a:endParaRPr lang="en-CA" sz="1600" dirty="0" smtClean="0">
              <a:latin typeface="Arial" charset="0"/>
              <a:cs typeface="Arial" charset="0"/>
            </a:endParaRPr>
          </a:p>
        </p:txBody>
      </p:sp>
      <p:sp>
        <p:nvSpPr>
          <p:cNvPr id="5" name="Footer Placeholder 4"/>
          <p:cNvSpPr>
            <a:spLocks noGrp="1"/>
          </p:cNvSpPr>
          <p:nvPr>
            <p:ph type="ftr" sz="quarter" idx="12"/>
          </p:nvPr>
        </p:nvSpPr>
        <p:spPr/>
        <p:txBody>
          <a:bodyPr/>
          <a:lstStyle/>
          <a:p>
            <a:pPr>
              <a:defRPr/>
            </a:pPr>
            <a:r>
              <a:rPr lang="en-CA" dirty="0" smtClean="0"/>
              <a:t>Whistleblowing</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Comment</a:t>
            </a:r>
            <a:endParaRPr lang="en-CA" dirty="0"/>
          </a:p>
        </p:txBody>
      </p:sp>
      <p:sp>
        <p:nvSpPr>
          <p:cNvPr id="3" name="Content Placeholder 2"/>
          <p:cNvSpPr>
            <a:spLocks noGrp="1"/>
          </p:cNvSpPr>
          <p:nvPr>
            <p:ph idx="1"/>
          </p:nvPr>
        </p:nvSpPr>
        <p:spPr/>
        <p:txBody>
          <a:bodyPr/>
          <a:lstStyle/>
          <a:p>
            <a:pPr>
              <a:buNone/>
            </a:pPr>
            <a:r>
              <a:rPr lang="en-CA" dirty="0" smtClean="0"/>
              <a:t>	A significant amount of this topic is taken directly or paraphrased from PEO’s </a:t>
            </a:r>
            <a:r>
              <a:rPr lang="en-CA" i="1" dirty="0" smtClean="0"/>
              <a:t>GUIDELINE:  Professional Engineering Practice</a:t>
            </a:r>
            <a:r>
              <a:rPr lang="en-CA" dirty="0" smtClean="0"/>
              <a:t>, a document you can download from PEO’s web site</a:t>
            </a:r>
          </a:p>
        </p:txBody>
      </p:sp>
      <p:sp>
        <p:nvSpPr>
          <p:cNvPr id="7" name="Footer Placeholder 6"/>
          <p:cNvSpPr>
            <a:spLocks noGrp="1"/>
          </p:cNvSpPr>
          <p:nvPr>
            <p:ph type="ftr" sz="quarter" idx="12"/>
          </p:nvPr>
        </p:nvSpPr>
        <p:spPr/>
        <p:txBody>
          <a:bodyPr/>
          <a:lstStyle/>
          <a:p>
            <a:pPr>
              <a:defRPr/>
            </a:pPr>
            <a:r>
              <a:rPr lang="en-CA" dirty="0" smtClean="0"/>
              <a:t>Whistleblowing</a:t>
            </a:r>
            <a:endParaRPr lang="en-US" dirty="0"/>
          </a:p>
        </p:txBody>
      </p:sp>
      <p:pic>
        <p:nvPicPr>
          <p:cNvPr id="20483" name="Picture 3"/>
          <p:cNvPicPr>
            <a:picLocks noChangeAspect="1" noChangeArrowheads="1"/>
          </p:cNvPicPr>
          <p:nvPr/>
        </p:nvPicPr>
        <p:blipFill>
          <a:blip r:embed="rId3"/>
          <a:srcRect/>
          <a:stretch>
            <a:fillRect/>
          </a:stretch>
        </p:blipFill>
        <p:spPr bwMode="auto">
          <a:xfrm rot="483944">
            <a:off x="5007201" y="3169012"/>
            <a:ext cx="2615778" cy="3190142"/>
          </a:xfrm>
          <a:prstGeom prst="rect">
            <a:avLst/>
          </a:prstGeom>
          <a:noFill/>
          <a:ln w="9525">
            <a:solidFill>
              <a:srgbClr val="0070C0"/>
            </a:solidFill>
            <a:miter lim="800000"/>
            <a:headEnd/>
            <a:tailEnd/>
          </a:ln>
        </p:spPr>
      </p:pic>
    </p:spTree>
    <p:extLst>
      <p:ext uri="{BB962C8B-B14F-4D97-AF65-F5344CB8AC3E}">
        <p14:creationId xmlns="" xmlns:p14="http://schemas.microsoft.com/office/powerpoint/2010/main" val="38145240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Duty to Report</a:t>
            </a:r>
            <a:endParaRPr lang="en-CA" dirty="0"/>
          </a:p>
        </p:txBody>
      </p:sp>
      <p:sp>
        <p:nvSpPr>
          <p:cNvPr id="3" name="Content Placeholder 2"/>
          <p:cNvSpPr>
            <a:spLocks noGrp="1"/>
          </p:cNvSpPr>
          <p:nvPr>
            <p:ph idx="1"/>
          </p:nvPr>
        </p:nvSpPr>
        <p:spPr/>
        <p:txBody>
          <a:bodyPr/>
          <a:lstStyle/>
          <a:p>
            <a:pPr>
              <a:buNone/>
            </a:pPr>
            <a:r>
              <a:rPr lang="en-CA" dirty="0" smtClean="0"/>
              <a:t>	Engineers are responsible for ensuring that the products that we design and develop are safe for the public</a:t>
            </a:r>
          </a:p>
          <a:p>
            <a:pPr>
              <a:buNone/>
            </a:pPr>
            <a:endParaRPr lang="en-CA" dirty="0" smtClean="0"/>
          </a:p>
          <a:p>
            <a:pPr>
              <a:buNone/>
            </a:pPr>
            <a:r>
              <a:rPr lang="en-CA" dirty="0" smtClean="0"/>
              <a:t>	What happens if company policy or culture is such that it is inevitably leading to the harm</a:t>
            </a:r>
          </a:p>
          <a:p>
            <a:pPr>
              <a:buNone/>
            </a:pPr>
            <a:endParaRPr lang="en-CA" dirty="0" smtClean="0"/>
          </a:p>
          <a:p>
            <a:pPr>
              <a:buNone/>
            </a:pPr>
            <a:r>
              <a:rPr lang="en-CA" dirty="0" smtClean="0"/>
              <a:t>	</a:t>
            </a:r>
          </a:p>
        </p:txBody>
      </p:sp>
      <p:sp>
        <p:nvSpPr>
          <p:cNvPr id="7" name="Footer Placeholder 6"/>
          <p:cNvSpPr>
            <a:spLocks noGrp="1"/>
          </p:cNvSpPr>
          <p:nvPr>
            <p:ph type="ftr" sz="quarter" idx="12"/>
          </p:nvPr>
        </p:nvSpPr>
        <p:spPr/>
        <p:txBody>
          <a:bodyPr/>
          <a:lstStyle/>
          <a:p>
            <a:pPr>
              <a:defRPr/>
            </a:pPr>
            <a:r>
              <a:rPr lang="en-CA" dirty="0" smtClean="0"/>
              <a:t>Whistleblowing</a:t>
            </a:r>
            <a:endParaRPr lang="en-US" dirty="0"/>
          </a:p>
        </p:txBody>
      </p:sp>
    </p:spTree>
    <p:extLst>
      <p:ext uri="{BB962C8B-B14F-4D97-AF65-F5344CB8AC3E}">
        <p14:creationId xmlns="" xmlns:p14="http://schemas.microsoft.com/office/powerpoint/2010/main" val="38145240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Whistleblowing</a:t>
            </a:r>
            <a:endParaRPr lang="en-CA" dirty="0"/>
          </a:p>
        </p:txBody>
      </p:sp>
      <p:sp>
        <p:nvSpPr>
          <p:cNvPr id="3" name="Content Placeholder 2"/>
          <p:cNvSpPr>
            <a:spLocks noGrp="1"/>
          </p:cNvSpPr>
          <p:nvPr>
            <p:ph idx="1"/>
          </p:nvPr>
        </p:nvSpPr>
        <p:spPr/>
        <p:txBody>
          <a:bodyPr/>
          <a:lstStyle/>
          <a:p>
            <a:pPr>
              <a:buNone/>
            </a:pPr>
            <a:r>
              <a:rPr lang="en-CA" dirty="0" smtClean="0"/>
              <a:t>	We will look at how and when to </a:t>
            </a:r>
            <a:r>
              <a:rPr lang="en-CA" i="1" dirty="0" smtClean="0"/>
              <a:t>blow the whistle</a:t>
            </a:r>
            <a:r>
              <a:rPr lang="en-CA" dirty="0" smtClean="0"/>
              <a:t>, what level of “safe” is good enough, and possible repercussions of blowing or not blowing the whistle</a:t>
            </a:r>
          </a:p>
        </p:txBody>
      </p:sp>
      <p:sp>
        <p:nvSpPr>
          <p:cNvPr id="7" name="Footer Placeholder 6"/>
          <p:cNvSpPr>
            <a:spLocks noGrp="1"/>
          </p:cNvSpPr>
          <p:nvPr>
            <p:ph type="ftr" sz="quarter" idx="12"/>
          </p:nvPr>
        </p:nvSpPr>
        <p:spPr/>
        <p:txBody>
          <a:bodyPr/>
          <a:lstStyle/>
          <a:p>
            <a:pPr>
              <a:defRPr/>
            </a:pPr>
            <a:r>
              <a:rPr lang="en-CA" dirty="0" smtClean="0"/>
              <a:t>Whistleblowing</a:t>
            </a:r>
            <a:endParaRPr lang="en-US" dirty="0"/>
          </a:p>
        </p:txBody>
      </p:sp>
      <p:pic>
        <p:nvPicPr>
          <p:cNvPr id="5" name="Picture 2" descr="File:The Office of the Whistleblower(SEC) Symbol.jpg"/>
          <p:cNvPicPr>
            <a:picLocks noChangeAspect="1" noChangeArrowheads="1"/>
          </p:cNvPicPr>
          <p:nvPr/>
        </p:nvPicPr>
        <p:blipFill>
          <a:blip r:embed="rId3"/>
          <a:srcRect/>
          <a:stretch>
            <a:fillRect/>
          </a:stretch>
        </p:blipFill>
        <p:spPr bwMode="auto">
          <a:xfrm>
            <a:off x="2387631" y="3196527"/>
            <a:ext cx="4927569" cy="3020123"/>
          </a:xfrm>
          <a:prstGeom prst="rect">
            <a:avLst/>
          </a:prstGeom>
          <a:noFill/>
        </p:spPr>
      </p:pic>
    </p:spTree>
    <p:extLst>
      <p:ext uri="{BB962C8B-B14F-4D97-AF65-F5344CB8AC3E}">
        <p14:creationId xmlns="" xmlns:p14="http://schemas.microsoft.com/office/powerpoint/2010/main" val="38145240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Duty to Report</a:t>
            </a:r>
            <a:endParaRPr lang="en-CA" dirty="0"/>
          </a:p>
        </p:txBody>
      </p:sp>
      <p:sp>
        <p:nvSpPr>
          <p:cNvPr id="3" name="Content Placeholder 2"/>
          <p:cNvSpPr>
            <a:spLocks noGrp="1"/>
          </p:cNvSpPr>
          <p:nvPr>
            <p:ph idx="1"/>
          </p:nvPr>
        </p:nvSpPr>
        <p:spPr/>
        <p:txBody>
          <a:bodyPr/>
          <a:lstStyle/>
          <a:p>
            <a:pPr>
              <a:buNone/>
            </a:pPr>
            <a:r>
              <a:rPr lang="en-CA" dirty="0" smtClean="0"/>
              <a:t>	Any time engineers see a defect in a design, an unsafe plan, a faulty conclusions in an analysis, or an incomplete evaluation; or hear poor advice or insufficient direction within their practice, they are exercising the duty to report</a:t>
            </a:r>
            <a:endParaRPr lang="en-CA" dirty="0"/>
          </a:p>
        </p:txBody>
      </p:sp>
      <p:sp>
        <p:nvSpPr>
          <p:cNvPr id="4" name="Footer Placeholder 3"/>
          <p:cNvSpPr>
            <a:spLocks noGrp="1"/>
          </p:cNvSpPr>
          <p:nvPr>
            <p:ph type="ftr" sz="quarter" idx="12"/>
          </p:nvPr>
        </p:nvSpPr>
        <p:spPr/>
        <p:txBody>
          <a:bodyPr/>
          <a:lstStyle/>
          <a:p>
            <a:pPr>
              <a:defRPr/>
            </a:pPr>
            <a:r>
              <a:rPr lang="en-CA" dirty="0" smtClean="0"/>
              <a:t>Whistleblowing</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Duty to Report</a:t>
            </a:r>
            <a:endParaRPr lang="en-CA" dirty="0"/>
          </a:p>
        </p:txBody>
      </p:sp>
      <p:sp>
        <p:nvSpPr>
          <p:cNvPr id="3" name="Content Placeholder 2"/>
          <p:cNvSpPr>
            <a:spLocks noGrp="1"/>
          </p:cNvSpPr>
          <p:nvPr>
            <p:ph idx="1"/>
          </p:nvPr>
        </p:nvSpPr>
        <p:spPr/>
        <p:txBody>
          <a:bodyPr/>
          <a:lstStyle/>
          <a:p>
            <a:pPr>
              <a:buNone/>
            </a:pPr>
            <a:r>
              <a:rPr lang="en-CA" dirty="0" smtClean="0"/>
              <a:t>	The duty to report relates to situations related to engineers’ ability to apply judgment based on their professional training, experience and competence</a:t>
            </a:r>
          </a:p>
          <a:p>
            <a:pPr>
              <a:buNone/>
            </a:pPr>
            <a:endParaRPr lang="en-CA" dirty="0" smtClean="0"/>
          </a:p>
          <a:p>
            <a:pPr>
              <a:buNone/>
            </a:pPr>
            <a:r>
              <a:rPr lang="en-CA" dirty="0" smtClean="0"/>
              <a:t>	This duty is applied when engineers are engaged in the practice of professional engineer</a:t>
            </a:r>
            <a:endParaRPr lang="en-CA" dirty="0"/>
          </a:p>
        </p:txBody>
      </p:sp>
      <p:sp>
        <p:nvSpPr>
          <p:cNvPr id="4" name="Footer Placeholder 3"/>
          <p:cNvSpPr>
            <a:spLocks noGrp="1"/>
          </p:cNvSpPr>
          <p:nvPr>
            <p:ph type="ftr" sz="quarter" idx="12"/>
          </p:nvPr>
        </p:nvSpPr>
        <p:spPr/>
        <p:txBody>
          <a:bodyPr/>
          <a:lstStyle/>
          <a:p>
            <a:pPr>
              <a:defRPr/>
            </a:pPr>
            <a:r>
              <a:rPr lang="en-CA" dirty="0" smtClean="0"/>
              <a:t>Whistleblowing</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Duty to Report</a:t>
            </a:r>
            <a:endParaRPr lang="en-CA" dirty="0"/>
          </a:p>
        </p:txBody>
      </p:sp>
      <p:sp>
        <p:nvSpPr>
          <p:cNvPr id="3" name="Content Placeholder 2"/>
          <p:cNvSpPr>
            <a:spLocks noGrp="1"/>
          </p:cNvSpPr>
          <p:nvPr>
            <p:ph idx="1"/>
          </p:nvPr>
        </p:nvSpPr>
        <p:spPr/>
        <p:txBody>
          <a:bodyPr/>
          <a:lstStyle/>
          <a:p>
            <a:pPr>
              <a:buNone/>
            </a:pPr>
            <a:r>
              <a:rPr lang="en-CA" dirty="0" smtClean="0"/>
              <a:t>	When engineers see a situation that compels them to report an issue, their primary duty is to report</a:t>
            </a:r>
          </a:p>
          <a:p>
            <a:pPr lvl="1"/>
            <a:r>
              <a:rPr lang="en-CA" dirty="0" smtClean="0"/>
              <a:t>Engineers are not required to solve problems in such cases unless they have the authority to make the required changes</a:t>
            </a:r>
          </a:p>
          <a:p>
            <a:pPr lvl="1"/>
            <a:r>
              <a:rPr lang="en-CA" dirty="0" smtClean="0"/>
              <a:t>In many cases, the issues will be in the purview of others</a:t>
            </a:r>
          </a:p>
          <a:p>
            <a:pPr lvl="1"/>
            <a:r>
              <a:rPr lang="en-CA" dirty="0" smtClean="0"/>
              <a:t>It is the responsibility of engineers to make those who have the appropriate influence aware of the issue</a:t>
            </a:r>
          </a:p>
          <a:p>
            <a:pPr lvl="1"/>
            <a:endParaRPr lang="en-CA" dirty="0"/>
          </a:p>
        </p:txBody>
      </p:sp>
      <p:sp>
        <p:nvSpPr>
          <p:cNvPr id="4" name="Footer Placeholder 3"/>
          <p:cNvSpPr>
            <a:spLocks noGrp="1"/>
          </p:cNvSpPr>
          <p:nvPr>
            <p:ph type="ftr" sz="quarter" idx="12"/>
          </p:nvPr>
        </p:nvSpPr>
        <p:spPr/>
        <p:txBody>
          <a:bodyPr/>
          <a:lstStyle/>
          <a:p>
            <a:pPr>
              <a:defRPr/>
            </a:pPr>
            <a:r>
              <a:rPr lang="en-CA" dirty="0" smtClean="0"/>
              <a:t>Whistleblowing</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How Far to Go?</a:t>
            </a:r>
            <a:endParaRPr lang="en-CA" dirty="0"/>
          </a:p>
        </p:txBody>
      </p:sp>
      <p:sp>
        <p:nvSpPr>
          <p:cNvPr id="3" name="Content Placeholder 2"/>
          <p:cNvSpPr>
            <a:spLocks noGrp="1"/>
          </p:cNvSpPr>
          <p:nvPr>
            <p:ph idx="1"/>
          </p:nvPr>
        </p:nvSpPr>
        <p:spPr/>
        <p:txBody>
          <a:bodyPr/>
          <a:lstStyle/>
          <a:p>
            <a:pPr>
              <a:buNone/>
            </a:pPr>
            <a:r>
              <a:rPr lang="en-CA" dirty="0" smtClean="0"/>
              <a:t>	When do you go outside the privacy of a contract or employment?</a:t>
            </a:r>
          </a:p>
          <a:p>
            <a:pPr lvl="1"/>
            <a:r>
              <a:rPr lang="en-CA" dirty="0" smtClean="0"/>
              <a:t>Only when if is a matter that affects the public welfare or public interest</a:t>
            </a:r>
            <a:endParaRPr lang="en-CA" dirty="0"/>
          </a:p>
        </p:txBody>
      </p:sp>
      <p:sp>
        <p:nvSpPr>
          <p:cNvPr id="4" name="Footer Placeholder 3"/>
          <p:cNvSpPr>
            <a:spLocks noGrp="1"/>
          </p:cNvSpPr>
          <p:nvPr>
            <p:ph type="ftr" sz="quarter" idx="12"/>
          </p:nvPr>
        </p:nvSpPr>
        <p:spPr/>
        <p:txBody>
          <a:bodyPr/>
          <a:lstStyle/>
          <a:p>
            <a:pPr>
              <a:defRPr/>
            </a:pPr>
            <a:r>
              <a:rPr lang="en-CA" smtClean="0"/>
              <a:t>Whistleblowing</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Engineering_Colour">
  <a:themeElements>
    <a:clrScheme name="Waterloo 1">
      <a:dk1>
        <a:sysClr val="windowText" lastClr="000000"/>
      </a:dk1>
      <a:lt1>
        <a:srgbClr val="FFFFFF"/>
      </a:lt1>
      <a:dk2>
        <a:srgbClr val="57068C"/>
      </a:dk2>
      <a:lt2>
        <a:srgbClr val="FFFFFF"/>
      </a:lt2>
      <a:accent1>
        <a:srgbClr val="0073CF"/>
      </a:accent1>
      <a:accent2>
        <a:srgbClr val="E98300"/>
      </a:accent2>
      <a:accent3>
        <a:srgbClr val="E0249A"/>
      </a:accent3>
      <a:accent4>
        <a:srgbClr val="009AA6"/>
      </a:accent4>
      <a:accent5>
        <a:srgbClr val="B6BF00"/>
      </a:accent5>
      <a:accent6>
        <a:srgbClr val="96172E"/>
      </a:accent6>
      <a:hlink>
        <a:srgbClr val="FECB00"/>
      </a:hlink>
      <a:folHlink>
        <a:srgbClr val="FECB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71375</TotalTime>
  <Words>144</Words>
  <Application>Microsoft Office PowerPoint</Application>
  <PresentationFormat>On-screen Show (4:3)</PresentationFormat>
  <Paragraphs>163</Paragraphs>
  <Slides>23</Slides>
  <Notes>9</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Engineering_Colour</vt:lpstr>
      <vt:lpstr>Duty to Report and Whistleblowing</vt:lpstr>
      <vt:lpstr>Outline</vt:lpstr>
      <vt:lpstr>Comment</vt:lpstr>
      <vt:lpstr>Duty to Report</vt:lpstr>
      <vt:lpstr>Whistleblowing</vt:lpstr>
      <vt:lpstr>Duty to Report</vt:lpstr>
      <vt:lpstr>Duty to Report</vt:lpstr>
      <vt:lpstr>Duty to Report</vt:lpstr>
      <vt:lpstr>How Far to Go?</vt:lpstr>
      <vt:lpstr>What Steps Should Be Taken?</vt:lpstr>
      <vt:lpstr>What Steps Should Be Taken?</vt:lpstr>
      <vt:lpstr>What Steps Should Be Taken?</vt:lpstr>
      <vt:lpstr>What Steps Should Be Taken?</vt:lpstr>
      <vt:lpstr>What Steps Should Be Taken?</vt:lpstr>
      <vt:lpstr>Non-disclosure Agreements</vt:lpstr>
      <vt:lpstr>Whistleblowing</vt:lpstr>
      <vt:lpstr>Duty to Report Incompetence or Professional Misconduct</vt:lpstr>
      <vt:lpstr>When?</vt:lpstr>
      <vt:lpstr>When?</vt:lpstr>
      <vt:lpstr>Care in Engineering</vt:lpstr>
      <vt:lpstr>Care in Engineering</vt:lpstr>
      <vt:lpstr>Care in Engineering</vt:lpstr>
      <vt:lpstr>References</vt:lpstr>
    </vt:vector>
  </TitlesOfParts>
  <Company>University of Waterloo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Duty to Report and Whistleblowing</dc:title>
  <dc:subject>The duty of an engineer to report and whistleblowing</dc:subject>
  <dc:creator>Douglas Wilhelm Harder (dwharder@alumni.uwaterloo.ca)</dc:creator>
  <cp:lastModifiedBy>Douglas Wilhelm Harder</cp:lastModifiedBy>
  <cp:revision>5487</cp:revision>
  <cp:lastPrinted>2010-03-08T19:59:32Z</cp:lastPrinted>
  <dcterms:created xsi:type="dcterms:W3CDTF">2010-03-10T14:45:39Z</dcterms:created>
  <dcterms:modified xsi:type="dcterms:W3CDTF">2013-03-26T16:35:58Z</dcterms:modified>
</cp:coreProperties>
</file>