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Default Extension="emf" ContentType="image/x-e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82"/>
  </p:notesMasterIdLst>
  <p:sldIdLst>
    <p:sldId id="256" r:id="rId2"/>
    <p:sldId id="375" r:id="rId3"/>
    <p:sldId id="385" r:id="rId4"/>
    <p:sldId id="393" r:id="rId5"/>
    <p:sldId id="373" r:id="rId6"/>
    <p:sldId id="377" r:id="rId7"/>
    <p:sldId id="379" r:id="rId8"/>
    <p:sldId id="376" r:id="rId9"/>
    <p:sldId id="378" r:id="rId10"/>
    <p:sldId id="381" r:id="rId11"/>
    <p:sldId id="382" r:id="rId12"/>
    <p:sldId id="380" r:id="rId13"/>
    <p:sldId id="374" r:id="rId14"/>
    <p:sldId id="383" r:id="rId15"/>
    <p:sldId id="384" r:id="rId16"/>
    <p:sldId id="387" r:id="rId17"/>
    <p:sldId id="386" r:id="rId18"/>
    <p:sldId id="388" r:id="rId19"/>
    <p:sldId id="389" r:id="rId20"/>
    <p:sldId id="443" r:id="rId21"/>
    <p:sldId id="394" r:id="rId22"/>
    <p:sldId id="444" r:id="rId23"/>
    <p:sldId id="395" r:id="rId24"/>
    <p:sldId id="396" r:id="rId25"/>
    <p:sldId id="397" r:id="rId26"/>
    <p:sldId id="398" r:id="rId27"/>
    <p:sldId id="399" r:id="rId28"/>
    <p:sldId id="400" r:id="rId29"/>
    <p:sldId id="445" r:id="rId30"/>
    <p:sldId id="401" r:id="rId31"/>
    <p:sldId id="404" r:id="rId32"/>
    <p:sldId id="447" r:id="rId33"/>
    <p:sldId id="448" r:id="rId34"/>
    <p:sldId id="449" r:id="rId35"/>
    <p:sldId id="450" r:id="rId36"/>
    <p:sldId id="451" r:id="rId37"/>
    <p:sldId id="452" r:id="rId38"/>
    <p:sldId id="453" r:id="rId39"/>
    <p:sldId id="454" r:id="rId40"/>
    <p:sldId id="392" r:id="rId41"/>
    <p:sldId id="402" r:id="rId42"/>
    <p:sldId id="403" r:id="rId43"/>
    <p:sldId id="405" r:id="rId44"/>
    <p:sldId id="406" r:id="rId45"/>
    <p:sldId id="407" r:id="rId46"/>
    <p:sldId id="410" r:id="rId47"/>
    <p:sldId id="411" r:id="rId48"/>
    <p:sldId id="421" r:id="rId49"/>
    <p:sldId id="422" r:id="rId50"/>
    <p:sldId id="423" r:id="rId51"/>
    <p:sldId id="424" r:id="rId52"/>
    <p:sldId id="425" r:id="rId53"/>
    <p:sldId id="426" r:id="rId54"/>
    <p:sldId id="427" r:id="rId55"/>
    <p:sldId id="428" r:id="rId56"/>
    <p:sldId id="429" r:id="rId57"/>
    <p:sldId id="430" r:id="rId58"/>
    <p:sldId id="431" r:id="rId59"/>
    <p:sldId id="432" r:id="rId60"/>
    <p:sldId id="433" r:id="rId61"/>
    <p:sldId id="434" r:id="rId62"/>
    <p:sldId id="437" r:id="rId63"/>
    <p:sldId id="438" r:id="rId64"/>
    <p:sldId id="435" r:id="rId65"/>
    <p:sldId id="436" r:id="rId66"/>
    <p:sldId id="390" r:id="rId67"/>
    <p:sldId id="391" r:id="rId68"/>
    <p:sldId id="412" r:id="rId69"/>
    <p:sldId id="413" r:id="rId70"/>
    <p:sldId id="414" r:id="rId71"/>
    <p:sldId id="415" r:id="rId72"/>
    <p:sldId id="416" r:id="rId73"/>
    <p:sldId id="417" r:id="rId74"/>
    <p:sldId id="418" r:id="rId75"/>
    <p:sldId id="419" r:id="rId76"/>
    <p:sldId id="420" r:id="rId77"/>
    <p:sldId id="439" r:id="rId78"/>
    <p:sldId id="440" r:id="rId79"/>
    <p:sldId id="441" r:id="rId80"/>
    <p:sldId id="442" r:id="rId81"/>
  </p:sldIdLst>
  <p:sldSz cx="9144000" cy="6858000" type="screen4x3"/>
  <p:notesSz cx="6858000" cy="9144000"/>
  <p:defaultTextStyle>
    <a:defPPr>
      <a:defRPr lang="en-CA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7BF214EA-474A-4334-A62F-9999E722DA2C}">
          <p14:sldIdLst>
            <p14:sldId id="256"/>
            <p14:sldId id="375"/>
            <p14:sldId id="385"/>
            <p14:sldId id="393"/>
            <p14:sldId id="373"/>
            <p14:sldId id="377"/>
            <p14:sldId id="379"/>
            <p14:sldId id="376"/>
            <p14:sldId id="378"/>
            <p14:sldId id="381"/>
            <p14:sldId id="382"/>
            <p14:sldId id="380"/>
            <p14:sldId id="374"/>
            <p14:sldId id="383"/>
            <p14:sldId id="384"/>
            <p14:sldId id="387"/>
            <p14:sldId id="386"/>
            <p14:sldId id="388"/>
            <p14:sldId id="389"/>
            <p14:sldId id="443"/>
            <p14:sldId id="394"/>
            <p14:sldId id="444"/>
            <p14:sldId id="395"/>
            <p14:sldId id="396"/>
            <p14:sldId id="397"/>
            <p14:sldId id="398"/>
            <p14:sldId id="399"/>
            <p14:sldId id="400"/>
            <p14:sldId id="445"/>
            <p14:sldId id="401"/>
            <p14:sldId id="404"/>
            <p14:sldId id="447"/>
            <p14:sldId id="448"/>
            <p14:sldId id="449"/>
            <p14:sldId id="450"/>
            <p14:sldId id="451"/>
            <p14:sldId id="452"/>
            <p14:sldId id="453"/>
            <p14:sldId id="454"/>
            <p14:sldId id="392"/>
            <p14:sldId id="402"/>
            <p14:sldId id="403"/>
            <p14:sldId id="405"/>
            <p14:sldId id="406"/>
            <p14:sldId id="407"/>
            <p14:sldId id="410"/>
            <p14:sldId id="411"/>
            <p14:sldId id="421"/>
            <p14:sldId id="422"/>
            <p14:sldId id="423"/>
            <p14:sldId id="424"/>
            <p14:sldId id="425"/>
            <p14:sldId id="426"/>
            <p14:sldId id="427"/>
            <p14:sldId id="428"/>
            <p14:sldId id="429"/>
            <p14:sldId id="430"/>
            <p14:sldId id="431"/>
            <p14:sldId id="432"/>
            <p14:sldId id="433"/>
            <p14:sldId id="434"/>
            <p14:sldId id="437"/>
            <p14:sldId id="438"/>
            <p14:sldId id="435"/>
            <p14:sldId id="436"/>
            <p14:sldId id="390"/>
            <p14:sldId id="391"/>
            <p14:sldId id="412"/>
            <p14:sldId id="413"/>
            <p14:sldId id="414"/>
            <p14:sldId id="415"/>
            <p14:sldId id="416"/>
            <p14:sldId id="417"/>
            <p14:sldId id="418"/>
            <p14:sldId id="419"/>
            <p14:sldId id="420"/>
            <p14:sldId id="439"/>
            <p14:sldId id="440"/>
            <p14:sldId id="441"/>
            <p14:sldId id="442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A238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8166" autoAdjust="0"/>
  </p:normalViewPr>
  <p:slideViewPr>
    <p:cSldViewPr snapToGrid="0" snapToObjects="1">
      <p:cViewPr>
        <p:scale>
          <a:sx n="90" d="100"/>
          <a:sy n="90" d="100"/>
        </p:scale>
        <p:origin x="-2600" y="-12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napToObjects="1">
      <p:cViewPr varScale="1">
        <p:scale>
          <a:sx n="85" d="100"/>
          <a:sy n="85" d="100"/>
        </p:scale>
        <p:origin x="-3186" y="-9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73" Type="http://schemas.openxmlformats.org/officeDocument/2006/relationships/slide" Target="slides/slide72.xml"/><Relationship Id="rId74" Type="http://schemas.openxmlformats.org/officeDocument/2006/relationships/slide" Target="slides/slide73.xml"/><Relationship Id="rId75" Type="http://schemas.openxmlformats.org/officeDocument/2006/relationships/slide" Target="slides/slide74.xml"/><Relationship Id="rId76" Type="http://schemas.openxmlformats.org/officeDocument/2006/relationships/slide" Target="slides/slide75.xml"/><Relationship Id="rId77" Type="http://schemas.openxmlformats.org/officeDocument/2006/relationships/slide" Target="slides/slide76.xml"/><Relationship Id="rId78" Type="http://schemas.openxmlformats.org/officeDocument/2006/relationships/slide" Target="slides/slide77.xml"/><Relationship Id="rId79" Type="http://schemas.openxmlformats.org/officeDocument/2006/relationships/slide" Target="slides/slide7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1" Type="http://schemas.openxmlformats.org/officeDocument/2006/relationships/slide" Target="slides/slide80.xml"/><Relationship Id="rId82" Type="http://schemas.openxmlformats.org/officeDocument/2006/relationships/notesMaster" Target="notesMasters/notesMaster1.xml"/><Relationship Id="rId83" Type="http://schemas.openxmlformats.org/officeDocument/2006/relationships/printerSettings" Target="printerSettings/printerSettings1.bin"/><Relationship Id="rId84" Type="http://schemas.openxmlformats.org/officeDocument/2006/relationships/presProps" Target="presProps.xml"/><Relationship Id="rId85" Type="http://schemas.openxmlformats.org/officeDocument/2006/relationships/viewProps" Target="viewProps.xml"/><Relationship Id="rId86" Type="http://schemas.openxmlformats.org/officeDocument/2006/relationships/theme" Target="theme/theme1.xml"/><Relationship Id="rId87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rpellizz:Library:Mail%20Downloads:rockwell%20zheng%20dram%20graphs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rpellizz:Library:Mail%20Downloads:rockwell%20zheng%20dram%20graphs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/>
              <a:t>LBM Tasks at 5X</a:t>
            </a:r>
          </a:p>
        </c:rich>
      </c:tx>
      <c:overlay val="0"/>
    </c:title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Sheet2!$N$3</c:f>
              <c:strCache>
                <c:ptCount val="1"/>
                <c:pt idx="0">
                  <c:v>1task</c:v>
                </c:pt>
              </c:strCache>
            </c:strRef>
          </c:tx>
          <c:invertIfNegative val="0"/>
          <c:cat>
            <c:strRef>
              <c:f>Sheet2!$O$2:$P$2</c:f>
              <c:strCache>
                <c:ptCount val="2"/>
                <c:pt idx="0">
                  <c:v>Interleaved</c:v>
                </c:pt>
                <c:pt idx="1">
                  <c:v>Diff Bank</c:v>
                </c:pt>
              </c:strCache>
            </c:strRef>
          </c:cat>
          <c:val>
            <c:numRef>
              <c:f>Sheet2!$O$3:$P$3</c:f>
              <c:numCache>
                <c:formatCode>General</c:formatCode>
                <c:ptCount val="2"/>
                <c:pt idx="0">
                  <c:v>1.0</c:v>
                </c:pt>
                <c:pt idx="1">
                  <c:v>1.16200710476613</c:v>
                </c:pt>
              </c:numCache>
            </c:numRef>
          </c:val>
        </c:ser>
        <c:ser>
          <c:idx val="1"/>
          <c:order val="1"/>
          <c:tx>
            <c:strRef>
              <c:f>Sheet2!$N$4</c:f>
              <c:strCache>
                <c:ptCount val="1"/>
                <c:pt idx="0">
                  <c:v>2task</c:v>
                </c:pt>
              </c:strCache>
            </c:strRef>
          </c:tx>
          <c:invertIfNegative val="0"/>
          <c:cat>
            <c:strRef>
              <c:f>Sheet2!$O$2:$P$2</c:f>
              <c:strCache>
                <c:ptCount val="2"/>
                <c:pt idx="0">
                  <c:v>Interleaved</c:v>
                </c:pt>
                <c:pt idx="1">
                  <c:v>Diff Bank</c:v>
                </c:pt>
              </c:strCache>
            </c:strRef>
          </c:cat>
          <c:val>
            <c:numRef>
              <c:f>Sheet2!$O$4:$P$4</c:f>
              <c:numCache>
                <c:formatCode>General</c:formatCode>
                <c:ptCount val="2"/>
                <c:pt idx="0">
                  <c:v>2.3891962141933</c:v>
                </c:pt>
                <c:pt idx="1">
                  <c:v>1.26094803125256</c:v>
                </c:pt>
              </c:numCache>
            </c:numRef>
          </c:val>
        </c:ser>
        <c:ser>
          <c:idx val="2"/>
          <c:order val="2"/>
          <c:tx>
            <c:strRef>
              <c:f>Sheet2!$N$5</c:f>
              <c:strCache>
                <c:ptCount val="1"/>
                <c:pt idx="0">
                  <c:v>3task</c:v>
                </c:pt>
              </c:strCache>
            </c:strRef>
          </c:tx>
          <c:invertIfNegative val="0"/>
          <c:cat>
            <c:strRef>
              <c:f>Sheet2!$O$2:$P$2</c:f>
              <c:strCache>
                <c:ptCount val="2"/>
                <c:pt idx="0">
                  <c:v>Interleaved</c:v>
                </c:pt>
                <c:pt idx="1">
                  <c:v>Diff Bank</c:v>
                </c:pt>
              </c:strCache>
            </c:strRef>
          </c:cat>
          <c:val>
            <c:numRef>
              <c:f>Sheet2!$O$5:$P$5</c:f>
              <c:numCache>
                <c:formatCode>General</c:formatCode>
                <c:ptCount val="2"/>
                <c:pt idx="0">
                  <c:v>3.845258503916821</c:v>
                </c:pt>
                <c:pt idx="1">
                  <c:v>1.354895017701655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-2009347864"/>
        <c:axId val="-2009171432"/>
        <c:axId val="0"/>
      </c:bar3DChart>
      <c:catAx>
        <c:axId val="-2009347864"/>
        <c:scaling>
          <c:orientation val="minMax"/>
        </c:scaling>
        <c:delete val="0"/>
        <c:axPos val="b"/>
        <c:majorTickMark val="none"/>
        <c:minorTickMark val="none"/>
        <c:tickLblPos val="nextTo"/>
        <c:crossAx val="-2009171432"/>
        <c:crosses val="autoZero"/>
        <c:auto val="1"/>
        <c:lblAlgn val="ctr"/>
        <c:lblOffset val="100"/>
        <c:noMultiLvlLbl val="0"/>
      </c:catAx>
      <c:valAx>
        <c:axId val="-2009171432"/>
        <c:scaling>
          <c:orientation val="minMax"/>
        </c:scaling>
        <c:delete val="0"/>
        <c:axPos val="l"/>
        <c:majorGridlines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Normalized</a:t>
                </a:r>
                <a:r>
                  <a:rPr lang="en-US" baseline="0"/>
                  <a:t> Delay</a:t>
                </a:r>
              </a:p>
              <a:p>
                <a:pPr>
                  <a:defRPr/>
                </a:pPr>
                <a:r>
                  <a:rPr lang="en-US" baseline="0"/>
                  <a:t>(wrt 1 Interleaved Task)</a:t>
                </a:r>
                <a:endParaRPr lang="en-US"/>
              </a:p>
            </c:rich>
          </c:tx>
          <c:layout>
            <c:manualLayout>
              <c:xMode val="edge"/>
              <c:yMode val="edge"/>
              <c:x val="0.0346272659156337"/>
              <c:y val="0.234167616320687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crossAx val="-2009347864"/>
        <c:crosses val="autoZero"/>
        <c:crossBetween val="between"/>
      </c:valAx>
    </c:plotArea>
    <c:legend>
      <c:legendPos val="r"/>
      <c:overlay val="0"/>
    </c:legend>
    <c:plotVisOnly val="1"/>
    <c:dispBlanksAs val="gap"/>
    <c:showDLblsOverMax val="0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/>
              <a:t>LBM Tasks at 5X</a:t>
            </a:r>
          </a:p>
        </c:rich>
      </c:tx>
      <c:overlay val="0"/>
    </c:title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Sheet2!$N$3</c:f>
              <c:strCache>
                <c:ptCount val="1"/>
                <c:pt idx="0">
                  <c:v>1task</c:v>
                </c:pt>
              </c:strCache>
            </c:strRef>
          </c:tx>
          <c:invertIfNegative val="0"/>
          <c:cat>
            <c:strRef>
              <c:f>Sheet2!$O$2:$P$2</c:f>
              <c:strCache>
                <c:ptCount val="2"/>
                <c:pt idx="0">
                  <c:v>Interleaved</c:v>
                </c:pt>
                <c:pt idx="1">
                  <c:v>Diff Bank</c:v>
                </c:pt>
              </c:strCache>
            </c:strRef>
          </c:cat>
          <c:val>
            <c:numRef>
              <c:f>Sheet2!$O$3:$P$3</c:f>
              <c:numCache>
                <c:formatCode>General</c:formatCode>
                <c:ptCount val="2"/>
                <c:pt idx="0">
                  <c:v>1.0</c:v>
                </c:pt>
                <c:pt idx="1">
                  <c:v>1.16200710476613</c:v>
                </c:pt>
              </c:numCache>
            </c:numRef>
          </c:val>
        </c:ser>
        <c:ser>
          <c:idx val="1"/>
          <c:order val="1"/>
          <c:tx>
            <c:strRef>
              <c:f>Sheet2!$N$4</c:f>
              <c:strCache>
                <c:ptCount val="1"/>
                <c:pt idx="0">
                  <c:v>2task</c:v>
                </c:pt>
              </c:strCache>
            </c:strRef>
          </c:tx>
          <c:invertIfNegative val="0"/>
          <c:cat>
            <c:strRef>
              <c:f>Sheet2!$O$2:$P$2</c:f>
              <c:strCache>
                <c:ptCount val="2"/>
                <c:pt idx="0">
                  <c:v>Interleaved</c:v>
                </c:pt>
                <c:pt idx="1">
                  <c:v>Diff Bank</c:v>
                </c:pt>
              </c:strCache>
            </c:strRef>
          </c:cat>
          <c:val>
            <c:numRef>
              <c:f>Sheet2!$O$4:$P$4</c:f>
              <c:numCache>
                <c:formatCode>General</c:formatCode>
                <c:ptCount val="2"/>
                <c:pt idx="0">
                  <c:v>2.3891962141933</c:v>
                </c:pt>
                <c:pt idx="1">
                  <c:v>1.26094803125256</c:v>
                </c:pt>
              </c:numCache>
            </c:numRef>
          </c:val>
        </c:ser>
        <c:ser>
          <c:idx val="2"/>
          <c:order val="2"/>
          <c:tx>
            <c:strRef>
              <c:f>Sheet2!$N$5</c:f>
              <c:strCache>
                <c:ptCount val="1"/>
                <c:pt idx="0">
                  <c:v>3task</c:v>
                </c:pt>
              </c:strCache>
            </c:strRef>
          </c:tx>
          <c:invertIfNegative val="0"/>
          <c:cat>
            <c:strRef>
              <c:f>Sheet2!$O$2:$P$2</c:f>
              <c:strCache>
                <c:ptCount val="2"/>
                <c:pt idx="0">
                  <c:v>Interleaved</c:v>
                </c:pt>
                <c:pt idx="1">
                  <c:v>Diff Bank</c:v>
                </c:pt>
              </c:strCache>
            </c:strRef>
          </c:cat>
          <c:val>
            <c:numRef>
              <c:f>Sheet2!$O$5:$P$5</c:f>
              <c:numCache>
                <c:formatCode>General</c:formatCode>
                <c:ptCount val="2"/>
                <c:pt idx="0">
                  <c:v>3.845258503916821</c:v>
                </c:pt>
                <c:pt idx="1">
                  <c:v>1.354895017701655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-2011189704"/>
        <c:axId val="2126962248"/>
        <c:axId val="0"/>
      </c:bar3DChart>
      <c:catAx>
        <c:axId val="-2011189704"/>
        <c:scaling>
          <c:orientation val="minMax"/>
        </c:scaling>
        <c:delete val="0"/>
        <c:axPos val="b"/>
        <c:majorTickMark val="none"/>
        <c:minorTickMark val="none"/>
        <c:tickLblPos val="nextTo"/>
        <c:crossAx val="2126962248"/>
        <c:crosses val="autoZero"/>
        <c:auto val="1"/>
        <c:lblAlgn val="ctr"/>
        <c:lblOffset val="100"/>
        <c:noMultiLvlLbl val="0"/>
      </c:catAx>
      <c:valAx>
        <c:axId val="2126962248"/>
        <c:scaling>
          <c:orientation val="minMax"/>
        </c:scaling>
        <c:delete val="0"/>
        <c:axPos val="l"/>
        <c:majorGridlines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Normalized</a:t>
                </a:r>
                <a:r>
                  <a:rPr lang="en-US" baseline="0"/>
                  <a:t> Delay</a:t>
                </a:r>
              </a:p>
              <a:p>
                <a:pPr>
                  <a:defRPr/>
                </a:pPr>
                <a:r>
                  <a:rPr lang="en-US" baseline="0"/>
                  <a:t>(wrt 1 Interleaved Task)</a:t>
                </a:r>
                <a:endParaRPr lang="en-US"/>
              </a:p>
            </c:rich>
          </c:tx>
          <c:layout>
            <c:manualLayout>
              <c:xMode val="edge"/>
              <c:yMode val="edge"/>
              <c:x val="0.0346272659156337"/>
              <c:y val="0.234167616320687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crossAx val="-2011189704"/>
        <c:crosses val="autoZero"/>
        <c:crossBetween val="between"/>
      </c:valAx>
    </c:plotArea>
    <c:legend>
      <c:legendPos val="r"/>
      <c:overlay val="0"/>
    </c:legend>
    <c:plotVisOnly val="1"/>
    <c:dispBlanksAs val="gap"/>
    <c:showDLblsOverMax val="0"/>
  </c:chart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DDD4B28-E48A-4072-9159-A2EA3DEAAE79}" type="datetimeFigureOut">
              <a:rPr lang="en-CA" smtClean="0"/>
              <a:t>10/3/12</a:t>
            </a:fld>
            <a:endParaRPr lang="en-C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C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DE3BA49-2B02-4A24-9E99-FC23E1A79BE0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6482404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4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Note: this is typical of any partitioning system</a:t>
            </a:r>
          </a:p>
          <a:p>
            <a:endParaRPr lang="en-US" dirty="0" smtClean="0"/>
          </a:p>
          <a:p>
            <a:r>
              <a:rPr lang="en-US" dirty="0" smtClean="0"/>
              <a:t>Note2: redraw this graph with just interleaved and diff bank.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4CA6B4-31D9-D745-9C5C-47EEFE2EA728}" type="slidenum">
              <a:rPr lang="en-US" smtClean="0"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03055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PR_MC =</a:t>
            </a:r>
            <a:r>
              <a:rPr lang="en-US" baseline="0" dirty="0" smtClean="0"/>
              <a:t> private </a:t>
            </a:r>
            <a:r>
              <a:rPr lang="en-US" baseline="0" dirty="0" err="1" smtClean="0"/>
              <a:t>memory_controllers</a:t>
            </a:r>
            <a:endParaRPr lang="en-US" baseline="0" dirty="0" smtClean="0"/>
          </a:p>
          <a:p>
            <a:r>
              <a:rPr lang="en-US" baseline="0" dirty="0" smtClean="0"/>
              <a:t>MOET = measured</a:t>
            </a:r>
          </a:p>
          <a:p>
            <a:r>
              <a:rPr lang="en-US" baseline="0" dirty="0" smtClean="0"/>
              <a:t>AMC = what they get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E3BA49-2B02-4A24-9E99-FC23E1A79BE0}" type="slidenum">
              <a:rPr lang="en-CA" smtClean="0"/>
              <a:t>75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0289238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74390" y="1182415"/>
            <a:ext cx="7512410" cy="241803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40690" y="3684743"/>
            <a:ext cx="4966138" cy="1167524"/>
          </a:xfrm>
        </p:spPr>
        <p:txBody>
          <a:bodyPr/>
          <a:lstStyle>
            <a:lvl1pPr marL="0" indent="0" algn="l">
              <a:buNone/>
              <a:defRPr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07804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2004" y="0"/>
            <a:ext cx="8565158" cy="861237"/>
          </a:xfrm>
        </p:spPr>
        <p:txBody>
          <a:bodyPr/>
          <a:lstStyle>
            <a:lvl1pPr>
              <a:defRPr sz="38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2004" y="956930"/>
            <a:ext cx="8565158" cy="5195157"/>
          </a:xfr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D8DA3D6-BA25-433F-A9BA-5036AE111D03}" type="datetime1">
              <a:rPr lang="en-CA" smtClean="0"/>
              <a:t>10/3/12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673082" y="6106559"/>
            <a:ext cx="966175" cy="365125"/>
          </a:xfrm>
        </p:spPr>
        <p:txBody>
          <a:bodyPr/>
          <a:lstStyle>
            <a:lvl1pPr>
              <a:defRPr/>
            </a:lvl1pPr>
          </a:lstStyle>
          <a:p>
            <a:fld id="{9E8281E7-ED26-4FDF-A81D-C63B5C4C571A}" type="slidenum">
              <a:rPr lang="en-CA" smtClean="0"/>
              <a:pPr/>
              <a:t>‹#›</a:t>
            </a:fld>
            <a:endParaRPr lang="en-CA" dirty="0"/>
          </a:p>
        </p:txBody>
      </p:sp>
      <p:sp>
        <p:nvSpPr>
          <p:cNvPr id="7" name="Rectangle 6"/>
          <p:cNvSpPr/>
          <p:nvPr userDrawn="1"/>
        </p:nvSpPr>
        <p:spPr>
          <a:xfrm>
            <a:off x="755008" y="5830349"/>
            <a:ext cx="2223083" cy="64347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cxnSp>
        <p:nvCxnSpPr>
          <p:cNvPr id="8" name="Straight Connector 7"/>
          <p:cNvCxnSpPr/>
          <p:nvPr userDrawn="1"/>
        </p:nvCxnSpPr>
        <p:spPr>
          <a:xfrm flipV="1">
            <a:off x="0" y="861237"/>
            <a:ext cx="9144000" cy="4390"/>
          </a:xfrm>
          <a:prstGeom prst="line">
            <a:avLst/>
          </a:prstGeom>
          <a:ln w="12700" cmpd="sng">
            <a:solidFill>
              <a:srgbClr val="4A2384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Slide Number Placeholder 5"/>
          <p:cNvSpPr txBox="1">
            <a:spLocks/>
          </p:cNvSpPr>
          <p:nvPr userDrawn="1"/>
        </p:nvSpPr>
        <p:spPr>
          <a:xfrm>
            <a:off x="8554196" y="6108700"/>
            <a:ext cx="966175" cy="36512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CA"/>
            </a:defPPr>
            <a:lvl1pPr algn="r" defTabSz="457200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rgbClr val="898989"/>
                </a:solidFill>
                <a:latin typeface="Arial" charset="0"/>
                <a:ea typeface="ＭＳ Ｐゴシック" charset="-128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9pPr>
          </a:lstStyle>
          <a:p>
            <a:pPr algn="l"/>
            <a:r>
              <a:rPr lang="en-CA" dirty="0" smtClean="0"/>
              <a:t>/</a:t>
            </a:r>
            <a:r>
              <a:rPr lang="en-CA" baseline="0" dirty="0" smtClean="0"/>
              <a:t> 80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3672158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40690" y="3582278"/>
            <a:ext cx="4002689" cy="2204216"/>
          </a:xfrm>
        </p:spPr>
        <p:txBody>
          <a:bodyPr anchor="t"/>
          <a:lstStyle>
            <a:lvl1pPr algn="l">
              <a:defRPr sz="4000" b="1" cap="all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43723" y="1086070"/>
            <a:ext cx="7418553" cy="2364828"/>
          </a:xfrm>
        </p:spPr>
        <p:txBody>
          <a:bodyPr/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685896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1629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1629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80D0014-C320-4223-B3CF-C6D006A281E8}" type="datetime1">
              <a:rPr lang="en-CA" smtClean="0"/>
              <a:t>10/3/12</a:t>
            </a:fld>
            <a:endParaRPr lang="en-CA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1F0B6C9-74B1-4D63-A8AE-62FC058CA6E9}" type="slidenum">
              <a:rPr lang="en-CA"/>
              <a:pPr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2446798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56202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56202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2DC0AF0-110E-402C-B9B4-1E65A5CAEB6F}" type="datetime1">
              <a:rPr lang="en-CA" smtClean="0"/>
              <a:t>10/3/12</a:t>
            </a:fld>
            <a:endParaRPr lang="en-CA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B67D0F1-AF9F-4725-A92B-88ECFB40C4B6}" type="slidenum">
              <a:rPr lang="en-CA"/>
              <a:pPr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9243353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42E1FA2-6918-4420-A423-A3AF65C20276}" type="datetime1">
              <a:rPr lang="en-CA" smtClean="0"/>
              <a:t>10/3/12</a:t>
            </a:fld>
            <a:endParaRPr lang="en-CA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0538026-329F-4D12-BF8A-D8C726627C77}" type="slidenum">
              <a:rPr lang="en-CA"/>
              <a:pPr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2952920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114AA4C-BE25-4A96-A1D0-57E82FB7B036}" type="datetime1">
              <a:rPr lang="en-CA" smtClean="0"/>
              <a:t>10/3/12</a:t>
            </a:fld>
            <a:endParaRPr lang="en-CA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3AFE6E1-08A3-4AC1-B41C-052042F445A9}" type="slidenum">
              <a:rPr lang="en-CA"/>
              <a:pPr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4767471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4288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1"/>
            <a:ext cx="3008313" cy="42667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74F8E3F-6E57-4BF6-978F-E0A16BD28633}" type="datetime1">
              <a:rPr lang="en-CA" smtClean="0"/>
              <a:t>10/3/12</a:t>
            </a:fld>
            <a:endParaRPr lang="en-CA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BB9F9F8-463D-4CD6-95B9-B1C203882118}" type="slidenum">
              <a:rPr lang="en-CA"/>
              <a:pPr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3488871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599143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11318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165881"/>
            <a:ext cx="5486400" cy="37831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540AB6D-57E4-4157-A3AC-E721F379C44A}" type="datetime1">
              <a:rPr lang="en-CA" smtClean="0"/>
              <a:t>10/3/12</a:t>
            </a:fld>
            <a:endParaRPr lang="en-CA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4CC2A06-1BFC-4AC4-9B35-69C76D4C2B0E}" type="slidenum">
              <a:rPr lang="en-CA"/>
              <a:pPr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2571512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theme" Target="../theme/theme1.xml"/><Relationship Id="rId11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1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  <a:endParaRPr lang="en-CA" dirty="0" smtClean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075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124200" y="6227763"/>
            <a:ext cx="2133600" cy="246062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</a:defRPr>
            </a:lvl1pPr>
          </a:lstStyle>
          <a:p>
            <a:fld id="{C49CF754-CA6D-4F0F-A54C-6670EC127DB0}" type="datetime1">
              <a:rPr lang="en-CA" smtClean="0"/>
              <a:t>10/3/12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5959475"/>
            <a:ext cx="3163888" cy="25717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900987" y="6089650"/>
            <a:ext cx="966175" cy="36512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solidFill>
                  <a:srgbClr val="898989"/>
                </a:solidFill>
              </a:defRPr>
            </a:lvl1pPr>
          </a:lstStyle>
          <a:p>
            <a:fld id="{3F60D685-141D-4225-82A7-0CA82435C400}" type="slidenum">
              <a:rPr lang="en-CA" smtClean="0"/>
              <a:pPr/>
              <a:t>‹#›</a:t>
            </a:fld>
            <a:endParaRPr lang="en-CA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04" r:id="rId2"/>
    <p:sldLayoutId id="2147483712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</p:sldLayoutIdLst>
  <p:hf hdr="0" ftr="0" dt="0"/>
  <p:txStyles>
    <p:titleStyle>
      <a:lvl1pPr algn="ctr" defTabSz="457200" rtl="0" eaLnBrk="1" fontAlgn="base" hangingPunct="1">
        <a:spcBef>
          <a:spcPct val="0"/>
        </a:spcBef>
        <a:spcAft>
          <a:spcPct val="0"/>
        </a:spcAft>
        <a:defRPr sz="4000" b="1" kern="1200">
          <a:solidFill>
            <a:schemeClr val="tx1"/>
          </a:solidFill>
          <a:latin typeface="+mj-lt"/>
          <a:ea typeface="ＭＳ Ｐゴシック" charset="-128"/>
          <a:cs typeface="ＭＳ Ｐゴシック" charset="-128"/>
        </a:defRPr>
      </a:lvl1pPr>
      <a:lvl2pPr algn="ctr" defTabSz="457200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Arial" charset="0"/>
          <a:ea typeface="ＭＳ Ｐゴシック" charset="-128"/>
          <a:cs typeface="ＭＳ Ｐゴシック" charset="-128"/>
        </a:defRPr>
      </a:lvl2pPr>
      <a:lvl3pPr algn="ctr" defTabSz="457200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Arial" charset="0"/>
          <a:ea typeface="ＭＳ Ｐゴシック" charset="-128"/>
          <a:cs typeface="ＭＳ Ｐゴシック" charset="-128"/>
        </a:defRPr>
      </a:lvl3pPr>
      <a:lvl4pPr algn="ctr" defTabSz="457200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Arial" charset="0"/>
          <a:ea typeface="ＭＳ Ｐゴシック" charset="-128"/>
          <a:cs typeface="ＭＳ Ｐゴシック" charset="-128"/>
        </a:defRPr>
      </a:lvl4pPr>
      <a:lvl5pPr algn="ctr" defTabSz="457200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Arial" charset="0"/>
          <a:ea typeface="ＭＳ Ｐゴシック" charset="-128"/>
          <a:cs typeface="ＭＳ Ｐゴシック" charset="-128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Arial" charset="0"/>
          <a:ea typeface="ＭＳ Ｐゴシック" charset="-128"/>
          <a:cs typeface="ＭＳ Ｐゴシック" charset="-128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Arial" charset="0"/>
          <a:ea typeface="ＭＳ Ｐゴシック" charset="-128"/>
          <a:cs typeface="ＭＳ Ｐゴシック" charset="-128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Arial" charset="0"/>
          <a:ea typeface="ＭＳ Ｐゴシック" charset="-128"/>
          <a:cs typeface="ＭＳ Ｐゴシック" charset="-128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Arial" charset="0"/>
          <a:ea typeface="ＭＳ Ｐゴシック" charset="-128"/>
          <a:cs typeface="ＭＳ Ｐゴシック" charset="-128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-128"/>
          <a:cs typeface="+mn-cs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-128"/>
          <a:cs typeface="+mn-cs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em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em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em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em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em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emf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em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emf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emf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emf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emf"/><Relationship Id="rId3" Type="http://schemas.openxmlformats.org/officeDocument/2006/relationships/image" Target="../media/image19.emf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emf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emf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emf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emf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emf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em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emf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emf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emf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emf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em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emf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emf"/><Relationship Id="rId3" Type="http://schemas.openxmlformats.org/officeDocument/2006/relationships/image" Target="../media/image31.emf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emf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chart" Target="../charts/chart1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emf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emf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em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emf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emf"/><Relationship Id="rId3" Type="http://schemas.openxmlformats.org/officeDocument/2006/relationships/image" Target="../media/image37.emf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emf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emf"/><Relationship Id="rId3" Type="http://schemas.openxmlformats.org/officeDocument/2006/relationships/image" Target="../media/image40.emf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4" Type="http://schemas.openxmlformats.org/officeDocument/2006/relationships/image" Target="../media/image42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emf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emf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emf"/><Relationship Id="rId3" Type="http://schemas.openxmlformats.org/officeDocument/2006/relationships/image" Target="../media/image46.em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em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/>
          <p:cNvSpPr>
            <a:spLocks noGrp="1"/>
          </p:cNvSpPr>
          <p:nvPr>
            <p:ph type="ctrTitle"/>
          </p:nvPr>
        </p:nvSpPr>
        <p:spPr>
          <a:xfrm>
            <a:off x="1174750" y="1182688"/>
            <a:ext cx="7512050" cy="2417762"/>
          </a:xfrm>
        </p:spPr>
        <p:txBody>
          <a:bodyPr/>
          <a:lstStyle/>
          <a:p>
            <a:pPr eaLnBrk="1" hangingPunct="1"/>
            <a:r>
              <a:rPr lang="en-US" dirty="0" smtClean="0"/>
              <a:t>ECE 720T5 Fall 2012       Cyber-Physical Systems</a:t>
            </a:r>
          </a:p>
        </p:txBody>
      </p:sp>
      <p:sp>
        <p:nvSpPr>
          <p:cNvPr id="11267" name="Subtitle 2"/>
          <p:cNvSpPr>
            <a:spLocks noGrp="1"/>
          </p:cNvSpPr>
          <p:nvPr>
            <p:ph type="subTitle" idx="1"/>
          </p:nvPr>
        </p:nvSpPr>
        <p:spPr>
          <a:xfrm>
            <a:off x="3240088" y="3684588"/>
            <a:ext cx="4967287" cy="1168400"/>
          </a:xfrm>
        </p:spPr>
        <p:txBody>
          <a:bodyPr/>
          <a:lstStyle/>
          <a:p>
            <a:pPr eaLnBrk="1" hangingPunct="1"/>
            <a:r>
              <a:rPr lang="en-US" dirty="0" smtClean="0"/>
              <a:t>Rodolfo </a:t>
            </a:r>
            <a:r>
              <a:rPr lang="en-US" dirty="0" err="1" smtClean="0"/>
              <a:t>Pellizzoni</a:t>
            </a:r>
            <a:endParaRPr lang="en-US" dirty="0" smtClean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Timing Interference, 2 cores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219201"/>
            <a:ext cx="9144000" cy="914399"/>
          </a:xfrm>
        </p:spPr>
        <p:txBody>
          <a:bodyPr>
            <a:normAutofit/>
          </a:bodyPr>
          <a:lstStyle/>
          <a:p>
            <a:r>
              <a:rPr lang="en-US" sz="2200" dirty="0" smtClean="0"/>
              <a:t>Task A suffers max number of cache misses (92% stall time).</a:t>
            </a:r>
          </a:p>
          <a:p>
            <a:r>
              <a:rPr lang="en-US" sz="2200" dirty="0" smtClean="0"/>
              <a:t>Task B has variable cache stall time</a:t>
            </a:r>
          </a:p>
        </p:txBody>
      </p:sp>
      <p:pic>
        <p:nvPicPr>
          <p:cNvPr id="4915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" y="2470455"/>
            <a:ext cx="5334000" cy="4044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Line 19"/>
          <p:cNvSpPr>
            <a:spLocks noChangeShapeType="1"/>
          </p:cNvSpPr>
          <p:nvPr/>
        </p:nvSpPr>
        <p:spPr bwMode="auto">
          <a:xfrm flipH="1" flipV="1">
            <a:off x="4191000" y="3948478"/>
            <a:ext cx="2209800" cy="100452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6324600" y="4953000"/>
            <a:ext cx="2590800" cy="158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Text Box 17"/>
          <p:cNvSpPr txBox="1">
            <a:spLocks noChangeArrowheads="1"/>
          </p:cNvSpPr>
          <p:nvPr/>
        </p:nvSpPr>
        <p:spPr bwMode="auto">
          <a:xfrm>
            <a:off x="6019800" y="4248133"/>
            <a:ext cx="3048000" cy="704867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 wrap="square" lIns="0" tIns="44225" rIns="0" bIns="44225">
            <a:spAutoFit/>
          </a:bodyPr>
          <a:lstStyle/>
          <a:p>
            <a:pPr algn="ctr" defTabSz="884238"/>
            <a:r>
              <a:rPr lang="en-US" sz="2000" b="1" dirty="0" err="1" smtClean="0">
                <a:solidFill>
                  <a:srgbClr val="000000"/>
                </a:solidFill>
                <a:latin typeface="Calibri" pitchFamily="34" charset="0"/>
              </a:rPr>
              <a:t>Wcet</a:t>
            </a:r>
            <a:r>
              <a:rPr lang="en-US" sz="2000" b="1" dirty="0" smtClean="0">
                <a:solidFill>
                  <a:srgbClr val="000000"/>
                </a:solidFill>
                <a:latin typeface="Calibri" pitchFamily="34" charset="0"/>
              </a:rPr>
              <a:t> increase proportional to cache stall time</a:t>
            </a:r>
            <a:endParaRPr lang="en-US" sz="2000" b="1" dirty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11" name="Line 19"/>
          <p:cNvSpPr>
            <a:spLocks noChangeShapeType="1"/>
          </p:cNvSpPr>
          <p:nvPr/>
        </p:nvSpPr>
        <p:spPr bwMode="auto">
          <a:xfrm flipH="1" flipV="1">
            <a:off x="5334000" y="2948344"/>
            <a:ext cx="533400" cy="73415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cxnSp>
        <p:nvCxnSpPr>
          <p:cNvPr id="12" name="Straight Connector 11"/>
          <p:cNvCxnSpPr/>
          <p:nvPr/>
        </p:nvCxnSpPr>
        <p:spPr>
          <a:xfrm flipV="1">
            <a:off x="5867400" y="3682499"/>
            <a:ext cx="2819400" cy="3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" name="Text Box 17"/>
          <p:cNvSpPr txBox="1">
            <a:spLocks noChangeArrowheads="1"/>
          </p:cNvSpPr>
          <p:nvPr/>
        </p:nvSpPr>
        <p:spPr bwMode="auto">
          <a:xfrm>
            <a:off x="5943600" y="2948344"/>
            <a:ext cx="2743200" cy="704867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 wrap="square" lIns="0" tIns="44225" rIns="0" bIns="44225">
            <a:spAutoFit/>
          </a:bodyPr>
          <a:lstStyle/>
          <a:p>
            <a:pPr algn="ctr" defTabSz="884238"/>
            <a:r>
              <a:rPr lang="en-US" sz="2000" b="1" dirty="0" smtClean="0">
                <a:solidFill>
                  <a:srgbClr val="000000"/>
                </a:solidFill>
                <a:latin typeface="Calibri" pitchFamily="34" charset="0"/>
              </a:rPr>
              <a:t>Max WCET increase ~= cache stall time of task A</a:t>
            </a:r>
            <a:endParaRPr lang="en-US" sz="2000" b="1" dirty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18" name="Content Placeholder 2"/>
          <p:cNvSpPr txBox="1">
            <a:spLocks/>
          </p:cNvSpPr>
          <p:nvPr/>
        </p:nvSpPr>
        <p:spPr>
          <a:xfrm>
            <a:off x="0" y="2033945"/>
            <a:ext cx="9144000" cy="9143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 sz="2200" dirty="0" smtClean="0"/>
              <a:t>Adding PCI-E peripheral interference -&gt; 196% WCET increase!</a:t>
            </a:r>
            <a:endParaRPr kumimoji="0" lang="en-US" sz="2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00384" y="6515405"/>
            <a:ext cx="6248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3/20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9356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lpha8cores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0" y="1455108"/>
            <a:ext cx="6730999" cy="506029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Timing </a:t>
            </a:r>
            <a:r>
              <a:rPr lang="en-US" dirty="0" smtClean="0"/>
              <a:t>Interference, 8 Cores </a:t>
            </a:r>
            <a:r>
              <a:rPr lang="en-US" dirty="0" err="1" smtClean="0"/>
              <a:t>Sim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219201"/>
            <a:ext cx="9144000" cy="1638300"/>
          </a:xfrm>
        </p:spPr>
        <p:txBody>
          <a:bodyPr>
            <a:normAutofit/>
          </a:bodyPr>
          <a:lstStyle/>
          <a:p>
            <a:r>
              <a:rPr lang="en-US" sz="2200" dirty="0" smtClean="0"/>
              <a:t>7 Interfering cores.</a:t>
            </a:r>
          </a:p>
          <a:p>
            <a:r>
              <a:rPr lang="en-US" sz="2200" dirty="0" smtClean="0"/>
              <a:t>Almost 300% WCET increase!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00384" y="6515405"/>
            <a:ext cx="7417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19/20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72089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Solutions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Remember: there are three general solutions…</a:t>
            </a:r>
          </a:p>
          <a:p>
            <a:endParaRPr lang="en-US" dirty="0"/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Analysis</a:t>
            </a:r>
          </a:p>
          <a:p>
            <a:pPr lvl="1"/>
            <a:r>
              <a:rPr lang="en-US" dirty="0" smtClean="0"/>
              <a:t>We will see it later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Modify the architecture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Redesign the architecture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8281E7-ED26-4FDF-A81D-C63B5C4C571A}" type="slidenum">
              <a:rPr lang="en-CA" smtClean="0"/>
              <a:pPr/>
              <a:t>12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1378839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Solutions: allocation </a:t>
            </a:r>
            <a:r>
              <a:rPr lang="en-US" dirty="0"/>
              <a:t>interference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8778" y="956930"/>
            <a:ext cx="8768384" cy="5731737"/>
          </a:xfrm>
        </p:spPr>
        <p:txBody>
          <a:bodyPr/>
          <a:lstStyle/>
          <a:p>
            <a:r>
              <a:rPr lang="en-US" u="sng" dirty="0" smtClean="0"/>
              <a:t>Cache partitioning</a:t>
            </a:r>
          </a:p>
          <a:p>
            <a:pPr lvl="1"/>
            <a:r>
              <a:rPr lang="en-US" dirty="0" smtClean="0"/>
              <a:t>Partition the cache either among multiple tasks or multiple cores.</a:t>
            </a:r>
          </a:p>
          <a:p>
            <a:pPr lvl="1"/>
            <a:r>
              <a:rPr lang="en-US" dirty="0" smtClean="0"/>
              <a:t>Pros: no allocation interference</a:t>
            </a:r>
          </a:p>
          <a:p>
            <a:pPr lvl="1"/>
            <a:r>
              <a:rPr lang="en-US" dirty="0" smtClean="0"/>
              <a:t>Cons: each task/core gets a smaller portion of the cache</a:t>
            </a:r>
          </a:p>
          <a:p>
            <a:r>
              <a:rPr lang="en-US" dirty="0" smtClean="0"/>
              <a:t>How to do it?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200" dirty="0" smtClean="0"/>
              <a:t>Compiler-based (coloring): modify linkage (and </a:t>
            </a:r>
            <a:r>
              <a:rPr lang="en-US" sz="2200" dirty="0" err="1" smtClean="0"/>
              <a:t>malloc</a:t>
            </a:r>
            <a:r>
              <a:rPr lang="en-US" sz="2200" dirty="0" smtClean="0"/>
              <a:t>) such that different tasks/cores occupy different cache lines.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200" dirty="0" smtClean="0"/>
              <a:t>OS-based (coloring): modify the page allocation mechanisms such that different tasks/cores occupy different cache lines.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200" dirty="0" smtClean="0"/>
              <a:t>HW-based (way-partitioning): partition cache ways among tasks/cores.</a:t>
            </a:r>
          </a:p>
          <a:p>
            <a:r>
              <a:rPr lang="en-US" dirty="0" smtClean="0"/>
              <a:t>Note that 1 (possibly 2) can also help single-task analysis.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8281E7-ED26-4FDF-A81D-C63B5C4C571A}" type="slidenum">
              <a:rPr lang="en-CA" smtClean="0"/>
              <a:pPr/>
              <a:t>13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50666935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OS-based partitioning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8281E7-ED26-4FDF-A81D-C63B5C4C571A}" type="slidenum">
              <a:rPr lang="en-CA" smtClean="0"/>
              <a:pPr/>
              <a:t>14</a:t>
            </a:fld>
            <a:endParaRPr lang="en-CA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 flipV="1">
            <a:off x="6045200" y="4457699"/>
            <a:ext cx="65072" cy="45719"/>
          </a:xfrm>
          <a:prstGeom prst="rect">
            <a:avLst/>
          </a:prstGeom>
        </p:spPr>
      </p:pic>
      <p:sp>
        <p:nvSpPr>
          <p:cNvPr id="150" name="Rectangle 149"/>
          <p:cNvSpPr/>
          <p:nvPr/>
        </p:nvSpPr>
        <p:spPr>
          <a:xfrm>
            <a:off x="1600159" y="4265612"/>
            <a:ext cx="1523953" cy="306388"/>
          </a:xfrm>
          <a:prstGeom prst="rect">
            <a:avLst/>
          </a:prstGeom>
          <a:solidFill>
            <a:srgbClr val="8064A2">
              <a:lumMod val="75000"/>
            </a:srgbClr>
          </a:solidFill>
          <a:ln w="9525" cap="flat" cmpd="sng" algn="ctr">
            <a:solidFill>
              <a:sysClr val="windowText" lastClr="000000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1" name="Rectangle 150"/>
          <p:cNvSpPr/>
          <p:nvPr/>
        </p:nvSpPr>
        <p:spPr>
          <a:xfrm>
            <a:off x="1600159" y="3048000"/>
            <a:ext cx="1523953" cy="1219200"/>
          </a:xfrm>
          <a:prstGeom prst="rect">
            <a:avLst/>
          </a:prstGeom>
          <a:solidFill>
            <a:srgbClr val="EEECE1">
              <a:lumMod val="50000"/>
            </a:srgbClr>
          </a:solidFill>
          <a:ln w="9525" cap="flat" cmpd="sng" algn="ctr">
            <a:solidFill>
              <a:sysClr val="windowText" lastClr="000000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2" name="Rectangle 151"/>
          <p:cNvSpPr/>
          <p:nvPr/>
        </p:nvSpPr>
        <p:spPr>
          <a:xfrm>
            <a:off x="1600208" y="2286000"/>
            <a:ext cx="1523953" cy="762000"/>
          </a:xfrm>
          <a:prstGeom prst="rect">
            <a:avLst/>
          </a:prstGeom>
          <a:solidFill>
            <a:srgbClr val="4F81BD">
              <a:lumMod val="60000"/>
              <a:lumOff val="40000"/>
            </a:srgbClr>
          </a:solidFill>
          <a:ln w="9525" cap="flat" cmpd="sng" algn="ctr">
            <a:solidFill>
              <a:sysClr val="windowText" lastClr="000000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153" name="Straight Connector 152"/>
          <p:cNvCxnSpPr/>
          <p:nvPr/>
        </p:nvCxnSpPr>
        <p:spPr>
          <a:xfrm rot="5400000">
            <a:off x="-495332" y="3695700"/>
            <a:ext cx="4191000" cy="0"/>
          </a:xfrm>
          <a:prstGeom prst="line">
            <a:avLst/>
          </a:prstGeom>
          <a:noFill/>
          <a:ln w="25400" cap="flat" cmpd="sng" algn="ctr">
            <a:solidFill>
              <a:srgbClr val="4F81BD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154" name="Straight Connector 153"/>
          <p:cNvCxnSpPr/>
          <p:nvPr/>
        </p:nvCxnSpPr>
        <p:spPr>
          <a:xfrm rot="5400000">
            <a:off x="1028669" y="3695700"/>
            <a:ext cx="4191000" cy="0"/>
          </a:xfrm>
          <a:prstGeom prst="line">
            <a:avLst/>
          </a:prstGeom>
          <a:noFill/>
          <a:ln w="25400" cap="flat" cmpd="sng" algn="ctr">
            <a:solidFill>
              <a:srgbClr val="4F81BD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155" name="Straight Connector 154"/>
          <p:cNvCxnSpPr/>
          <p:nvPr/>
        </p:nvCxnSpPr>
        <p:spPr>
          <a:xfrm>
            <a:off x="1600176" y="2438400"/>
            <a:ext cx="1524002" cy="0"/>
          </a:xfrm>
          <a:prstGeom prst="line">
            <a:avLst/>
          </a:prstGeom>
          <a:noFill/>
          <a:ln w="25400" cap="flat" cmpd="sng" algn="ctr">
            <a:solidFill>
              <a:srgbClr val="4F81BD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156" name="Straight Connector 155"/>
          <p:cNvCxnSpPr/>
          <p:nvPr/>
        </p:nvCxnSpPr>
        <p:spPr>
          <a:xfrm>
            <a:off x="1447800" y="1828800"/>
            <a:ext cx="1828800" cy="1588"/>
          </a:xfrm>
          <a:prstGeom prst="line">
            <a:avLst/>
          </a:prstGeom>
          <a:noFill/>
          <a:ln w="25400" cap="flat" cmpd="sng" algn="ctr">
            <a:solidFill>
              <a:srgbClr val="FF0000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157" name="Straight Connector 156"/>
          <p:cNvCxnSpPr/>
          <p:nvPr/>
        </p:nvCxnSpPr>
        <p:spPr>
          <a:xfrm>
            <a:off x="1600176" y="2286000"/>
            <a:ext cx="1524000" cy="0"/>
          </a:xfrm>
          <a:prstGeom prst="line">
            <a:avLst/>
          </a:prstGeom>
          <a:noFill/>
          <a:ln w="9525" cap="flat" cmpd="sng" algn="ctr">
            <a:solidFill>
              <a:sysClr val="windowText" lastClr="000000">
                <a:shade val="95000"/>
                <a:satMod val="105000"/>
              </a:sysClr>
            </a:solidFill>
            <a:prstDash val="solid"/>
          </a:ln>
          <a:effectLst/>
        </p:spPr>
      </p:cxnSp>
      <p:cxnSp>
        <p:nvCxnSpPr>
          <p:cNvPr id="158" name="Straight Connector 157"/>
          <p:cNvCxnSpPr/>
          <p:nvPr/>
        </p:nvCxnSpPr>
        <p:spPr>
          <a:xfrm>
            <a:off x="1600176" y="2133600"/>
            <a:ext cx="1524000" cy="0"/>
          </a:xfrm>
          <a:prstGeom prst="line">
            <a:avLst/>
          </a:prstGeom>
          <a:noFill/>
          <a:ln w="9525" cap="flat" cmpd="sng" algn="ctr">
            <a:solidFill>
              <a:sysClr val="windowText" lastClr="000000">
                <a:shade val="95000"/>
                <a:satMod val="105000"/>
              </a:sysClr>
            </a:solidFill>
            <a:prstDash val="solid"/>
          </a:ln>
          <a:effectLst/>
        </p:spPr>
      </p:cxnSp>
      <p:cxnSp>
        <p:nvCxnSpPr>
          <p:cNvPr id="159" name="Straight Connector 158"/>
          <p:cNvCxnSpPr/>
          <p:nvPr/>
        </p:nvCxnSpPr>
        <p:spPr>
          <a:xfrm>
            <a:off x="1600176" y="1981200"/>
            <a:ext cx="1524000" cy="0"/>
          </a:xfrm>
          <a:prstGeom prst="line">
            <a:avLst/>
          </a:prstGeom>
          <a:noFill/>
          <a:ln w="9525" cap="flat" cmpd="sng" algn="ctr">
            <a:solidFill>
              <a:sysClr val="windowText" lastClr="000000">
                <a:shade val="95000"/>
                <a:satMod val="105000"/>
              </a:sysClr>
            </a:solidFill>
            <a:prstDash val="solid"/>
          </a:ln>
          <a:effectLst/>
        </p:spPr>
      </p:cxnSp>
      <p:cxnSp>
        <p:nvCxnSpPr>
          <p:cNvPr id="160" name="Straight Connector 159"/>
          <p:cNvCxnSpPr/>
          <p:nvPr/>
        </p:nvCxnSpPr>
        <p:spPr>
          <a:xfrm>
            <a:off x="1600176" y="3048000"/>
            <a:ext cx="1524002" cy="0"/>
          </a:xfrm>
          <a:prstGeom prst="line">
            <a:avLst/>
          </a:prstGeom>
          <a:noFill/>
          <a:ln w="25400" cap="flat" cmpd="sng" algn="ctr">
            <a:solidFill>
              <a:srgbClr val="4F81BD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161" name="Straight Connector 160"/>
          <p:cNvCxnSpPr/>
          <p:nvPr/>
        </p:nvCxnSpPr>
        <p:spPr>
          <a:xfrm>
            <a:off x="1600168" y="2438400"/>
            <a:ext cx="1524002" cy="0"/>
          </a:xfrm>
          <a:prstGeom prst="line">
            <a:avLst/>
          </a:prstGeom>
          <a:noFill/>
          <a:ln w="25400" cap="flat" cmpd="sng" algn="ctr">
            <a:solidFill>
              <a:srgbClr val="4F81BD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162" name="Straight Connector 161"/>
          <p:cNvCxnSpPr/>
          <p:nvPr/>
        </p:nvCxnSpPr>
        <p:spPr>
          <a:xfrm>
            <a:off x="1600176" y="2895600"/>
            <a:ext cx="1524000" cy="0"/>
          </a:xfrm>
          <a:prstGeom prst="line">
            <a:avLst/>
          </a:prstGeom>
          <a:noFill/>
          <a:ln w="9525" cap="flat" cmpd="sng" algn="ctr">
            <a:solidFill>
              <a:sysClr val="windowText" lastClr="000000">
                <a:shade val="95000"/>
                <a:satMod val="105000"/>
              </a:sysClr>
            </a:solidFill>
            <a:prstDash val="solid"/>
          </a:ln>
          <a:effectLst/>
        </p:spPr>
      </p:cxnSp>
      <p:cxnSp>
        <p:nvCxnSpPr>
          <p:cNvPr id="163" name="Straight Connector 162"/>
          <p:cNvCxnSpPr/>
          <p:nvPr/>
        </p:nvCxnSpPr>
        <p:spPr>
          <a:xfrm>
            <a:off x="1600176" y="2743200"/>
            <a:ext cx="1524000" cy="0"/>
          </a:xfrm>
          <a:prstGeom prst="line">
            <a:avLst/>
          </a:prstGeom>
          <a:noFill/>
          <a:ln w="9525" cap="flat" cmpd="sng" algn="ctr">
            <a:solidFill>
              <a:sysClr val="windowText" lastClr="000000">
                <a:shade val="95000"/>
                <a:satMod val="105000"/>
              </a:sysClr>
            </a:solidFill>
            <a:prstDash val="solid"/>
          </a:ln>
          <a:effectLst/>
        </p:spPr>
      </p:cxnSp>
      <p:cxnSp>
        <p:nvCxnSpPr>
          <p:cNvPr id="164" name="Straight Connector 163"/>
          <p:cNvCxnSpPr/>
          <p:nvPr/>
        </p:nvCxnSpPr>
        <p:spPr>
          <a:xfrm>
            <a:off x="1600176" y="2590800"/>
            <a:ext cx="1524000" cy="0"/>
          </a:xfrm>
          <a:prstGeom prst="line">
            <a:avLst/>
          </a:prstGeom>
          <a:noFill/>
          <a:ln w="9525" cap="flat" cmpd="sng" algn="ctr">
            <a:solidFill>
              <a:sysClr val="windowText" lastClr="000000">
                <a:shade val="95000"/>
                <a:satMod val="105000"/>
              </a:sysClr>
            </a:solidFill>
            <a:prstDash val="solid"/>
          </a:ln>
          <a:effectLst/>
        </p:spPr>
      </p:cxnSp>
      <p:cxnSp>
        <p:nvCxnSpPr>
          <p:cNvPr id="165" name="Straight Connector 164"/>
          <p:cNvCxnSpPr/>
          <p:nvPr/>
        </p:nvCxnSpPr>
        <p:spPr>
          <a:xfrm>
            <a:off x="1600167" y="3657600"/>
            <a:ext cx="1524002" cy="0"/>
          </a:xfrm>
          <a:prstGeom prst="line">
            <a:avLst/>
          </a:prstGeom>
          <a:noFill/>
          <a:ln w="25400" cap="flat" cmpd="sng" algn="ctr">
            <a:solidFill>
              <a:srgbClr val="4F81BD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166" name="Straight Connector 165"/>
          <p:cNvCxnSpPr/>
          <p:nvPr/>
        </p:nvCxnSpPr>
        <p:spPr>
          <a:xfrm>
            <a:off x="1600159" y="3048000"/>
            <a:ext cx="1524002" cy="0"/>
          </a:xfrm>
          <a:prstGeom prst="line">
            <a:avLst/>
          </a:prstGeom>
          <a:noFill/>
          <a:ln w="25400" cap="flat" cmpd="sng" algn="ctr">
            <a:solidFill>
              <a:srgbClr val="4F81BD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167" name="Straight Connector 166"/>
          <p:cNvCxnSpPr/>
          <p:nvPr/>
        </p:nvCxnSpPr>
        <p:spPr>
          <a:xfrm>
            <a:off x="1600167" y="3505200"/>
            <a:ext cx="1524000" cy="0"/>
          </a:xfrm>
          <a:prstGeom prst="line">
            <a:avLst/>
          </a:prstGeom>
          <a:noFill/>
          <a:ln w="9525" cap="flat" cmpd="sng" algn="ctr">
            <a:solidFill>
              <a:sysClr val="windowText" lastClr="000000">
                <a:shade val="95000"/>
                <a:satMod val="105000"/>
              </a:sysClr>
            </a:solidFill>
            <a:prstDash val="solid"/>
          </a:ln>
          <a:effectLst/>
        </p:spPr>
      </p:cxnSp>
      <p:cxnSp>
        <p:nvCxnSpPr>
          <p:cNvPr id="168" name="Straight Connector 167"/>
          <p:cNvCxnSpPr/>
          <p:nvPr/>
        </p:nvCxnSpPr>
        <p:spPr>
          <a:xfrm>
            <a:off x="1600167" y="3352800"/>
            <a:ext cx="1524000" cy="0"/>
          </a:xfrm>
          <a:prstGeom prst="line">
            <a:avLst/>
          </a:prstGeom>
          <a:noFill/>
          <a:ln w="9525" cap="flat" cmpd="sng" algn="ctr">
            <a:solidFill>
              <a:sysClr val="windowText" lastClr="000000">
                <a:shade val="95000"/>
                <a:satMod val="105000"/>
              </a:sysClr>
            </a:solidFill>
            <a:prstDash val="solid"/>
          </a:ln>
          <a:effectLst/>
        </p:spPr>
      </p:cxnSp>
      <p:cxnSp>
        <p:nvCxnSpPr>
          <p:cNvPr id="169" name="Straight Connector 168"/>
          <p:cNvCxnSpPr/>
          <p:nvPr/>
        </p:nvCxnSpPr>
        <p:spPr>
          <a:xfrm>
            <a:off x="1600167" y="3200400"/>
            <a:ext cx="1524000" cy="0"/>
          </a:xfrm>
          <a:prstGeom prst="line">
            <a:avLst/>
          </a:prstGeom>
          <a:noFill/>
          <a:ln w="9525" cap="flat" cmpd="sng" algn="ctr">
            <a:solidFill>
              <a:sysClr val="windowText" lastClr="000000">
                <a:shade val="95000"/>
                <a:satMod val="105000"/>
              </a:sysClr>
            </a:solidFill>
            <a:prstDash val="solid"/>
          </a:ln>
          <a:effectLst/>
        </p:spPr>
      </p:cxnSp>
      <p:cxnSp>
        <p:nvCxnSpPr>
          <p:cNvPr id="170" name="Straight Connector 169"/>
          <p:cNvCxnSpPr/>
          <p:nvPr/>
        </p:nvCxnSpPr>
        <p:spPr>
          <a:xfrm>
            <a:off x="1600176" y="4267200"/>
            <a:ext cx="1524002" cy="0"/>
          </a:xfrm>
          <a:prstGeom prst="line">
            <a:avLst/>
          </a:prstGeom>
          <a:noFill/>
          <a:ln w="25400" cap="flat" cmpd="sng" algn="ctr">
            <a:solidFill>
              <a:srgbClr val="4F81BD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171" name="Straight Connector 170"/>
          <p:cNvCxnSpPr/>
          <p:nvPr/>
        </p:nvCxnSpPr>
        <p:spPr>
          <a:xfrm>
            <a:off x="1600168" y="3657600"/>
            <a:ext cx="1524002" cy="0"/>
          </a:xfrm>
          <a:prstGeom prst="line">
            <a:avLst/>
          </a:prstGeom>
          <a:noFill/>
          <a:ln w="25400" cap="flat" cmpd="sng" algn="ctr">
            <a:solidFill>
              <a:srgbClr val="4F81BD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172" name="Straight Connector 171"/>
          <p:cNvCxnSpPr/>
          <p:nvPr/>
        </p:nvCxnSpPr>
        <p:spPr>
          <a:xfrm>
            <a:off x="1600176" y="4114800"/>
            <a:ext cx="1524000" cy="0"/>
          </a:xfrm>
          <a:prstGeom prst="line">
            <a:avLst/>
          </a:prstGeom>
          <a:noFill/>
          <a:ln w="9525" cap="flat" cmpd="sng" algn="ctr">
            <a:solidFill>
              <a:sysClr val="windowText" lastClr="000000">
                <a:shade val="95000"/>
                <a:satMod val="105000"/>
              </a:sysClr>
            </a:solidFill>
            <a:prstDash val="solid"/>
          </a:ln>
          <a:effectLst/>
        </p:spPr>
      </p:cxnSp>
      <p:cxnSp>
        <p:nvCxnSpPr>
          <p:cNvPr id="173" name="Straight Connector 172"/>
          <p:cNvCxnSpPr/>
          <p:nvPr/>
        </p:nvCxnSpPr>
        <p:spPr>
          <a:xfrm>
            <a:off x="1600176" y="3962400"/>
            <a:ext cx="1524000" cy="0"/>
          </a:xfrm>
          <a:prstGeom prst="line">
            <a:avLst/>
          </a:prstGeom>
          <a:noFill/>
          <a:ln w="9525" cap="flat" cmpd="sng" algn="ctr">
            <a:solidFill>
              <a:sysClr val="windowText" lastClr="000000">
                <a:shade val="95000"/>
                <a:satMod val="105000"/>
              </a:sysClr>
            </a:solidFill>
            <a:prstDash val="solid"/>
          </a:ln>
          <a:effectLst/>
        </p:spPr>
      </p:cxnSp>
      <p:cxnSp>
        <p:nvCxnSpPr>
          <p:cNvPr id="174" name="Straight Connector 173"/>
          <p:cNvCxnSpPr/>
          <p:nvPr/>
        </p:nvCxnSpPr>
        <p:spPr>
          <a:xfrm>
            <a:off x="1600176" y="3810000"/>
            <a:ext cx="1524000" cy="0"/>
          </a:xfrm>
          <a:prstGeom prst="line">
            <a:avLst/>
          </a:prstGeom>
          <a:noFill/>
          <a:ln w="9525" cap="flat" cmpd="sng" algn="ctr">
            <a:solidFill>
              <a:sysClr val="windowText" lastClr="000000">
                <a:shade val="95000"/>
                <a:satMod val="105000"/>
              </a:sysClr>
            </a:solidFill>
            <a:prstDash val="solid"/>
          </a:ln>
          <a:effectLst/>
        </p:spPr>
      </p:cxnSp>
      <p:cxnSp>
        <p:nvCxnSpPr>
          <p:cNvPr id="175" name="Straight Connector 174"/>
          <p:cNvCxnSpPr/>
          <p:nvPr/>
        </p:nvCxnSpPr>
        <p:spPr>
          <a:xfrm>
            <a:off x="1600184" y="4876800"/>
            <a:ext cx="1524002" cy="0"/>
          </a:xfrm>
          <a:prstGeom prst="line">
            <a:avLst/>
          </a:prstGeom>
          <a:noFill/>
          <a:ln w="25400" cap="flat" cmpd="sng" algn="ctr">
            <a:solidFill>
              <a:srgbClr val="4F81BD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176" name="Straight Connector 175"/>
          <p:cNvCxnSpPr/>
          <p:nvPr/>
        </p:nvCxnSpPr>
        <p:spPr>
          <a:xfrm>
            <a:off x="1600176" y="4267200"/>
            <a:ext cx="1524002" cy="0"/>
          </a:xfrm>
          <a:prstGeom prst="line">
            <a:avLst/>
          </a:prstGeom>
          <a:noFill/>
          <a:ln w="25400" cap="flat" cmpd="sng" algn="ctr">
            <a:solidFill>
              <a:srgbClr val="4F81BD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177" name="Straight Connector 176"/>
          <p:cNvCxnSpPr/>
          <p:nvPr/>
        </p:nvCxnSpPr>
        <p:spPr>
          <a:xfrm>
            <a:off x="1600184" y="4724400"/>
            <a:ext cx="1524000" cy="0"/>
          </a:xfrm>
          <a:prstGeom prst="line">
            <a:avLst/>
          </a:prstGeom>
          <a:noFill/>
          <a:ln w="9525" cap="flat" cmpd="sng" algn="ctr">
            <a:solidFill>
              <a:sysClr val="windowText" lastClr="000000">
                <a:shade val="95000"/>
                <a:satMod val="105000"/>
              </a:sysClr>
            </a:solidFill>
            <a:prstDash val="solid"/>
          </a:ln>
          <a:effectLst/>
        </p:spPr>
      </p:cxnSp>
      <p:cxnSp>
        <p:nvCxnSpPr>
          <p:cNvPr id="178" name="Straight Connector 177"/>
          <p:cNvCxnSpPr/>
          <p:nvPr/>
        </p:nvCxnSpPr>
        <p:spPr>
          <a:xfrm>
            <a:off x="1600184" y="4572000"/>
            <a:ext cx="1524000" cy="0"/>
          </a:xfrm>
          <a:prstGeom prst="line">
            <a:avLst/>
          </a:prstGeom>
          <a:noFill/>
          <a:ln w="9525" cap="flat" cmpd="sng" algn="ctr">
            <a:solidFill>
              <a:sysClr val="windowText" lastClr="000000">
                <a:shade val="95000"/>
                <a:satMod val="105000"/>
              </a:sysClr>
            </a:solidFill>
            <a:prstDash val="solid"/>
          </a:ln>
          <a:effectLst/>
        </p:spPr>
      </p:cxnSp>
      <p:cxnSp>
        <p:nvCxnSpPr>
          <p:cNvPr id="179" name="Straight Connector 178"/>
          <p:cNvCxnSpPr/>
          <p:nvPr/>
        </p:nvCxnSpPr>
        <p:spPr>
          <a:xfrm>
            <a:off x="1600184" y="4419600"/>
            <a:ext cx="1524000" cy="0"/>
          </a:xfrm>
          <a:prstGeom prst="line">
            <a:avLst/>
          </a:prstGeom>
          <a:noFill/>
          <a:ln w="9525" cap="flat" cmpd="sng" algn="ctr">
            <a:solidFill>
              <a:sysClr val="windowText" lastClr="000000">
                <a:shade val="95000"/>
                <a:satMod val="105000"/>
              </a:sysClr>
            </a:solidFill>
            <a:prstDash val="solid"/>
          </a:ln>
          <a:effectLst/>
        </p:spPr>
      </p:cxnSp>
      <p:cxnSp>
        <p:nvCxnSpPr>
          <p:cNvPr id="180" name="Straight Connector 179"/>
          <p:cNvCxnSpPr/>
          <p:nvPr/>
        </p:nvCxnSpPr>
        <p:spPr>
          <a:xfrm>
            <a:off x="1600176" y="4876800"/>
            <a:ext cx="1524002" cy="0"/>
          </a:xfrm>
          <a:prstGeom prst="line">
            <a:avLst/>
          </a:prstGeom>
          <a:noFill/>
          <a:ln w="25400" cap="flat" cmpd="sng" algn="ctr">
            <a:solidFill>
              <a:srgbClr val="4F81BD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181" name="Straight Connector 180"/>
          <p:cNvCxnSpPr/>
          <p:nvPr/>
        </p:nvCxnSpPr>
        <p:spPr>
          <a:xfrm>
            <a:off x="1600208" y="5486400"/>
            <a:ext cx="1524002" cy="0"/>
          </a:xfrm>
          <a:prstGeom prst="line">
            <a:avLst/>
          </a:prstGeom>
          <a:noFill/>
          <a:ln w="25400" cap="flat" cmpd="sng" algn="ctr">
            <a:solidFill>
              <a:srgbClr val="4F81BD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182" name="Straight Connector 181"/>
          <p:cNvCxnSpPr/>
          <p:nvPr/>
        </p:nvCxnSpPr>
        <p:spPr>
          <a:xfrm>
            <a:off x="1600200" y="4876800"/>
            <a:ext cx="1524002" cy="0"/>
          </a:xfrm>
          <a:prstGeom prst="line">
            <a:avLst/>
          </a:prstGeom>
          <a:noFill/>
          <a:ln w="25400" cap="flat" cmpd="sng" algn="ctr">
            <a:solidFill>
              <a:srgbClr val="4F81BD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183" name="Straight Connector 182"/>
          <p:cNvCxnSpPr/>
          <p:nvPr/>
        </p:nvCxnSpPr>
        <p:spPr>
          <a:xfrm>
            <a:off x="1600208" y="5334000"/>
            <a:ext cx="1524000" cy="0"/>
          </a:xfrm>
          <a:prstGeom prst="line">
            <a:avLst/>
          </a:prstGeom>
          <a:noFill/>
          <a:ln w="9525" cap="flat" cmpd="sng" algn="ctr">
            <a:solidFill>
              <a:sysClr val="windowText" lastClr="000000">
                <a:shade val="95000"/>
                <a:satMod val="105000"/>
              </a:sysClr>
            </a:solidFill>
            <a:prstDash val="solid"/>
          </a:ln>
          <a:effectLst/>
        </p:spPr>
      </p:cxnSp>
      <p:cxnSp>
        <p:nvCxnSpPr>
          <p:cNvPr id="184" name="Straight Connector 183"/>
          <p:cNvCxnSpPr/>
          <p:nvPr/>
        </p:nvCxnSpPr>
        <p:spPr>
          <a:xfrm>
            <a:off x="1600208" y="5181600"/>
            <a:ext cx="1524000" cy="0"/>
          </a:xfrm>
          <a:prstGeom prst="line">
            <a:avLst/>
          </a:prstGeom>
          <a:noFill/>
          <a:ln w="9525" cap="flat" cmpd="sng" algn="ctr">
            <a:solidFill>
              <a:sysClr val="windowText" lastClr="000000">
                <a:shade val="95000"/>
                <a:satMod val="105000"/>
              </a:sysClr>
            </a:solidFill>
            <a:prstDash val="solid"/>
          </a:ln>
          <a:effectLst/>
        </p:spPr>
      </p:cxnSp>
      <p:cxnSp>
        <p:nvCxnSpPr>
          <p:cNvPr id="185" name="Straight Connector 184"/>
          <p:cNvCxnSpPr/>
          <p:nvPr/>
        </p:nvCxnSpPr>
        <p:spPr>
          <a:xfrm>
            <a:off x="1600208" y="5029200"/>
            <a:ext cx="1524000" cy="0"/>
          </a:xfrm>
          <a:prstGeom prst="line">
            <a:avLst/>
          </a:prstGeom>
          <a:noFill/>
          <a:ln w="9525" cap="flat" cmpd="sng" algn="ctr">
            <a:solidFill>
              <a:sysClr val="windowText" lastClr="000000">
                <a:shade val="95000"/>
                <a:satMod val="105000"/>
              </a:sysClr>
            </a:solidFill>
            <a:prstDash val="solid"/>
          </a:ln>
          <a:effectLst/>
        </p:spPr>
      </p:cxnSp>
      <p:cxnSp>
        <p:nvCxnSpPr>
          <p:cNvPr id="186" name="Straight Connector 185"/>
          <p:cNvCxnSpPr/>
          <p:nvPr/>
        </p:nvCxnSpPr>
        <p:spPr>
          <a:xfrm>
            <a:off x="1600200" y="5486400"/>
            <a:ext cx="1524002" cy="0"/>
          </a:xfrm>
          <a:prstGeom prst="line">
            <a:avLst/>
          </a:prstGeom>
          <a:noFill/>
          <a:ln w="25400" cap="flat" cmpd="sng" algn="ctr">
            <a:solidFill>
              <a:srgbClr val="4F81BD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187" name="Straight Connector 186"/>
          <p:cNvCxnSpPr/>
          <p:nvPr/>
        </p:nvCxnSpPr>
        <p:spPr>
          <a:xfrm>
            <a:off x="1447800" y="4265612"/>
            <a:ext cx="1828800" cy="1588"/>
          </a:xfrm>
          <a:prstGeom prst="line">
            <a:avLst/>
          </a:prstGeom>
          <a:noFill/>
          <a:ln w="25400" cap="flat" cmpd="sng" algn="ctr">
            <a:solidFill>
              <a:srgbClr val="FF0000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188" name="Straight Connector 187"/>
          <p:cNvCxnSpPr/>
          <p:nvPr/>
        </p:nvCxnSpPr>
        <p:spPr>
          <a:xfrm>
            <a:off x="3276600" y="1828800"/>
            <a:ext cx="304800" cy="1588"/>
          </a:xfrm>
          <a:prstGeom prst="line">
            <a:avLst/>
          </a:prstGeom>
          <a:noFill/>
          <a:ln w="9525" cap="flat" cmpd="sng" algn="ctr">
            <a:solidFill>
              <a:sysClr val="windowText" lastClr="000000">
                <a:shade val="95000"/>
                <a:satMod val="105000"/>
              </a:sysClr>
            </a:solidFill>
            <a:prstDash val="solid"/>
          </a:ln>
          <a:effectLst/>
        </p:spPr>
      </p:cxnSp>
      <p:cxnSp>
        <p:nvCxnSpPr>
          <p:cNvPr id="189" name="Straight Connector 188"/>
          <p:cNvCxnSpPr/>
          <p:nvPr/>
        </p:nvCxnSpPr>
        <p:spPr>
          <a:xfrm>
            <a:off x="3276600" y="3043236"/>
            <a:ext cx="304800" cy="1588"/>
          </a:xfrm>
          <a:prstGeom prst="line">
            <a:avLst/>
          </a:prstGeom>
          <a:noFill/>
          <a:ln w="9525" cap="flat" cmpd="sng" algn="ctr">
            <a:solidFill>
              <a:sysClr val="windowText" lastClr="000000">
                <a:shade val="95000"/>
                <a:satMod val="105000"/>
              </a:sysClr>
            </a:solidFill>
            <a:prstDash val="solid"/>
          </a:ln>
          <a:effectLst/>
        </p:spPr>
      </p:cxnSp>
      <p:cxnSp>
        <p:nvCxnSpPr>
          <p:cNvPr id="190" name="Straight Connector 189"/>
          <p:cNvCxnSpPr/>
          <p:nvPr/>
        </p:nvCxnSpPr>
        <p:spPr>
          <a:xfrm>
            <a:off x="3276600" y="5487988"/>
            <a:ext cx="304898" cy="1588"/>
          </a:xfrm>
          <a:prstGeom prst="line">
            <a:avLst/>
          </a:prstGeom>
          <a:noFill/>
          <a:ln w="9525" cap="flat" cmpd="sng" algn="ctr">
            <a:solidFill>
              <a:sysClr val="windowText" lastClr="000000">
                <a:shade val="95000"/>
                <a:satMod val="105000"/>
              </a:sysClr>
            </a:solidFill>
            <a:prstDash val="solid"/>
          </a:ln>
          <a:effectLst/>
        </p:spPr>
      </p:cxnSp>
      <p:cxnSp>
        <p:nvCxnSpPr>
          <p:cNvPr id="191" name="Straight Connector 190"/>
          <p:cNvCxnSpPr/>
          <p:nvPr/>
        </p:nvCxnSpPr>
        <p:spPr>
          <a:xfrm>
            <a:off x="3276512" y="4262436"/>
            <a:ext cx="304888" cy="1588"/>
          </a:xfrm>
          <a:prstGeom prst="line">
            <a:avLst/>
          </a:prstGeom>
          <a:noFill/>
          <a:ln w="9525" cap="flat" cmpd="sng" algn="ctr">
            <a:solidFill>
              <a:sysClr val="windowText" lastClr="000000">
                <a:shade val="95000"/>
                <a:satMod val="105000"/>
              </a:sysClr>
            </a:solidFill>
            <a:prstDash val="solid"/>
          </a:ln>
          <a:effectLst/>
        </p:spPr>
      </p:cxnSp>
      <p:cxnSp>
        <p:nvCxnSpPr>
          <p:cNvPr id="192" name="Straight Connector 191"/>
          <p:cNvCxnSpPr/>
          <p:nvPr/>
        </p:nvCxnSpPr>
        <p:spPr>
          <a:xfrm rot="5400000" flipH="1" flipV="1">
            <a:off x="1568552" y="3659189"/>
            <a:ext cx="3660775" cy="1"/>
          </a:xfrm>
          <a:prstGeom prst="line">
            <a:avLst/>
          </a:prstGeom>
          <a:noFill/>
          <a:ln w="9525" cap="flat" cmpd="sng" algn="ctr">
            <a:solidFill>
              <a:sysClr val="windowText" lastClr="000000">
                <a:shade val="95000"/>
                <a:satMod val="105000"/>
              </a:sysClr>
            </a:solidFill>
            <a:prstDash val="solid"/>
          </a:ln>
          <a:effectLst/>
        </p:spPr>
      </p:cxnSp>
      <p:grpSp>
        <p:nvGrpSpPr>
          <p:cNvPr id="193" name="Group 192"/>
          <p:cNvGrpSpPr/>
          <p:nvPr/>
        </p:nvGrpSpPr>
        <p:grpSpPr>
          <a:xfrm>
            <a:off x="4800463" y="1600199"/>
            <a:ext cx="2133786" cy="4191001"/>
            <a:chOff x="4800463" y="76200"/>
            <a:chExt cx="2133786" cy="6477001"/>
          </a:xfrm>
        </p:grpSpPr>
        <p:sp>
          <p:nvSpPr>
            <p:cNvPr id="194" name="Rectangle 193"/>
            <p:cNvSpPr/>
            <p:nvPr/>
          </p:nvSpPr>
          <p:spPr>
            <a:xfrm>
              <a:off x="5257874" y="2743200"/>
              <a:ext cx="1523953" cy="306388"/>
            </a:xfrm>
            <a:prstGeom prst="rect">
              <a:avLst/>
            </a:prstGeom>
            <a:solidFill>
              <a:srgbClr val="604A7B"/>
            </a:solidFill>
            <a:ln w="9525" cap="flat" cmpd="sng" algn="ctr">
              <a:solidFill>
                <a:sysClr val="windowText" lastClr="000000"/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5" name="Rectangle 194"/>
            <p:cNvSpPr/>
            <p:nvPr/>
          </p:nvSpPr>
          <p:spPr>
            <a:xfrm>
              <a:off x="5257808" y="5176836"/>
              <a:ext cx="1523953" cy="1219200"/>
            </a:xfrm>
            <a:prstGeom prst="rect">
              <a:avLst/>
            </a:prstGeom>
            <a:solidFill>
              <a:srgbClr val="EEECE1">
                <a:lumMod val="50000"/>
              </a:srgbClr>
            </a:solidFill>
            <a:ln w="9525" cap="flat" cmpd="sng" algn="ctr">
              <a:solidFill>
                <a:sysClr val="windowText" lastClr="000000"/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6" name="Rectangle 195"/>
            <p:cNvSpPr/>
            <p:nvPr/>
          </p:nvSpPr>
          <p:spPr>
            <a:xfrm>
              <a:off x="5257874" y="762000"/>
              <a:ext cx="1523953" cy="762000"/>
            </a:xfrm>
            <a:prstGeom prst="rect">
              <a:avLst/>
            </a:prstGeom>
            <a:solidFill>
              <a:srgbClr val="4F81BD">
                <a:lumMod val="60000"/>
                <a:lumOff val="40000"/>
              </a:srgbClr>
            </a:solidFill>
            <a:ln w="9525" cap="flat" cmpd="sng" algn="ctr">
              <a:solidFill>
                <a:sysClr val="windowText" lastClr="000000"/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197" name="Straight Connector 196"/>
            <p:cNvCxnSpPr/>
            <p:nvPr/>
          </p:nvCxnSpPr>
          <p:spPr>
            <a:xfrm rot="16200000" flipH="1">
              <a:off x="3771921" y="1562096"/>
              <a:ext cx="2971800" cy="8"/>
            </a:xfrm>
            <a:prstGeom prst="line">
              <a:avLst/>
            </a:prstGeom>
            <a:noFill/>
            <a:ln w="254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198" name="Straight Connector 197"/>
            <p:cNvCxnSpPr/>
            <p:nvPr/>
          </p:nvCxnSpPr>
          <p:spPr>
            <a:xfrm rot="5400000">
              <a:off x="5295914" y="1562096"/>
              <a:ext cx="2971800" cy="8"/>
            </a:xfrm>
            <a:prstGeom prst="line">
              <a:avLst/>
            </a:prstGeom>
            <a:noFill/>
            <a:ln w="254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199" name="Straight Connector 198"/>
            <p:cNvCxnSpPr/>
            <p:nvPr/>
          </p:nvCxnSpPr>
          <p:spPr>
            <a:xfrm>
              <a:off x="5257825" y="914400"/>
              <a:ext cx="1524002" cy="0"/>
            </a:xfrm>
            <a:prstGeom prst="line">
              <a:avLst/>
            </a:prstGeom>
            <a:noFill/>
            <a:ln w="254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200" name="Straight Connector 199"/>
            <p:cNvCxnSpPr/>
            <p:nvPr/>
          </p:nvCxnSpPr>
          <p:spPr>
            <a:xfrm>
              <a:off x="5105449" y="304800"/>
              <a:ext cx="1828800" cy="1588"/>
            </a:xfrm>
            <a:prstGeom prst="line">
              <a:avLst/>
            </a:prstGeom>
            <a:noFill/>
            <a:ln w="25400" cap="flat" cmpd="sng" algn="ctr">
              <a:solidFill>
                <a:srgbClr val="FF0000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201" name="Straight Connector 200"/>
            <p:cNvCxnSpPr/>
            <p:nvPr/>
          </p:nvCxnSpPr>
          <p:spPr>
            <a:xfrm>
              <a:off x="5257825" y="762000"/>
              <a:ext cx="1524000" cy="0"/>
            </a:xfrm>
            <a:prstGeom prst="line">
              <a:avLst/>
            </a:prstGeom>
            <a:noFill/>
            <a:ln w="9525" cap="flat" cmpd="sng" algn="ctr">
              <a:solidFill>
                <a:sysClr val="windowText" lastClr="000000">
                  <a:shade val="95000"/>
                  <a:satMod val="105000"/>
                </a:sysClr>
              </a:solidFill>
              <a:prstDash val="solid"/>
            </a:ln>
            <a:effectLst/>
          </p:spPr>
        </p:cxnSp>
        <p:cxnSp>
          <p:nvCxnSpPr>
            <p:cNvPr id="202" name="Straight Connector 201"/>
            <p:cNvCxnSpPr/>
            <p:nvPr/>
          </p:nvCxnSpPr>
          <p:spPr>
            <a:xfrm>
              <a:off x="5257825" y="609600"/>
              <a:ext cx="1524000" cy="0"/>
            </a:xfrm>
            <a:prstGeom prst="line">
              <a:avLst/>
            </a:prstGeom>
            <a:noFill/>
            <a:ln w="9525" cap="flat" cmpd="sng" algn="ctr">
              <a:solidFill>
                <a:sysClr val="windowText" lastClr="000000">
                  <a:shade val="95000"/>
                  <a:satMod val="105000"/>
                </a:sysClr>
              </a:solidFill>
              <a:prstDash val="solid"/>
            </a:ln>
            <a:effectLst/>
          </p:spPr>
        </p:cxnSp>
        <p:cxnSp>
          <p:nvCxnSpPr>
            <p:cNvPr id="203" name="Straight Connector 202"/>
            <p:cNvCxnSpPr/>
            <p:nvPr/>
          </p:nvCxnSpPr>
          <p:spPr>
            <a:xfrm>
              <a:off x="5257825" y="457200"/>
              <a:ext cx="1524000" cy="0"/>
            </a:xfrm>
            <a:prstGeom prst="line">
              <a:avLst/>
            </a:prstGeom>
            <a:noFill/>
            <a:ln w="9525" cap="flat" cmpd="sng" algn="ctr">
              <a:solidFill>
                <a:sysClr val="windowText" lastClr="000000">
                  <a:shade val="95000"/>
                  <a:satMod val="105000"/>
                </a:sysClr>
              </a:solidFill>
              <a:prstDash val="solid"/>
            </a:ln>
            <a:effectLst/>
          </p:spPr>
        </p:cxnSp>
        <p:cxnSp>
          <p:nvCxnSpPr>
            <p:cNvPr id="204" name="Straight Connector 203"/>
            <p:cNvCxnSpPr/>
            <p:nvPr/>
          </p:nvCxnSpPr>
          <p:spPr>
            <a:xfrm>
              <a:off x="5257825" y="1524000"/>
              <a:ext cx="1524002" cy="0"/>
            </a:xfrm>
            <a:prstGeom prst="line">
              <a:avLst/>
            </a:prstGeom>
            <a:noFill/>
            <a:ln w="254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205" name="Straight Connector 204"/>
            <p:cNvCxnSpPr/>
            <p:nvPr/>
          </p:nvCxnSpPr>
          <p:spPr>
            <a:xfrm>
              <a:off x="5257817" y="914400"/>
              <a:ext cx="1524002" cy="0"/>
            </a:xfrm>
            <a:prstGeom prst="line">
              <a:avLst/>
            </a:prstGeom>
            <a:noFill/>
            <a:ln w="254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206" name="Straight Connector 205"/>
            <p:cNvCxnSpPr/>
            <p:nvPr/>
          </p:nvCxnSpPr>
          <p:spPr>
            <a:xfrm>
              <a:off x="5257825" y="1371600"/>
              <a:ext cx="1524000" cy="0"/>
            </a:xfrm>
            <a:prstGeom prst="line">
              <a:avLst/>
            </a:prstGeom>
            <a:noFill/>
            <a:ln w="9525" cap="flat" cmpd="sng" algn="ctr">
              <a:solidFill>
                <a:sysClr val="windowText" lastClr="000000">
                  <a:shade val="95000"/>
                  <a:satMod val="105000"/>
                </a:sysClr>
              </a:solidFill>
              <a:prstDash val="solid"/>
            </a:ln>
            <a:effectLst/>
          </p:spPr>
        </p:cxnSp>
        <p:cxnSp>
          <p:nvCxnSpPr>
            <p:cNvPr id="207" name="Straight Connector 206"/>
            <p:cNvCxnSpPr/>
            <p:nvPr/>
          </p:nvCxnSpPr>
          <p:spPr>
            <a:xfrm>
              <a:off x="5257825" y="1219200"/>
              <a:ext cx="1524000" cy="0"/>
            </a:xfrm>
            <a:prstGeom prst="line">
              <a:avLst/>
            </a:prstGeom>
            <a:noFill/>
            <a:ln w="9525" cap="flat" cmpd="sng" algn="ctr">
              <a:solidFill>
                <a:sysClr val="windowText" lastClr="000000">
                  <a:shade val="95000"/>
                  <a:satMod val="105000"/>
                </a:sysClr>
              </a:solidFill>
              <a:prstDash val="solid"/>
            </a:ln>
            <a:effectLst/>
          </p:spPr>
        </p:cxnSp>
        <p:cxnSp>
          <p:nvCxnSpPr>
            <p:cNvPr id="208" name="Straight Connector 207"/>
            <p:cNvCxnSpPr/>
            <p:nvPr/>
          </p:nvCxnSpPr>
          <p:spPr>
            <a:xfrm>
              <a:off x="5257825" y="1066800"/>
              <a:ext cx="1524000" cy="0"/>
            </a:xfrm>
            <a:prstGeom prst="line">
              <a:avLst/>
            </a:prstGeom>
            <a:noFill/>
            <a:ln w="9525" cap="flat" cmpd="sng" algn="ctr">
              <a:solidFill>
                <a:sysClr val="windowText" lastClr="000000">
                  <a:shade val="95000"/>
                  <a:satMod val="105000"/>
                </a:sysClr>
              </a:solidFill>
              <a:prstDash val="solid"/>
            </a:ln>
            <a:effectLst/>
          </p:spPr>
        </p:cxnSp>
        <p:cxnSp>
          <p:nvCxnSpPr>
            <p:cNvPr id="209" name="Straight Connector 208"/>
            <p:cNvCxnSpPr/>
            <p:nvPr/>
          </p:nvCxnSpPr>
          <p:spPr>
            <a:xfrm>
              <a:off x="5257816" y="2133600"/>
              <a:ext cx="1524002" cy="0"/>
            </a:xfrm>
            <a:prstGeom prst="line">
              <a:avLst/>
            </a:prstGeom>
            <a:noFill/>
            <a:ln w="254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210" name="Straight Connector 209"/>
            <p:cNvCxnSpPr/>
            <p:nvPr/>
          </p:nvCxnSpPr>
          <p:spPr>
            <a:xfrm>
              <a:off x="5257808" y="1524000"/>
              <a:ext cx="1524002" cy="0"/>
            </a:xfrm>
            <a:prstGeom prst="line">
              <a:avLst/>
            </a:prstGeom>
            <a:noFill/>
            <a:ln w="254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211" name="Straight Connector 210"/>
            <p:cNvCxnSpPr/>
            <p:nvPr/>
          </p:nvCxnSpPr>
          <p:spPr>
            <a:xfrm>
              <a:off x="5257816" y="1981200"/>
              <a:ext cx="1524000" cy="0"/>
            </a:xfrm>
            <a:prstGeom prst="line">
              <a:avLst/>
            </a:prstGeom>
            <a:noFill/>
            <a:ln w="9525" cap="flat" cmpd="sng" algn="ctr">
              <a:solidFill>
                <a:sysClr val="windowText" lastClr="000000">
                  <a:shade val="95000"/>
                  <a:satMod val="105000"/>
                </a:sysClr>
              </a:solidFill>
              <a:prstDash val="solid"/>
            </a:ln>
            <a:effectLst/>
          </p:spPr>
        </p:cxnSp>
        <p:cxnSp>
          <p:nvCxnSpPr>
            <p:cNvPr id="212" name="Straight Connector 211"/>
            <p:cNvCxnSpPr/>
            <p:nvPr/>
          </p:nvCxnSpPr>
          <p:spPr>
            <a:xfrm>
              <a:off x="5257816" y="1828800"/>
              <a:ext cx="1524000" cy="0"/>
            </a:xfrm>
            <a:prstGeom prst="line">
              <a:avLst/>
            </a:prstGeom>
            <a:noFill/>
            <a:ln w="9525" cap="flat" cmpd="sng" algn="ctr">
              <a:solidFill>
                <a:sysClr val="windowText" lastClr="000000">
                  <a:shade val="95000"/>
                  <a:satMod val="105000"/>
                </a:sysClr>
              </a:solidFill>
              <a:prstDash val="solid"/>
            </a:ln>
            <a:effectLst/>
          </p:spPr>
        </p:cxnSp>
        <p:cxnSp>
          <p:nvCxnSpPr>
            <p:cNvPr id="213" name="Straight Connector 212"/>
            <p:cNvCxnSpPr/>
            <p:nvPr/>
          </p:nvCxnSpPr>
          <p:spPr>
            <a:xfrm>
              <a:off x="5257816" y="1676400"/>
              <a:ext cx="1524000" cy="0"/>
            </a:xfrm>
            <a:prstGeom prst="line">
              <a:avLst/>
            </a:prstGeom>
            <a:noFill/>
            <a:ln w="9525" cap="flat" cmpd="sng" algn="ctr">
              <a:solidFill>
                <a:sysClr val="windowText" lastClr="000000">
                  <a:shade val="95000"/>
                  <a:satMod val="105000"/>
                </a:sysClr>
              </a:solidFill>
              <a:prstDash val="solid"/>
            </a:ln>
            <a:effectLst/>
          </p:spPr>
        </p:cxnSp>
        <p:cxnSp>
          <p:nvCxnSpPr>
            <p:cNvPr id="214" name="Straight Connector 213"/>
            <p:cNvCxnSpPr/>
            <p:nvPr/>
          </p:nvCxnSpPr>
          <p:spPr>
            <a:xfrm>
              <a:off x="5257825" y="2743200"/>
              <a:ext cx="1524002" cy="0"/>
            </a:xfrm>
            <a:prstGeom prst="line">
              <a:avLst/>
            </a:prstGeom>
            <a:noFill/>
            <a:ln w="254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215" name="Straight Connector 214"/>
            <p:cNvCxnSpPr/>
            <p:nvPr/>
          </p:nvCxnSpPr>
          <p:spPr>
            <a:xfrm>
              <a:off x="5257817" y="2133600"/>
              <a:ext cx="1524002" cy="0"/>
            </a:xfrm>
            <a:prstGeom prst="line">
              <a:avLst/>
            </a:prstGeom>
            <a:noFill/>
            <a:ln w="254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216" name="Straight Connector 215"/>
            <p:cNvCxnSpPr/>
            <p:nvPr/>
          </p:nvCxnSpPr>
          <p:spPr>
            <a:xfrm>
              <a:off x="5257825" y="2590800"/>
              <a:ext cx="1524000" cy="0"/>
            </a:xfrm>
            <a:prstGeom prst="line">
              <a:avLst/>
            </a:prstGeom>
            <a:noFill/>
            <a:ln w="9525" cap="flat" cmpd="sng" algn="ctr">
              <a:solidFill>
                <a:sysClr val="windowText" lastClr="000000">
                  <a:shade val="95000"/>
                  <a:satMod val="105000"/>
                </a:sysClr>
              </a:solidFill>
              <a:prstDash val="solid"/>
            </a:ln>
            <a:effectLst/>
          </p:spPr>
        </p:cxnSp>
        <p:cxnSp>
          <p:nvCxnSpPr>
            <p:cNvPr id="217" name="Straight Connector 216"/>
            <p:cNvCxnSpPr/>
            <p:nvPr/>
          </p:nvCxnSpPr>
          <p:spPr>
            <a:xfrm>
              <a:off x="5257825" y="2438400"/>
              <a:ext cx="1524000" cy="0"/>
            </a:xfrm>
            <a:prstGeom prst="line">
              <a:avLst/>
            </a:prstGeom>
            <a:noFill/>
            <a:ln w="9525" cap="flat" cmpd="sng" algn="ctr">
              <a:solidFill>
                <a:sysClr val="windowText" lastClr="000000">
                  <a:shade val="95000"/>
                  <a:satMod val="105000"/>
                </a:sysClr>
              </a:solidFill>
              <a:prstDash val="solid"/>
            </a:ln>
            <a:effectLst/>
          </p:spPr>
        </p:cxnSp>
        <p:cxnSp>
          <p:nvCxnSpPr>
            <p:cNvPr id="218" name="Straight Connector 217"/>
            <p:cNvCxnSpPr/>
            <p:nvPr/>
          </p:nvCxnSpPr>
          <p:spPr>
            <a:xfrm>
              <a:off x="5257825" y="2286000"/>
              <a:ext cx="1524000" cy="0"/>
            </a:xfrm>
            <a:prstGeom prst="line">
              <a:avLst/>
            </a:prstGeom>
            <a:noFill/>
            <a:ln w="9525" cap="flat" cmpd="sng" algn="ctr">
              <a:solidFill>
                <a:sysClr val="windowText" lastClr="000000">
                  <a:shade val="95000"/>
                  <a:satMod val="105000"/>
                </a:sysClr>
              </a:solidFill>
              <a:prstDash val="solid"/>
            </a:ln>
            <a:effectLst/>
          </p:spPr>
        </p:cxnSp>
        <p:cxnSp>
          <p:nvCxnSpPr>
            <p:cNvPr id="219" name="Straight Connector 218"/>
            <p:cNvCxnSpPr/>
            <p:nvPr/>
          </p:nvCxnSpPr>
          <p:spPr>
            <a:xfrm>
              <a:off x="5257825" y="2743200"/>
              <a:ext cx="1524002" cy="0"/>
            </a:xfrm>
            <a:prstGeom prst="line">
              <a:avLst/>
            </a:prstGeom>
            <a:noFill/>
            <a:ln w="254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220" name="Straight Connector 219"/>
            <p:cNvCxnSpPr/>
            <p:nvPr/>
          </p:nvCxnSpPr>
          <p:spPr>
            <a:xfrm>
              <a:off x="5105449" y="2741612"/>
              <a:ext cx="1828800" cy="1588"/>
            </a:xfrm>
            <a:prstGeom prst="line">
              <a:avLst/>
            </a:prstGeom>
            <a:noFill/>
            <a:ln w="25400" cap="flat" cmpd="sng" algn="ctr">
              <a:solidFill>
                <a:srgbClr val="FF0000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221" name="Straight Connector 220"/>
            <p:cNvCxnSpPr/>
            <p:nvPr/>
          </p:nvCxnSpPr>
          <p:spPr>
            <a:xfrm rot="16200000" flipH="1">
              <a:off x="3771921" y="3997320"/>
              <a:ext cx="2971800" cy="8"/>
            </a:xfrm>
            <a:prstGeom prst="line">
              <a:avLst/>
            </a:prstGeom>
            <a:noFill/>
            <a:ln w="254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222" name="Straight Connector 221"/>
            <p:cNvCxnSpPr/>
            <p:nvPr/>
          </p:nvCxnSpPr>
          <p:spPr>
            <a:xfrm rot="5400000">
              <a:off x="5295914" y="3997320"/>
              <a:ext cx="2971800" cy="8"/>
            </a:xfrm>
            <a:prstGeom prst="line">
              <a:avLst/>
            </a:prstGeom>
            <a:noFill/>
            <a:ln w="254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223" name="Straight Connector 222"/>
            <p:cNvCxnSpPr/>
            <p:nvPr/>
          </p:nvCxnSpPr>
          <p:spPr>
            <a:xfrm>
              <a:off x="5257825" y="3349624"/>
              <a:ext cx="1524002" cy="0"/>
            </a:xfrm>
            <a:prstGeom prst="line">
              <a:avLst/>
            </a:prstGeom>
            <a:noFill/>
            <a:ln w="254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224" name="Straight Connector 223"/>
            <p:cNvCxnSpPr/>
            <p:nvPr/>
          </p:nvCxnSpPr>
          <p:spPr>
            <a:xfrm>
              <a:off x="5105449" y="2740024"/>
              <a:ext cx="1828800" cy="1588"/>
            </a:xfrm>
            <a:prstGeom prst="line">
              <a:avLst/>
            </a:prstGeom>
            <a:noFill/>
            <a:ln w="25400" cap="flat" cmpd="sng" algn="ctr">
              <a:solidFill>
                <a:srgbClr val="FF0000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225" name="Straight Connector 224"/>
            <p:cNvCxnSpPr/>
            <p:nvPr/>
          </p:nvCxnSpPr>
          <p:spPr>
            <a:xfrm>
              <a:off x="5257825" y="3197224"/>
              <a:ext cx="1524000" cy="0"/>
            </a:xfrm>
            <a:prstGeom prst="line">
              <a:avLst/>
            </a:prstGeom>
            <a:noFill/>
            <a:ln w="9525" cap="flat" cmpd="sng" algn="ctr">
              <a:solidFill>
                <a:sysClr val="windowText" lastClr="000000">
                  <a:shade val="95000"/>
                  <a:satMod val="105000"/>
                </a:sysClr>
              </a:solidFill>
              <a:prstDash val="solid"/>
            </a:ln>
            <a:effectLst/>
          </p:spPr>
        </p:cxnSp>
        <p:cxnSp>
          <p:nvCxnSpPr>
            <p:cNvPr id="226" name="Straight Connector 225"/>
            <p:cNvCxnSpPr/>
            <p:nvPr/>
          </p:nvCxnSpPr>
          <p:spPr>
            <a:xfrm>
              <a:off x="5257825" y="3044824"/>
              <a:ext cx="1524000" cy="0"/>
            </a:xfrm>
            <a:prstGeom prst="line">
              <a:avLst/>
            </a:prstGeom>
            <a:noFill/>
            <a:ln w="9525" cap="flat" cmpd="sng" algn="ctr">
              <a:solidFill>
                <a:sysClr val="windowText" lastClr="000000">
                  <a:shade val="95000"/>
                  <a:satMod val="105000"/>
                </a:sysClr>
              </a:solidFill>
              <a:prstDash val="solid"/>
            </a:ln>
            <a:effectLst/>
          </p:spPr>
        </p:cxnSp>
        <p:cxnSp>
          <p:nvCxnSpPr>
            <p:cNvPr id="227" name="Straight Connector 226"/>
            <p:cNvCxnSpPr/>
            <p:nvPr/>
          </p:nvCxnSpPr>
          <p:spPr>
            <a:xfrm>
              <a:off x="5257825" y="2892424"/>
              <a:ext cx="1524000" cy="0"/>
            </a:xfrm>
            <a:prstGeom prst="line">
              <a:avLst/>
            </a:prstGeom>
            <a:noFill/>
            <a:ln w="9525" cap="flat" cmpd="sng" algn="ctr">
              <a:solidFill>
                <a:sysClr val="windowText" lastClr="000000">
                  <a:shade val="95000"/>
                  <a:satMod val="105000"/>
                </a:sysClr>
              </a:solidFill>
              <a:prstDash val="solid"/>
            </a:ln>
            <a:effectLst/>
          </p:spPr>
        </p:cxnSp>
        <p:cxnSp>
          <p:nvCxnSpPr>
            <p:cNvPr id="228" name="Straight Connector 227"/>
            <p:cNvCxnSpPr/>
            <p:nvPr/>
          </p:nvCxnSpPr>
          <p:spPr>
            <a:xfrm>
              <a:off x="5257825" y="3959224"/>
              <a:ext cx="1524002" cy="0"/>
            </a:xfrm>
            <a:prstGeom prst="line">
              <a:avLst/>
            </a:prstGeom>
            <a:noFill/>
            <a:ln w="254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229" name="Straight Connector 228"/>
            <p:cNvCxnSpPr/>
            <p:nvPr/>
          </p:nvCxnSpPr>
          <p:spPr>
            <a:xfrm>
              <a:off x="5257817" y="3349624"/>
              <a:ext cx="1524002" cy="0"/>
            </a:xfrm>
            <a:prstGeom prst="line">
              <a:avLst/>
            </a:prstGeom>
            <a:noFill/>
            <a:ln w="254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230" name="Straight Connector 229"/>
            <p:cNvCxnSpPr/>
            <p:nvPr/>
          </p:nvCxnSpPr>
          <p:spPr>
            <a:xfrm>
              <a:off x="5257825" y="3806824"/>
              <a:ext cx="1524000" cy="0"/>
            </a:xfrm>
            <a:prstGeom prst="line">
              <a:avLst/>
            </a:prstGeom>
            <a:noFill/>
            <a:ln w="9525" cap="flat" cmpd="sng" algn="ctr">
              <a:solidFill>
                <a:sysClr val="windowText" lastClr="000000">
                  <a:shade val="95000"/>
                  <a:satMod val="105000"/>
                </a:sysClr>
              </a:solidFill>
              <a:prstDash val="solid"/>
            </a:ln>
            <a:effectLst/>
          </p:spPr>
        </p:cxnSp>
        <p:cxnSp>
          <p:nvCxnSpPr>
            <p:cNvPr id="231" name="Straight Connector 230"/>
            <p:cNvCxnSpPr/>
            <p:nvPr/>
          </p:nvCxnSpPr>
          <p:spPr>
            <a:xfrm>
              <a:off x="5257825" y="3654424"/>
              <a:ext cx="1524000" cy="0"/>
            </a:xfrm>
            <a:prstGeom prst="line">
              <a:avLst/>
            </a:prstGeom>
            <a:noFill/>
            <a:ln w="9525" cap="flat" cmpd="sng" algn="ctr">
              <a:solidFill>
                <a:sysClr val="windowText" lastClr="000000">
                  <a:shade val="95000"/>
                  <a:satMod val="105000"/>
                </a:sysClr>
              </a:solidFill>
              <a:prstDash val="solid"/>
            </a:ln>
            <a:effectLst/>
          </p:spPr>
        </p:cxnSp>
        <p:cxnSp>
          <p:nvCxnSpPr>
            <p:cNvPr id="232" name="Straight Connector 231"/>
            <p:cNvCxnSpPr/>
            <p:nvPr/>
          </p:nvCxnSpPr>
          <p:spPr>
            <a:xfrm>
              <a:off x="5257825" y="3502024"/>
              <a:ext cx="1524000" cy="0"/>
            </a:xfrm>
            <a:prstGeom prst="line">
              <a:avLst/>
            </a:prstGeom>
            <a:noFill/>
            <a:ln w="9525" cap="flat" cmpd="sng" algn="ctr">
              <a:solidFill>
                <a:sysClr val="windowText" lastClr="000000">
                  <a:shade val="95000"/>
                  <a:satMod val="105000"/>
                </a:sysClr>
              </a:solidFill>
              <a:prstDash val="solid"/>
            </a:ln>
            <a:effectLst/>
          </p:spPr>
        </p:cxnSp>
        <p:cxnSp>
          <p:nvCxnSpPr>
            <p:cNvPr id="233" name="Straight Connector 232"/>
            <p:cNvCxnSpPr/>
            <p:nvPr/>
          </p:nvCxnSpPr>
          <p:spPr>
            <a:xfrm>
              <a:off x="5257816" y="4568824"/>
              <a:ext cx="1524002" cy="0"/>
            </a:xfrm>
            <a:prstGeom prst="line">
              <a:avLst/>
            </a:prstGeom>
            <a:noFill/>
            <a:ln w="254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234" name="Straight Connector 233"/>
            <p:cNvCxnSpPr/>
            <p:nvPr/>
          </p:nvCxnSpPr>
          <p:spPr>
            <a:xfrm>
              <a:off x="5257808" y="3959224"/>
              <a:ext cx="1524002" cy="0"/>
            </a:xfrm>
            <a:prstGeom prst="line">
              <a:avLst/>
            </a:prstGeom>
            <a:noFill/>
            <a:ln w="254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235" name="Straight Connector 234"/>
            <p:cNvCxnSpPr/>
            <p:nvPr/>
          </p:nvCxnSpPr>
          <p:spPr>
            <a:xfrm>
              <a:off x="5257816" y="4416424"/>
              <a:ext cx="1524000" cy="0"/>
            </a:xfrm>
            <a:prstGeom prst="line">
              <a:avLst/>
            </a:prstGeom>
            <a:noFill/>
            <a:ln w="9525" cap="flat" cmpd="sng" algn="ctr">
              <a:solidFill>
                <a:sysClr val="windowText" lastClr="000000">
                  <a:shade val="95000"/>
                  <a:satMod val="105000"/>
                </a:sysClr>
              </a:solidFill>
              <a:prstDash val="solid"/>
            </a:ln>
            <a:effectLst/>
          </p:spPr>
        </p:cxnSp>
        <p:cxnSp>
          <p:nvCxnSpPr>
            <p:cNvPr id="236" name="Straight Connector 235"/>
            <p:cNvCxnSpPr/>
            <p:nvPr/>
          </p:nvCxnSpPr>
          <p:spPr>
            <a:xfrm>
              <a:off x="5257816" y="4264024"/>
              <a:ext cx="1524000" cy="0"/>
            </a:xfrm>
            <a:prstGeom prst="line">
              <a:avLst/>
            </a:prstGeom>
            <a:noFill/>
            <a:ln w="9525" cap="flat" cmpd="sng" algn="ctr">
              <a:solidFill>
                <a:sysClr val="windowText" lastClr="000000">
                  <a:shade val="95000"/>
                  <a:satMod val="105000"/>
                </a:sysClr>
              </a:solidFill>
              <a:prstDash val="solid"/>
            </a:ln>
            <a:effectLst/>
          </p:spPr>
        </p:cxnSp>
        <p:cxnSp>
          <p:nvCxnSpPr>
            <p:cNvPr id="237" name="Straight Connector 236"/>
            <p:cNvCxnSpPr/>
            <p:nvPr/>
          </p:nvCxnSpPr>
          <p:spPr>
            <a:xfrm>
              <a:off x="5257816" y="4111624"/>
              <a:ext cx="1524000" cy="0"/>
            </a:xfrm>
            <a:prstGeom prst="line">
              <a:avLst/>
            </a:prstGeom>
            <a:noFill/>
            <a:ln w="9525" cap="flat" cmpd="sng" algn="ctr">
              <a:solidFill>
                <a:sysClr val="windowText" lastClr="000000">
                  <a:shade val="95000"/>
                  <a:satMod val="105000"/>
                </a:sysClr>
              </a:solidFill>
              <a:prstDash val="solid"/>
            </a:ln>
            <a:effectLst/>
          </p:spPr>
        </p:cxnSp>
        <p:cxnSp>
          <p:nvCxnSpPr>
            <p:cNvPr id="238" name="Straight Connector 237"/>
            <p:cNvCxnSpPr/>
            <p:nvPr/>
          </p:nvCxnSpPr>
          <p:spPr>
            <a:xfrm>
              <a:off x="5257825" y="5178424"/>
              <a:ext cx="1524002" cy="0"/>
            </a:xfrm>
            <a:prstGeom prst="line">
              <a:avLst/>
            </a:prstGeom>
            <a:noFill/>
            <a:ln w="254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239" name="Straight Connector 238"/>
            <p:cNvCxnSpPr/>
            <p:nvPr/>
          </p:nvCxnSpPr>
          <p:spPr>
            <a:xfrm>
              <a:off x="5257817" y="4568824"/>
              <a:ext cx="1524002" cy="0"/>
            </a:xfrm>
            <a:prstGeom prst="line">
              <a:avLst/>
            </a:prstGeom>
            <a:noFill/>
            <a:ln w="254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240" name="Straight Connector 239"/>
            <p:cNvCxnSpPr/>
            <p:nvPr/>
          </p:nvCxnSpPr>
          <p:spPr>
            <a:xfrm>
              <a:off x="5257825" y="5026024"/>
              <a:ext cx="1524000" cy="0"/>
            </a:xfrm>
            <a:prstGeom prst="line">
              <a:avLst/>
            </a:prstGeom>
            <a:noFill/>
            <a:ln w="9525" cap="flat" cmpd="sng" algn="ctr">
              <a:solidFill>
                <a:sysClr val="windowText" lastClr="000000">
                  <a:shade val="95000"/>
                  <a:satMod val="105000"/>
                </a:sysClr>
              </a:solidFill>
              <a:prstDash val="solid"/>
            </a:ln>
            <a:effectLst/>
          </p:spPr>
        </p:cxnSp>
        <p:cxnSp>
          <p:nvCxnSpPr>
            <p:cNvPr id="241" name="Straight Connector 240"/>
            <p:cNvCxnSpPr/>
            <p:nvPr/>
          </p:nvCxnSpPr>
          <p:spPr>
            <a:xfrm>
              <a:off x="5257825" y="4873624"/>
              <a:ext cx="1524000" cy="0"/>
            </a:xfrm>
            <a:prstGeom prst="line">
              <a:avLst/>
            </a:prstGeom>
            <a:noFill/>
            <a:ln w="9525" cap="flat" cmpd="sng" algn="ctr">
              <a:solidFill>
                <a:sysClr val="windowText" lastClr="000000">
                  <a:shade val="95000"/>
                  <a:satMod val="105000"/>
                </a:sysClr>
              </a:solidFill>
              <a:prstDash val="solid"/>
            </a:ln>
            <a:effectLst/>
          </p:spPr>
        </p:cxnSp>
        <p:cxnSp>
          <p:nvCxnSpPr>
            <p:cNvPr id="242" name="Straight Connector 241"/>
            <p:cNvCxnSpPr/>
            <p:nvPr/>
          </p:nvCxnSpPr>
          <p:spPr>
            <a:xfrm>
              <a:off x="5257825" y="4721224"/>
              <a:ext cx="1524000" cy="0"/>
            </a:xfrm>
            <a:prstGeom prst="line">
              <a:avLst/>
            </a:prstGeom>
            <a:noFill/>
            <a:ln w="9525" cap="flat" cmpd="sng" algn="ctr">
              <a:solidFill>
                <a:sysClr val="windowText" lastClr="000000">
                  <a:shade val="95000"/>
                  <a:satMod val="105000"/>
                </a:sysClr>
              </a:solidFill>
              <a:prstDash val="solid"/>
            </a:ln>
            <a:effectLst/>
          </p:spPr>
        </p:cxnSp>
        <p:cxnSp>
          <p:nvCxnSpPr>
            <p:cNvPr id="243" name="Straight Connector 242"/>
            <p:cNvCxnSpPr/>
            <p:nvPr/>
          </p:nvCxnSpPr>
          <p:spPr>
            <a:xfrm>
              <a:off x="5257825" y="5178424"/>
              <a:ext cx="1524002" cy="0"/>
            </a:xfrm>
            <a:prstGeom prst="line">
              <a:avLst/>
            </a:prstGeom>
            <a:noFill/>
            <a:ln w="254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244" name="Straight Connector 243"/>
            <p:cNvCxnSpPr/>
            <p:nvPr/>
          </p:nvCxnSpPr>
          <p:spPr>
            <a:xfrm>
              <a:off x="5105449" y="5176836"/>
              <a:ext cx="1828800" cy="1588"/>
            </a:xfrm>
            <a:prstGeom prst="line">
              <a:avLst/>
            </a:prstGeom>
            <a:noFill/>
            <a:ln w="25400" cap="flat" cmpd="sng" algn="ctr">
              <a:solidFill>
                <a:srgbClr val="FF0000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245" name="Straight Connector 244"/>
            <p:cNvCxnSpPr/>
            <p:nvPr/>
          </p:nvCxnSpPr>
          <p:spPr>
            <a:xfrm rot="5400000">
              <a:off x="4457713" y="5753096"/>
              <a:ext cx="1600200" cy="9"/>
            </a:xfrm>
            <a:prstGeom prst="line">
              <a:avLst/>
            </a:prstGeom>
            <a:noFill/>
            <a:ln w="254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246" name="Straight Connector 245"/>
            <p:cNvCxnSpPr/>
            <p:nvPr/>
          </p:nvCxnSpPr>
          <p:spPr>
            <a:xfrm rot="5400000">
              <a:off x="5981714" y="5753096"/>
              <a:ext cx="1600201" cy="8"/>
            </a:xfrm>
            <a:prstGeom prst="line">
              <a:avLst/>
            </a:prstGeom>
            <a:noFill/>
            <a:ln w="254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247" name="Straight Connector 246"/>
            <p:cNvCxnSpPr/>
            <p:nvPr/>
          </p:nvCxnSpPr>
          <p:spPr>
            <a:xfrm>
              <a:off x="5257825" y="5791200"/>
              <a:ext cx="1524002" cy="0"/>
            </a:xfrm>
            <a:prstGeom prst="line">
              <a:avLst/>
            </a:prstGeom>
            <a:noFill/>
            <a:ln w="254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248" name="Straight Connector 247"/>
            <p:cNvCxnSpPr/>
            <p:nvPr/>
          </p:nvCxnSpPr>
          <p:spPr>
            <a:xfrm>
              <a:off x="5105449" y="5181600"/>
              <a:ext cx="1828800" cy="1588"/>
            </a:xfrm>
            <a:prstGeom prst="line">
              <a:avLst/>
            </a:prstGeom>
            <a:noFill/>
            <a:ln w="25400" cap="flat" cmpd="sng" algn="ctr">
              <a:solidFill>
                <a:srgbClr val="FF0000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249" name="Straight Connector 248"/>
            <p:cNvCxnSpPr/>
            <p:nvPr/>
          </p:nvCxnSpPr>
          <p:spPr>
            <a:xfrm>
              <a:off x="5257825" y="5638800"/>
              <a:ext cx="1524000" cy="0"/>
            </a:xfrm>
            <a:prstGeom prst="line">
              <a:avLst/>
            </a:prstGeom>
            <a:noFill/>
            <a:ln w="9525" cap="flat" cmpd="sng" algn="ctr">
              <a:solidFill>
                <a:sysClr val="windowText" lastClr="000000">
                  <a:shade val="95000"/>
                  <a:satMod val="105000"/>
                </a:sysClr>
              </a:solidFill>
              <a:prstDash val="solid"/>
            </a:ln>
            <a:effectLst/>
          </p:spPr>
        </p:cxnSp>
        <p:cxnSp>
          <p:nvCxnSpPr>
            <p:cNvPr id="250" name="Straight Connector 249"/>
            <p:cNvCxnSpPr/>
            <p:nvPr/>
          </p:nvCxnSpPr>
          <p:spPr>
            <a:xfrm>
              <a:off x="5257825" y="5486400"/>
              <a:ext cx="1524000" cy="0"/>
            </a:xfrm>
            <a:prstGeom prst="line">
              <a:avLst/>
            </a:prstGeom>
            <a:noFill/>
            <a:ln w="9525" cap="flat" cmpd="sng" algn="ctr">
              <a:solidFill>
                <a:sysClr val="windowText" lastClr="000000">
                  <a:shade val="95000"/>
                  <a:satMod val="105000"/>
                </a:sysClr>
              </a:solidFill>
              <a:prstDash val="solid"/>
            </a:ln>
            <a:effectLst/>
          </p:spPr>
        </p:cxnSp>
        <p:cxnSp>
          <p:nvCxnSpPr>
            <p:cNvPr id="251" name="Straight Connector 250"/>
            <p:cNvCxnSpPr/>
            <p:nvPr/>
          </p:nvCxnSpPr>
          <p:spPr>
            <a:xfrm>
              <a:off x="5257825" y="5334000"/>
              <a:ext cx="1524000" cy="0"/>
            </a:xfrm>
            <a:prstGeom prst="line">
              <a:avLst/>
            </a:prstGeom>
            <a:noFill/>
            <a:ln w="9525" cap="flat" cmpd="sng" algn="ctr">
              <a:solidFill>
                <a:sysClr val="windowText" lastClr="000000">
                  <a:shade val="95000"/>
                  <a:satMod val="105000"/>
                </a:sysClr>
              </a:solidFill>
              <a:prstDash val="solid"/>
            </a:ln>
            <a:effectLst/>
          </p:spPr>
        </p:cxnSp>
        <p:cxnSp>
          <p:nvCxnSpPr>
            <p:cNvPr id="252" name="Straight Connector 251"/>
            <p:cNvCxnSpPr/>
            <p:nvPr/>
          </p:nvCxnSpPr>
          <p:spPr>
            <a:xfrm>
              <a:off x="5257825" y="6400800"/>
              <a:ext cx="1524002" cy="0"/>
            </a:xfrm>
            <a:prstGeom prst="line">
              <a:avLst/>
            </a:prstGeom>
            <a:noFill/>
            <a:ln w="254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253" name="Straight Connector 252"/>
            <p:cNvCxnSpPr/>
            <p:nvPr/>
          </p:nvCxnSpPr>
          <p:spPr>
            <a:xfrm>
              <a:off x="5257817" y="5791200"/>
              <a:ext cx="1524002" cy="0"/>
            </a:xfrm>
            <a:prstGeom prst="line">
              <a:avLst/>
            </a:prstGeom>
            <a:noFill/>
            <a:ln w="254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254" name="Straight Connector 253"/>
            <p:cNvCxnSpPr/>
            <p:nvPr/>
          </p:nvCxnSpPr>
          <p:spPr>
            <a:xfrm>
              <a:off x="5257825" y="6248400"/>
              <a:ext cx="1524000" cy="0"/>
            </a:xfrm>
            <a:prstGeom prst="line">
              <a:avLst/>
            </a:prstGeom>
            <a:noFill/>
            <a:ln w="9525" cap="flat" cmpd="sng" algn="ctr">
              <a:solidFill>
                <a:sysClr val="windowText" lastClr="000000">
                  <a:shade val="95000"/>
                  <a:satMod val="105000"/>
                </a:sysClr>
              </a:solidFill>
              <a:prstDash val="solid"/>
            </a:ln>
            <a:effectLst/>
          </p:spPr>
        </p:cxnSp>
        <p:cxnSp>
          <p:nvCxnSpPr>
            <p:cNvPr id="255" name="Straight Connector 254"/>
            <p:cNvCxnSpPr/>
            <p:nvPr/>
          </p:nvCxnSpPr>
          <p:spPr>
            <a:xfrm>
              <a:off x="5257825" y="6096000"/>
              <a:ext cx="1524000" cy="0"/>
            </a:xfrm>
            <a:prstGeom prst="line">
              <a:avLst/>
            </a:prstGeom>
            <a:noFill/>
            <a:ln w="9525" cap="flat" cmpd="sng" algn="ctr">
              <a:solidFill>
                <a:sysClr val="windowText" lastClr="000000">
                  <a:shade val="95000"/>
                  <a:satMod val="105000"/>
                </a:sysClr>
              </a:solidFill>
              <a:prstDash val="solid"/>
            </a:ln>
            <a:effectLst/>
          </p:spPr>
        </p:cxnSp>
        <p:cxnSp>
          <p:nvCxnSpPr>
            <p:cNvPr id="256" name="Straight Connector 255"/>
            <p:cNvCxnSpPr/>
            <p:nvPr/>
          </p:nvCxnSpPr>
          <p:spPr>
            <a:xfrm>
              <a:off x="5257825" y="5943600"/>
              <a:ext cx="1524000" cy="0"/>
            </a:xfrm>
            <a:prstGeom prst="line">
              <a:avLst/>
            </a:prstGeom>
            <a:noFill/>
            <a:ln w="9525" cap="flat" cmpd="sng" algn="ctr">
              <a:solidFill>
                <a:sysClr val="windowText" lastClr="000000">
                  <a:shade val="95000"/>
                  <a:satMod val="105000"/>
                </a:sysClr>
              </a:solidFill>
              <a:prstDash val="solid"/>
            </a:ln>
            <a:effectLst/>
          </p:spPr>
        </p:cxnSp>
        <p:cxnSp>
          <p:nvCxnSpPr>
            <p:cNvPr id="257" name="Straight Connector 256"/>
            <p:cNvCxnSpPr/>
            <p:nvPr/>
          </p:nvCxnSpPr>
          <p:spPr>
            <a:xfrm>
              <a:off x="5257808" y="6400800"/>
              <a:ext cx="1524002" cy="0"/>
            </a:xfrm>
            <a:prstGeom prst="line">
              <a:avLst/>
            </a:prstGeom>
            <a:noFill/>
            <a:ln w="254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258" name="Straight Connector 257"/>
            <p:cNvCxnSpPr/>
            <p:nvPr/>
          </p:nvCxnSpPr>
          <p:spPr>
            <a:xfrm>
              <a:off x="4800551" y="306388"/>
              <a:ext cx="304800" cy="1588"/>
            </a:xfrm>
            <a:prstGeom prst="line">
              <a:avLst/>
            </a:prstGeom>
            <a:noFill/>
            <a:ln w="9525" cap="flat" cmpd="sng" algn="ctr">
              <a:solidFill>
                <a:sysClr val="windowText" lastClr="000000">
                  <a:shade val="95000"/>
                  <a:satMod val="105000"/>
                </a:sysClr>
              </a:solidFill>
              <a:prstDash val="solid"/>
            </a:ln>
            <a:effectLst/>
          </p:spPr>
        </p:cxnSp>
        <p:cxnSp>
          <p:nvCxnSpPr>
            <p:cNvPr id="259" name="Straight Connector 258"/>
            <p:cNvCxnSpPr/>
            <p:nvPr/>
          </p:nvCxnSpPr>
          <p:spPr>
            <a:xfrm>
              <a:off x="4800551" y="1520824"/>
              <a:ext cx="304800" cy="1588"/>
            </a:xfrm>
            <a:prstGeom prst="line">
              <a:avLst/>
            </a:prstGeom>
            <a:noFill/>
            <a:ln w="9525" cap="flat" cmpd="sng" algn="ctr">
              <a:solidFill>
                <a:sysClr val="windowText" lastClr="000000">
                  <a:shade val="95000"/>
                  <a:satMod val="105000"/>
                </a:sysClr>
              </a:solidFill>
              <a:prstDash val="solid"/>
            </a:ln>
            <a:effectLst/>
          </p:spPr>
        </p:cxnSp>
        <p:cxnSp>
          <p:nvCxnSpPr>
            <p:cNvPr id="260" name="Straight Connector 259"/>
            <p:cNvCxnSpPr/>
            <p:nvPr/>
          </p:nvCxnSpPr>
          <p:spPr>
            <a:xfrm>
              <a:off x="4800551" y="3965576"/>
              <a:ext cx="304898" cy="1588"/>
            </a:xfrm>
            <a:prstGeom prst="line">
              <a:avLst/>
            </a:prstGeom>
            <a:noFill/>
            <a:ln w="9525" cap="flat" cmpd="sng" algn="ctr">
              <a:solidFill>
                <a:sysClr val="windowText" lastClr="000000">
                  <a:shade val="95000"/>
                  <a:satMod val="105000"/>
                </a:sysClr>
              </a:solidFill>
              <a:prstDash val="solid"/>
            </a:ln>
            <a:effectLst/>
          </p:spPr>
        </p:cxnSp>
        <p:cxnSp>
          <p:nvCxnSpPr>
            <p:cNvPr id="261" name="Straight Connector 260"/>
            <p:cNvCxnSpPr/>
            <p:nvPr/>
          </p:nvCxnSpPr>
          <p:spPr>
            <a:xfrm>
              <a:off x="4800463" y="2740024"/>
              <a:ext cx="304888" cy="1588"/>
            </a:xfrm>
            <a:prstGeom prst="line">
              <a:avLst/>
            </a:prstGeom>
            <a:noFill/>
            <a:ln w="9525" cap="flat" cmpd="sng" algn="ctr">
              <a:solidFill>
                <a:sysClr val="windowText" lastClr="000000">
                  <a:shade val="95000"/>
                  <a:satMod val="105000"/>
                </a:sysClr>
              </a:solidFill>
              <a:prstDash val="solid"/>
            </a:ln>
            <a:effectLst/>
          </p:spPr>
        </p:cxnSp>
        <p:cxnSp>
          <p:nvCxnSpPr>
            <p:cNvPr id="262" name="Straight Connector 261"/>
            <p:cNvCxnSpPr/>
            <p:nvPr/>
          </p:nvCxnSpPr>
          <p:spPr>
            <a:xfrm rot="5400000" flipH="1" flipV="1">
              <a:off x="3092503" y="2136777"/>
              <a:ext cx="3660775" cy="1"/>
            </a:xfrm>
            <a:prstGeom prst="line">
              <a:avLst/>
            </a:prstGeom>
            <a:noFill/>
            <a:ln w="9525" cap="flat" cmpd="sng" algn="ctr">
              <a:solidFill>
                <a:sysClr val="windowText" lastClr="000000">
                  <a:shade val="95000"/>
                  <a:satMod val="105000"/>
                </a:sysClr>
              </a:solidFill>
              <a:prstDash val="solid"/>
            </a:ln>
            <a:effectLst/>
          </p:spPr>
        </p:cxnSp>
        <p:cxnSp>
          <p:nvCxnSpPr>
            <p:cNvPr id="263" name="Straight Connector 262"/>
            <p:cNvCxnSpPr/>
            <p:nvPr/>
          </p:nvCxnSpPr>
          <p:spPr>
            <a:xfrm>
              <a:off x="4800639" y="2743200"/>
              <a:ext cx="304800" cy="1588"/>
            </a:xfrm>
            <a:prstGeom prst="line">
              <a:avLst/>
            </a:prstGeom>
            <a:noFill/>
            <a:ln w="9525" cap="flat" cmpd="sng" algn="ctr">
              <a:solidFill>
                <a:sysClr val="windowText" lastClr="000000">
                  <a:shade val="95000"/>
                  <a:satMod val="105000"/>
                </a:sysClr>
              </a:solidFill>
              <a:prstDash val="solid"/>
            </a:ln>
            <a:effectLst/>
          </p:spPr>
        </p:cxnSp>
        <p:cxnSp>
          <p:nvCxnSpPr>
            <p:cNvPr id="264" name="Straight Connector 263"/>
            <p:cNvCxnSpPr/>
            <p:nvPr/>
          </p:nvCxnSpPr>
          <p:spPr>
            <a:xfrm>
              <a:off x="4800639" y="3957636"/>
              <a:ext cx="304800" cy="1588"/>
            </a:xfrm>
            <a:prstGeom prst="line">
              <a:avLst/>
            </a:prstGeom>
            <a:noFill/>
            <a:ln w="9525" cap="flat" cmpd="sng" algn="ctr">
              <a:solidFill>
                <a:sysClr val="windowText" lastClr="000000">
                  <a:shade val="95000"/>
                  <a:satMod val="105000"/>
                </a:sysClr>
              </a:solidFill>
              <a:prstDash val="solid"/>
            </a:ln>
            <a:effectLst/>
          </p:spPr>
        </p:cxnSp>
        <p:cxnSp>
          <p:nvCxnSpPr>
            <p:cNvPr id="265" name="Straight Connector 264"/>
            <p:cNvCxnSpPr/>
            <p:nvPr/>
          </p:nvCxnSpPr>
          <p:spPr>
            <a:xfrm>
              <a:off x="4800639" y="6402388"/>
              <a:ext cx="304898" cy="1588"/>
            </a:xfrm>
            <a:prstGeom prst="line">
              <a:avLst/>
            </a:prstGeom>
            <a:noFill/>
            <a:ln w="9525" cap="flat" cmpd="sng" algn="ctr">
              <a:solidFill>
                <a:sysClr val="windowText" lastClr="000000">
                  <a:shade val="95000"/>
                  <a:satMod val="105000"/>
                </a:sysClr>
              </a:solidFill>
              <a:prstDash val="solid"/>
            </a:ln>
            <a:effectLst/>
          </p:spPr>
        </p:cxnSp>
        <p:cxnSp>
          <p:nvCxnSpPr>
            <p:cNvPr id="266" name="Straight Connector 265"/>
            <p:cNvCxnSpPr/>
            <p:nvPr/>
          </p:nvCxnSpPr>
          <p:spPr>
            <a:xfrm>
              <a:off x="4800551" y="5176836"/>
              <a:ext cx="304888" cy="1588"/>
            </a:xfrm>
            <a:prstGeom prst="line">
              <a:avLst/>
            </a:prstGeom>
            <a:noFill/>
            <a:ln w="9525" cap="flat" cmpd="sng" algn="ctr">
              <a:solidFill>
                <a:sysClr val="windowText" lastClr="000000">
                  <a:shade val="95000"/>
                  <a:satMod val="105000"/>
                </a:sysClr>
              </a:solidFill>
              <a:prstDash val="solid"/>
            </a:ln>
            <a:effectLst/>
          </p:spPr>
        </p:cxnSp>
        <p:cxnSp>
          <p:nvCxnSpPr>
            <p:cNvPr id="267" name="Straight Connector 266"/>
            <p:cNvCxnSpPr/>
            <p:nvPr/>
          </p:nvCxnSpPr>
          <p:spPr>
            <a:xfrm rot="5400000" flipH="1" flipV="1">
              <a:off x="3092591" y="4573589"/>
              <a:ext cx="3660775" cy="1"/>
            </a:xfrm>
            <a:prstGeom prst="line">
              <a:avLst/>
            </a:prstGeom>
            <a:noFill/>
            <a:ln w="9525" cap="flat" cmpd="sng" algn="ctr">
              <a:solidFill>
                <a:sysClr val="windowText" lastClr="000000">
                  <a:shade val="95000"/>
                  <a:satMod val="105000"/>
                </a:sysClr>
              </a:solidFill>
              <a:prstDash val="solid"/>
            </a:ln>
            <a:effectLst/>
          </p:spPr>
        </p:cxnSp>
      </p:grpSp>
      <p:sp>
        <p:nvSpPr>
          <p:cNvPr id="268" name="TextBox 267"/>
          <p:cNvSpPr txBox="1"/>
          <p:nvPr/>
        </p:nvSpPr>
        <p:spPr>
          <a:xfrm rot="16200000">
            <a:off x="3177759" y="2253734"/>
            <a:ext cx="8072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page 1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69" name="TextBox 268"/>
          <p:cNvSpPr txBox="1"/>
          <p:nvPr/>
        </p:nvSpPr>
        <p:spPr>
          <a:xfrm rot="16200000">
            <a:off x="3179966" y="3419375"/>
            <a:ext cx="8072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page 2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70" name="TextBox 269"/>
          <p:cNvSpPr txBox="1"/>
          <p:nvPr/>
        </p:nvSpPr>
        <p:spPr>
          <a:xfrm rot="16200000">
            <a:off x="3179966" y="4688958"/>
            <a:ext cx="8072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page 3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cxnSp>
        <p:nvCxnSpPr>
          <p:cNvPr id="271" name="Straight Arrow Connector 270"/>
          <p:cNvCxnSpPr>
            <a:stCxn id="268" idx="2"/>
          </p:cNvCxnSpPr>
          <p:nvPr/>
        </p:nvCxnSpPr>
        <p:spPr>
          <a:xfrm flipV="1">
            <a:off x="3766066" y="2142564"/>
            <a:ext cx="1156824" cy="295836"/>
          </a:xfrm>
          <a:prstGeom prst="straightConnector1">
            <a:avLst/>
          </a:prstGeom>
          <a:noFill/>
          <a:ln w="25400" cap="flat" cmpd="sng" algn="ctr">
            <a:solidFill>
              <a:srgbClr val="4F81BD"/>
            </a:solidFill>
            <a:prstDash val="solid"/>
            <a:tailEnd type="arrow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272" name="Straight Arrow Connector 271"/>
          <p:cNvCxnSpPr>
            <a:stCxn id="269" idx="2"/>
          </p:cNvCxnSpPr>
          <p:nvPr/>
        </p:nvCxnSpPr>
        <p:spPr>
          <a:xfrm>
            <a:off x="3768273" y="3604041"/>
            <a:ext cx="1154617" cy="1729959"/>
          </a:xfrm>
          <a:prstGeom prst="straightConnector1">
            <a:avLst/>
          </a:prstGeom>
          <a:noFill/>
          <a:ln w="25400" cap="flat" cmpd="sng" algn="ctr">
            <a:solidFill>
              <a:srgbClr val="4F81BD"/>
            </a:solidFill>
            <a:prstDash val="solid"/>
            <a:tailEnd type="arrow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273" name="Straight Arrow Connector 272"/>
          <p:cNvCxnSpPr>
            <a:stCxn id="270" idx="2"/>
          </p:cNvCxnSpPr>
          <p:nvPr/>
        </p:nvCxnSpPr>
        <p:spPr>
          <a:xfrm flipV="1">
            <a:off x="3768273" y="3718297"/>
            <a:ext cx="1154617" cy="1155327"/>
          </a:xfrm>
          <a:prstGeom prst="straightConnector1">
            <a:avLst/>
          </a:prstGeom>
          <a:noFill/>
          <a:ln w="25400" cap="flat" cmpd="sng" algn="ctr">
            <a:solidFill>
              <a:srgbClr val="4F81BD"/>
            </a:solidFill>
            <a:prstDash val="solid"/>
            <a:tailEnd type="arrow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274" name="Straight Connector 273"/>
          <p:cNvCxnSpPr/>
          <p:nvPr/>
        </p:nvCxnSpPr>
        <p:spPr>
          <a:xfrm>
            <a:off x="1143000" y="1827212"/>
            <a:ext cx="304800" cy="1588"/>
          </a:xfrm>
          <a:prstGeom prst="line">
            <a:avLst/>
          </a:prstGeom>
          <a:noFill/>
          <a:ln w="9525" cap="flat" cmpd="sng" algn="ctr">
            <a:solidFill>
              <a:sysClr val="windowText" lastClr="000000">
                <a:shade val="95000"/>
                <a:satMod val="105000"/>
              </a:sysClr>
            </a:solidFill>
            <a:prstDash val="solid"/>
          </a:ln>
          <a:effectLst/>
        </p:spPr>
      </p:cxnSp>
      <p:cxnSp>
        <p:nvCxnSpPr>
          <p:cNvPr id="275" name="Straight Connector 274"/>
          <p:cNvCxnSpPr/>
          <p:nvPr/>
        </p:nvCxnSpPr>
        <p:spPr>
          <a:xfrm>
            <a:off x="1143000" y="4876800"/>
            <a:ext cx="304800" cy="1588"/>
          </a:xfrm>
          <a:prstGeom prst="line">
            <a:avLst/>
          </a:prstGeom>
          <a:noFill/>
          <a:ln w="9525" cap="flat" cmpd="sng" algn="ctr">
            <a:solidFill>
              <a:sysClr val="windowText" lastClr="000000">
                <a:shade val="95000"/>
                <a:satMod val="105000"/>
              </a:sysClr>
            </a:solidFill>
            <a:prstDash val="solid"/>
          </a:ln>
          <a:effectLst/>
        </p:spPr>
      </p:cxnSp>
      <p:cxnSp>
        <p:nvCxnSpPr>
          <p:cNvPr id="276" name="Straight Connector 275"/>
          <p:cNvCxnSpPr/>
          <p:nvPr/>
        </p:nvCxnSpPr>
        <p:spPr>
          <a:xfrm rot="5400000" flipH="1" flipV="1">
            <a:off x="-237295" y="3367133"/>
            <a:ext cx="3066084" cy="1588"/>
          </a:xfrm>
          <a:prstGeom prst="line">
            <a:avLst/>
          </a:prstGeom>
          <a:noFill/>
          <a:ln w="9525" cap="flat" cmpd="sng" algn="ctr">
            <a:solidFill>
              <a:sysClr val="windowText" lastClr="000000">
                <a:shade val="95000"/>
                <a:satMod val="105000"/>
              </a:sysClr>
            </a:solidFill>
            <a:prstDash val="solid"/>
          </a:ln>
          <a:effectLst/>
        </p:spPr>
      </p:cxnSp>
      <p:cxnSp>
        <p:nvCxnSpPr>
          <p:cNvPr id="277" name="Straight Connector 276"/>
          <p:cNvCxnSpPr/>
          <p:nvPr/>
        </p:nvCxnSpPr>
        <p:spPr>
          <a:xfrm>
            <a:off x="1143000" y="4267200"/>
            <a:ext cx="304800" cy="1588"/>
          </a:xfrm>
          <a:prstGeom prst="line">
            <a:avLst/>
          </a:prstGeom>
          <a:noFill/>
          <a:ln w="9525" cap="flat" cmpd="sng" algn="ctr">
            <a:solidFill>
              <a:sysClr val="windowText" lastClr="000000">
                <a:shade val="95000"/>
                <a:satMod val="105000"/>
              </a:sysClr>
            </a:solidFill>
            <a:prstDash val="solid"/>
          </a:ln>
          <a:effectLst/>
        </p:spPr>
      </p:cxnSp>
      <p:sp>
        <p:nvSpPr>
          <p:cNvPr id="278" name="TextBox 277"/>
          <p:cNvSpPr txBox="1"/>
          <p:nvPr/>
        </p:nvSpPr>
        <p:spPr>
          <a:xfrm rot="16200000">
            <a:off x="383316" y="2858569"/>
            <a:ext cx="11500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cache way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79" name="TextBox 278"/>
          <p:cNvSpPr txBox="1"/>
          <p:nvPr/>
        </p:nvSpPr>
        <p:spPr>
          <a:xfrm rot="16200000">
            <a:off x="609455" y="4248834"/>
            <a:ext cx="72466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cache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line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80" name="TextBox 279"/>
          <p:cNvSpPr txBox="1"/>
          <p:nvPr/>
        </p:nvSpPr>
        <p:spPr>
          <a:xfrm>
            <a:off x="1447800" y="1144335"/>
            <a:ext cx="19071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virtual </a:t>
            </a:r>
            <a:r>
              <a:rPr kumimoji="0" lang="en-US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mem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space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81" name="TextBox 280"/>
          <p:cNvSpPr txBox="1"/>
          <p:nvPr/>
        </p:nvSpPr>
        <p:spPr>
          <a:xfrm>
            <a:off x="4922979" y="1144335"/>
            <a:ext cx="20503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physical </a:t>
            </a:r>
            <a:r>
              <a:rPr kumimoji="0" lang="en-US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mem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space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82" name="TextBox 281"/>
          <p:cNvSpPr txBox="1"/>
          <p:nvPr/>
        </p:nvSpPr>
        <p:spPr>
          <a:xfrm>
            <a:off x="6973353" y="1144334"/>
            <a:ext cx="7520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line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index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83" name="TextBox 282"/>
          <p:cNvSpPr txBox="1"/>
          <p:nvPr/>
        </p:nvSpPr>
        <p:spPr>
          <a:xfrm>
            <a:off x="6973353" y="1748117"/>
            <a:ext cx="7520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0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84" name="TextBox 283"/>
          <p:cNvSpPr txBox="1"/>
          <p:nvPr/>
        </p:nvSpPr>
        <p:spPr>
          <a:xfrm>
            <a:off x="6973353" y="2167679"/>
            <a:ext cx="7520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1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85" name="TextBox 284"/>
          <p:cNvSpPr txBox="1"/>
          <p:nvPr/>
        </p:nvSpPr>
        <p:spPr>
          <a:xfrm>
            <a:off x="6973353" y="2558534"/>
            <a:ext cx="7520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2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86" name="TextBox 285"/>
          <p:cNvSpPr txBox="1"/>
          <p:nvPr/>
        </p:nvSpPr>
        <p:spPr>
          <a:xfrm>
            <a:off x="6973353" y="2927866"/>
            <a:ext cx="7520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3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87" name="TextBox 286"/>
          <p:cNvSpPr txBox="1"/>
          <p:nvPr/>
        </p:nvSpPr>
        <p:spPr>
          <a:xfrm>
            <a:off x="6973353" y="3324878"/>
            <a:ext cx="7520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0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88" name="TextBox 287"/>
          <p:cNvSpPr txBox="1"/>
          <p:nvPr/>
        </p:nvSpPr>
        <p:spPr>
          <a:xfrm>
            <a:off x="6973353" y="3744440"/>
            <a:ext cx="7520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1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89" name="TextBox 288"/>
          <p:cNvSpPr txBox="1"/>
          <p:nvPr/>
        </p:nvSpPr>
        <p:spPr>
          <a:xfrm>
            <a:off x="6973353" y="4135295"/>
            <a:ext cx="7520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2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90" name="TextBox 289"/>
          <p:cNvSpPr txBox="1"/>
          <p:nvPr/>
        </p:nvSpPr>
        <p:spPr>
          <a:xfrm>
            <a:off x="6973353" y="4504627"/>
            <a:ext cx="7520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3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91" name="TextBox 290"/>
          <p:cNvSpPr txBox="1"/>
          <p:nvPr/>
        </p:nvSpPr>
        <p:spPr>
          <a:xfrm>
            <a:off x="6973353" y="4900611"/>
            <a:ext cx="7520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0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92" name="TextBox 291"/>
          <p:cNvSpPr txBox="1"/>
          <p:nvPr/>
        </p:nvSpPr>
        <p:spPr>
          <a:xfrm>
            <a:off x="6973353" y="5320173"/>
            <a:ext cx="7520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1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62010211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Solutions: allocation </a:t>
            </a:r>
            <a:r>
              <a:rPr lang="en-US" dirty="0"/>
              <a:t>interference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2004" y="956930"/>
            <a:ext cx="8565158" cy="5393070"/>
          </a:xfrm>
        </p:spPr>
        <p:txBody>
          <a:bodyPr/>
          <a:lstStyle/>
          <a:p>
            <a:r>
              <a:rPr lang="en-US" u="sng" dirty="0" smtClean="0"/>
              <a:t>Scratchpad</a:t>
            </a:r>
          </a:p>
          <a:p>
            <a:pPr lvl="1"/>
            <a:r>
              <a:rPr lang="en-CA" sz="2200" dirty="0"/>
              <a:t>A programmable cache</a:t>
            </a:r>
          </a:p>
          <a:p>
            <a:pPr lvl="1"/>
            <a:r>
              <a:rPr lang="en-CA" sz="2200" dirty="0"/>
              <a:t>Software is responsible for loading/unloading the </a:t>
            </a:r>
            <a:r>
              <a:rPr lang="en-CA" sz="2200" dirty="0" smtClean="0"/>
              <a:t>scratchpad</a:t>
            </a:r>
            <a:endParaRPr lang="en-CA" sz="2200" dirty="0"/>
          </a:p>
          <a:p>
            <a:r>
              <a:rPr lang="en-CA" sz="2200" dirty="0" smtClean="0"/>
              <a:t>The main idea is to divide memory accesses in two categories: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CA" sz="2200" dirty="0" smtClean="0"/>
              <a:t>Accesses to scratchpad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CA" sz="2200" dirty="0" smtClean="0"/>
              <a:t>Everything else goes to main memory</a:t>
            </a:r>
          </a:p>
          <a:p>
            <a:pPr marL="514350" indent="-457200">
              <a:buFont typeface="+mj-lt"/>
              <a:buAutoNum type="arabicPeriod"/>
            </a:pPr>
            <a:endParaRPr lang="en-CA" sz="2200" dirty="0"/>
          </a:p>
          <a:p>
            <a:pPr marL="514350" indent="-457200"/>
            <a:r>
              <a:rPr lang="en-CA" sz="2200" dirty="0" smtClean="0"/>
              <a:t>Problem: how do we determine what to load into the scratchpad?</a:t>
            </a:r>
          </a:p>
          <a:p>
            <a:pPr marL="514350" indent="-457200"/>
            <a:r>
              <a:rPr lang="en-CA" sz="2200" dirty="0" smtClean="0"/>
              <a:t>Usually determined off-line by a scratchpad allocation algorithm.</a:t>
            </a:r>
          </a:p>
          <a:p>
            <a:pPr marL="514350" indent="-457200"/>
            <a:r>
              <a:rPr lang="en-CA" sz="2200" dirty="0" smtClean="0"/>
              <a:t>Scratchpad content can be updated while task/s is/are running.</a:t>
            </a:r>
            <a:endParaRPr lang="en-CA" sz="2200" dirty="0"/>
          </a:p>
          <a:p>
            <a:pPr lv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8281E7-ED26-4FDF-A81D-C63B5C4C571A}" type="slidenum">
              <a:rPr lang="en-CA" smtClean="0"/>
              <a:pPr/>
              <a:t>15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89733232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Solutions: allocation </a:t>
            </a:r>
            <a:r>
              <a:rPr lang="en-US" dirty="0"/>
              <a:t>interference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2004" y="956930"/>
            <a:ext cx="8565158" cy="5393070"/>
          </a:xfrm>
        </p:spPr>
        <p:txBody>
          <a:bodyPr/>
          <a:lstStyle/>
          <a:p>
            <a:r>
              <a:rPr lang="en-US" u="sng" dirty="0" smtClean="0"/>
              <a:t>Scratchpad Alternatives</a:t>
            </a:r>
          </a:p>
          <a:p>
            <a:endParaRPr lang="en-US" u="sng" dirty="0"/>
          </a:p>
          <a:p>
            <a:r>
              <a:rPr lang="en-US" dirty="0" smtClean="0"/>
              <a:t>As we will see, there are cache-based solutions (both </a:t>
            </a:r>
            <a:r>
              <a:rPr lang="en-US" dirty="0" err="1" smtClean="0"/>
              <a:t>hw</a:t>
            </a:r>
            <a:r>
              <a:rPr lang="en-US" dirty="0" smtClean="0"/>
              <a:t> and </a:t>
            </a:r>
            <a:r>
              <a:rPr lang="en-US" dirty="0" err="1" smtClean="0"/>
              <a:t>sw</a:t>
            </a:r>
            <a:r>
              <a:rPr lang="en-US" dirty="0" smtClean="0"/>
              <a:t>) that provide similar functionalities…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8281E7-ED26-4FDF-A81D-C63B5C4C571A}" type="slidenum">
              <a:rPr lang="en-CA" smtClean="0"/>
              <a:pPr/>
              <a:t>16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92166593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Solution: timing interference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8778" y="956930"/>
            <a:ext cx="9045222" cy="5514754"/>
          </a:xfrm>
        </p:spPr>
        <p:txBody>
          <a:bodyPr/>
          <a:lstStyle/>
          <a:p>
            <a:r>
              <a:rPr lang="en-US" dirty="0" smtClean="0"/>
              <a:t>This is trickier…</a:t>
            </a:r>
          </a:p>
          <a:p>
            <a:r>
              <a:rPr lang="en-US" dirty="0" smtClean="0"/>
              <a:t>Solution #1: modify the arbitration</a:t>
            </a:r>
          </a:p>
          <a:p>
            <a:pPr lvl="1"/>
            <a:r>
              <a:rPr lang="en-US" dirty="0" smtClean="0"/>
              <a:t>Works better when the different contending agents have different requirements in terms of latency and/or bandwidth</a:t>
            </a:r>
          </a:p>
          <a:p>
            <a:pPr lvl="1"/>
            <a:r>
              <a:rPr lang="en-US" dirty="0" smtClean="0"/>
              <a:t>Ex: DMA peripherals and cores contending for main memory access. Give higher priority to cores.</a:t>
            </a:r>
          </a:p>
          <a:p>
            <a:pPr lvl="1"/>
            <a:r>
              <a:rPr lang="en-US" dirty="0" smtClean="0"/>
              <a:t>Ex #2: read </a:t>
            </a:r>
            <a:r>
              <a:rPr lang="en-US" dirty="0" err="1" smtClean="0"/>
              <a:t>vs</a:t>
            </a:r>
            <a:r>
              <a:rPr lang="en-US" dirty="0" smtClean="0"/>
              <a:t> write operations. Give higher priority to reads.</a:t>
            </a:r>
          </a:p>
          <a:p>
            <a:r>
              <a:rPr lang="en-US" dirty="0" smtClean="0"/>
              <a:t>Solution #2: schedule the resource accesses</a:t>
            </a:r>
          </a:p>
          <a:p>
            <a:pPr lvl="1"/>
            <a:r>
              <a:rPr lang="en-US" dirty="0" smtClean="0"/>
              <a:t>Schedule agents’ activities so that there is no contention for access to the shared resource.</a:t>
            </a:r>
          </a:p>
          <a:p>
            <a:pPr lvl="1"/>
            <a:r>
              <a:rPr lang="en-US" dirty="0" smtClean="0"/>
              <a:t>More on this later…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8281E7-ED26-4FDF-A81D-C63B5C4C571A}" type="slidenum">
              <a:rPr lang="en-CA" smtClean="0"/>
              <a:pPr/>
              <a:t>17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93777729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265362"/>
          </a:xfrm>
        </p:spPr>
        <p:txBody>
          <a:bodyPr/>
          <a:lstStyle/>
          <a:p>
            <a:r>
              <a:rPr lang="en-US" dirty="0" smtClean="0"/>
              <a:t>Implementing Time-Predictable Load and Store Operations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8281E7-ED26-4FDF-A81D-C63B5C4C571A}" type="slidenum">
              <a:rPr lang="en-CA" smtClean="0"/>
              <a:pPr/>
              <a:t>18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40747865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 Code Fragment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rcRect l="-29878" r="-29878"/>
          <a:stretch>
            <a:fillRect/>
          </a:stretch>
        </p:blipFill>
        <p:spPr/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8281E7-ED26-4FDF-A81D-C63B5C4C571A}" type="slidenum">
              <a:rPr lang="en-CA" smtClean="0"/>
              <a:pPr/>
              <a:t>19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8116875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Topic Today: Memory architectures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2004" y="956930"/>
            <a:ext cx="4154285" cy="5592726"/>
          </a:xfrm>
        </p:spPr>
        <p:txBody>
          <a:bodyPr/>
          <a:lstStyle/>
          <a:p>
            <a:endParaRPr lang="en-CA" sz="2200" u="sng" dirty="0" smtClean="0"/>
          </a:p>
          <a:p>
            <a:r>
              <a:rPr lang="en-CA" sz="2200" u="sng" dirty="0" smtClean="0"/>
              <a:t>Memory wall problem</a:t>
            </a:r>
            <a:r>
              <a:rPr lang="en-CA" sz="2200" dirty="0" smtClean="0"/>
              <a:t>: </a:t>
            </a:r>
            <a:r>
              <a:rPr lang="en-CA" sz="2200" dirty="0" err="1" smtClean="0"/>
              <a:t>cpu</a:t>
            </a:r>
            <a:r>
              <a:rPr lang="en-CA" sz="2200" dirty="0" smtClean="0"/>
              <a:t> speed (in the past) / number of cores (in the present/future) increases faster than memory bandwidth.</a:t>
            </a:r>
            <a:endParaRPr lang="en-CA" sz="2200" dirty="0"/>
          </a:p>
          <a:p>
            <a:endParaRPr lang="en-CA" sz="2200" dirty="0" smtClean="0"/>
          </a:p>
          <a:p>
            <a:r>
              <a:rPr lang="en-CA" sz="2200" dirty="0" smtClean="0"/>
              <a:t>Memory elements shared among multiple tasks/cores create unpredictability.</a:t>
            </a:r>
          </a:p>
          <a:p>
            <a:endParaRPr lang="en-CA" sz="2200" dirty="0"/>
          </a:p>
          <a:p>
            <a:r>
              <a:rPr lang="en-CA" sz="2200" dirty="0" smtClean="0"/>
              <a:t>Furthermore, cache is hard to analyze even for a single task…</a:t>
            </a:r>
            <a:endParaRPr lang="en-CA" sz="2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782608" y="6106560"/>
            <a:ext cx="966175" cy="365125"/>
          </a:xfrm>
        </p:spPr>
        <p:txBody>
          <a:bodyPr/>
          <a:lstStyle/>
          <a:p>
            <a:fld id="{9E8281E7-ED26-4FDF-A81D-C63B5C4C571A}" type="slidenum">
              <a:rPr lang="en-CA" smtClean="0">
                <a:solidFill>
                  <a:schemeClr val="tx1"/>
                </a:solidFill>
              </a:rPr>
              <a:pPr/>
              <a:t>2</a:t>
            </a:fld>
            <a:endParaRPr lang="en-CA" dirty="0">
              <a:solidFill>
                <a:schemeClr val="tx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766733" y="1340558"/>
            <a:ext cx="1270000" cy="733778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CORE#1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588415" y="1354674"/>
            <a:ext cx="1244600" cy="733778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CORE#M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766733" y="2511779"/>
            <a:ext cx="1270000" cy="733778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PRIVATE CACHE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588415" y="2511780"/>
            <a:ext cx="1270000" cy="733778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PRIVATE CACHE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766733" y="4385003"/>
            <a:ext cx="1270000" cy="733778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SHARED CACHE#1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766733" y="5556224"/>
            <a:ext cx="1270000" cy="993431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MAIN MEMORY#1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7588415" y="4385004"/>
            <a:ext cx="1270000" cy="733778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SHARED CACHE#K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588415" y="5556225"/>
            <a:ext cx="1270000" cy="915459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MAIN MEMORY #K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" name="Up-Down Arrow 12"/>
          <p:cNvSpPr/>
          <p:nvPr/>
        </p:nvSpPr>
        <p:spPr>
          <a:xfrm>
            <a:off x="5235223" y="2074336"/>
            <a:ext cx="296333" cy="437443"/>
          </a:xfrm>
          <a:prstGeom prst="up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Up-Down Arrow 13"/>
          <p:cNvSpPr/>
          <p:nvPr/>
        </p:nvSpPr>
        <p:spPr>
          <a:xfrm>
            <a:off x="8065372" y="2130783"/>
            <a:ext cx="296333" cy="437443"/>
          </a:xfrm>
          <a:prstGeom prst="up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6491111" y="2034450"/>
            <a:ext cx="4924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…</a:t>
            </a:r>
            <a:endParaRPr lang="en-US" sz="2400" dirty="0"/>
          </a:p>
        </p:txBody>
      </p:sp>
      <p:sp>
        <p:nvSpPr>
          <p:cNvPr id="16" name="Up-Down Arrow 15"/>
          <p:cNvSpPr/>
          <p:nvPr/>
        </p:nvSpPr>
        <p:spPr>
          <a:xfrm>
            <a:off x="5207001" y="5118781"/>
            <a:ext cx="296333" cy="437443"/>
          </a:xfrm>
          <a:prstGeom prst="up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Up-Down Arrow 16"/>
          <p:cNvSpPr/>
          <p:nvPr/>
        </p:nvSpPr>
        <p:spPr>
          <a:xfrm>
            <a:off x="8079484" y="5118782"/>
            <a:ext cx="296333" cy="437443"/>
          </a:xfrm>
          <a:prstGeom prst="up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4"/>
          <p:cNvSpPr>
            <a:spLocks noChangeArrowheads="1"/>
          </p:cNvSpPr>
          <p:nvPr/>
        </p:nvSpPr>
        <p:spPr bwMode="auto">
          <a:xfrm>
            <a:off x="6255985" y="3385936"/>
            <a:ext cx="1143000" cy="838200"/>
          </a:xfrm>
          <a:prstGeom prst="rect">
            <a:avLst/>
          </a:prstGeom>
          <a:gradFill rotWithShape="1">
            <a:gsLst>
              <a:gs pos="0">
                <a:srgbClr val="95D4EE"/>
              </a:gs>
              <a:gs pos="64999">
                <a:srgbClr val="C9ECFD"/>
              </a:gs>
              <a:gs pos="100000">
                <a:srgbClr val="D6F3FF"/>
              </a:gs>
            </a:gsLst>
            <a:lin ang="16200000"/>
          </a:gradFill>
          <a:ln w="9525">
            <a:solidFill>
              <a:schemeClr val="accent1"/>
            </a:solidFill>
            <a:miter lim="800000"/>
            <a:headEnd/>
            <a:tailEnd/>
          </a:ln>
          <a:effectLst>
            <a:outerShdw blurRad="63500" dist="38100" dir="5400000" rotWithShape="0">
              <a:srgbClr val="000000">
                <a:alpha val="34999"/>
              </a:srgbClr>
            </a:outerShdw>
          </a:effectLst>
        </p:spPr>
        <p:txBody>
          <a:bodyPr wrap="none" anchor="ctr">
            <a:prstTxWarp prst="textNoShape">
              <a:avLst/>
            </a:prstTxWarp>
          </a:bodyPr>
          <a:lstStyle/>
          <a:p>
            <a:pPr algn="l"/>
            <a:endParaRPr lang="it-IT" sz="1800">
              <a:solidFill>
                <a:srgbClr val="000000"/>
              </a:solidFill>
              <a:latin typeface="Calibri" charset="0"/>
            </a:endParaRPr>
          </a:p>
        </p:txBody>
      </p:sp>
      <p:cxnSp>
        <p:nvCxnSpPr>
          <p:cNvPr id="23" name="Straight Arrow Connector 22"/>
          <p:cNvCxnSpPr>
            <a:cxnSpLocks noChangeShapeType="1"/>
          </p:cNvCxnSpPr>
          <p:nvPr/>
        </p:nvCxnSpPr>
        <p:spPr bwMode="auto">
          <a:xfrm>
            <a:off x="6403622" y="3538336"/>
            <a:ext cx="838200" cy="533400"/>
          </a:xfrm>
          <a:prstGeom prst="straightConnector1">
            <a:avLst/>
          </a:prstGeom>
          <a:noFill/>
          <a:ln w="55000" cmpd="thickThin">
            <a:solidFill>
              <a:srgbClr val="39639D"/>
            </a:solidFill>
            <a:round/>
            <a:headEnd type="triangle" w="med" len="med"/>
            <a:tailEnd type="triangle" w="med" len="med"/>
          </a:ln>
          <a:effectLst>
            <a:outerShdw blurRad="63500" dist="38100" dir="5400000" rotWithShape="0">
              <a:srgbClr val="000000">
                <a:alpha val="34999"/>
              </a:srgbClr>
            </a:outerShdw>
          </a:effectLst>
        </p:spPr>
      </p:cxnSp>
      <p:cxnSp>
        <p:nvCxnSpPr>
          <p:cNvPr id="24" name="Straight Arrow Connector 23"/>
          <p:cNvCxnSpPr>
            <a:cxnSpLocks noChangeShapeType="1"/>
          </p:cNvCxnSpPr>
          <p:nvPr/>
        </p:nvCxnSpPr>
        <p:spPr bwMode="auto">
          <a:xfrm flipV="1">
            <a:off x="6403622" y="3538336"/>
            <a:ext cx="838200" cy="533400"/>
          </a:xfrm>
          <a:prstGeom prst="straightConnector1">
            <a:avLst/>
          </a:prstGeom>
          <a:noFill/>
          <a:ln w="55000" cmpd="thickThin">
            <a:solidFill>
              <a:srgbClr val="39639D"/>
            </a:solidFill>
            <a:round/>
            <a:headEnd type="triangle" w="med" len="med"/>
            <a:tailEnd type="triangle" w="med" len="med"/>
          </a:ln>
          <a:effectLst>
            <a:outerShdw blurRad="63500" dist="38100" dir="5400000" rotWithShape="0">
              <a:srgbClr val="000000">
                <a:alpha val="34999"/>
              </a:srgbClr>
            </a:outerShdw>
          </a:effectLst>
        </p:spPr>
      </p:cxnSp>
      <p:sp>
        <p:nvSpPr>
          <p:cNvPr id="25" name="Left-Right Arrow 24"/>
          <p:cNvSpPr/>
          <p:nvPr/>
        </p:nvSpPr>
        <p:spPr>
          <a:xfrm rot="1708942">
            <a:off x="5543753" y="3272216"/>
            <a:ext cx="750712" cy="431069"/>
          </a:xfrm>
          <a:prstGeom prst="left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Left-Right Arrow 25"/>
          <p:cNvSpPr/>
          <p:nvPr/>
        </p:nvSpPr>
        <p:spPr>
          <a:xfrm rot="1708942">
            <a:off x="7325041" y="3949119"/>
            <a:ext cx="750712" cy="431069"/>
          </a:xfrm>
          <a:prstGeom prst="left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Left-Right Arrow 26"/>
          <p:cNvSpPr/>
          <p:nvPr/>
        </p:nvSpPr>
        <p:spPr>
          <a:xfrm rot="19727378">
            <a:off x="7325047" y="3282608"/>
            <a:ext cx="750712" cy="431069"/>
          </a:xfrm>
          <a:prstGeom prst="left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Left-Right Arrow 27"/>
          <p:cNvSpPr/>
          <p:nvPr/>
        </p:nvSpPr>
        <p:spPr>
          <a:xfrm rot="19727378">
            <a:off x="5543747" y="3938727"/>
            <a:ext cx="750712" cy="431069"/>
          </a:xfrm>
          <a:prstGeom prst="left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/>
          <p:cNvSpPr txBox="1"/>
          <p:nvPr/>
        </p:nvSpPr>
        <p:spPr>
          <a:xfrm>
            <a:off x="6491111" y="5118782"/>
            <a:ext cx="4924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…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5181265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Scratchpad MMU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Problem: if I copy pointer-based data structures from main memory to scratchpad, all pointers are now off!</a:t>
            </a:r>
          </a:p>
          <a:p>
            <a:pPr lvl="1"/>
            <a:r>
              <a:rPr lang="en-US" dirty="0" smtClean="0"/>
              <a:t>Pointer aliasing issues</a:t>
            </a:r>
          </a:p>
          <a:p>
            <a:pPr lvl="1"/>
            <a:r>
              <a:rPr lang="en-US" dirty="0" smtClean="0"/>
              <a:t>Pointer invalidation issues</a:t>
            </a:r>
          </a:p>
          <a:p>
            <a:endParaRPr lang="en-US" dirty="0" smtClean="0"/>
          </a:p>
          <a:p>
            <a:r>
              <a:rPr lang="en-US" dirty="0" smtClean="0"/>
              <a:t>Solution: scratchpad MMU</a:t>
            </a:r>
          </a:p>
          <a:p>
            <a:pPr lvl="1"/>
            <a:r>
              <a:rPr lang="en-US" dirty="0" smtClean="0"/>
              <a:t>Similar to segmentation</a:t>
            </a:r>
          </a:p>
          <a:p>
            <a:pPr lvl="1"/>
            <a:r>
              <a:rPr lang="en-US" dirty="0" smtClean="0"/>
              <a:t>Store base address, length and offset (remap) for each </a:t>
            </a:r>
            <a:r>
              <a:rPr lang="en-US" u="sng" dirty="0" smtClean="0"/>
              <a:t>object</a:t>
            </a:r>
            <a:r>
              <a:rPr lang="en-US" dirty="0" smtClean="0"/>
              <a:t> in the scratchpad rather than segment</a:t>
            </a:r>
          </a:p>
          <a:p>
            <a:pPr lvl="1"/>
            <a:r>
              <a:rPr lang="en-US" dirty="0" smtClean="0"/>
              <a:t>Objects can be placed anywhere in the scratchpad – implementation similar to fully associative cache!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8281E7-ED26-4FDF-A81D-C63B5C4C571A}" type="slidenum">
              <a:rPr lang="en-CA" smtClean="0"/>
              <a:pPr/>
              <a:t>20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400614222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Implementation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rcRect t="-26794" b="-26794"/>
          <a:stretch>
            <a:fillRect/>
          </a:stretch>
        </p:blipFill>
        <p:spPr/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8281E7-ED26-4FDF-A81D-C63B5C4C571A}" type="slidenum">
              <a:rPr lang="en-CA" smtClean="0"/>
              <a:pPr/>
              <a:t>21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47371665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Open/Close Functions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2004" y="956930"/>
            <a:ext cx="8565158" cy="2105181"/>
          </a:xfrm>
        </p:spPr>
        <p:txBody>
          <a:bodyPr/>
          <a:lstStyle/>
          <a:p>
            <a:r>
              <a:rPr lang="en-US" dirty="0" smtClean="0"/>
              <a:t>OPEN copies memory -&gt; scratchpad</a:t>
            </a:r>
          </a:p>
          <a:p>
            <a:r>
              <a:rPr lang="en-US" dirty="0" smtClean="0"/>
              <a:t>CLOSE removes from scratchpad</a:t>
            </a:r>
          </a:p>
          <a:p>
            <a:r>
              <a:rPr lang="en-US" dirty="0" smtClean="0"/>
              <a:t>Ideally, added by a scratchpad allocation algorithm</a:t>
            </a:r>
          </a:p>
          <a:p>
            <a:r>
              <a:rPr lang="en-US" dirty="0" smtClean="0"/>
              <a:t>What about dynamic allocation?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8281E7-ED26-4FDF-A81D-C63B5C4C571A}" type="slidenum">
              <a:rPr lang="en-CA" smtClean="0"/>
              <a:pPr/>
              <a:t>22</a:t>
            </a:fld>
            <a:endParaRPr lang="en-CA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2322" y="3563760"/>
            <a:ext cx="5357158" cy="2377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57139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CPU Speed </a:t>
            </a:r>
            <a:r>
              <a:rPr lang="en-US" dirty="0" err="1" smtClean="0"/>
              <a:t>vs</a:t>
            </a:r>
            <a:r>
              <a:rPr lang="en-US" dirty="0" smtClean="0"/>
              <a:t> Object # in SMMU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rcRect t="-6834" b="-6834"/>
          <a:stretch>
            <a:fillRect/>
          </a:stretch>
        </p:blipFill>
        <p:spPr/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8281E7-ED26-4FDF-A81D-C63B5C4C571A}" type="slidenum">
              <a:rPr lang="en-CA" smtClean="0"/>
              <a:pPr/>
              <a:t>23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63663369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Results: “Good” Function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rcRect l="6000" r="6000"/>
          <a:stretch>
            <a:fillRect/>
          </a:stretch>
        </p:blipFill>
        <p:spPr>
          <a:xfrm>
            <a:off x="882641" y="1676597"/>
            <a:ext cx="6285803" cy="3812625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8281E7-ED26-4FDF-A81D-C63B5C4C571A}" type="slidenum">
              <a:rPr lang="en-CA" smtClean="0"/>
              <a:pPr/>
              <a:t>24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54731662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Results: Not </a:t>
            </a:r>
            <a:r>
              <a:rPr lang="en-US" dirty="0"/>
              <a:t>S</a:t>
            </a:r>
            <a:r>
              <a:rPr lang="en-US" dirty="0" smtClean="0"/>
              <a:t>o Good Program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rcRect t="-21910" b="-21910"/>
          <a:stretch>
            <a:fillRect/>
          </a:stretch>
        </p:blipFill>
        <p:spPr>
          <a:xfrm>
            <a:off x="1007560" y="1295597"/>
            <a:ext cx="6936996" cy="4207603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8281E7-ED26-4FDF-A81D-C63B5C4C571A}" type="slidenum">
              <a:rPr lang="en-CA" smtClean="0"/>
              <a:pPr/>
              <a:t>25</a:t>
            </a:fld>
            <a:endParaRPr lang="en-CA" dirty="0"/>
          </a:p>
        </p:txBody>
      </p:sp>
      <p:sp>
        <p:nvSpPr>
          <p:cNvPr id="3" name="TextBox 2"/>
          <p:cNvSpPr txBox="1"/>
          <p:nvPr/>
        </p:nvSpPr>
        <p:spPr>
          <a:xfrm>
            <a:off x="3062110" y="1619801"/>
            <a:ext cx="31227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Compare with perfect cache: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662965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Alternative: Cache Locking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Fetch cache line into cache.</a:t>
            </a:r>
          </a:p>
          <a:p>
            <a:r>
              <a:rPr lang="en-US" dirty="0" smtClean="0"/>
              <a:t>Lock the cache line – cannot be replaced.</a:t>
            </a:r>
          </a:p>
          <a:p>
            <a:r>
              <a:rPr lang="en-US" dirty="0" smtClean="0"/>
              <a:t>Pros:</a:t>
            </a:r>
          </a:p>
          <a:p>
            <a:pPr lvl="1"/>
            <a:r>
              <a:rPr lang="en-US" dirty="0" smtClean="0"/>
              <a:t>Implemented on several embedded architectures</a:t>
            </a:r>
          </a:p>
          <a:p>
            <a:pPr lvl="1"/>
            <a:r>
              <a:rPr lang="en-US" dirty="0" smtClean="0"/>
              <a:t>You can fetch a portion of an object rather than the entire object – very important.</a:t>
            </a:r>
          </a:p>
          <a:p>
            <a:r>
              <a:rPr lang="en-US" dirty="0" smtClean="0"/>
              <a:t>Cons (because we cannot use full associativity…)</a:t>
            </a:r>
          </a:p>
          <a:p>
            <a:pPr lvl="1"/>
            <a:r>
              <a:rPr lang="en-US" dirty="0" smtClean="0"/>
              <a:t>There can be conflicts</a:t>
            </a:r>
          </a:p>
          <a:p>
            <a:pPr lvl="1"/>
            <a:r>
              <a:rPr lang="en-US" dirty="0" smtClean="0"/>
              <a:t>We can waste some space</a:t>
            </a:r>
          </a:p>
          <a:p>
            <a:pPr lvl="1"/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8281E7-ED26-4FDF-A81D-C63B5C4C571A}" type="slidenum">
              <a:rPr lang="en-CA" smtClean="0"/>
              <a:pPr/>
              <a:t>26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66997181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Cache </a:t>
            </a:r>
            <a:r>
              <a:rPr lang="en-US" dirty="0" err="1" smtClean="0"/>
              <a:t>vs</a:t>
            </a:r>
            <a:r>
              <a:rPr lang="en-US" dirty="0" smtClean="0"/>
              <a:t> Scratchpad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rcRect t="-27252" b="-27252"/>
          <a:stretch>
            <a:fillRect/>
          </a:stretch>
        </p:blipFill>
        <p:spPr/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8281E7-ED26-4FDF-A81D-C63B5C4C571A}" type="slidenum">
              <a:rPr lang="en-CA" smtClean="0"/>
              <a:pPr/>
              <a:t>27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75119293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Cache </a:t>
            </a:r>
            <a:r>
              <a:rPr lang="en-US" dirty="0" err="1" smtClean="0"/>
              <a:t>vs</a:t>
            </a:r>
            <a:r>
              <a:rPr lang="en-US" dirty="0" smtClean="0"/>
              <a:t> Scratchpad: Case Study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u="sng" dirty="0" smtClean="0"/>
              <a:t>Scratchpad memories </a:t>
            </a:r>
            <a:r>
              <a:rPr lang="en-US" u="sng" dirty="0" err="1" smtClean="0"/>
              <a:t>vs</a:t>
            </a:r>
            <a:r>
              <a:rPr lang="en-US" u="sng" dirty="0" smtClean="0"/>
              <a:t> locked caches in hard real-time systems: a quantitative comparison</a:t>
            </a:r>
            <a:r>
              <a:rPr lang="en-US" dirty="0" smtClean="0"/>
              <a:t>.</a:t>
            </a:r>
          </a:p>
          <a:p>
            <a:r>
              <a:rPr lang="en-US" dirty="0" smtClean="0"/>
              <a:t>Study on instruction cache only.</a:t>
            </a:r>
          </a:p>
          <a:p>
            <a:r>
              <a:rPr lang="en-US" dirty="0" smtClean="0"/>
              <a:t>Analyze the task control-flow graph.</a:t>
            </a:r>
          </a:p>
          <a:p>
            <a:r>
              <a:rPr lang="en-US" dirty="0" smtClean="0"/>
              <a:t>Select reload points </a:t>
            </a:r>
          </a:p>
          <a:p>
            <a:pPr lvl="1"/>
            <a:r>
              <a:rPr lang="en-US" dirty="0" smtClean="0"/>
              <a:t>cache/scratchpad content is modified</a:t>
            </a:r>
          </a:p>
          <a:p>
            <a:pPr lvl="1"/>
            <a:r>
              <a:rPr lang="en-US" dirty="0" smtClean="0"/>
              <a:t>For scratchpad, select the objects (code for each </a:t>
            </a:r>
            <a:r>
              <a:rPr lang="en-US" dirty="0"/>
              <a:t>B</a:t>
            </a:r>
            <a:r>
              <a:rPr lang="en-US" dirty="0" smtClean="0"/>
              <a:t>asic </a:t>
            </a:r>
            <a:r>
              <a:rPr lang="en-US" dirty="0"/>
              <a:t>B</a:t>
            </a:r>
            <a:r>
              <a:rPr lang="en-US" dirty="0" smtClean="0"/>
              <a:t>lock) to load into scratchpad</a:t>
            </a:r>
          </a:p>
          <a:p>
            <a:pPr lvl="1"/>
            <a:r>
              <a:rPr lang="en-US" dirty="0" smtClean="0"/>
              <a:t>For cache, select the content of each cache block</a:t>
            </a:r>
          </a:p>
          <a:p>
            <a:pPr lvl="1"/>
            <a:endParaRPr lang="en-US" dirty="0" smtClean="0"/>
          </a:p>
          <a:p>
            <a:pPr lvl="1"/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8281E7-ED26-4FDF-A81D-C63B5C4C571A}" type="slidenum">
              <a:rPr lang="en-CA" smtClean="0"/>
              <a:pPr/>
              <a:t>28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44030081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Cache </a:t>
            </a:r>
            <a:r>
              <a:rPr lang="en-US" dirty="0" err="1" smtClean="0"/>
              <a:t>vs</a:t>
            </a:r>
            <a:r>
              <a:rPr lang="en-US" dirty="0" smtClean="0"/>
              <a:t> Scratchpad: Comparison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dirty="0" smtClean="0"/>
              <a:t>Cache:</a:t>
            </a:r>
          </a:p>
          <a:p>
            <a:pPr lvl="1"/>
            <a:r>
              <a:rPr lang="en-US" dirty="0" smtClean="0"/>
              <a:t>Transparent</a:t>
            </a:r>
          </a:p>
          <a:p>
            <a:pPr lvl="1"/>
            <a:r>
              <a:rPr lang="en-US" dirty="0" smtClean="0"/>
              <a:t>No external fragmentation, but internal fragmentation</a:t>
            </a:r>
          </a:p>
          <a:p>
            <a:pPr lvl="1"/>
            <a:r>
              <a:rPr lang="en-US" dirty="0" smtClean="0"/>
              <a:t>Conflict misses are possible</a:t>
            </a:r>
          </a:p>
          <a:p>
            <a:endParaRPr lang="en-US" dirty="0" smtClean="0"/>
          </a:p>
          <a:p>
            <a:r>
              <a:rPr lang="en-US" dirty="0" smtClean="0"/>
              <a:t>Scratchpad</a:t>
            </a:r>
          </a:p>
          <a:p>
            <a:pPr lvl="1"/>
            <a:r>
              <a:rPr lang="en-US" dirty="0" smtClean="0"/>
              <a:t>Might require additional jump instructions </a:t>
            </a:r>
          </a:p>
          <a:p>
            <a:pPr lvl="1"/>
            <a:r>
              <a:rPr lang="en-US" dirty="0" smtClean="0"/>
              <a:t>No internal fragmentation, but external fragmentation</a:t>
            </a:r>
          </a:p>
          <a:p>
            <a:pPr lvl="1"/>
            <a:r>
              <a:rPr lang="en-US" dirty="0" smtClean="0"/>
              <a:t>Implementation is problematic with large number of BB </a:t>
            </a:r>
          </a:p>
          <a:p>
            <a:pPr lvl="1"/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8281E7-ED26-4FDF-A81D-C63B5C4C571A}" type="slidenum">
              <a:rPr lang="en-CA" smtClean="0"/>
              <a:pPr/>
              <a:t>29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41700724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is the problem with cache?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To compute WCET, we need to determine which accesses can result in a cache miss.</a:t>
            </a:r>
          </a:p>
          <a:p>
            <a:r>
              <a:rPr lang="en-US" dirty="0" smtClean="0"/>
              <a:t>To obtain a safe bound, we need to determine the worst-case.</a:t>
            </a:r>
          </a:p>
          <a:p>
            <a:r>
              <a:rPr lang="en-US" dirty="0" smtClean="0"/>
              <a:t>Problem: the worst-case can be very pessimistic in the presence of pointers.</a:t>
            </a:r>
          </a:p>
          <a:p>
            <a:pPr lvl="1"/>
            <a:r>
              <a:rPr lang="en-US" dirty="0" smtClean="0"/>
              <a:t>Example: consider direct-mapped cache, multiple dynamic arrays with the same size.</a:t>
            </a:r>
          </a:p>
          <a:p>
            <a:pPr lvl="1"/>
            <a:r>
              <a:rPr lang="en-US" dirty="0" smtClean="0"/>
              <a:t>In the worst case, all arrays have the same indexes in cache –&gt; huge number of conflict misses.</a:t>
            </a:r>
          </a:p>
          <a:p>
            <a:pPr lvl="1"/>
            <a:r>
              <a:rPr lang="en-US" dirty="0" smtClean="0"/>
              <a:t>In practice it will likely never happen…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8281E7-ED26-4FDF-A81D-C63B5C4C571A}" type="slidenum">
              <a:rPr lang="en-CA" smtClean="0"/>
              <a:pPr/>
              <a:t>3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17846878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Comparison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rcRect t="-10165" b="-10165"/>
          <a:stretch>
            <a:fillRect/>
          </a:stretch>
        </p:blipFill>
        <p:spPr/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8281E7-ED26-4FDF-A81D-C63B5C4C571A}" type="slidenum">
              <a:rPr lang="en-CA" smtClean="0"/>
              <a:pPr/>
              <a:t>30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58984240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Object Size is a Problem…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rcRect t="-63511" b="-63511"/>
          <a:stretch>
            <a:fillRect/>
          </a:stretch>
        </p:blipFill>
        <p:spPr>
          <a:xfrm>
            <a:off x="475881" y="956931"/>
            <a:ext cx="7937599" cy="4814514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8281E7-ED26-4FDF-A81D-C63B5C4C571A}" type="slidenum">
              <a:rPr lang="en-CA" smtClean="0"/>
              <a:pPr/>
              <a:t>31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10086340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265362"/>
          </a:xfrm>
        </p:spPr>
        <p:txBody>
          <a:bodyPr/>
          <a:lstStyle/>
          <a:p>
            <a:r>
              <a:rPr lang="en-US" dirty="0" smtClean="0"/>
              <a:t>Explicit Reservation of Local Memory in a Predictable, Preemptive Multitasking       Real-Time System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8281E7-ED26-4FDF-A81D-C63B5C4C571A}" type="slidenum">
              <a:rPr lang="en-CA" smtClean="0"/>
              <a:pPr/>
              <a:t>32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2806887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Which task pays for </a:t>
            </a:r>
            <a:br>
              <a:rPr lang="en-US" sz="3200" dirty="0" smtClean="0"/>
            </a:br>
            <a:r>
              <a:rPr lang="en-US" sz="3200" dirty="0" smtClean="0"/>
              <a:t>allocation interference?</a:t>
            </a:r>
            <a:endParaRPr lang="en-US" sz="3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8281E7-ED26-4FDF-A81D-C63B5C4C571A}" type="slidenum">
              <a:rPr lang="en-CA" smtClean="0"/>
              <a:pPr/>
              <a:t>33</a:t>
            </a:fld>
            <a:endParaRPr lang="en-CA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0800" y="997655"/>
            <a:ext cx="6462889" cy="231172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1407" y="3595224"/>
            <a:ext cx="6352282" cy="2729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978013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Carousel as a Stack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8281E7-ED26-4FDF-A81D-C63B5C4C571A}" type="slidenum">
              <a:rPr lang="en-CA" smtClean="0"/>
              <a:pPr/>
              <a:t>34</a:t>
            </a:fld>
            <a:endParaRPr lang="en-CA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2893" y="1270000"/>
            <a:ext cx="6450189" cy="4266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57668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Starting a Task - Preemption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8281E7-ED26-4FDF-A81D-C63B5C4C571A}" type="slidenum">
              <a:rPr lang="en-CA" smtClean="0"/>
              <a:pPr/>
              <a:t>35</a:t>
            </a:fld>
            <a:endParaRPr lang="en-CA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7667" y="1362933"/>
            <a:ext cx="6329961" cy="4521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282001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Ending a Task - Restore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8281E7-ED26-4FDF-A81D-C63B5C4C571A}" type="slidenum">
              <a:rPr lang="en-CA" smtClean="0"/>
              <a:pPr/>
              <a:t>36</a:t>
            </a:fld>
            <a:endParaRPr lang="en-CA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6253" y="1453444"/>
            <a:ext cx="6376829" cy="3982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665731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Task Invocation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2004" y="4303889"/>
            <a:ext cx="8565158" cy="1848198"/>
          </a:xfrm>
        </p:spPr>
        <p:txBody>
          <a:bodyPr/>
          <a:lstStyle/>
          <a:p>
            <a:r>
              <a:rPr lang="en-US" dirty="0" smtClean="0"/>
              <a:t>Open, Close responsible for DMA operations for the active task in use.</a:t>
            </a:r>
          </a:p>
          <a:p>
            <a:r>
              <a:rPr lang="en-US" dirty="0" smtClean="0"/>
              <a:t>Could be used for dynamic scratchpad management.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8281E7-ED26-4FDF-A81D-C63B5C4C571A}" type="slidenum">
              <a:rPr lang="en-CA" smtClean="0"/>
              <a:pPr/>
              <a:t>37</a:t>
            </a:fld>
            <a:endParaRPr lang="en-CA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9287" y="1459089"/>
            <a:ext cx="7882759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855926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WCET Benchmarks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8281E7-ED26-4FDF-A81D-C63B5C4C571A}" type="slidenum">
              <a:rPr lang="en-CA" smtClean="0"/>
              <a:pPr/>
              <a:t>38</a:t>
            </a:fld>
            <a:endParaRPr lang="en-CA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8466" y="1352550"/>
            <a:ext cx="6394615" cy="4492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692502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Vs</a:t>
            </a:r>
            <a:r>
              <a:rPr lang="en-US" dirty="0" smtClean="0"/>
              <a:t> Cache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8281E7-ED26-4FDF-A81D-C63B5C4C571A}" type="slidenum">
              <a:rPr lang="en-CA" smtClean="0"/>
              <a:pPr/>
              <a:t>39</a:t>
            </a:fld>
            <a:endParaRPr lang="en-CA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4660" y="1066799"/>
            <a:ext cx="6708422" cy="4971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096558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Best </a:t>
            </a:r>
            <a:r>
              <a:rPr lang="en-US" dirty="0" err="1" smtClean="0"/>
              <a:t>vs</a:t>
            </a:r>
            <a:r>
              <a:rPr lang="en-US" dirty="0" smtClean="0"/>
              <a:t> Worst Case Cache Behavior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rcRect t="-32964" b="-32964"/>
          <a:stretch>
            <a:fillRect/>
          </a:stretch>
        </p:blipFill>
        <p:spPr>
          <a:xfrm>
            <a:off x="668893" y="1098042"/>
            <a:ext cx="7501440" cy="4549964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8281E7-ED26-4FDF-A81D-C63B5C4C571A}" type="slidenum">
              <a:rPr lang="en-CA" smtClean="0"/>
              <a:pPr/>
              <a:t>4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4934812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Cache Partitioning </a:t>
            </a:r>
            <a:r>
              <a:rPr lang="en-US" sz="3200" dirty="0" err="1" smtClean="0"/>
              <a:t>vs</a:t>
            </a:r>
            <a:r>
              <a:rPr lang="en-US" sz="3200" dirty="0" smtClean="0"/>
              <a:t> Locking/Scratchpad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More widely applicable. Compiler/OS techniques can be used on any platform.</a:t>
            </a:r>
          </a:p>
          <a:p>
            <a:r>
              <a:rPr lang="en-US" dirty="0" smtClean="0"/>
              <a:t>No need to change application code.</a:t>
            </a:r>
          </a:p>
          <a:p>
            <a:r>
              <a:rPr lang="en-US" dirty="0" smtClean="0"/>
              <a:t>The same techniques can also alleviate conflict misses within each task (difficult for dynamic data)</a:t>
            </a:r>
          </a:p>
          <a:p>
            <a:endParaRPr lang="en-US" dirty="0" smtClean="0"/>
          </a:p>
          <a:p>
            <a:r>
              <a:rPr lang="en-US" dirty="0" smtClean="0"/>
              <a:t>WCET estimation is much more difficult – with locking/scratchpad each access is either a hit or a miss.</a:t>
            </a:r>
          </a:p>
          <a:p>
            <a:pPr lvl="1"/>
            <a:r>
              <a:rPr lang="en-US" dirty="0" smtClean="0"/>
              <a:t>In practice, industry prefers to perform extensive testing in this case – at least for the single task case.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8281E7-ED26-4FDF-A81D-C63B5C4C571A}" type="slidenum">
              <a:rPr lang="en-CA" smtClean="0"/>
              <a:pPr/>
              <a:t>40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52064887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Selecting Cache Partition Sizes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u="sng" dirty="0" smtClean="0"/>
              <a:t>Impact of cache partitioning on multi-tasking real time embedded systems</a:t>
            </a:r>
          </a:p>
          <a:p>
            <a:endParaRPr lang="en-US" dirty="0" smtClean="0"/>
          </a:p>
          <a:p>
            <a:r>
              <a:rPr lang="en-US" dirty="0" smtClean="0"/>
              <a:t>Assumption: single-core system running multiple tasks.</a:t>
            </a:r>
          </a:p>
          <a:p>
            <a:endParaRPr lang="en-US" dirty="0" smtClean="0"/>
          </a:p>
          <a:p>
            <a:r>
              <a:rPr lang="en-US" dirty="0" smtClean="0"/>
              <a:t>Basic idea: partition last level cache into a unique shared area and multiple private areas.</a:t>
            </a:r>
          </a:p>
          <a:p>
            <a:r>
              <a:rPr lang="en-US" dirty="0" smtClean="0"/>
              <a:t>Each task can be assigned to either the shared area or a private area.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8281E7-ED26-4FDF-A81D-C63B5C4C571A}" type="slidenum">
              <a:rPr lang="en-CA" smtClean="0"/>
              <a:pPr/>
              <a:t>41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09075084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Partition Size </a:t>
            </a:r>
            <a:r>
              <a:rPr lang="en-US" dirty="0" err="1" smtClean="0"/>
              <a:t>vs</a:t>
            </a:r>
            <a:r>
              <a:rPr lang="en-US" dirty="0" smtClean="0"/>
              <a:t> WCET in Isolation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rcRect l="-25074" r="-25074"/>
          <a:stretch>
            <a:fillRect/>
          </a:stretch>
        </p:blipFill>
        <p:spPr>
          <a:xfrm>
            <a:off x="68767" y="956930"/>
            <a:ext cx="9092071" cy="5514754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8281E7-ED26-4FDF-A81D-C63B5C4C571A}" type="slidenum">
              <a:rPr lang="en-CA" smtClean="0"/>
              <a:pPr/>
              <a:t>42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82577926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Optimizing the Allocation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If the task uses the shared area, then it suffers interference from preempting tasks.</a:t>
            </a:r>
          </a:p>
          <a:p>
            <a:pPr lvl="1"/>
            <a:r>
              <a:rPr lang="en-US" dirty="0" smtClean="0"/>
              <a:t>Tasks are assigned static </a:t>
            </a:r>
            <a:r>
              <a:rPr lang="en-US" dirty="0" err="1" smtClean="0"/>
              <a:t>timeslices</a:t>
            </a:r>
            <a:r>
              <a:rPr lang="en-US" dirty="0" smtClean="0"/>
              <a:t>, so priority does not matter.</a:t>
            </a:r>
          </a:p>
          <a:p>
            <a:r>
              <a:rPr lang="en-US" dirty="0" smtClean="0"/>
              <a:t>They use previous work to compute an estimate for the reloading time, and assume the </a:t>
            </a:r>
            <a:r>
              <a:rPr lang="en-US" dirty="0" err="1" smtClean="0"/>
              <a:t>timeslice</a:t>
            </a:r>
            <a:r>
              <a:rPr lang="en-US" dirty="0" smtClean="0"/>
              <a:t> schedule is given.</a:t>
            </a:r>
          </a:p>
          <a:p>
            <a:endParaRPr lang="en-US" dirty="0"/>
          </a:p>
          <a:p>
            <a:r>
              <a:rPr lang="en-US" dirty="0" smtClean="0"/>
              <a:t>A genetic algorithm is used to compute a quasi-optimal allocation (sizes of private areas and assigned tasks).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8281E7-ED26-4FDF-A81D-C63B5C4C571A}" type="slidenum">
              <a:rPr lang="en-CA" smtClean="0"/>
              <a:pPr/>
              <a:t>43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09394129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Avionics Case Study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rcRect l="-5661" r="-5661"/>
          <a:stretch>
            <a:fillRect/>
          </a:stretch>
        </p:blipFill>
        <p:spPr/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8281E7-ED26-4FDF-A81D-C63B5C4C571A}" type="slidenum">
              <a:rPr lang="en-CA" smtClean="0"/>
              <a:pPr/>
              <a:t>44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61550505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Avionics Case Study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rcRect t="-7337" b="-7337"/>
          <a:stretch>
            <a:fillRect/>
          </a:stretch>
        </p:blipFill>
        <p:spPr>
          <a:xfrm>
            <a:off x="584226" y="956930"/>
            <a:ext cx="7924774" cy="4806735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8281E7-ED26-4FDF-A81D-C63B5C4C571A}" type="slidenum">
              <a:rPr lang="en-CA" smtClean="0"/>
              <a:pPr/>
              <a:t>45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9026903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Shared Caches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What about shared cache allocation interference?</a:t>
            </a:r>
            <a:endParaRPr lang="en-US" dirty="0"/>
          </a:p>
          <a:p>
            <a:r>
              <a:rPr lang="en-US" dirty="0" smtClean="0"/>
              <a:t>Very hard problem.</a:t>
            </a:r>
          </a:p>
          <a:p>
            <a:pPr lvl="1"/>
            <a:r>
              <a:rPr lang="en-US" dirty="0" smtClean="0"/>
              <a:t>While a task runs on a core, we need to know which tasks run on all other cores</a:t>
            </a:r>
          </a:p>
          <a:p>
            <a:pPr lvl="1"/>
            <a:r>
              <a:rPr lang="en-US" dirty="0" smtClean="0"/>
              <a:t>If the schedule of all cores is not synchronized, then analysis is either 1. exponential or 2. highly pessimistic</a:t>
            </a:r>
          </a:p>
          <a:p>
            <a:endParaRPr lang="en-US" dirty="0" smtClean="0"/>
          </a:p>
          <a:p>
            <a:r>
              <a:rPr lang="en-US" dirty="0" smtClean="0"/>
              <a:t>Alternative solution: partition the cache among cores.</a:t>
            </a:r>
          </a:p>
          <a:p>
            <a:r>
              <a:rPr lang="en-US" dirty="0" smtClean="0"/>
              <a:t>If we have to partition it… does it makes sense to have a shared last-level cache?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8281E7-ED26-4FDF-A81D-C63B5C4C571A}" type="slidenum">
              <a:rPr lang="en-CA" smtClean="0"/>
              <a:pPr/>
              <a:t>46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4247860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Shared Cache Partitioning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2004" y="956930"/>
            <a:ext cx="8565158" cy="5336626"/>
          </a:xfrm>
        </p:spPr>
        <p:txBody>
          <a:bodyPr/>
          <a:lstStyle/>
          <a:p>
            <a:r>
              <a:rPr lang="en-US" dirty="0" smtClean="0"/>
              <a:t>Answer: sometimes yes.</a:t>
            </a:r>
            <a:endParaRPr lang="en-US" dirty="0"/>
          </a:p>
          <a:p>
            <a:r>
              <a:rPr lang="en-US" dirty="0" smtClean="0"/>
              <a:t>If we have no shared last-level cache, the amount of per-core cache is fixed and equal.</a:t>
            </a:r>
          </a:p>
          <a:p>
            <a:r>
              <a:rPr lang="en-US" dirty="0" smtClean="0"/>
              <a:t>If we partition the last-level cache, we can vary the size of each partition (see optimization before).</a:t>
            </a:r>
          </a:p>
          <a:p>
            <a:endParaRPr lang="en-US" dirty="0"/>
          </a:p>
          <a:p>
            <a:r>
              <a:rPr lang="en-US" dirty="0" smtClean="0"/>
              <a:t>What about access interference?</a:t>
            </a:r>
          </a:p>
          <a:p>
            <a:pPr lvl="1"/>
            <a:r>
              <a:rPr lang="en-US" dirty="0" smtClean="0"/>
              <a:t>Many last-level caches are divided into banks that can be accessed in parallel</a:t>
            </a:r>
          </a:p>
          <a:p>
            <a:pPr lvl="1"/>
            <a:r>
              <a:rPr lang="en-US" dirty="0" smtClean="0"/>
              <a:t>If possible, assign each bank to a single core</a:t>
            </a:r>
          </a:p>
          <a:p>
            <a:pPr lvl="1"/>
            <a:r>
              <a:rPr lang="en-US" dirty="0" smtClean="0"/>
              <a:t>Problem: number of banks or data ports (i.e. max number of parallel data transfers) might be insufficient for all cores.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8281E7-ED26-4FDF-A81D-C63B5C4C571A}" type="slidenum">
              <a:rPr lang="en-CA" smtClean="0"/>
              <a:pPr/>
              <a:t>47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3844595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Topic 2: Memory Controllers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dirty="0" smtClean="0"/>
              <a:t>Main memory is a not really a unique shared resource – instead, composed of multiple parallel components (banks).</a:t>
            </a:r>
          </a:p>
          <a:p>
            <a:endParaRPr lang="en-US" dirty="0" smtClean="0"/>
          </a:p>
          <a:p>
            <a:r>
              <a:rPr lang="en-US" dirty="0" smtClean="0"/>
              <a:t>The way main memory is addressed and accessed can greatly influence the system performance! </a:t>
            </a:r>
          </a:p>
          <a:p>
            <a:endParaRPr lang="en-US" dirty="0"/>
          </a:p>
          <a:p>
            <a:r>
              <a:rPr lang="en-US" dirty="0" smtClean="0"/>
              <a:t>We will see:</a:t>
            </a:r>
          </a:p>
          <a:p>
            <a:pPr lvl="1"/>
            <a:r>
              <a:rPr lang="en-US" dirty="0" smtClean="0"/>
              <a:t>Summary of DRAM operation</a:t>
            </a:r>
          </a:p>
          <a:p>
            <a:pPr lvl="1"/>
            <a:r>
              <a:rPr lang="en-US" dirty="0" smtClean="0"/>
              <a:t>Examples of predictable DRAM controllers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8281E7-ED26-4FDF-A81D-C63B5C4C571A}" type="slidenum">
              <a:rPr lang="en-CA" smtClean="0"/>
              <a:pPr/>
              <a:t>48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1983694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DRAM Basics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" y="861237"/>
            <a:ext cx="9144000" cy="3696652"/>
          </a:xfrm>
        </p:spPr>
        <p:txBody>
          <a:bodyPr>
            <a:normAutofit/>
          </a:bodyPr>
          <a:lstStyle/>
          <a:p>
            <a:r>
              <a:rPr lang="en-US" sz="2400" dirty="0" smtClean="0"/>
              <a:t>Each memory </a:t>
            </a:r>
            <a:r>
              <a:rPr lang="en-US" sz="2400" b="1" dirty="0" smtClean="0"/>
              <a:t>device</a:t>
            </a:r>
            <a:r>
              <a:rPr lang="en-US" sz="2400" dirty="0" smtClean="0"/>
              <a:t> (</a:t>
            </a:r>
            <a:r>
              <a:rPr lang="en-US" sz="2400" b="1" dirty="0" smtClean="0"/>
              <a:t>chip</a:t>
            </a:r>
            <a:r>
              <a:rPr lang="en-US" sz="2400" dirty="0" smtClean="0"/>
              <a:t>) is composed of multiple banks.</a:t>
            </a:r>
          </a:p>
          <a:p>
            <a:r>
              <a:rPr lang="en-US" sz="2400" dirty="0" smtClean="0"/>
              <a:t>Each bank has a </a:t>
            </a:r>
            <a:r>
              <a:rPr lang="en-US" sz="2400" b="1" dirty="0" smtClean="0"/>
              <a:t>row buffer</a:t>
            </a:r>
            <a:r>
              <a:rPr lang="en-US" sz="2400" dirty="0" smtClean="0"/>
              <a:t> (dram </a:t>
            </a:r>
            <a:r>
              <a:rPr lang="en-US" sz="2400" b="1" dirty="0" smtClean="0"/>
              <a:t>page</a:t>
            </a:r>
            <a:r>
              <a:rPr lang="en-US" sz="2400" dirty="0" smtClean="0"/>
              <a:t>) – typically few </a:t>
            </a:r>
            <a:r>
              <a:rPr lang="en-US" sz="2400" dirty="0" err="1" smtClean="0"/>
              <a:t>kbytes</a:t>
            </a:r>
            <a:r>
              <a:rPr lang="en-US" sz="2400" dirty="0" smtClean="0"/>
              <a:t>.</a:t>
            </a:r>
          </a:p>
          <a:p>
            <a:r>
              <a:rPr lang="en-US" sz="2400" dirty="0" smtClean="0"/>
              <a:t>A DRAM row must be loaded (opened/</a:t>
            </a:r>
            <a:r>
              <a:rPr lang="en-US" sz="2400" b="1" dirty="0" smtClean="0"/>
              <a:t>activated</a:t>
            </a:r>
            <a:r>
              <a:rPr lang="en-US" sz="2400" dirty="0" smtClean="0"/>
              <a:t>) in the row buffer before read/write is possible, and then </a:t>
            </a:r>
            <a:r>
              <a:rPr lang="en-US" sz="2400" b="1" dirty="0" err="1" smtClean="0"/>
              <a:t>precharged</a:t>
            </a:r>
            <a:r>
              <a:rPr lang="en-US" sz="2400" dirty="0" smtClean="0"/>
              <a:t> back (closed) before we can load another page.</a:t>
            </a:r>
          </a:p>
          <a:p>
            <a:r>
              <a:rPr lang="en-US" sz="2400" dirty="0" smtClean="0"/>
              <a:t>Banks can operate in parallel, but there is a shared command bus and a shared data bus.</a:t>
            </a:r>
            <a:endParaRPr lang="en-US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9672" y="3973496"/>
            <a:ext cx="4823419" cy="2715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549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163" y="956930"/>
            <a:ext cx="7305675" cy="5372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/>
          <p:cNvSpPr/>
          <p:nvPr/>
        </p:nvSpPr>
        <p:spPr>
          <a:xfrm>
            <a:off x="302004" y="956930"/>
            <a:ext cx="4783667" cy="166511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Shared Memory Resources: Issues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u="sng" dirty="0" smtClean="0"/>
              <a:t>Multi-tasking allocation</a:t>
            </a:r>
            <a:r>
              <a:rPr lang="en-US" dirty="0" smtClean="0"/>
              <a:t> (storage) interference.</a:t>
            </a:r>
          </a:p>
          <a:p>
            <a:r>
              <a:rPr lang="en-US" dirty="0" smtClean="0"/>
              <a:t>Assume one task preempts another.</a:t>
            </a:r>
          </a:p>
          <a:p>
            <a:r>
              <a:rPr lang="en-US" dirty="0" smtClean="0"/>
              <a:t>What happens to the cache content?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8281E7-ED26-4FDF-A81D-C63B5C4C571A}" type="slidenum">
              <a:rPr lang="en-CA" smtClean="0"/>
              <a:pPr/>
              <a:t>5</a:t>
            </a:fld>
            <a:endParaRPr lang="en-CA" dirty="0"/>
          </a:p>
        </p:txBody>
      </p:sp>
      <p:sp>
        <p:nvSpPr>
          <p:cNvPr id="7" name="Right Arrow 6"/>
          <p:cNvSpPr/>
          <p:nvPr/>
        </p:nvSpPr>
        <p:spPr>
          <a:xfrm rot="2557768">
            <a:off x="3148719" y="4910667"/>
            <a:ext cx="562504" cy="423333"/>
          </a:xfrm>
          <a:prstGeom prst="rightArrow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23238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DRAM Basics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2223" y="1029226"/>
            <a:ext cx="4823419" cy="2715170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773916" y="5039262"/>
            <a:ext cx="890495" cy="452516"/>
            <a:chOff x="1197059" y="4488674"/>
            <a:chExt cx="890495" cy="452516"/>
          </a:xfrm>
        </p:grpSpPr>
        <p:sp>
          <p:nvSpPr>
            <p:cNvPr id="6" name="Preparation 5"/>
            <p:cNvSpPr/>
            <p:nvPr/>
          </p:nvSpPr>
          <p:spPr>
            <a:xfrm>
              <a:off x="1197059" y="4488674"/>
              <a:ext cx="890495" cy="452516"/>
            </a:xfrm>
            <a:prstGeom prst="flowChartPreparation">
              <a:avLst/>
            </a:prstGeom>
            <a:ln/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1343043" y="4542663"/>
              <a:ext cx="55656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ACT</a:t>
              </a:r>
              <a:endParaRPr lang="en-US" dirty="0"/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4137862" y="5032836"/>
            <a:ext cx="1277285" cy="452516"/>
            <a:chOff x="1197059" y="4488674"/>
            <a:chExt cx="890495" cy="452516"/>
          </a:xfrm>
        </p:grpSpPr>
        <p:sp>
          <p:nvSpPr>
            <p:cNvPr id="13" name="Preparation 12"/>
            <p:cNvSpPr/>
            <p:nvPr/>
          </p:nvSpPr>
          <p:spPr>
            <a:xfrm>
              <a:off x="1197059" y="4488674"/>
              <a:ext cx="890495" cy="452516"/>
            </a:xfrm>
            <a:prstGeom prst="flowChartPreparation">
              <a:avLst/>
            </a:prstGeom>
            <a:ln/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1388843" y="4542663"/>
              <a:ext cx="49241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DATA</a:t>
              </a:r>
              <a:endParaRPr lang="en-US" dirty="0"/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2487308" y="5039262"/>
            <a:ext cx="890495" cy="452516"/>
            <a:chOff x="1197059" y="4488674"/>
            <a:chExt cx="890495" cy="452516"/>
          </a:xfrm>
        </p:grpSpPr>
        <p:sp>
          <p:nvSpPr>
            <p:cNvPr id="19" name="Preparation 18"/>
            <p:cNvSpPr/>
            <p:nvPr/>
          </p:nvSpPr>
          <p:spPr>
            <a:xfrm>
              <a:off x="1197059" y="4488674"/>
              <a:ext cx="890495" cy="452516"/>
            </a:xfrm>
            <a:prstGeom prst="flowChartPreparation">
              <a:avLst/>
            </a:prstGeom>
            <a:ln/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1277350" y="4542663"/>
              <a:ext cx="69829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READ</a:t>
              </a:r>
              <a:endParaRPr lang="en-US" dirty="0"/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6238044" y="5035668"/>
            <a:ext cx="890495" cy="452516"/>
            <a:chOff x="1197059" y="4488674"/>
            <a:chExt cx="890495" cy="452516"/>
          </a:xfrm>
        </p:grpSpPr>
        <p:sp>
          <p:nvSpPr>
            <p:cNvPr id="22" name="Preparation 21"/>
            <p:cNvSpPr/>
            <p:nvPr/>
          </p:nvSpPr>
          <p:spPr>
            <a:xfrm>
              <a:off x="1197059" y="4488674"/>
              <a:ext cx="890495" cy="452516"/>
            </a:xfrm>
            <a:prstGeom prst="flowChartPreparation">
              <a:avLst/>
            </a:prstGeom>
            <a:ln/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1343043" y="4542663"/>
              <a:ext cx="54196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PRE</a:t>
              </a:r>
              <a:endParaRPr lang="en-US" dirty="0"/>
            </a:p>
          </p:txBody>
        </p:sp>
      </p:grpSp>
      <p:cxnSp>
        <p:nvCxnSpPr>
          <p:cNvPr id="25" name="Straight Arrow Connector 24"/>
          <p:cNvCxnSpPr>
            <a:stCxn id="6" idx="3"/>
            <a:endCxn id="19" idx="1"/>
          </p:cNvCxnSpPr>
          <p:nvPr/>
        </p:nvCxnSpPr>
        <p:spPr>
          <a:xfrm>
            <a:off x="1664411" y="5265520"/>
            <a:ext cx="822897" cy="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>
            <a:off x="3314965" y="5265520"/>
            <a:ext cx="822897" cy="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>
            <a:off x="5415147" y="5265520"/>
            <a:ext cx="822897" cy="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1309642" y="4021395"/>
            <a:ext cx="12161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commands</a:t>
            </a:r>
            <a:endParaRPr lang="en-US" dirty="0"/>
          </a:p>
        </p:txBody>
      </p:sp>
      <p:sp>
        <p:nvSpPr>
          <p:cNvPr id="33" name="TextBox 32"/>
          <p:cNvSpPr txBox="1"/>
          <p:nvPr/>
        </p:nvSpPr>
        <p:spPr>
          <a:xfrm>
            <a:off x="5119241" y="3744396"/>
            <a:ext cx="332655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</a:t>
            </a:r>
            <a:r>
              <a:rPr lang="en-US" dirty="0" smtClean="0"/>
              <a:t>ata transfer usually corresponds </a:t>
            </a:r>
          </a:p>
          <a:p>
            <a:r>
              <a:rPr lang="en-US" dirty="0" smtClean="0"/>
              <a:t>to one 64 bytes cache block</a:t>
            </a:r>
            <a:endParaRPr lang="en-US" dirty="0"/>
          </a:p>
        </p:txBody>
      </p:sp>
      <p:sp>
        <p:nvSpPr>
          <p:cNvPr id="34" name="TextBox 33"/>
          <p:cNvSpPr txBox="1"/>
          <p:nvPr/>
        </p:nvSpPr>
        <p:spPr>
          <a:xfrm>
            <a:off x="7475982" y="5307112"/>
            <a:ext cx="122577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multiple</a:t>
            </a:r>
          </a:p>
          <a:p>
            <a:r>
              <a:rPr lang="en-US" dirty="0"/>
              <a:t>t</a:t>
            </a:r>
            <a:r>
              <a:rPr lang="en-US" dirty="0" smtClean="0"/>
              <a:t>iming </a:t>
            </a:r>
          </a:p>
          <a:p>
            <a:r>
              <a:rPr lang="en-US" dirty="0" smtClean="0"/>
              <a:t>constraints</a:t>
            </a:r>
          </a:p>
          <a:p>
            <a:endParaRPr lang="en-US" dirty="0"/>
          </a:p>
        </p:txBody>
      </p:sp>
      <p:cxnSp>
        <p:nvCxnSpPr>
          <p:cNvPr id="24" name="Straight Arrow Connector 23"/>
          <p:cNvCxnSpPr/>
          <p:nvPr/>
        </p:nvCxnSpPr>
        <p:spPr>
          <a:xfrm>
            <a:off x="1664411" y="5790151"/>
            <a:ext cx="4573633" cy="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>
            <a:off x="3377803" y="6073926"/>
            <a:ext cx="2860241" cy="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" name="Straight Arrow Connector 4"/>
          <p:cNvCxnSpPr>
            <a:stCxn id="32" idx="2"/>
          </p:cNvCxnSpPr>
          <p:nvPr/>
        </p:nvCxnSpPr>
        <p:spPr>
          <a:xfrm flipH="1">
            <a:off x="1532821" y="4390727"/>
            <a:ext cx="384920" cy="64210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>
            <a:off x="1948199" y="4390727"/>
            <a:ext cx="869270" cy="64210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>
            <a:stCxn id="32" idx="2"/>
          </p:cNvCxnSpPr>
          <p:nvPr/>
        </p:nvCxnSpPr>
        <p:spPr>
          <a:xfrm>
            <a:off x="1917741" y="4390727"/>
            <a:ext cx="4466287" cy="64210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>
            <a:endCxn id="13" idx="0"/>
          </p:cNvCxnSpPr>
          <p:nvPr/>
        </p:nvCxnSpPr>
        <p:spPr>
          <a:xfrm flipH="1">
            <a:off x="4776505" y="4390727"/>
            <a:ext cx="903911" cy="64210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/>
          <p:nvPr/>
        </p:nvCxnSpPr>
        <p:spPr>
          <a:xfrm flipH="1">
            <a:off x="6291860" y="5790151"/>
            <a:ext cx="1184122" cy="20408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/>
          <p:nvPr/>
        </p:nvCxnSpPr>
        <p:spPr>
          <a:xfrm flipH="1" flipV="1">
            <a:off x="5795519" y="5403040"/>
            <a:ext cx="1680463" cy="38711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5" name="Rectangle 44"/>
          <p:cNvSpPr/>
          <p:nvPr/>
        </p:nvSpPr>
        <p:spPr>
          <a:xfrm>
            <a:off x="5993665" y="1711667"/>
            <a:ext cx="780725" cy="430772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 45"/>
          <p:cNvSpPr/>
          <p:nvPr/>
        </p:nvSpPr>
        <p:spPr>
          <a:xfrm>
            <a:off x="5993665" y="2473089"/>
            <a:ext cx="780725" cy="430772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TextBox 46"/>
          <p:cNvSpPr txBox="1"/>
          <p:nvPr/>
        </p:nvSpPr>
        <p:spPr>
          <a:xfrm>
            <a:off x="6914498" y="1756762"/>
            <a:ext cx="16248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: command bus</a:t>
            </a:r>
            <a:endParaRPr lang="en-US" dirty="0"/>
          </a:p>
        </p:txBody>
      </p:sp>
      <p:sp>
        <p:nvSpPr>
          <p:cNvPr id="48" name="TextBox 47"/>
          <p:cNvSpPr txBox="1"/>
          <p:nvPr/>
        </p:nvSpPr>
        <p:spPr>
          <a:xfrm>
            <a:off x="6976786" y="2468029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: data bus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62148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DRAM Basics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987779"/>
            <a:ext cx="9144000" cy="2466116"/>
          </a:xfrm>
        </p:spPr>
        <p:txBody>
          <a:bodyPr>
            <a:normAutofit/>
          </a:bodyPr>
          <a:lstStyle/>
          <a:p>
            <a:r>
              <a:rPr lang="en-US" sz="2200" dirty="0" smtClean="0"/>
              <a:t>Multiple DRAM </a:t>
            </a:r>
            <a:r>
              <a:rPr lang="en-US" sz="2200" b="1" dirty="0" smtClean="0"/>
              <a:t>devices</a:t>
            </a:r>
            <a:r>
              <a:rPr lang="en-US" sz="2200" dirty="0" smtClean="0"/>
              <a:t> arranged together to form a DRAM </a:t>
            </a:r>
            <a:r>
              <a:rPr lang="en-US" sz="2200" b="1" dirty="0" smtClean="0"/>
              <a:t>module.</a:t>
            </a:r>
          </a:p>
          <a:p>
            <a:r>
              <a:rPr lang="en-US" sz="2200" dirty="0" smtClean="0"/>
              <a:t>In-line devices used to increase data width (usually to 64 bits).</a:t>
            </a:r>
          </a:p>
          <a:p>
            <a:r>
              <a:rPr lang="en-US" sz="2200" dirty="0" smtClean="0"/>
              <a:t>Different lines form independent </a:t>
            </a:r>
            <a:r>
              <a:rPr lang="en-US" sz="2200" b="1" dirty="0" smtClean="0"/>
              <a:t>ranks</a:t>
            </a:r>
            <a:r>
              <a:rPr lang="en-US" sz="2200" dirty="0" smtClean="0"/>
              <a:t>.</a:t>
            </a:r>
          </a:p>
          <a:p>
            <a:r>
              <a:rPr lang="en-US" sz="2200" dirty="0" smtClean="0"/>
              <a:t>Remember that devices within a rank have multiple banks.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09263" y="2486895"/>
            <a:ext cx="3288563" cy="406066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4466" y="3224001"/>
            <a:ext cx="2442888" cy="2386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02210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Page Works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6786" y="1008416"/>
            <a:ext cx="8956047" cy="1560118"/>
          </a:xfrm>
        </p:spPr>
        <p:txBody>
          <a:bodyPr>
            <a:normAutofit/>
          </a:bodyPr>
          <a:lstStyle/>
          <a:p>
            <a:r>
              <a:rPr lang="en-US" sz="2400" dirty="0" smtClean="0"/>
              <a:t>Latency for the first request to a given page is very long.</a:t>
            </a:r>
          </a:p>
          <a:p>
            <a:r>
              <a:rPr lang="en-US" sz="2400" dirty="0" smtClean="0"/>
              <a:t>Successive requests to the same page operate efficiently</a:t>
            </a:r>
            <a:r>
              <a:rPr lang="en-US" sz="2400" dirty="0"/>
              <a:t> </a:t>
            </a:r>
            <a:r>
              <a:rPr lang="en-US" sz="2400" dirty="0" smtClean="0"/>
              <a:t>(open page policy).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2129476" y="3710896"/>
            <a:ext cx="890495" cy="452516"/>
            <a:chOff x="1197059" y="4488674"/>
            <a:chExt cx="890495" cy="452516"/>
          </a:xfrm>
        </p:grpSpPr>
        <p:sp>
          <p:nvSpPr>
            <p:cNvPr id="5" name="Preparation 4"/>
            <p:cNvSpPr/>
            <p:nvPr/>
          </p:nvSpPr>
          <p:spPr>
            <a:xfrm>
              <a:off x="1197059" y="4488674"/>
              <a:ext cx="890495" cy="452516"/>
            </a:xfrm>
            <a:prstGeom prst="flowChartPreparation">
              <a:avLst/>
            </a:prstGeom>
            <a:ln/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1343043" y="4542663"/>
              <a:ext cx="55656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ACT</a:t>
              </a:r>
              <a:endParaRPr lang="en-US" dirty="0"/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4923313" y="3710896"/>
            <a:ext cx="1277285" cy="452516"/>
            <a:chOff x="1197059" y="4488674"/>
            <a:chExt cx="890495" cy="452516"/>
          </a:xfrm>
        </p:grpSpPr>
        <p:sp>
          <p:nvSpPr>
            <p:cNvPr id="8" name="Preparation 7"/>
            <p:cNvSpPr/>
            <p:nvPr/>
          </p:nvSpPr>
          <p:spPr>
            <a:xfrm>
              <a:off x="1197059" y="4488674"/>
              <a:ext cx="890495" cy="452516"/>
            </a:xfrm>
            <a:prstGeom prst="flowChartPreparation">
              <a:avLst/>
            </a:prstGeom>
            <a:ln/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1388843" y="4542663"/>
              <a:ext cx="49241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DATA</a:t>
              </a:r>
              <a:endParaRPr lang="en-US" dirty="0"/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3525090" y="3717323"/>
            <a:ext cx="890495" cy="452516"/>
            <a:chOff x="1197059" y="4488674"/>
            <a:chExt cx="890495" cy="452516"/>
          </a:xfrm>
        </p:grpSpPr>
        <p:sp>
          <p:nvSpPr>
            <p:cNvPr id="11" name="Preparation 10"/>
            <p:cNvSpPr/>
            <p:nvPr/>
          </p:nvSpPr>
          <p:spPr>
            <a:xfrm>
              <a:off x="1197059" y="4488674"/>
              <a:ext cx="890495" cy="452516"/>
            </a:xfrm>
            <a:prstGeom prst="flowChartPreparation">
              <a:avLst/>
            </a:prstGeom>
            <a:ln/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1277350" y="4542663"/>
              <a:ext cx="69829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READ</a:t>
              </a:r>
              <a:endParaRPr lang="en-US" dirty="0"/>
            </a:p>
          </p:txBody>
        </p:sp>
      </p:grpSp>
      <p:cxnSp>
        <p:nvCxnSpPr>
          <p:cNvPr id="16" name="Straight Arrow Connector 15"/>
          <p:cNvCxnSpPr>
            <a:stCxn id="5" idx="3"/>
            <a:endCxn id="11" idx="1"/>
          </p:cNvCxnSpPr>
          <p:nvPr/>
        </p:nvCxnSpPr>
        <p:spPr>
          <a:xfrm>
            <a:off x="3019971" y="3937154"/>
            <a:ext cx="505119" cy="6427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>
            <a:stCxn id="11" idx="3"/>
            <a:endCxn id="8" idx="1"/>
          </p:cNvCxnSpPr>
          <p:nvPr/>
        </p:nvCxnSpPr>
        <p:spPr>
          <a:xfrm flipV="1">
            <a:off x="4415585" y="3937154"/>
            <a:ext cx="507728" cy="6427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9" name="Group 18"/>
          <p:cNvGrpSpPr/>
          <p:nvPr/>
        </p:nvGrpSpPr>
        <p:grpSpPr>
          <a:xfrm>
            <a:off x="674938" y="3695426"/>
            <a:ext cx="890495" cy="452516"/>
            <a:chOff x="1197059" y="4488674"/>
            <a:chExt cx="890495" cy="452516"/>
          </a:xfrm>
        </p:grpSpPr>
        <p:sp>
          <p:nvSpPr>
            <p:cNvPr id="20" name="Preparation 19"/>
            <p:cNvSpPr/>
            <p:nvPr/>
          </p:nvSpPr>
          <p:spPr>
            <a:xfrm>
              <a:off x="1197059" y="4488674"/>
              <a:ext cx="890495" cy="452516"/>
            </a:xfrm>
            <a:prstGeom prst="flowChartPreparation">
              <a:avLst/>
            </a:prstGeom>
            <a:ln/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1343043" y="4542663"/>
              <a:ext cx="54196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PRE</a:t>
              </a:r>
              <a:endParaRPr lang="en-US" dirty="0"/>
            </a:p>
          </p:txBody>
        </p:sp>
      </p:grpSp>
      <p:cxnSp>
        <p:nvCxnSpPr>
          <p:cNvPr id="22" name="Straight Arrow Connector 21"/>
          <p:cNvCxnSpPr>
            <a:stCxn id="20" idx="3"/>
            <a:endCxn id="5" idx="1"/>
          </p:cNvCxnSpPr>
          <p:nvPr/>
        </p:nvCxnSpPr>
        <p:spPr>
          <a:xfrm>
            <a:off x="1565433" y="3921684"/>
            <a:ext cx="564043" cy="1547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>
            <a:off x="116786" y="3333738"/>
            <a:ext cx="0" cy="58794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0" y="2708579"/>
            <a:ext cx="134153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REQUEST #1</a:t>
            </a:r>
          </a:p>
          <a:p>
            <a:r>
              <a:rPr lang="en-US" dirty="0" smtClean="0"/>
              <a:t>ARRIVES</a:t>
            </a:r>
            <a:endParaRPr lang="en-US" dirty="0"/>
          </a:p>
        </p:txBody>
      </p:sp>
      <p:sp>
        <p:nvSpPr>
          <p:cNvPr id="27" name="TextBox 26"/>
          <p:cNvSpPr txBox="1"/>
          <p:nvPr/>
        </p:nvSpPr>
        <p:spPr>
          <a:xfrm>
            <a:off x="2129476" y="2626642"/>
            <a:ext cx="239459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</a:t>
            </a:r>
            <a:r>
              <a:rPr lang="en-US" dirty="0" smtClean="0"/>
              <a:t>lose the previous page </a:t>
            </a:r>
          </a:p>
          <a:p>
            <a:r>
              <a:rPr lang="en-US" dirty="0"/>
              <a:t>a</a:t>
            </a:r>
            <a:r>
              <a:rPr lang="en-US" dirty="0" smtClean="0"/>
              <a:t>nd load new one </a:t>
            </a:r>
            <a:endParaRPr lang="en-US" dirty="0"/>
          </a:p>
        </p:txBody>
      </p:sp>
      <p:cxnSp>
        <p:nvCxnSpPr>
          <p:cNvPr id="28" name="Straight Arrow Connector 27"/>
          <p:cNvCxnSpPr/>
          <p:nvPr/>
        </p:nvCxnSpPr>
        <p:spPr>
          <a:xfrm flipH="1">
            <a:off x="1565433" y="3210988"/>
            <a:ext cx="1483764" cy="48241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>
            <a:endCxn id="5" idx="0"/>
          </p:cNvCxnSpPr>
          <p:nvPr/>
        </p:nvCxnSpPr>
        <p:spPr>
          <a:xfrm flipH="1">
            <a:off x="2574724" y="3222058"/>
            <a:ext cx="474473" cy="48883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 flipH="1">
            <a:off x="116786" y="3921684"/>
            <a:ext cx="7938" cy="90696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6" name="Straight Connector 35"/>
          <p:cNvCxnSpPr>
            <a:stCxn id="8" idx="3"/>
          </p:cNvCxnSpPr>
          <p:nvPr/>
        </p:nvCxnSpPr>
        <p:spPr>
          <a:xfrm flipH="1">
            <a:off x="6194532" y="3937154"/>
            <a:ext cx="6066" cy="997016"/>
          </a:xfrm>
          <a:prstGeom prst="line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>
            <a:off x="116786" y="4600360"/>
            <a:ext cx="6912775" cy="2027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>
            <a:off x="2475682" y="4231028"/>
            <a:ext cx="2253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Latency of Request #1</a:t>
            </a:r>
            <a:endParaRPr lang="en-US" dirty="0"/>
          </a:p>
        </p:txBody>
      </p:sp>
      <p:cxnSp>
        <p:nvCxnSpPr>
          <p:cNvPr id="42" name="Straight Arrow Connector 41"/>
          <p:cNvCxnSpPr/>
          <p:nvPr/>
        </p:nvCxnSpPr>
        <p:spPr>
          <a:xfrm flipH="1" flipV="1">
            <a:off x="6198500" y="3354910"/>
            <a:ext cx="1" cy="59234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43" name="TextBox 42"/>
          <p:cNvSpPr txBox="1"/>
          <p:nvPr/>
        </p:nvSpPr>
        <p:spPr>
          <a:xfrm>
            <a:off x="6194532" y="2424305"/>
            <a:ext cx="137579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REQUEST #1</a:t>
            </a:r>
          </a:p>
          <a:p>
            <a:r>
              <a:rPr lang="en-US" dirty="0" smtClean="0"/>
              <a:t>COMPLETES,</a:t>
            </a:r>
          </a:p>
          <a:p>
            <a:r>
              <a:rPr lang="en-US" dirty="0" smtClean="0"/>
              <a:t>REQUEST #2 </a:t>
            </a:r>
          </a:p>
          <a:p>
            <a:r>
              <a:rPr lang="en-US" dirty="0" smtClean="0"/>
              <a:t>ARRIVES</a:t>
            </a:r>
            <a:endParaRPr lang="en-US" dirty="0"/>
          </a:p>
        </p:txBody>
      </p:sp>
      <p:cxnSp>
        <p:nvCxnSpPr>
          <p:cNvPr id="57" name="Straight Connector 56"/>
          <p:cNvCxnSpPr/>
          <p:nvPr/>
        </p:nvCxnSpPr>
        <p:spPr>
          <a:xfrm flipH="1">
            <a:off x="6190563" y="4901731"/>
            <a:ext cx="7938" cy="90696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8" name="Straight Connector 57"/>
          <p:cNvCxnSpPr/>
          <p:nvPr/>
        </p:nvCxnSpPr>
        <p:spPr>
          <a:xfrm>
            <a:off x="8879158" y="4908933"/>
            <a:ext cx="0" cy="908986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0" name="Straight Connector 59"/>
          <p:cNvCxnSpPr/>
          <p:nvPr/>
        </p:nvCxnSpPr>
        <p:spPr>
          <a:xfrm>
            <a:off x="6190563" y="5569861"/>
            <a:ext cx="2688595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62" name="TextBox 61"/>
          <p:cNvSpPr txBox="1"/>
          <p:nvPr/>
        </p:nvSpPr>
        <p:spPr>
          <a:xfrm>
            <a:off x="6568792" y="5200530"/>
            <a:ext cx="22537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Latency of Request #2 </a:t>
            </a:r>
          </a:p>
          <a:p>
            <a:pPr algn="ctr"/>
            <a:r>
              <a:rPr lang="en-US" dirty="0" smtClean="0"/>
              <a:t>(with open page)</a:t>
            </a:r>
            <a:endParaRPr lang="en-US" dirty="0"/>
          </a:p>
        </p:txBody>
      </p:sp>
      <p:sp>
        <p:nvSpPr>
          <p:cNvPr id="64" name="TextBox 63"/>
          <p:cNvSpPr txBox="1"/>
          <p:nvPr/>
        </p:nvSpPr>
        <p:spPr>
          <a:xfrm>
            <a:off x="2605108" y="5041114"/>
            <a:ext cx="252342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page is already open, </a:t>
            </a:r>
          </a:p>
          <a:p>
            <a:r>
              <a:rPr lang="en-US" dirty="0" smtClean="0"/>
              <a:t>just issue read command</a:t>
            </a:r>
            <a:endParaRPr lang="en-US" dirty="0"/>
          </a:p>
        </p:txBody>
      </p:sp>
      <p:cxnSp>
        <p:nvCxnSpPr>
          <p:cNvPr id="65" name="Straight Arrow Connector 64"/>
          <p:cNvCxnSpPr/>
          <p:nvPr/>
        </p:nvCxnSpPr>
        <p:spPr>
          <a:xfrm flipV="1">
            <a:off x="5027154" y="5131233"/>
            <a:ext cx="1256787" cy="19421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71" name="Group 70"/>
          <p:cNvGrpSpPr/>
          <p:nvPr/>
        </p:nvGrpSpPr>
        <p:grpSpPr>
          <a:xfrm>
            <a:off x="7601873" y="4707912"/>
            <a:ext cx="1277285" cy="452516"/>
            <a:chOff x="1197059" y="4488674"/>
            <a:chExt cx="890495" cy="452516"/>
          </a:xfrm>
        </p:grpSpPr>
        <p:sp>
          <p:nvSpPr>
            <p:cNvPr id="72" name="Preparation 71"/>
            <p:cNvSpPr/>
            <p:nvPr/>
          </p:nvSpPr>
          <p:spPr>
            <a:xfrm>
              <a:off x="1197059" y="4488674"/>
              <a:ext cx="890495" cy="452516"/>
            </a:xfrm>
            <a:prstGeom prst="flowChartPreparation">
              <a:avLst/>
            </a:prstGeom>
            <a:ln/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TextBox 72"/>
            <p:cNvSpPr txBox="1"/>
            <p:nvPr/>
          </p:nvSpPr>
          <p:spPr>
            <a:xfrm>
              <a:off x="1388843" y="4542663"/>
              <a:ext cx="49241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DATA</a:t>
              </a:r>
              <a:endParaRPr lang="en-US" dirty="0"/>
            </a:p>
          </p:txBody>
        </p:sp>
      </p:grpSp>
      <p:grpSp>
        <p:nvGrpSpPr>
          <p:cNvPr id="74" name="Group 73"/>
          <p:cNvGrpSpPr/>
          <p:nvPr/>
        </p:nvGrpSpPr>
        <p:grpSpPr>
          <a:xfrm>
            <a:off x="6203650" y="4714339"/>
            <a:ext cx="890495" cy="452516"/>
            <a:chOff x="1197059" y="4488674"/>
            <a:chExt cx="890495" cy="452516"/>
          </a:xfrm>
        </p:grpSpPr>
        <p:sp>
          <p:nvSpPr>
            <p:cNvPr id="75" name="Preparation 74"/>
            <p:cNvSpPr/>
            <p:nvPr/>
          </p:nvSpPr>
          <p:spPr>
            <a:xfrm>
              <a:off x="1197059" y="4488674"/>
              <a:ext cx="890495" cy="452516"/>
            </a:xfrm>
            <a:prstGeom prst="flowChartPreparation">
              <a:avLst/>
            </a:prstGeom>
            <a:ln/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TextBox 75"/>
            <p:cNvSpPr txBox="1"/>
            <p:nvPr/>
          </p:nvSpPr>
          <p:spPr>
            <a:xfrm>
              <a:off x="1277350" y="4542663"/>
              <a:ext cx="69829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READ</a:t>
              </a:r>
              <a:endParaRPr lang="en-US" dirty="0"/>
            </a:p>
          </p:txBody>
        </p:sp>
      </p:grpSp>
      <p:cxnSp>
        <p:nvCxnSpPr>
          <p:cNvPr id="77" name="Straight Arrow Connector 76"/>
          <p:cNvCxnSpPr>
            <a:stCxn id="75" idx="3"/>
            <a:endCxn id="72" idx="1"/>
          </p:cNvCxnSpPr>
          <p:nvPr/>
        </p:nvCxnSpPr>
        <p:spPr>
          <a:xfrm flipV="1">
            <a:off x="7094145" y="4934170"/>
            <a:ext cx="507728" cy="6427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0" name="Straight Arrow Connector 79"/>
          <p:cNvCxnSpPr/>
          <p:nvPr/>
        </p:nvCxnSpPr>
        <p:spPr>
          <a:xfrm flipH="1" flipV="1">
            <a:off x="8879157" y="4341824"/>
            <a:ext cx="1" cy="59234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81" name="TextBox 80"/>
          <p:cNvSpPr txBox="1"/>
          <p:nvPr/>
        </p:nvSpPr>
        <p:spPr>
          <a:xfrm>
            <a:off x="7802467" y="3725218"/>
            <a:ext cx="134153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REQUEST #2</a:t>
            </a:r>
          </a:p>
          <a:p>
            <a:r>
              <a:rPr lang="en-US" dirty="0" smtClean="0"/>
              <a:t>COMPLETES</a:t>
            </a:r>
            <a:endParaRPr lang="en-US" dirty="0"/>
          </a:p>
        </p:txBody>
      </p:sp>
      <p:cxnSp>
        <p:nvCxnSpPr>
          <p:cNvPr id="83" name="Straight Arrow Connector 82"/>
          <p:cNvCxnSpPr/>
          <p:nvPr/>
        </p:nvCxnSpPr>
        <p:spPr>
          <a:xfrm>
            <a:off x="116786" y="3906214"/>
            <a:ext cx="564043" cy="1547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377905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Page Works</a:t>
            </a:r>
            <a:endParaRPr lang="en-US" dirty="0"/>
          </a:p>
        </p:txBody>
      </p:sp>
      <p:graphicFrame>
        <p:nvGraphicFramePr>
          <p:cNvPr id="15" name="Table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51347875"/>
              </p:ext>
            </p:extLst>
          </p:nvPr>
        </p:nvGraphicFramePr>
        <p:xfrm>
          <a:off x="342873" y="4506831"/>
          <a:ext cx="6096000" cy="1193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24000"/>
                <a:gridCol w="1446045"/>
                <a:gridCol w="1601955"/>
                <a:gridCol w="1524000"/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*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Latency – First Access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Latency –</a:t>
                      </a:r>
                      <a:r>
                        <a:rPr lang="en-US" sz="1600" baseline="0" dirty="0" smtClean="0"/>
                        <a:t> Further Accesses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Data</a:t>
                      </a:r>
                      <a:r>
                        <a:rPr lang="en-US" sz="1600" baseline="0" dirty="0" smtClean="0"/>
                        <a:t> Cycles for each core</a:t>
                      </a:r>
                      <a:endParaRPr lang="en-US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Single Core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35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9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4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8" name="TextBox 17"/>
          <p:cNvSpPr txBox="1"/>
          <p:nvPr/>
        </p:nvSpPr>
        <p:spPr>
          <a:xfrm>
            <a:off x="2924607" y="5767389"/>
            <a:ext cx="433965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Tx/>
              <a:buChar char="•"/>
            </a:pPr>
            <a:r>
              <a:rPr lang="en-US" dirty="0" smtClean="0"/>
              <a:t>in clock cycles on a JEDEC-compliant </a:t>
            </a:r>
          </a:p>
          <a:p>
            <a:r>
              <a:rPr lang="en-US" dirty="0"/>
              <a:t> </a:t>
            </a:r>
            <a:r>
              <a:rPr lang="en-US" dirty="0" smtClean="0"/>
              <a:t>   DDR3 module</a:t>
            </a:r>
            <a:endParaRPr lang="en-US" dirty="0"/>
          </a:p>
        </p:txBody>
      </p:sp>
      <p:grpSp>
        <p:nvGrpSpPr>
          <p:cNvPr id="142" name="Group 141"/>
          <p:cNvGrpSpPr/>
          <p:nvPr/>
        </p:nvGrpSpPr>
        <p:grpSpPr>
          <a:xfrm>
            <a:off x="2129476" y="2165089"/>
            <a:ext cx="890495" cy="452516"/>
            <a:chOff x="1197059" y="4488674"/>
            <a:chExt cx="890495" cy="452516"/>
          </a:xfrm>
        </p:grpSpPr>
        <p:sp>
          <p:nvSpPr>
            <p:cNvPr id="143" name="Preparation 142"/>
            <p:cNvSpPr/>
            <p:nvPr/>
          </p:nvSpPr>
          <p:spPr>
            <a:xfrm>
              <a:off x="1197059" y="4488674"/>
              <a:ext cx="890495" cy="452516"/>
            </a:xfrm>
            <a:prstGeom prst="flowChartPreparation">
              <a:avLst/>
            </a:prstGeom>
            <a:ln/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4" name="TextBox 143"/>
            <p:cNvSpPr txBox="1"/>
            <p:nvPr/>
          </p:nvSpPr>
          <p:spPr>
            <a:xfrm>
              <a:off x="1343043" y="4542663"/>
              <a:ext cx="55656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ACT</a:t>
              </a:r>
              <a:endParaRPr lang="en-US" dirty="0"/>
            </a:p>
          </p:txBody>
        </p:sp>
      </p:grpSp>
      <p:grpSp>
        <p:nvGrpSpPr>
          <p:cNvPr id="145" name="Group 144"/>
          <p:cNvGrpSpPr/>
          <p:nvPr/>
        </p:nvGrpSpPr>
        <p:grpSpPr>
          <a:xfrm>
            <a:off x="4923313" y="2165089"/>
            <a:ext cx="1277285" cy="452516"/>
            <a:chOff x="1197059" y="4488674"/>
            <a:chExt cx="890495" cy="452516"/>
          </a:xfrm>
        </p:grpSpPr>
        <p:sp>
          <p:nvSpPr>
            <p:cNvPr id="146" name="Preparation 145"/>
            <p:cNvSpPr/>
            <p:nvPr/>
          </p:nvSpPr>
          <p:spPr>
            <a:xfrm>
              <a:off x="1197059" y="4488674"/>
              <a:ext cx="890495" cy="452516"/>
            </a:xfrm>
            <a:prstGeom prst="flowChartPreparation">
              <a:avLst/>
            </a:prstGeom>
            <a:ln/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7" name="TextBox 146"/>
            <p:cNvSpPr txBox="1"/>
            <p:nvPr/>
          </p:nvSpPr>
          <p:spPr>
            <a:xfrm>
              <a:off x="1388843" y="4542663"/>
              <a:ext cx="49241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DATA</a:t>
              </a:r>
              <a:endParaRPr lang="en-US" dirty="0"/>
            </a:p>
          </p:txBody>
        </p:sp>
      </p:grpSp>
      <p:grpSp>
        <p:nvGrpSpPr>
          <p:cNvPr id="148" name="Group 147"/>
          <p:cNvGrpSpPr/>
          <p:nvPr/>
        </p:nvGrpSpPr>
        <p:grpSpPr>
          <a:xfrm>
            <a:off x="3525090" y="2171516"/>
            <a:ext cx="890495" cy="452516"/>
            <a:chOff x="1197059" y="4488674"/>
            <a:chExt cx="890495" cy="452516"/>
          </a:xfrm>
        </p:grpSpPr>
        <p:sp>
          <p:nvSpPr>
            <p:cNvPr id="149" name="Preparation 148"/>
            <p:cNvSpPr/>
            <p:nvPr/>
          </p:nvSpPr>
          <p:spPr>
            <a:xfrm>
              <a:off x="1197059" y="4488674"/>
              <a:ext cx="890495" cy="452516"/>
            </a:xfrm>
            <a:prstGeom prst="flowChartPreparation">
              <a:avLst/>
            </a:prstGeom>
            <a:ln/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0" name="TextBox 149"/>
            <p:cNvSpPr txBox="1"/>
            <p:nvPr/>
          </p:nvSpPr>
          <p:spPr>
            <a:xfrm>
              <a:off x="1277350" y="4542663"/>
              <a:ext cx="69829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READ</a:t>
              </a:r>
              <a:endParaRPr lang="en-US" dirty="0"/>
            </a:p>
          </p:txBody>
        </p:sp>
      </p:grpSp>
      <p:cxnSp>
        <p:nvCxnSpPr>
          <p:cNvPr id="151" name="Straight Arrow Connector 150"/>
          <p:cNvCxnSpPr>
            <a:stCxn id="143" idx="3"/>
            <a:endCxn id="149" idx="1"/>
          </p:cNvCxnSpPr>
          <p:nvPr/>
        </p:nvCxnSpPr>
        <p:spPr>
          <a:xfrm>
            <a:off x="3019971" y="2391347"/>
            <a:ext cx="505119" cy="6427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2" name="Straight Arrow Connector 151"/>
          <p:cNvCxnSpPr>
            <a:stCxn id="149" idx="3"/>
            <a:endCxn id="146" idx="1"/>
          </p:cNvCxnSpPr>
          <p:nvPr/>
        </p:nvCxnSpPr>
        <p:spPr>
          <a:xfrm flipV="1">
            <a:off x="4415585" y="2391347"/>
            <a:ext cx="507728" cy="6427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53" name="Group 152"/>
          <p:cNvGrpSpPr/>
          <p:nvPr/>
        </p:nvGrpSpPr>
        <p:grpSpPr>
          <a:xfrm>
            <a:off x="674938" y="2149619"/>
            <a:ext cx="890495" cy="452516"/>
            <a:chOff x="1197059" y="4488674"/>
            <a:chExt cx="890495" cy="452516"/>
          </a:xfrm>
        </p:grpSpPr>
        <p:sp>
          <p:nvSpPr>
            <p:cNvPr id="154" name="Preparation 153"/>
            <p:cNvSpPr/>
            <p:nvPr/>
          </p:nvSpPr>
          <p:spPr>
            <a:xfrm>
              <a:off x="1197059" y="4488674"/>
              <a:ext cx="890495" cy="452516"/>
            </a:xfrm>
            <a:prstGeom prst="flowChartPreparation">
              <a:avLst/>
            </a:prstGeom>
            <a:ln/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5" name="TextBox 154"/>
            <p:cNvSpPr txBox="1"/>
            <p:nvPr/>
          </p:nvSpPr>
          <p:spPr>
            <a:xfrm>
              <a:off x="1343043" y="4542663"/>
              <a:ext cx="54196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PRE</a:t>
              </a:r>
              <a:endParaRPr lang="en-US" dirty="0"/>
            </a:p>
          </p:txBody>
        </p:sp>
      </p:grpSp>
      <p:cxnSp>
        <p:nvCxnSpPr>
          <p:cNvPr id="156" name="Straight Arrow Connector 155"/>
          <p:cNvCxnSpPr>
            <a:stCxn id="154" idx="3"/>
            <a:endCxn id="143" idx="1"/>
          </p:cNvCxnSpPr>
          <p:nvPr/>
        </p:nvCxnSpPr>
        <p:spPr>
          <a:xfrm>
            <a:off x="1565433" y="2375877"/>
            <a:ext cx="564043" cy="1547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7" name="Straight Arrow Connector 156"/>
          <p:cNvCxnSpPr/>
          <p:nvPr/>
        </p:nvCxnSpPr>
        <p:spPr>
          <a:xfrm>
            <a:off x="116786" y="1787931"/>
            <a:ext cx="0" cy="58794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58" name="TextBox 157"/>
          <p:cNvSpPr txBox="1"/>
          <p:nvPr/>
        </p:nvSpPr>
        <p:spPr>
          <a:xfrm>
            <a:off x="0" y="1162772"/>
            <a:ext cx="134153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REQUEST #1</a:t>
            </a:r>
          </a:p>
          <a:p>
            <a:r>
              <a:rPr lang="en-US" dirty="0" smtClean="0"/>
              <a:t>ARRIVES</a:t>
            </a:r>
            <a:endParaRPr lang="en-US" dirty="0"/>
          </a:p>
        </p:txBody>
      </p:sp>
      <p:sp>
        <p:nvSpPr>
          <p:cNvPr id="159" name="TextBox 158"/>
          <p:cNvSpPr txBox="1"/>
          <p:nvPr/>
        </p:nvSpPr>
        <p:spPr>
          <a:xfrm>
            <a:off x="2129476" y="1080835"/>
            <a:ext cx="239459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</a:t>
            </a:r>
            <a:r>
              <a:rPr lang="en-US" dirty="0" smtClean="0"/>
              <a:t>lose the previous page </a:t>
            </a:r>
          </a:p>
          <a:p>
            <a:r>
              <a:rPr lang="en-US" dirty="0"/>
              <a:t>a</a:t>
            </a:r>
            <a:r>
              <a:rPr lang="en-US" dirty="0" smtClean="0"/>
              <a:t>nd load new one </a:t>
            </a:r>
            <a:endParaRPr lang="en-US" dirty="0"/>
          </a:p>
        </p:txBody>
      </p:sp>
      <p:cxnSp>
        <p:nvCxnSpPr>
          <p:cNvPr id="160" name="Straight Arrow Connector 159"/>
          <p:cNvCxnSpPr/>
          <p:nvPr/>
        </p:nvCxnSpPr>
        <p:spPr>
          <a:xfrm flipH="1">
            <a:off x="1565433" y="1665181"/>
            <a:ext cx="1483764" cy="48241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1" name="Straight Arrow Connector 160"/>
          <p:cNvCxnSpPr>
            <a:endCxn id="143" idx="0"/>
          </p:cNvCxnSpPr>
          <p:nvPr/>
        </p:nvCxnSpPr>
        <p:spPr>
          <a:xfrm flipH="1">
            <a:off x="2574724" y="1676251"/>
            <a:ext cx="474473" cy="48883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2" name="Straight Connector 161"/>
          <p:cNvCxnSpPr/>
          <p:nvPr/>
        </p:nvCxnSpPr>
        <p:spPr>
          <a:xfrm flipH="1">
            <a:off x="116786" y="2375877"/>
            <a:ext cx="7938" cy="90696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63" name="Straight Connector 162"/>
          <p:cNvCxnSpPr>
            <a:stCxn id="146" idx="3"/>
          </p:cNvCxnSpPr>
          <p:nvPr/>
        </p:nvCxnSpPr>
        <p:spPr>
          <a:xfrm flipH="1">
            <a:off x="6194532" y="2391347"/>
            <a:ext cx="6066" cy="997016"/>
          </a:xfrm>
          <a:prstGeom prst="line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64" name="Straight Connector 163"/>
          <p:cNvCxnSpPr/>
          <p:nvPr/>
        </p:nvCxnSpPr>
        <p:spPr>
          <a:xfrm>
            <a:off x="116786" y="3054553"/>
            <a:ext cx="6912775" cy="2027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65" name="TextBox 164"/>
          <p:cNvSpPr txBox="1"/>
          <p:nvPr/>
        </p:nvSpPr>
        <p:spPr>
          <a:xfrm>
            <a:off x="2475682" y="2685221"/>
            <a:ext cx="2253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Latency of Request #1</a:t>
            </a:r>
            <a:endParaRPr lang="en-US" dirty="0"/>
          </a:p>
        </p:txBody>
      </p:sp>
      <p:cxnSp>
        <p:nvCxnSpPr>
          <p:cNvPr id="166" name="Straight Arrow Connector 165"/>
          <p:cNvCxnSpPr/>
          <p:nvPr/>
        </p:nvCxnSpPr>
        <p:spPr>
          <a:xfrm flipH="1" flipV="1">
            <a:off x="6198500" y="1809103"/>
            <a:ext cx="1" cy="59234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67" name="TextBox 166"/>
          <p:cNvSpPr txBox="1"/>
          <p:nvPr/>
        </p:nvSpPr>
        <p:spPr>
          <a:xfrm>
            <a:off x="6194532" y="878498"/>
            <a:ext cx="137579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REQUEST #1</a:t>
            </a:r>
          </a:p>
          <a:p>
            <a:r>
              <a:rPr lang="en-US" dirty="0" smtClean="0"/>
              <a:t>COMPLETES,</a:t>
            </a:r>
          </a:p>
          <a:p>
            <a:r>
              <a:rPr lang="en-US" dirty="0" smtClean="0"/>
              <a:t>REQUEST #2 </a:t>
            </a:r>
          </a:p>
          <a:p>
            <a:r>
              <a:rPr lang="en-US" dirty="0" smtClean="0"/>
              <a:t>ARRIVES</a:t>
            </a:r>
            <a:endParaRPr lang="en-US" dirty="0"/>
          </a:p>
        </p:txBody>
      </p:sp>
      <p:cxnSp>
        <p:nvCxnSpPr>
          <p:cNvPr id="168" name="Straight Connector 167"/>
          <p:cNvCxnSpPr/>
          <p:nvPr/>
        </p:nvCxnSpPr>
        <p:spPr>
          <a:xfrm flipH="1">
            <a:off x="6190563" y="3355924"/>
            <a:ext cx="7938" cy="90696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69" name="Straight Connector 168"/>
          <p:cNvCxnSpPr/>
          <p:nvPr/>
        </p:nvCxnSpPr>
        <p:spPr>
          <a:xfrm>
            <a:off x="8879158" y="3363126"/>
            <a:ext cx="0" cy="908986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70" name="Straight Connector 169"/>
          <p:cNvCxnSpPr/>
          <p:nvPr/>
        </p:nvCxnSpPr>
        <p:spPr>
          <a:xfrm>
            <a:off x="6190563" y="4024054"/>
            <a:ext cx="2688595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71" name="TextBox 170"/>
          <p:cNvSpPr txBox="1"/>
          <p:nvPr/>
        </p:nvSpPr>
        <p:spPr>
          <a:xfrm>
            <a:off x="6568792" y="3654723"/>
            <a:ext cx="22537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Latency of Request #2 </a:t>
            </a:r>
          </a:p>
          <a:p>
            <a:pPr algn="ctr"/>
            <a:r>
              <a:rPr lang="en-US" dirty="0" smtClean="0"/>
              <a:t>(with open page)</a:t>
            </a:r>
            <a:endParaRPr lang="en-US" dirty="0"/>
          </a:p>
        </p:txBody>
      </p:sp>
      <p:sp>
        <p:nvSpPr>
          <p:cNvPr id="172" name="TextBox 171"/>
          <p:cNvSpPr txBox="1"/>
          <p:nvPr/>
        </p:nvSpPr>
        <p:spPr>
          <a:xfrm>
            <a:off x="2605108" y="3495307"/>
            <a:ext cx="252342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page is already open, </a:t>
            </a:r>
          </a:p>
          <a:p>
            <a:r>
              <a:rPr lang="en-US" dirty="0" smtClean="0"/>
              <a:t>just issue read command</a:t>
            </a:r>
            <a:endParaRPr lang="en-US" dirty="0"/>
          </a:p>
        </p:txBody>
      </p:sp>
      <p:cxnSp>
        <p:nvCxnSpPr>
          <p:cNvPr id="173" name="Straight Arrow Connector 172"/>
          <p:cNvCxnSpPr/>
          <p:nvPr/>
        </p:nvCxnSpPr>
        <p:spPr>
          <a:xfrm flipV="1">
            <a:off x="5027154" y="3585426"/>
            <a:ext cx="1256787" cy="19421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174" name="Group 173"/>
          <p:cNvGrpSpPr/>
          <p:nvPr/>
        </p:nvGrpSpPr>
        <p:grpSpPr>
          <a:xfrm>
            <a:off x="7601873" y="3162105"/>
            <a:ext cx="1277285" cy="452516"/>
            <a:chOff x="1197059" y="4488674"/>
            <a:chExt cx="890495" cy="452516"/>
          </a:xfrm>
        </p:grpSpPr>
        <p:sp>
          <p:nvSpPr>
            <p:cNvPr id="175" name="Preparation 174"/>
            <p:cNvSpPr/>
            <p:nvPr/>
          </p:nvSpPr>
          <p:spPr>
            <a:xfrm>
              <a:off x="1197059" y="4488674"/>
              <a:ext cx="890495" cy="452516"/>
            </a:xfrm>
            <a:prstGeom prst="flowChartPreparation">
              <a:avLst/>
            </a:prstGeom>
            <a:ln/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6" name="TextBox 175"/>
            <p:cNvSpPr txBox="1"/>
            <p:nvPr/>
          </p:nvSpPr>
          <p:spPr>
            <a:xfrm>
              <a:off x="1388843" y="4542663"/>
              <a:ext cx="49241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DATA</a:t>
              </a:r>
              <a:endParaRPr lang="en-US" dirty="0"/>
            </a:p>
          </p:txBody>
        </p:sp>
      </p:grpSp>
      <p:grpSp>
        <p:nvGrpSpPr>
          <p:cNvPr id="177" name="Group 176"/>
          <p:cNvGrpSpPr/>
          <p:nvPr/>
        </p:nvGrpSpPr>
        <p:grpSpPr>
          <a:xfrm>
            <a:off x="6203650" y="3168532"/>
            <a:ext cx="890495" cy="452516"/>
            <a:chOff x="1197059" y="4488674"/>
            <a:chExt cx="890495" cy="452516"/>
          </a:xfrm>
        </p:grpSpPr>
        <p:sp>
          <p:nvSpPr>
            <p:cNvPr id="178" name="Preparation 177"/>
            <p:cNvSpPr/>
            <p:nvPr/>
          </p:nvSpPr>
          <p:spPr>
            <a:xfrm>
              <a:off x="1197059" y="4488674"/>
              <a:ext cx="890495" cy="452516"/>
            </a:xfrm>
            <a:prstGeom prst="flowChartPreparation">
              <a:avLst/>
            </a:prstGeom>
            <a:ln/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9" name="TextBox 178"/>
            <p:cNvSpPr txBox="1"/>
            <p:nvPr/>
          </p:nvSpPr>
          <p:spPr>
            <a:xfrm>
              <a:off x="1277350" y="4542663"/>
              <a:ext cx="69829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READ</a:t>
              </a:r>
              <a:endParaRPr lang="en-US" dirty="0"/>
            </a:p>
          </p:txBody>
        </p:sp>
      </p:grpSp>
      <p:cxnSp>
        <p:nvCxnSpPr>
          <p:cNvPr id="180" name="Straight Arrow Connector 179"/>
          <p:cNvCxnSpPr>
            <a:stCxn id="178" idx="3"/>
            <a:endCxn id="175" idx="1"/>
          </p:cNvCxnSpPr>
          <p:nvPr/>
        </p:nvCxnSpPr>
        <p:spPr>
          <a:xfrm flipV="1">
            <a:off x="7094145" y="3388363"/>
            <a:ext cx="507728" cy="6427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1" name="Straight Arrow Connector 180"/>
          <p:cNvCxnSpPr/>
          <p:nvPr/>
        </p:nvCxnSpPr>
        <p:spPr>
          <a:xfrm flipH="1" flipV="1">
            <a:off x="8879157" y="2796017"/>
            <a:ext cx="1" cy="59234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82" name="TextBox 181"/>
          <p:cNvSpPr txBox="1"/>
          <p:nvPr/>
        </p:nvSpPr>
        <p:spPr>
          <a:xfrm>
            <a:off x="7802467" y="2179411"/>
            <a:ext cx="134153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REQUEST #2</a:t>
            </a:r>
          </a:p>
          <a:p>
            <a:r>
              <a:rPr lang="en-US" dirty="0" smtClean="0"/>
              <a:t>COMPLETES</a:t>
            </a:r>
            <a:endParaRPr lang="en-US" dirty="0"/>
          </a:p>
        </p:txBody>
      </p:sp>
      <p:cxnSp>
        <p:nvCxnSpPr>
          <p:cNvPr id="183" name="Straight Arrow Connector 182"/>
          <p:cNvCxnSpPr/>
          <p:nvPr/>
        </p:nvCxnSpPr>
        <p:spPr>
          <a:xfrm>
            <a:off x="116786" y="2360407"/>
            <a:ext cx="564043" cy="1547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407157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Effects of Contention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7001" y="1185333"/>
            <a:ext cx="8747786" cy="5364433"/>
          </a:xfrm>
        </p:spPr>
        <p:txBody>
          <a:bodyPr>
            <a:noAutofit/>
          </a:bodyPr>
          <a:lstStyle/>
          <a:p>
            <a:r>
              <a:rPr lang="en-US" sz="2200" dirty="0" smtClean="0"/>
              <a:t>So far we considered one request at a time produced by one core.</a:t>
            </a:r>
          </a:p>
          <a:p>
            <a:r>
              <a:rPr lang="en-US" sz="2200" dirty="0" smtClean="0"/>
              <a:t>In practice multiple cores can contend for access to the same memory module (plus possibly peripherals, multiple load/store units within the same core, etc.)</a:t>
            </a:r>
            <a:r>
              <a:rPr lang="en-US" sz="2200" dirty="0"/>
              <a:t> </a:t>
            </a:r>
            <a:r>
              <a:rPr lang="en-US" sz="2200" dirty="0" smtClean="0"/>
              <a:t>-&gt; multiple requests for read/write sent to the memory controller at the same time.</a:t>
            </a:r>
          </a:p>
          <a:p>
            <a:endParaRPr lang="en-US" sz="2200" dirty="0" smtClean="0"/>
          </a:p>
          <a:p>
            <a:r>
              <a:rPr lang="en-US" sz="2200" dirty="0" smtClean="0"/>
              <a:t>The memory controller selects the read/write command to execute based on the following three rules (in decreasing order of importance):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200" dirty="0" smtClean="0"/>
              <a:t>Give higher priority to commands that can be executed right now.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200" dirty="0" smtClean="0"/>
              <a:t>Serve commands in round-robin order of the targeted rank/bank.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200" dirty="0" smtClean="0"/>
              <a:t>First-come-first-serve.</a:t>
            </a:r>
          </a:p>
        </p:txBody>
      </p:sp>
    </p:spTree>
    <p:extLst>
      <p:ext uri="{BB962C8B-B14F-4D97-AF65-F5344CB8AC3E}">
        <p14:creationId xmlns:p14="http://schemas.microsoft.com/office/powerpoint/2010/main" val="27608571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Effects of Contention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7239" y="1036638"/>
            <a:ext cx="8229600" cy="2599873"/>
          </a:xfrm>
        </p:spPr>
        <p:txBody>
          <a:bodyPr>
            <a:normAutofit/>
          </a:bodyPr>
          <a:lstStyle/>
          <a:p>
            <a:r>
              <a:rPr lang="en-US" sz="2400" dirty="0" smtClean="0"/>
              <a:t>Contention depends on which bank and rank is accessed by each core.</a:t>
            </a:r>
          </a:p>
          <a:p>
            <a:r>
              <a:rPr lang="en-US" sz="2400" dirty="0" smtClean="0"/>
              <a:t> All cores access the same bank and rank – disaster!</a:t>
            </a:r>
          </a:p>
          <a:p>
            <a:pPr lvl="1"/>
            <a:r>
              <a:rPr lang="en-US" sz="2000" dirty="0" smtClean="0"/>
              <a:t>Assume each of N cores produces a request for one cache block at the same time.</a:t>
            </a:r>
          </a:p>
          <a:p>
            <a:pPr lvl="1"/>
            <a:r>
              <a:rPr lang="en-US" sz="2000" dirty="0" smtClean="0"/>
              <a:t>Must close and open the page N times…</a:t>
            </a:r>
          </a:p>
        </p:txBody>
      </p:sp>
      <p:grpSp>
        <p:nvGrpSpPr>
          <p:cNvPr id="53" name="Group 52"/>
          <p:cNvGrpSpPr/>
          <p:nvPr/>
        </p:nvGrpSpPr>
        <p:grpSpPr>
          <a:xfrm>
            <a:off x="638032" y="4655020"/>
            <a:ext cx="2454429" cy="305334"/>
            <a:chOff x="627609" y="2558622"/>
            <a:chExt cx="5525660" cy="474413"/>
          </a:xfrm>
        </p:grpSpPr>
        <p:grpSp>
          <p:nvGrpSpPr>
            <p:cNvPr id="54" name="Group 53"/>
            <p:cNvGrpSpPr/>
            <p:nvPr/>
          </p:nvGrpSpPr>
          <p:grpSpPr>
            <a:xfrm>
              <a:off x="2082147" y="2574092"/>
              <a:ext cx="890495" cy="452516"/>
              <a:chOff x="1197059" y="4488674"/>
              <a:chExt cx="890495" cy="452516"/>
            </a:xfrm>
          </p:grpSpPr>
          <p:sp>
            <p:nvSpPr>
              <p:cNvPr id="67" name="Preparation 66"/>
              <p:cNvSpPr/>
              <p:nvPr/>
            </p:nvSpPr>
            <p:spPr>
              <a:xfrm>
                <a:off x="1197059" y="4488674"/>
                <a:ext cx="890495" cy="452516"/>
              </a:xfrm>
              <a:prstGeom prst="flowChartPreparation">
                <a:avLst/>
              </a:pr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8" name="TextBox 67"/>
              <p:cNvSpPr txBox="1"/>
              <p:nvPr/>
            </p:nvSpPr>
            <p:spPr>
              <a:xfrm>
                <a:off x="1343044" y="4542663"/>
                <a:ext cx="440545" cy="34690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 smtClean="0"/>
                  <a:t>A</a:t>
                </a:r>
                <a:endParaRPr lang="en-US" sz="1200" dirty="0"/>
              </a:p>
            </p:txBody>
          </p:sp>
        </p:grpSp>
        <p:grpSp>
          <p:nvGrpSpPr>
            <p:cNvPr id="55" name="Group 54"/>
            <p:cNvGrpSpPr/>
            <p:nvPr/>
          </p:nvGrpSpPr>
          <p:grpSpPr>
            <a:xfrm>
              <a:off x="4875984" y="2574092"/>
              <a:ext cx="1277285" cy="452516"/>
              <a:chOff x="1197059" y="4488674"/>
              <a:chExt cx="890495" cy="452516"/>
            </a:xfrm>
          </p:grpSpPr>
          <p:sp>
            <p:nvSpPr>
              <p:cNvPr id="65" name="Preparation 64"/>
              <p:cNvSpPr/>
              <p:nvPr/>
            </p:nvSpPr>
            <p:spPr>
              <a:xfrm>
                <a:off x="1197059" y="4488674"/>
                <a:ext cx="890495" cy="452516"/>
              </a:xfrm>
              <a:prstGeom prst="flowChartPreparation">
                <a:avLst/>
              </a:prstGeom>
              <a:ln/>
            </p:spPr>
            <p:style>
              <a:lnRef idx="1">
                <a:schemeClr val="accent6"/>
              </a:lnRef>
              <a:fillRef idx="3">
                <a:schemeClr val="accent6"/>
              </a:fillRef>
              <a:effectRef idx="2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6" name="TextBox 65"/>
              <p:cNvSpPr txBox="1"/>
              <p:nvPr/>
            </p:nvSpPr>
            <p:spPr>
              <a:xfrm>
                <a:off x="1388843" y="4542663"/>
                <a:ext cx="312632" cy="34690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 smtClean="0"/>
                  <a:t>D</a:t>
                </a:r>
                <a:endParaRPr lang="en-US" sz="1200" dirty="0"/>
              </a:p>
            </p:txBody>
          </p:sp>
        </p:grpSp>
        <p:grpSp>
          <p:nvGrpSpPr>
            <p:cNvPr id="56" name="Group 55"/>
            <p:cNvGrpSpPr/>
            <p:nvPr/>
          </p:nvGrpSpPr>
          <p:grpSpPr>
            <a:xfrm>
              <a:off x="3477761" y="2580519"/>
              <a:ext cx="890495" cy="452516"/>
              <a:chOff x="1197059" y="4488674"/>
              <a:chExt cx="890495" cy="452516"/>
            </a:xfrm>
          </p:grpSpPr>
          <p:sp>
            <p:nvSpPr>
              <p:cNvPr id="63" name="Preparation 62"/>
              <p:cNvSpPr/>
              <p:nvPr/>
            </p:nvSpPr>
            <p:spPr>
              <a:xfrm>
                <a:off x="1197059" y="4488674"/>
                <a:ext cx="890495" cy="452516"/>
              </a:xfrm>
              <a:prstGeom prst="flowChartPreparation">
                <a:avLst/>
              </a:pr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4" name="TextBox 63"/>
              <p:cNvSpPr txBox="1"/>
              <p:nvPr/>
            </p:nvSpPr>
            <p:spPr>
              <a:xfrm>
                <a:off x="1277349" y="4542663"/>
                <a:ext cx="440545" cy="34690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 smtClean="0"/>
                  <a:t>R</a:t>
                </a:r>
                <a:endParaRPr lang="en-US" sz="1200" dirty="0"/>
              </a:p>
            </p:txBody>
          </p:sp>
        </p:grpSp>
        <p:cxnSp>
          <p:nvCxnSpPr>
            <p:cNvPr id="57" name="Straight Arrow Connector 56"/>
            <p:cNvCxnSpPr>
              <a:stCxn id="67" idx="3"/>
              <a:endCxn id="63" idx="1"/>
            </p:cNvCxnSpPr>
            <p:nvPr/>
          </p:nvCxnSpPr>
          <p:spPr>
            <a:xfrm>
              <a:off x="2972642" y="2800350"/>
              <a:ext cx="505119" cy="6427"/>
            </a:xfrm>
            <a:prstGeom prst="straightConnector1">
              <a:avLst/>
            </a:prstGeom>
            <a:ln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Arrow Connector 57"/>
            <p:cNvCxnSpPr>
              <a:stCxn id="63" idx="3"/>
              <a:endCxn id="65" idx="1"/>
            </p:cNvCxnSpPr>
            <p:nvPr/>
          </p:nvCxnSpPr>
          <p:spPr>
            <a:xfrm flipV="1">
              <a:off x="4368256" y="2800350"/>
              <a:ext cx="507728" cy="6427"/>
            </a:xfrm>
            <a:prstGeom prst="straightConnector1">
              <a:avLst/>
            </a:prstGeom>
            <a:ln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9" name="Group 58"/>
            <p:cNvGrpSpPr/>
            <p:nvPr/>
          </p:nvGrpSpPr>
          <p:grpSpPr>
            <a:xfrm>
              <a:off x="627609" y="2558622"/>
              <a:ext cx="890495" cy="452516"/>
              <a:chOff x="1197059" y="4488674"/>
              <a:chExt cx="890495" cy="452516"/>
            </a:xfrm>
          </p:grpSpPr>
          <p:sp>
            <p:nvSpPr>
              <p:cNvPr id="61" name="Preparation 60"/>
              <p:cNvSpPr/>
              <p:nvPr/>
            </p:nvSpPr>
            <p:spPr>
              <a:xfrm>
                <a:off x="1197059" y="4488674"/>
                <a:ext cx="890495" cy="452516"/>
              </a:xfrm>
              <a:prstGeom prst="flowChartPreparation">
                <a:avLst/>
              </a:pr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2" name="TextBox 61"/>
              <p:cNvSpPr txBox="1"/>
              <p:nvPr/>
            </p:nvSpPr>
            <p:spPr>
              <a:xfrm>
                <a:off x="1343044" y="4542663"/>
                <a:ext cx="424060" cy="34690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 smtClean="0"/>
                  <a:t>P</a:t>
                </a:r>
                <a:endParaRPr lang="en-US" sz="1200" dirty="0"/>
              </a:p>
            </p:txBody>
          </p:sp>
        </p:grpSp>
        <p:cxnSp>
          <p:nvCxnSpPr>
            <p:cNvPr id="60" name="Straight Arrow Connector 59"/>
            <p:cNvCxnSpPr>
              <a:stCxn id="61" idx="3"/>
              <a:endCxn id="67" idx="1"/>
            </p:cNvCxnSpPr>
            <p:nvPr/>
          </p:nvCxnSpPr>
          <p:spPr>
            <a:xfrm>
              <a:off x="1518104" y="2784880"/>
              <a:ext cx="564043" cy="15470"/>
            </a:xfrm>
            <a:prstGeom prst="straightConnector1">
              <a:avLst/>
            </a:prstGeom>
            <a:ln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69" name="Straight Arrow Connector 68"/>
          <p:cNvCxnSpPr/>
          <p:nvPr/>
        </p:nvCxnSpPr>
        <p:spPr>
          <a:xfrm flipV="1">
            <a:off x="318689" y="4815705"/>
            <a:ext cx="319343" cy="10216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70" name="Group 69"/>
          <p:cNvGrpSpPr/>
          <p:nvPr/>
        </p:nvGrpSpPr>
        <p:grpSpPr>
          <a:xfrm>
            <a:off x="3411804" y="5330953"/>
            <a:ext cx="2454429" cy="305334"/>
            <a:chOff x="627609" y="2558622"/>
            <a:chExt cx="5525660" cy="474413"/>
          </a:xfrm>
        </p:grpSpPr>
        <p:grpSp>
          <p:nvGrpSpPr>
            <p:cNvPr id="71" name="Group 70"/>
            <p:cNvGrpSpPr/>
            <p:nvPr/>
          </p:nvGrpSpPr>
          <p:grpSpPr>
            <a:xfrm>
              <a:off x="2082147" y="2574092"/>
              <a:ext cx="890495" cy="452516"/>
              <a:chOff x="1197059" y="4488674"/>
              <a:chExt cx="890495" cy="452516"/>
            </a:xfrm>
          </p:grpSpPr>
          <p:sp>
            <p:nvSpPr>
              <p:cNvPr id="84" name="Preparation 83"/>
              <p:cNvSpPr/>
              <p:nvPr/>
            </p:nvSpPr>
            <p:spPr>
              <a:xfrm>
                <a:off x="1197059" y="4488674"/>
                <a:ext cx="890495" cy="452516"/>
              </a:xfrm>
              <a:prstGeom prst="flowChartPreparation">
                <a:avLst/>
              </a:pr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5" name="TextBox 84"/>
              <p:cNvSpPr txBox="1"/>
              <p:nvPr/>
            </p:nvSpPr>
            <p:spPr>
              <a:xfrm>
                <a:off x="1343044" y="4542663"/>
                <a:ext cx="440545" cy="34690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 smtClean="0"/>
                  <a:t>A</a:t>
                </a:r>
                <a:endParaRPr lang="en-US" sz="1200" dirty="0"/>
              </a:p>
            </p:txBody>
          </p:sp>
        </p:grpSp>
        <p:grpSp>
          <p:nvGrpSpPr>
            <p:cNvPr id="72" name="Group 71"/>
            <p:cNvGrpSpPr/>
            <p:nvPr/>
          </p:nvGrpSpPr>
          <p:grpSpPr>
            <a:xfrm>
              <a:off x="4875984" y="2574092"/>
              <a:ext cx="1277285" cy="452516"/>
              <a:chOff x="1197059" y="4488674"/>
              <a:chExt cx="890495" cy="452516"/>
            </a:xfrm>
          </p:grpSpPr>
          <p:sp>
            <p:nvSpPr>
              <p:cNvPr id="82" name="Preparation 81"/>
              <p:cNvSpPr/>
              <p:nvPr/>
            </p:nvSpPr>
            <p:spPr>
              <a:xfrm>
                <a:off x="1197059" y="4488674"/>
                <a:ext cx="890495" cy="452516"/>
              </a:xfrm>
              <a:prstGeom prst="flowChartPreparation">
                <a:avLst/>
              </a:prstGeom>
              <a:ln/>
            </p:spPr>
            <p:style>
              <a:lnRef idx="1">
                <a:schemeClr val="accent6"/>
              </a:lnRef>
              <a:fillRef idx="3">
                <a:schemeClr val="accent6"/>
              </a:fillRef>
              <a:effectRef idx="2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3" name="TextBox 82"/>
              <p:cNvSpPr txBox="1"/>
              <p:nvPr/>
            </p:nvSpPr>
            <p:spPr>
              <a:xfrm>
                <a:off x="1388843" y="4542663"/>
                <a:ext cx="312632" cy="34690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 smtClean="0"/>
                  <a:t>D</a:t>
                </a:r>
                <a:endParaRPr lang="en-US" sz="1200" dirty="0"/>
              </a:p>
            </p:txBody>
          </p:sp>
        </p:grpSp>
        <p:grpSp>
          <p:nvGrpSpPr>
            <p:cNvPr id="73" name="Group 72"/>
            <p:cNvGrpSpPr/>
            <p:nvPr/>
          </p:nvGrpSpPr>
          <p:grpSpPr>
            <a:xfrm>
              <a:off x="3477761" y="2580519"/>
              <a:ext cx="890495" cy="452516"/>
              <a:chOff x="1197059" y="4488674"/>
              <a:chExt cx="890495" cy="452516"/>
            </a:xfrm>
          </p:grpSpPr>
          <p:sp>
            <p:nvSpPr>
              <p:cNvPr id="80" name="Preparation 79"/>
              <p:cNvSpPr/>
              <p:nvPr/>
            </p:nvSpPr>
            <p:spPr>
              <a:xfrm>
                <a:off x="1197059" y="4488674"/>
                <a:ext cx="890495" cy="452516"/>
              </a:xfrm>
              <a:prstGeom prst="flowChartPreparation">
                <a:avLst/>
              </a:pr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1" name="TextBox 80"/>
              <p:cNvSpPr txBox="1"/>
              <p:nvPr/>
            </p:nvSpPr>
            <p:spPr>
              <a:xfrm>
                <a:off x="1277349" y="4542663"/>
                <a:ext cx="440545" cy="34690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 smtClean="0"/>
                  <a:t>R</a:t>
                </a:r>
                <a:endParaRPr lang="en-US" sz="1200" dirty="0"/>
              </a:p>
            </p:txBody>
          </p:sp>
        </p:grpSp>
        <p:cxnSp>
          <p:nvCxnSpPr>
            <p:cNvPr id="74" name="Straight Arrow Connector 73"/>
            <p:cNvCxnSpPr>
              <a:stCxn id="84" idx="3"/>
              <a:endCxn id="80" idx="1"/>
            </p:cNvCxnSpPr>
            <p:nvPr/>
          </p:nvCxnSpPr>
          <p:spPr>
            <a:xfrm>
              <a:off x="2972642" y="2800350"/>
              <a:ext cx="505119" cy="6427"/>
            </a:xfrm>
            <a:prstGeom prst="straightConnector1">
              <a:avLst/>
            </a:prstGeom>
            <a:ln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Arrow Connector 74"/>
            <p:cNvCxnSpPr>
              <a:stCxn id="80" idx="3"/>
              <a:endCxn id="82" idx="1"/>
            </p:cNvCxnSpPr>
            <p:nvPr/>
          </p:nvCxnSpPr>
          <p:spPr>
            <a:xfrm flipV="1">
              <a:off x="4368256" y="2800350"/>
              <a:ext cx="507728" cy="6427"/>
            </a:xfrm>
            <a:prstGeom prst="straightConnector1">
              <a:avLst/>
            </a:prstGeom>
            <a:ln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76" name="Group 75"/>
            <p:cNvGrpSpPr/>
            <p:nvPr/>
          </p:nvGrpSpPr>
          <p:grpSpPr>
            <a:xfrm>
              <a:off x="627609" y="2558622"/>
              <a:ext cx="890495" cy="452516"/>
              <a:chOff x="1197059" y="4488674"/>
              <a:chExt cx="890495" cy="452516"/>
            </a:xfrm>
          </p:grpSpPr>
          <p:sp>
            <p:nvSpPr>
              <p:cNvPr id="78" name="Preparation 77"/>
              <p:cNvSpPr/>
              <p:nvPr/>
            </p:nvSpPr>
            <p:spPr>
              <a:xfrm>
                <a:off x="1197059" y="4488674"/>
                <a:ext cx="890495" cy="452516"/>
              </a:xfrm>
              <a:prstGeom prst="flowChartPreparation">
                <a:avLst/>
              </a:pr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" name="TextBox 78"/>
              <p:cNvSpPr txBox="1"/>
              <p:nvPr/>
            </p:nvSpPr>
            <p:spPr>
              <a:xfrm>
                <a:off x="1343044" y="4542663"/>
                <a:ext cx="424060" cy="34690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 smtClean="0"/>
                  <a:t>P</a:t>
                </a:r>
                <a:endParaRPr lang="en-US" sz="1200" dirty="0"/>
              </a:p>
            </p:txBody>
          </p:sp>
        </p:grpSp>
        <p:cxnSp>
          <p:nvCxnSpPr>
            <p:cNvPr id="77" name="Straight Arrow Connector 76"/>
            <p:cNvCxnSpPr>
              <a:stCxn id="78" idx="3"/>
              <a:endCxn id="84" idx="1"/>
            </p:cNvCxnSpPr>
            <p:nvPr/>
          </p:nvCxnSpPr>
          <p:spPr>
            <a:xfrm>
              <a:off x="1518104" y="2784880"/>
              <a:ext cx="564043" cy="15470"/>
            </a:xfrm>
            <a:prstGeom prst="straightConnector1">
              <a:avLst/>
            </a:prstGeom>
            <a:ln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86" name="Straight Arrow Connector 85"/>
          <p:cNvCxnSpPr/>
          <p:nvPr/>
        </p:nvCxnSpPr>
        <p:spPr>
          <a:xfrm flipV="1">
            <a:off x="3092461" y="5466358"/>
            <a:ext cx="319343" cy="10216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87" name="Group 86"/>
          <p:cNvGrpSpPr/>
          <p:nvPr/>
        </p:nvGrpSpPr>
        <p:grpSpPr>
          <a:xfrm>
            <a:off x="6176226" y="5986230"/>
            <a:ext cx="2454429" cy="305334"/>
            <a:chOff x="627609" y="2558622"/>
            <a:chExt cx="5525660" cy="474413"/>
          </a:xfrm>
        </p:grpSpPr>
        <p:grpSp>
          <p:nvGrpSpPr>
            <p:cNvPr id="88" name="Group 87"/>
            <p:cNvGrpSpPr/>
            <p:nvPr/>
          </p:nvGrpSpPr>
          <p:grpSpPr>
            <a:xfrm>
              <a:off x="2082147" y="2574092"/>
              <a:ext cx="890495" cy="452516"/>
              <a:chOff x="1197059" y="4488674"/>
              <a:chExt cx="890495" cy="452516"/>
            </a:xfrm>
          </p:grpSpPr>
          <p:sp>
            <p:nvSpPr>
              <p:cNvPr id="101" name="Preparation 100"/>
              <p:cNvSpPr/>
              <p:nvPr/>
            </p:nvSpPr>
            <p:spPr>
              <a:xfrm>
                <a:off x="1197059" y="4488674"/>
                <a:ext cx="890495" cy="452516"/>
              </a:xfrm>
              <a:prstGeom prst="flowChartPreparation">
                <a:avLst/>
              </a:pr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2" name="TextBox 101"/>
              <p:cNvSpPr txBox="1"/>
              <p:nvPr/>
            </p:nvSpPr>
            <p:spPr>
              <a:xfrm>
                <a:off x="1343044" y="4542663"/>
                <a:ext cx="440545" cy="34690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 smtClean="0"/>
                  <a:t>A</a:t>
                </a:r>
                <a:endParaRPr lang="en-US" sz="1200" dirty="0"/>
              </a:p>
            </p:txBody>
          </p:sp>
        </p:grpSp>
        <p:grpSp>
          <p:nvGrpSpPr>
            <p:cNvPr id="89" name="Group 88"/>
            <p:cNvGrpSpPr/>
            <p:nvPr/>
          </p:nvGrpSpPr>
          <p:grpSpPr>
            <a:xfrm>
              <a:off x="4875984" y="2574092"/>
              <a:ext cx="1277285" cy="452516"/>
              <a:chOff x="1197059" y="4488674"/>
              <a:chExt cx="890495" cy="452516"/>
            </a:xfrm>
          </p:grpSpPr>
          <p:sp>
            <p:nvSpPr>
              <p:cNvPr id="99" name="Preparation 98"/>
              <p:cNvSpPr/>
              <p:nvPr/>
            </p:nvSpPr>
            <p:spPr>
              <a:xfrm>
                <a:off x="1197059" y="4488674"/>
                <a:ext cx="890495" cy="452516"/>
              </a:xfrm>
              <a:prstGeom prst="flowChartPreparation">
                <a:avLst/>
              </a:prstGeom>
              <a:ln/>
            </p:spPr>
            <p:style>
              <a:lnRef idx="1">
                <a:schemeClr val="accent6"/>
              </a:lnRef>
              <a:fillRef idx="3">
                <a:schemeClr val="accent6"/>
              </a:fillRef>
              <a:effectRef idx="2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0" name="TextBox 99"/>
              <p:cNvSpPr txBox="1"/>
              <p:nvPr/>
            </p:nvSpPr>
            <p:spPr>
              <a:xfrm>
                <a:off x="1388843" y="4542663"/>
                <a:ext cx="312632" cy="34690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 smtClean="0"/>
                  <a:t>D</a:t>
                </a:r>
                <a:endParaRPr lang="en-US" sz="1200" dirty="0"/>
              </a:p>
            </p:txBody>
          </p:sp>
        </p:grpSp>
        <p:grpSp>
          <p:nvGrpSpPr>
            <p:cNvPr id="90" name="Group 89"/>
            <p:cNvGrpSpPr/>
            <p:nvPr/>
          </p:nvGrpSpPr>
          <p:grpSpPr>
            <a:xfrm>
              <a:off x="3477761" y="2580519"/>
              <a:ext cx="890495" cy="452516"/>
              <a:chOff x="1197059" y="4488674"/>
              <a:chExt cx="890495" cy="452516"/>
            </a:xfrm>
          </p:grpSpPr>
          <p:sp>
            <p:nvSpPr>
              <p:cNvPr id="97" name="Preparation 96"/>
              <p:cNvSpPr/>
              <p:nvPr/>
            </p:nvSpPr>
            <p:spPr>
              <a:xfrm>
                <a:off x="1197059" y="4488674"/>
                <a:ext cx="890495" cy="452516"/>
              </a:xfrm>
              <a:prstGeom prst="flowChartPreparation">
                <a:avLst/>
              </a:pr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8" name="TextBox 97"/>
              <p:cNvSpPr txBox="1"/>
              <p:nvPr/>
            </p:nvSpPr>
            <p:spPr>
              <a:xfrm>
                <a:off x="1277349" y="4542663"/>
                <a:ext cx="440545" cy="34690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 smtClean="0"/>
                  <a:t>R</a:t>
                </a:r>
                <a:endParaRPr lang="en-US" sz="1200" dirty="0"/>
              </a:p>
            </p:txBody>
          </p:sp>
        </p:grpSp>
        <p:cxnSp>
          <p:nvCxnSpPr>
            <p:cNvPr id="91" name="Straight Arrow Connector 90"/>
            <p:cNvCxnSpPr>
              <a:stCxn id="101" idx="3"/>
              <a:endCxn id="97" idx="1"/>
            </p:cNvCxnSpPr>
            <p:nvPr/>
          </p:nvCxnSpPr>
          <p:spPr>
            <a:xfrm>
              <a:off x="2972642" y="2800350"/>
              <a:ext cx="505119" cy="6427"/>
            </a:xfrm>
            <a:prstGeom prst="straightConnector1">
              <a:avLst/>
            </a:prstGeom>
            <a:ln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Arrow Connector 91"/>
            <p:cNvCxnSpPr>
              <a:stCxn id="97" idx="3"/>
              <a:endCxn id="99" idx="1"/>
            </p:cNvCxnSpPr>
            <p:nvPr/>
          </p:nvCxnSpPr>
          <p:spPr>
            <a:xfrm flipV="1">
              <a:off x="4368256" y="2800350"/>
              <a:ext cx="507728" cy="6427"/>
            </a:xfrm>
            <a:prstGeom prst="straightConnector1">
              <a:avLst/>
            </a:prstGeom>
            <a:ln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93" name="Group 92"/>
            <p:cNvGrpSpPr/>
            <p:nvPr/>
          </p:nvGrpSpPr>
          <p:grpSpPr>
            <a:xfrm>
              <a:off x="627609" y="2558622"/>
              <a:ext cx="890495" cy="452516"/>
              <a:chOff x="1197059" y="4488674"/>
              <a:chExt cx="890495" cy="452516"/>
            </a:xfrm>
          </p:grpSpPr>
          <p:sp>
            <p:nvSpPr>
              <p:cNvPr id="95" name="Preparation 94"/>
              <p:cNvSpPr/>
              <p:nvPr/>
            </p:nvSpPr>
            <p:spPr>
              <a:xfrm>
                <a:off x="1197059" y="4488674"/>
                <a:ext cx="890495" cy="452516"/>
              </a:xfrm>
              <a:prstGeom prst="flowChartPreparation">
                <a:avLst/>
              </a:pr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6" name="TextBox 95"/>
              <p:cNvSpPr txBox="1"/>
              <p:nvPr/>
            </p:nvSpPr>
            <p:spPr>
              <a:xfrm>
                <a:off x="1343044" y="4542663"/>
                <a:ext cx="424060" cy="34690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 smtClean="0"/>
                  <a:t>P</a:t>
                </a:r>
                <a:endParaRPr lang="en-US" sz="1200" dirty="0"/>
              </a:p>
            </p:txBody>
          </p:sp>
        </p:grpSp>
        <p:cxnSp>
          <p:nvCxnSpPr>
            <p:cNvPr id="94" name="Straight Arrow Connector 93"/>
            <p:cNvCxnSpPr>
              <a:stCxn id="95" idx="3"/>
              <a:endCxn id="101" idx="1"/>
            </p:cNvCxnSpPr>
            <p:nvPr/>
          </p:nvCxnSpPr>
          <p:spPr>
            <a:xfrm>
              <a:off x="1518104" y="2784880"/>
              <a:ext cx="564043" cy="15470"/>
            </a:xfrm>
            <a:prstGeom prst="straightConnector1">
              <a:avLst/>
            </a:prstGeom>
            <a:ln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06" name="Straight Arrow Connector 105"/>
          <p:cNvCxnSpPr/>
          <p:nvPr/>
        </p:nvCxnSpPr>
        <p:spPr>
          <a:xfrm>
            <a:off x="333738" y="4375430"/>
            <a:ext cx="0" cy="45049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07" name="Straight Connector 106"/>
          <p:cNvCxnSpPr/>
          <p:nvPr/>
        </p:nvCxnSpPr>
        <p:spPr>
          <a:xfrm flipH="1" flipV="1">
            <a:off x="318689" y="5476574"/>
            <a:ext cx="2773774" cy="9956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09" name="Straight Arrow Connector 108"/>
          <p:cNvCxnSpPr/>
          <p:nvPr/>
        </p:nvCxnSpPr>
        <p:spPr>
          <a:xfrm>
            <a:off x="333935" y="5046255"/>
            <a:ext cx="0" cy="45049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11" name="Straight Arrow Connector 110"/>
          <p:cNvCxnSpPr/>
          <p:nvPr/>
        </p:nvCxnSpPr>
        <p:spPr>
          <a:xfrm flipV="1">
            <a:off x="5856883" y="6123833"/>
            <a:ext cx="319343" cy="10216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4" name="Straight Connector 113"/>
          <p:cNvCxnSpPr/>
          <p:nvPr/>
        </p:nvCxnSpPr>
        <p:spPr>
          <a:xfrm flipH="1" flipV="1">
            <a:off x="333738" y="6128941"/>
            <a:ext cx="5523145" cy="20172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15" name="Straight Arrow Connector 114"/>
          <p:cNvCxnSpPr/>
          <p:nvPr/>
        </p:nvCxnSpPr>
        <p:spPr>
          <a:xfrm>
            <a:off x="333738" y="5698622"/>
            <a:ext cx="0" cy="45049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17" name="Straight Arrow Connector 116"/>
          <p:cNvCxnSpPr/>
          <p:nvPr/>
        </p:nvCxnSpPr>
        <p:spPr>
          <a:xfrm flipH="1" flipV="1">
            <a:off x="3092461" y="4375430"/>
            <a:ext cx="4" cy="45049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19" name="Straight Arrow Connector 118"/>
          <p:cNvCxnSpPr/>
          <p:nvPr/>
        </p:nvCxnSpPr>
        <p:spPr>
          <a:xfrm flipH="1" flipV="1">
            <a:off x="5866233" y="5058629"/>
            <a:ext cx="4" cy="45049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20" name="Straight Arrow Connector 119"/>
          <p:cNvCxnSpPr/>
          <p:nvPr/>
        </p:nvCxnSpPr>
        <p:spPr>
          <a:xfrm flipH="1" flipV="1">
            <a:off x="8630655" y="5698622"/>
            <a:ext cx="4" cy="45049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21" name="TextBox 120"/>
          <p:cNvSpPr txBox="1"/>
          <p:nvPr/>
        </p:nvSpPr>
        <p:spPr>
          <a:xfrm>
            <a:off x="318689" y="3730287"/>
            <a:ext cx="419335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ALL REQUESTS ARRIVE AT THE SAME TIME,</a:t>
            </a:r>
          </a:p>
          <a:p>
            <a:r>
              <a:rPr lang="en-US" dirty="0" smtClean="0"/>
              <a:t>TARGETED AT SAME BANK AND RANK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24901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Effects of Contention</a:t>
            </a:r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28033609"/>
              </p:ext>
            </p:extLst>
          </p:nvPr>
        </p:nvGraphicFramePr>
        <p:xfrm>
          <a:off x="995484" y="4086621"/>
          <a:ext cx="7153159" cy="1833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80296"/>
                <a:gridCol w="1625232"/>
                <a:gridCol w="1659341"/>
                <a:gridCol w="1788290"/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*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Latency – First Access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Latency – Further Accesses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Data</a:t>
                      </a:r>
                      <a:r>
                        <a:rPr lang="en-US" sz="1600" baseline="0" dirty="0" smtClean="0"/>
                        <a:t> Cycles for each core</a:t>
                      </a:r>
                      <a:endParaRPr lang="en-US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Single Core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35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9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4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Multiple Cores</a:t>
                      </a:r>
                      <a:r>
                        <a:rPr lang="en-US" baseline="0" dirty="0" smtClean="0"/>
                        <a:t> – same bank/rank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35*N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35*N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4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grpSp>
        <p:nvGrpSpPr>
          <p:cNvPr id="110" name="Group 109"/>
          <p:cNvGrpSpPr/>
          <p:nvPr/>
        </p:nvGrpSpPr>
        <p:grpSpPr>
          <a:xfrm>
            <a:off x="583157" y="2036454"/>
            <a:ext cx="2454429" cy="305334"/>
            <a:chOff x="627609" y="2558622"/>
            <a:chExt cx="5525660" cy="474413"/>
          </a:xfrm>
        </p:grpSpPr>
        <p:grpSp>
          <p:nvGrpSpPr>
            <p:cNvPr id="111" name="Group 110"/>
            <p:cNvGrpSpPr/>
            <p:nvPr/>
          </p:nvGrpSpPr>
          <p:grpSpPr>
            <a:xfrm>
              <a:off x="2082147" y="2574092"/>
              <a:ext cx="890495" cy="452516"/>
              <a:chOff x="1197059" y="4488674"/>
              <a:chExt cx="890495" cy="452516"/>
            </a:xfrm>
          </p:grpSpPr>
          <p:sp>
            <p:nvSpPr>
              <p:cNvPr id="124" name="Preparation 123"/>
              <p:cNvSpPr/>
              <p:nvPr/>
            </p:nvSpPr>
            <p:spPr>
              <a:xfrm>
                <a:off x="1197059" y="4488674"/>
                <a:ext cx="890495" cy="452516"/>
              </a:xfrm>
              <a:prstGeom prst="flowChartPreparation">
                <a:avLst/>
              </a:pr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5" name="TextBox 124"/>
              <p:cNvSpPr txBox="1"/>
              <p:nvPr/>
            </p:nvSpPr>
            <p:spPr>
              <a:xfrm>
                <a:off x="1343044" y="4542663"/>
                <a:ext cx="440545" cy="34690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 smtClean="0"/>
                  <a:t>A</a:t>
                </a:r>
                <a:endParaRPr lang="en-US" sz="1200" dirty="0"/>
              </a:p>
            </p:txBody>
          </p:sp>
        </p:grpSp>
        <p:grpSp>
          <p:nvGrpSpPr>
            <p:cNvPr id="112" name="Group 111"/>
            <p:cNvGrpSpPr/>
            <p:nvPr/>
          </p:nvGrpSpPr>
          <p:grpSpPr>
            <a:xfrm>
              <a:off x="4875984" y="2574092"/>
              <a:ext cx="1277285" cy="452516"/>
              <a:chOff x="1197059" y="4488674"/>
              <a:chExt cx="890495" cy="452516"/>
            </a:xfrm>
          </p:grpSpPr>
          <p:sp>
            <p:nvSpPr>
              <p:cNvPr id="122" name="Preparation 121"/>
              <p:cNvSpPr/>
              <p:nvPr/>
            </p:nvSpPr>
            <p:spPr>
              <a:xfrm>
                <a:off x="1197059" y="4488674"/>
                <a:ext cx="890495" cy="452516"/>
              </a:xfrm>
              <a:prstGeom prst="flowChartPreparation">
                <a:avLst/>
              </a:prstGeom>
              <a:ln/>
            </p:spPr>
            <p:style>
              <a:lnRef idx="1">
                <a:schemeClr val="accent6"/>
              </a:lnRef>
              <a:fillRef idx="3">
                <a:schemeClr val="accent6"/>
              </a:fillRef>
              <a:effectRef idx="2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3" name="TextBox 122"/>
              <p:cNvSpPr txBox="1"/>
              <p:nvPr/>
            </p:nvSpPr>
            <p:spPr>
              <a:xfrm>
                <a:off x="1388843" y="4542663"/>
                <a:ext cx="312632" cy="34690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 smtClean="0"/>
                  <a:t>D</a:t>
                </a:r>
                <a:endParaRPr lang="en-US" sz="1200" dirty="0"/>
              </a:p>
            </p:txBody>
          </p:sp>
        </p:grpSp>
        <p:grpSp>
          <p:nvGrpSpPr>
            <p:cNvPr id="113" name="Group 112"/>
            <p:cNvGrpSpPr/>
            <p:nvPr/>
          </p:nvGrpSpPr>
          <p:grpSpPr>
            <a:xfrm>
              <a:off x="3477761" y="2580519"/>
              <a:ext cx="890495" cy="452516"/>
              <a:chOff x="1197059" y="4488674"/>
              <a:chExt cx="890495" cy="452516"/>
            </a:xfrm>
          </p:grpSpPr>
          <p:sp>
            <p:nvSpPr>
              <p:cNvPr id="120" name="Preparation 119"/>
              <p:cNvSpPr/>
              <p:nvPr/>
            </p:nvSpPr>
            <p:spPr>
              <a:xfrm>
                <a:off x="1197059" y="4488674"/>
                <a:ext cx="890495" cy="452516"/>
              </a:xfrm>
              <a:prstGeom prst="flowChartPreparation">
                <a:avLst/>
              </a:pr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1" name="TextBox 120"/>
              <p:cNvSpPr txBox="1"/>
              <p:nvPr/>
            </p:nvSpPr>
            <p:spPr>
              <a:xfrm>
                <a:off x="1277349" y="4542663"/>
                <a:ext cx="440545" cy="34690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 smtClean="0"/>
                  <a:t>R</a:t>
                </a:r>
                <a:endParaRPr lang="en-US" sz="1200" dirty="0"/>
              </a:p>
            </p:txBody>
          </p:sp>
        </p:grpSp>
        <p:cxnSp>
          <p:nvCxnSpPr>
            <p:cNvPr id="114" name="Straight Arrow Connector 113"/>
            <p:cNvCxnSpPr>
              <a:stCxn id="124" idx="3"/>
              <a:endCxn id="120" idx="1"/>
            </p:cNvCxnSpPr>
            <p:nvPr/>
          </p:nvCxnSpPr>
          <p:spPr>
            <a:xfrm>
              <a:off x="2972642" y="2800350"/>
              <a:ext cx="505119" cy="6427"/>
            </a:xfrm>
            <a:prstGeom prst="straightConnector1">
              <a:avLst/>
            </a:prstGeom>
            <a:ln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Straight Arrow Connector 114"/>
            <p:cNvCxnSpPr>
              <a:stCxn id="120" idx="3"/>
              <a:endCxn id="122" idx="1"/>
            </p:cNvCxnSpPr>
            <p:nvPr/>
          </p:nvCxnSpPr>
          <p:spPr>
            <a:xfrm flipV="1">
              <a:off x="4368256" y="2800350"/>
              <a:ext cx="507728" cy="6427"/>
            </a:xfrm>
            <a:prstGeom prst="straightConnector1">
              <a:avLst/>
            </a:prstGeom>
            <a:ln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16" name="Group 115"/>
            <p:cNvGrpSpPr/>
            <p:nvPr/>
          </p:nvGrpSpPr>
          <p:grpSpPr>
            <a:xfrm>
              <a:off x="627609" y="2558622"/>
              <a:ext cx="890495" cy="452516"/>
              <a:chOff x="1197059" y="4488674"/>
              <a:chExt cx="890495" cy="452516"/>
            </a:xfrm>
          </p:grpSpPr>
          <p:sp>
            <p:nvSpPr>
              <p:cNvPr id="118" name="Preparation 117"/>
              <p:cNvSpPr/>
              <p:nvPr/>
            </p:nvSpPr>
            <p:spPr>
              <a:xfrm>
                <a:off x="1197059" y="4488674"/>
                <a:ext cx="890495" cy="452516"/>
              </a:xfrm>
              <a:prstGeom prst="flowChartPreparation">
                <a:avLst/>
              </a:pr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9" name="TextBox 118"/>
              <p:cNvSpPr txBox="1"/>
              <p:nvPr/>
            </p:nvSpPr>
            <p:spPr>
              <a:xfrm>
                <a:off x="1343044" y="4542663"/>
                <a:ext cx="424060" cy="34690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 smtClean="0"/>
                  <a:t>P</a:t>
                </a:r>
                <a:endParaRPr lang="en-US" sz="1200" dirty="0"/>
              </a:p>
            </p:txBody>
          </p:sp>
        </p:grpSp>
        <p:cxnSp>
          <p:nvCxnSpPr>
            <p:cNvPr id="117" name="Straight Arrow Connector 116"/>
            <p:cNvCxnSpPr>
              <a:stCxn id="118" idx="3"/>
              <a:endCxn id="124" idx="1"/>
            </p:cNvCxnSpPr>
            <p:nvPr/>
          </p:nvCxnSpPr>
          <p:spPr>
            <a:xfrm>
              <a:off x="1518104" y="2784880"/>
              <a:ext cx="564043" cy="15470"/>
            </a:xfrm>
            <a:prstGeom prst="straightConnector1">
              <a:avLst/>
            </a:prstGeom>
            <a:ln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26" name="Straight Arrow Connector 125"/>
          <p:cNvCxnSpPr/>
          <p:nvPr/>
        </p:nvCxnSpPr>
        <p:spPr>
          <a:xfrm flipV="1">
            <a:off x="263814" y="2197139"/>
            <a:ext cx="319343" cy="10216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27" name="Group 126"/>
          <p:cNvGrpSpPr/>
          <p:nvPr/>
        </p:nvGrpSpPr>
        <p:grpSpPr>
          <a:xfrm>
            <a:off x="3356929" y="2712387"/>
            <a:ext cx="2454429" cy="305334"/>
            <a:chOff x="627609" y="2558622"/>
            <a:chExt cx="5525660" cy="474413"/>
          </a:xfrm>
        </p:grpSpPr>
        <p:grpSp>
          <p:nvGrpSpPr>
            <p:cNvPr id="128" name="Group 127"/>
            <p:cNvGrpSpPr/>
            <p:nvPr/>
          </p:nvGrpSpPr>
          <p:grpSpPr>
            <a:xfrm>
              <a:off x="2082147" y="2574092"/>
              <a:ext cx="890495" cy="452516"/>
              <a:chOff x="1197059" y="4488674"/>
              <a:chExt cx="890495" cy="452516"/>
            </a:xfrm>
          </p:grpSpPr>
          <p:sp>
            <p:nvSpPr>
              <p:cNvPr id="141" name="Preparation 140"/>
              <p:cNvSpPr/>
              <p:nvPr/>
            </p:nvSpPr>
            <p:spPr>
              <a:xfrm>
                <a:off x="1197059" y="4488674"/>
                <a:ext cx="890495" cy="452516"/>
              </a:xfrm>
              <a:prstGeom prst="flowChartPreparation">
                <a:avLst/>
              </a:pr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2" name="TextBox 141"/>
              <p:cNvSpPr txBox="1"/>
              <p:nvPr/>
            </p:nvSpPr>
            <p:spPr>
              <a:xfrm>
                <a:off x="1343044" y="4542663"/>
                <a:ext cx="440545" cy="34690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 smtClean="0"/>
                  <a:t>A</a:t>
                </a:r>
                <a:endParaRPr lang="en-US" sz="1200" dirty="0"/>
              </a:p>
            </p:txBody>
          </p:sp>
        </p:grpSp>
        <p:grpSp>
          <p:nvGrpSpPr>
            <p:cNvPr id="129" name="Group 128"/>
            <p:cNvGrpSpPr/>
            <p:nvPr/>
          </p:nvGrpSpPr>
          <p:grpSpPr>
            <a:xfrm>
              <a:off x="4875984" y="2574092"/>
              <a:ext cx="1277285" cy="452516"/>
              <a:chOff x="1197059" y="4488674"/>
              <a:chExt cx="890495" cy="452516"/>
            </a:xfrm>
          </p:grpSpPr>
          <p:sp>
            <p:nvSpPr>
              <p:cNvPr id="139" name="Preparation 138"/>
              <p:cNvSpPr/>
              <p:nvPr/>
            </p:nvSpPr>
            <p:spPr>
              <a:xfrm>
                <a:off x="1197059" y="4488674"/>
                <a:ext cx="890495" cy="452516"/>
              </a:xfrm>
              <a:prstGeom prst="flowChartPreparation">
                <a:avLst/>
              </a:prstGeom>
              <a:ln/>
            </p:spPr>
            <p:style>
              <a:lnRef idx="1">
                <a:schemeClr val="accent6"/>
              </a:lnRef>
              <a:fillRef idx="3">
                <a:schemeClr val="accent6"/>
              </a:fillRef>
              <a:effectRef idx="2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0" name="TextBox 139"/>
              <p:cNvSpPr txBox="1"/>
              <p:nvPr/>
            </p:nvSpPr>
            <p:spPr>
              <a:xfrm>
                <a:off x="1388843" y="4542663"/>
                <a:ext cx="312632" cy="34690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 smtClean="0"/>
                  <a:t>D</a:t>
                </a:r>
                <a:endParaRPr lang="en-US" sz="1200" dirty="0"/>
              </a:p>
            </p:txBody>
          </p:sp>
        </p:grpSp>
        <p:grpSp>
          <p:nvGrpSpPr>
            <p:cNvPr id="130" name="Group 129"/>
            <p:cNvGrpSpPr/>
            <p:nvPr/>
          </p:nvGrpSpPr>
          <p:grpSpPr>
            <a:xfrm>
              <a:off x="3477761" y="2580519"/>
              <a:ext cx="890495" cy="452516"/>
              <a:chOff x="1197059" y="4488674"/>
              <a:chExt cx="890495" cy="452516"/>
            </a:xfrm>
          </p:grpSpPr>
          <p:sp>
            <p:nvSpPr>
              <p:cNvPr id="137" name="Preparation 136"/>
              <p:cNvSpPr/>
              <p:nvPr/>
            </p:nvSpPr>
            <p:spPr>
              <a:xfrm>
                <a:off x="1197059" y="4488674"/>
                <a:ext cx="890495" cy="452516"/>
              </a:xfrm>
              <a:prstGeom prst="flowChartPreparation">
                <a:avLst/>
              </a:pr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8" name="TextBox 137"/>
              <p:cNvSpPr txBox="1"/>
              <p:nvPr/>
            </p:nvSpPr>
            <p:spPr>
              <a:xfrm>
                <a:off x="1277349" y="4542663"/>
                <a:ext cx="440545" cy="34690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 smtClean="0"/>
                  <a:t>R</a:t>
                </a:r>
                <a:endParaRPr lang="en-US" sz="1200" dirty="0"/>
              </a:p>
            </p:txBody>
          </p:sp>
        </p:grpSp>
        <p:cxnSp>
          <p:nvCxnSpPr>
            <p:cNvPr id="131" name="Straight Arrow Connector 130"/>
            <p:cNvCxnSpPr>
              <a:stCxn id="141" idx="3"/>
              <a:endCxn id="137" idx="1"/>
            </p:cNvCxnSpPr>
            <p:nvPr/>
          </p:nvCxnSpPr>
          <p:spPr>
            <a:xfrm>
              <a:off x="2972642" y="2800350"/>
              <a:ext cx="505119" cy="6427"/>
            </a:xfrm>
            <a:prstGeom prst="straightConnector1">
              <a:avLst/>
            </a:prstGeom>
            <a:ln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" name="Straight Arrow Connector 131"/>
            <p:cNvCxnSpPr>
              <a:stCxn id="137" idx="3"/>
              <a:endCxn id="139" idx="1"/>
            </p:cNvCxnSpPr>
            <p:nvPr/>
          </p:nvCxnSpPr>
          <p:spPr>
            <a:xfrm flipV="1">
              <a:off x="4368256" y="2800350"/>
              <a:ext cx="507728" cy="6427"/>
            </a:xfrm>
            <a:prstGeom prst="straightConnector1">
              <a:avLst/>
            </a:prstGeom>
            <a:ln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33" name="Group 132"/>
            <p:cNvGrpSpPr/>
            <p:nvPr/>
          </p:nvGrpSpPr>
          <p:grpSpPr>
            <a:xfrm>
              <a:off x="627609" y="2558622"/>
              <a:ext cx="890495" cy="452516"/>
              <a:chOff x="1197059" y="4488674"/>
              <a:chExt cx="890495" cy="452516"/>
            </a:xfrm>
          </p:grpSpPr>
          <p:sp>
            <p:nvSpPr>
              <p:cNvPr id="135" name="Preparation 134"/>
              <p:cNvSpPr/>
              <p:nvPr/>
            </p:nvSpPr>
            <p:spPr>
              <a:xfrm>
                <a:off x="1197059" y="4488674"/>
                <a:ext cx="890495" cy="452516"/>
              </a:xfrm>
              <a:prstGeom prst="flowChartPreparation">
                <a:avLst/>
              </a:pr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6" name="TextBox 135"/>
              <p:cNvSpPr txBox="1"/>
              <p:nvPr/>
            </p:nvSpPr>
            <p:spPr>
              <a:xfrm>
                <a:off x="1343044" y="4542663"/>
                <a:ext cx="424060" cy="34690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 smtClean="0"/>
                  <a:t>P</a:t>
                </a:r>
                <a:endParaRPr lang="en-US" sz="1200" dirty="0"/>
              </a:p>
            </p:txBody>
          </p:sp>
        </p:grpSp>
        <p:cxnSp>
          <p:nvCxnSpPr>
            <p:cNvPr id="134" name="Straight Arrow Connector 133"/>
            <p:cNvCxnSpPr>
              <a:stCxn id="135" idx="3"/>
              <a:endCxn id="141" idx="1"/>
            </p:cNvCxnSpPr>
            <p:nvPr/>
          </p:nvCxnSpPr>
          <p:spPr>
            <a:xfrm>
              <a:off x="1518104" y="2784880"/>
              <a:ext cx="564043" cy="15470"/>
            </a:xfrm>
            <a:prstGeom prst="straightConnector1">
              <a:avLst/>
            </a:prstGeom>
            <a:ln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43" name="Straight Arrow Connector 142"/>
          <p:cNvCxnSpPr/>
          <p:nvPr/>
        </p:nvCxnSpPr>
        <p:spPr>
          <a:xfrm flipV="1">
            <a:off x="3037586" y="2847792"/>
            <a:ext cx="319343" cy="10216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44" name="Group 143"/>
          <p:cNvGrpSpPr/>
          <p:nvPr/>
        </p:nvGrpSpPr>
        <p:grpSpPr>
          <a:xfrm>
            <a:off x="6121351" y="3367664"/>
            <a:ext cx="2454429" cy="305334"/>
            <a:chOff x="627609" y="2558622"/>
            <a:chExt cx="5525660" cy="474413"/>
          </a:xfrm>
        </p:grpSpPr>
        <p:grpSp>
          <p:nvGrpSpPr>
            <p:cNvPr id="145" name="Group 144"/>
            <p:cNvGrpSpPr/>
            <p:nvPr/>
          </p:nvGrpSpPr>
          <p:grpSpPr>
            <a:xfrm>
              <a:off x="2082147" y="2574092"/>
              <a:ext cx="890495" cy="452516"/>
              <a:chOff x="1197059" y="4488674"/>
              <a:chExt cx="890495" cy="452516"/>
            </a:xfrm>
          </p:grpSpPr>
          <p:sp>
            <p:nvSpPr>
              <p:cNvPr id="158" name="Preparation 157"/>
              <p:cNvSpPr/>
              <p:nvPr/>
            </p:nvSpPr>
            <p:spPr>
              <a:xfrm>
                <a:off x="1197059" y="4488674"/>
                <a:ext cx="890495" cy="452516"/>
              </a:xfrm>
              <a:prstGeom prst="flowChartPreparation">
                <a:avLst/>
              </a:pr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9" name="TextBox 158"/>
              <p:cNvSpPr txBox="1"/>
              <p:nvPr/>
            </p:nvSpPr>
            <p:spPr>
              <a:xfrm>
                <a:off x="1343044" y="4542663"/>
                <a:ext cx="440545" cy="34690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 smtClean="0"/>
                  <a:t>A</a:t>
                </a:r>
                <a:endParaRPr lang="en-US" sz="1200" dirty="0"/>
              </a:p>
            </p:txBody>
          </p:sp>
        </p:grpSp>
        <p:grpSp>
          <p:nvGrpSpPr>
            <p:cNvPr id="146" name="Group 145"/>
            <p:cNvGrpSpPr/>
            <p:nvPr/>
          </p:nvGrpSpPr>
          <p:grpSpPr>
            <a:xfrm>
              <a:off x="4875984" y="2574092"/>
              <a:ext cx="1277285" cy="452516"/>
              <a:chOff x="1197059" y="4488674"/>
              <a:chExt cx="890495" cy="452516"/>
            </a:xfrm>
          </p:grpSpPr>
          <p:sp>
            <p:nvSpPr>
              <p:cNvPr id="156" name="Preparation 155"/>
              <p:cNvSpPr/>
              <p:nvPr/>
            </p:nvSpPr>
            <p:spPr>
              <a:xfrm>
                <a:off x="1197059" y="4488674"/>
                <a:ext cx="890495" cy="452516"/>
              </a:xfrm>
              <a:prstGeom prst="flowChartPreparation">
                <a:avLst/>
              </a:prstGeom>
              <a:ln/>
            </p:spPr>
            <p:style>
              <a:lnRef idx="1">
                <a:schemeClr val="accent6"/>
              </a:lnRef>
              <a:fillRef idx="3">
                <a:schemeClr val="accent6"/>
              </a:fillRef>
              <a:effectRef idx="2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7" name="TextBox 156"/>
              <p:cNvSpPr txBox="1"/>
              <p:nvPr/>
            </p:nvSpPr>
            <p:spPr>
              <a:xfrm>
                <a:off x="1388843" y="4542663"/>
                <a:ext cx="312632" cy="34690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 smtClean="0"/>
                  <a:t>D</a:t>
                </a:r>
                <a:endParaRPr lang="en-US" sz="1200" dirty="0"/>
              </a:p>
            </p:txBody>
          </p:sp>
        </p:grpSp>
        <p:grpSp>
          <p:nvGrpSpPr>
            <p:cNvPr id="147" name="Group 146"/>
            <p:cNvGrpSpPr/>
            <p:nvPr/>
          </p:nvGrpSpPr>
          <p:grpSpPr>
            <a:xfrm>
              <a:off x="3477761" y="2580519"/>
              <a:ext cx="890495" cy="452516"/>
              <a:chOff x="1197059" y="4488674"/>
              <a:chExt cx="890495" cy="452516"/>
            </a:xfrm>
          </p:grpSpPr>
          <p:sp>
            <p:nvSpPr>
              <p:cNvPr id="154" name="Preparation 153"/>
              <p:cNvSpPr/>
              <p:nvPr/>
            </p:nvSpPr>
            <p:spPr>
              <a:xfrm>
                <a:off x="1197059" y="4488674"/>
                <a:ext cx="890495" cy="452516"/>
              </a:xfrm>
              <a:prstGeom prst="flowChartPreparation">
                <a:avLst/>
              </a:pr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5" name="TextBox 154"/>
              <p:cNvSpPr txBox="1"/>
              <p:nvPr/>
            </p:nvSpPr>
            <p:spPr>
              <a:xfrm>
                <a:off x="1277349" y="4542663"/>
                <a:ext cx="440545" cy="34690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 smtClean="0"/>
                  <a:t>R</a:t>
                </a:r>
                <a:endParaRPr lang="en-US" sz="1200" dirty="0"/>
              </a:p>
            </p:txBody>
          </p:sp>
        </p:grpSp>
        <p:cxnSp>
          <p:nvCxnSpPr>
            <p:cNvPr id="148" name="Straight Arrow Connector 147"/>
            <p:cNvCxnSpPr>
              <a:stCxn id="158" idx="3"/>
              <a:endCxn id="154" idx="1"/>
            </p:cNvCxnSpPr>
            <p:nvPr/>
          </p:nvCxnSpPr>
          <p:spPr>
            <a:xfrm>
              <a:off x="2972642" y="2800350"/>
              <a:ext cx="505119" cy="6427"/>
            </a:xfrm>
            <a:prstGeom prst="straightConnector1">
              <a:avLst/>
            </a:prstGeom>
            <a:ln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9" name="Straight Arrow Connector 148"/>
            <p:cNvCxnSpPr>
              <a:stCxn id="154" idx="3"/>
              <a:endCxn id="156" idx="1"/>
            </p:cNvCxnSpPr>
            <p:nvPr/>
          </p:nvCxnSpPr>
          <p:spPr>
            <a:xfrm flipV="1">
              <a:off x="4368256" y="2800350"/>
              <a:ext cx="507728" cy="6427"/>
            </a:xfrm>
            <a:prstGeom prst="straightConnector1">
              <a:avLst/>
            </a:prstGeom>
            <a:ln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50" name="Group 149"/>
            <p:cNvGrpSpPr/>
            <p:nvPr/>
          </p:nvGrpSpPr>
          <p:grpSpPr>
            <a:xfrm>
              <a:off x="627609" y="2558622"/>
              <a:ext cx="890495" cy="452516"/>
              <a:chOff x="1197059" y="4488674"/>
              <a:chExt cx="890495" cy="452516"/>
            </a:xfrm>
          </p:grpSpPr>
          <p:sp>
            <p:nvSpPr>
              <p:cNvPr id="152" name="Preparation 151"/>
              <p:cNvSpPr/>
              <p:nvPr/>
            </p:nvSpPr>
            <p:spPr>
              <a:xfrm>
                <a:off x="1197059" y="4488674"/>
                <a:ext cx="890495" cy="452516"/>
              </a:xfrm>
              <a:prstGeom prst="flowChartPreparation">
                <a:avLst/>
              </a:pr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3" name="TextBox 152"/>
              <p:cNvSpPr txBox="1"/>
              <p:nvPr/>
            </p:nvSpPr>
            <p:spPr>
              <a:xfrm>
                <a:off x="1343044" y="4542663"/>
                <a:ext cx="424060" cy="34690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 smtClean="0"/>
                  <a:t>P</a:t>
                </a:r>
                <a:endParaRPr lang="en-US" sz="1200" dirty="0"/>
              </a:p>
            </p:txBody>
          </p:sp>
        </p:grpSp>
        <p:cxnSp>
          <p:nvCxnSpPr>
            <p:cNvPr id="151" name="Straight Arrow Connector 150"/>
            <p:cNvCxnSpPr>
              <a:stCxn id="152" idx="3"/>
              <a:endCxn id="158" idx="1"/>
            </p:cNvCxnSpPr>
            <p:nvPr/>
          </p:nvCxnSpPr>
          <p:spPr>
            <a:xfrm>
              <a:off x="1518104" y="2784880"/>
              <a:ext cx="564043" cy="15470"/>
            </a:xfrm>
            <a:prstGeom prst="straightConnector1">
              <a:avLst/>
            </a:prstGeom>
            <a:ln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60" name="Straight Arrow Connector 159"/>
          <p:cNvCxnSpPr/>
          <p:nvPr/>
        </p:nvCxnSpPr>
        <p:spPr>
          <a:xfrm>
            <a:off x="278863" y="1756864"/>
            <a:ext cx="0" cy="45049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61" name="Straight Connector 160"/>
          <p:cNvCxnSpPr/>
          <p:nvPr/>
        </p:nvCxnSpPr>
        <p:spPr>
          <a:xfrm flipH="1" flipV="1">
            <a:off x="263814" y="2858008"/>
            <a:ext cx="2773774" cy="9956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62" name="Straight Arrow Connector 161"/>
          <p:cNvCxnSpPr/>
          <p:nvPr/>
        </p:nvCxnSpPr>
        <p:spPr>
          <a:xfrm>
            <a:off x="279060" y="2427689"/>
            <a:ext cx="0" cy="45049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63" name="Straight Arrow Connector 162"/>
          <p:cNvCxnSpPr/>
          <p:nvPr/>
        </p:nvCxnSpPr>
        <p:spPr>
          <a:xfrm flipV="1">
            <a:off x="5802008" y="3505267"/>
            <a:ext cx="319343" cy="10216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4" name="Straight Connector 163"/>
          <p:cNvCxnSpPr/>
          <p:nvPr/>
        </p:nvCxnSpPr>
        <p:spPr>
          <a:xfrm flipH="1" flipV="1">
            <a:off x="278863" y="3510375"/>
            <a:ext cx="5523145" cy="20172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65" name="Straight Arrow Connector 164"/>
          <p:cNvCxnSpPr/>
          <p:nvPr/>
        </p:nvCxnSpPr>
        <p:spPr>
          <a:xfrm>
            <a:off x="278863" y="3080056"/>
            <a:ext cx="0" cy="45049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66" name="Straight Arrow Connector 165"/>
          <p:cNvCxnSpPr/>
          <p:nvPr/>
        </p:nvCxnSpPr>
        <p:spPr>
          <a:xfrm flipH="1" flipV="1">
            <a:off x="3037586" y="1756864"/>
            <a:ext cx="4" cy="45049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67" name="Straight Arrow Connector 166"/>
          <p:cNvCxnSpPr/>
          <p:nvPr/>
        </p:nvCxnSpPr>
        <p:spPr>
          <a:xfrm flipH="1" flipV="1">
            <a:off x="5811358" y="2440063"/>
            <a:ext cx="4" cy="45049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68" name="Straight Arrow Connector 167"/>
          <p:cNvCxnSpPr/>
          <p:nvPr/>
        </p:nvCxnSpPr>
        <p:spPr>
          <a:xfrm flipH="1" flipV="1">
            <a:off x="8575780" y="3080056"/>
            <a:ext cx="4" cy="45049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69" name="TextBox 168"/>
          <p:cNvSpPr txBox="1"/>
          <p:nvPr/>
        </p:nvSpPr>
        <p:spPr>
          <a:xfrm>
            <a:off x="263814" y="1111721"/>
            <a:ext cx="419335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ALL REQUESTS ARRIVE AT THE SAME TIME,</a:t>
            </a:r>
          </a:p>
          <a:p>
            <a:r>
              <a:rPr lang="en-US" dirty="0" smtClean="0"/>
              <a:t>TARGETED AT SAME BANK AND RANK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13111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Effects of Contention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4790" y="861237"/>
            <a:ext cx="8229600" cy="2195196"/>
          </a:xfrm>
        </p:spPr>
        <p:txBody>
          <a:bodyPr>
            <a:normAutofit/>
          </a:bodyPr>
          <a:lstStyle/>
          <a:p>
            <a:r>
              <a:rPr lang="en-US" sz="2400" dirty="0" smtClean="0"/>
              <a:t>However, different ranks/banks can operated in parallel!</a:t>
            </a:r>
          </a:p>
          <a:p>
            <a:pPr lvl="1"/>
            <a:r>
              <a:rPr lang="en-US" sz="2200" dirty="0" smtClean="0"/>
              <a:t>Each rank/bank has a different page, so we do not need to close a page before opening the next one.</a:t>
            </a:r>
          </a:p>
          <a:p>
            <a:pPr lvl="1"/>
            <a:r>
              <a:rPr lang="en-US" sz="2200" dirty="0" smtClean="0"/>
              <a:t>We can actually open all pages in parallel (up to 4 ranks/banks to avoid conflicts on the command bus).</a:t>
            </a:r>
          </a:p>
          <a:p>
            <a:pPr lvl="1"/>
            <a:endParaRPr lang="en-US" sz="2000" dirty="0"/>
          </a:p>
        </p:txBody>
      </p:sp>
      <p:grpSp>
        <p:nvGrpSpPr>
          <p:cNvPr id="4" name="Group 3"/>
          <p:cNvGrpSpPr/>
          <p:nvPr/>
        </p:nvGrpSpPr>
        <p:grpSpPr>
          <a:xfrm>
            <a:off x="2386125" y="3980222"/>
            <a:ext cx="590322" cy="452516"/>
            <a:chOff x="1197059" y="4488674"/>
            <a:chExt cx="890495" cy="452516"/>
          </a:xfrm>
        </p:grpSpPr>
        <p:sp>
          <p:nvSpPr>
            <p:cNvPr id="5" name="Preparation 4"/>
            <p:cNvSpPr/>
            <p:nvPr/>
          </p:nvSpPr>
          <p:spPr>
            <a:xfrm>
              <a:off x="1197059" y="4488674"/>
              <a:ext cx="890495" cy="452516"/>
            </a:xfrm>
            <a:prstGeom prst="flowChartPreparation">
              <a:avLst/>
            </a:prstGeom>
            <a:ln/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1343043" y="4542663"/>
              <a:ext cx="55656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ACT</a:t>
              </a:r>
              <a:endParaRPr lang="en-US" dirty="0"/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5179961" y="3980222"/>
            <a:ext cx="1277285" cy="452516"/>
            <a:chOff x="1197059" y="4488674"/>
            <a:chExt cx="890495" cy="452516"/>
          </a:xfrm>
        </p:grpSpPr>
        <p:sp>
          <p:nvSpPr>
            <p:cNvPr id="8" name="Preparation 7"/>
            <p:cNvSpPr/>
            <p:nvPr/>
          </p:nvSpPr>
          <p:spPr>
            <a:xfrm>
              <a:off x="1197059" y="4488674"/>
              <a:ext cx="890495" cy="452516"/>
            </a:xfrm>
            <a:prstGeom prst="flowChartPreparation">
              <a:avLst/>
            </a:prstGeom>
            <a:ln/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1388843" y="4542663"/>
              <a:ext cx="49241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DATA</a:t>
              </a:r>
              <a:endParaRPr lang="en-US" dirty="0"/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3781738" y="3986649"/>
            <a:ext cx="545049" cy="452516"/>
            <a:chOff x="1197059" y="4488674"/>
            <a:chExt cx="890495" cy="452516"/>
          </a:xfrm>
        </p:grpSpPr>
        <p:sp>
          <p:nvSpPr>
            <p:cNvPr id="11" name="Preparation 10"/>
            <p:cNvSpPr/>
            <p:nvPr/>
          </p:nvSpPr>
          <p:spPr>
            <a:xfrm>
              <a:off x="1197059" y="4488674"/>
              <a:ext cx="890495" cy="452516"/>
            </a:xfrm>
            <a:prstGeom prst="flowChartPreparation">
              <a:avLst/>
            </a:prstGeom>
            <a:ln/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1277350" y="4542663"/>
              <a:ext cx="51122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R</a:t>
              </a:r>
              <a:endParaRPr lang="en-US" dirty="0"/>
            </a:p>
          </p:txBody>
        </p:sp>
      </p:grpSp>
      <p:cxnSp>
        <p:nvCxnSpPr>
          <p:cNvPr id="13" name="Straight Arrow Connector 12"/>
          <p:cNvCxnSpPr>
            <a:stCxn id="5" idx="3"/>
            <a:endCxn id="11" idx="1"/>
          </p:cNvCxnSpPr>
          <p:nvPr/>
        </p:nvCxnSpPr>
        <p:spPr>
          <a:xfrm>
            <a:off x="2976447" y="4206480"/>
            <a:ext cx="805291" cy="6427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>
            <a:stCxn id="11" idx="3"/>
            <a:endCxn id="8" idx="1"/>
          </p:cNvCxnSpPr>
          <p:nvPr/>
        </p:nvCxnSpPr>
        <p:spPr>
          <a:xfrm flipV="1">
            <a:off x="4326787" y="4206480"/>
            <a:ext cx="853174" cy="6427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5" name="Group 14"/>
          <p:cNvGrpSpPr/>
          <p:nvPr/>
        </p:nvGrpSpPr>
        <p:grpSpPr>
          <a:xfrm>
            <a:off x="931587" y="3964752"/>
            <a:ext cx="628825" cy="452516"/>
            <a:chOff x="1197059" y="4488674"/>
            <a:chExt cx="890495" cy="452516"/>
          </a:xfrm>
        </p:grpSpPr>
        <p:sp>
          <p:nvSpPr>
            <p:cNvPr id="16" name="Preparation 15"/>
            <p:cNvSpPr/>
            <p:nvPr/>
          </p:nvSpPr>
          <p:spPr>
            <a:xfrm>
              <a:off x="1197059" y="4488674"/>
              <a:ext cx="890495" cy="452516"/>
            </a:xfrm>
            <a:prstGeom prst="flowChartPreparation">
              <a:avLst/>
            </a:prstGeom>
            <a:ln/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1343043" y="4542663"/>
              <a:ext cx="54196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PRE</a:t>
              </a:r>
              <a:endParaRPr lang="en-US" dirty="0"/>
            </a:p>
          </p:txBody>
        </p:sp>
      </p:grpSp>
      <p:cxnSp>
        <p:nvCxnSpPr>
          <p:cNvPr id="18" name="Straight Arrow Connector 17"/>
          <p:cNvCxnSpPr>
            <a:stCxn id="16" idx="3"/>
            <a:endCxn id="5" idx="1"/>
          </p:cNvCxnSpPr>
          <p:nvPr/>
        </p:nvCxnSpPr>
        <p:spPr>
          <a:xfrm>
            <a:off x="1560412" y="4191010"/>
            <a:ext cx="825713" cy="1547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>
            <a:off x="211221" y="3643073"/>
            <a:ext cx="0" cy="58794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179665" y="3066213"/>
            <a:ext cx="419335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ALL REQUESTS ARRIVE AT THE SAME TIME,</a:t>
            </a:r>
          </a:p>
          <a:p>
            <a:r>
              <a:rPr lang="en-US" dirty="0" smtClean="0"/>
              <a:t>TARGETED AT DIFFERENT RANKS</a:t>
            </a:r>
            <a:endParaRPr lang="en-US" dirty="0"/>
          </a:p>
        </p:txBody>
      </p:sp>
      <p:cxnSp>
        <p:nvCxnSpPr>
          <p:cNvPr id="24" name="Straight Arrow Connector 23"/>
          <p:cNvCxnSpPr/>
          <p:nvPr/>
        </p:nvCxnSpPr>
        <p:spPr>
          <a:xfrm flipH="1" flipV="1">
            <a:off x="6455147" y="3638673"/>
            <a:ext cx="1" cy="59234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grpSp>
        <p:nvGrpSpPr>
          <p:cNvPr id="29" name="Group 28"/>
          <p:cNvGrpSpPr/>
          <p:nvPr/>
        </p:nvGrpSpPr>
        <p:grpSpPr>
          <a:xfrm>
            <a:off x="6456677" y="4750712"/>
            <a:ext cx="1277285" cy="452516"/>
            <a:chOff x="1197059" y="4488674"/>
            <a:chExt cx="890495" cy="452516"/>
          </a:xfrm>
        </p:grpSpPr>
        <p:sp>
          <p:nvSpPr>
            <p:cNvPr id="30" name="Preparation 29"/>
            <p:cNvSpPr/>
            <p:nvPr/>
          </p:nvSpPr>
          <p:spPr>
            <a:xfrm>
              <a:off x="1197059" y="4488674"/>
              <a:ext cx="890495" cy="452516"/>
            </a:xfrm>
            <a:prstGeom prst="flowChartPreparation">
              <a:avLst/>
            </a:prstGeom>
            <a:ln/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1388843" y="4542663"/>
              <a:ext cx="49241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DATA</a:t>
              </a:r>
              <a:endParaRPr lang="en-US" dirty="0"/>
            </a:p>
          </p:txBody>
        </p:sp>
      </p:grpSp>
      <p:cxnSp>
        <p:nvCxnSpPr>
          <p:cNvPr id="41" name="Straight Arrow Connector 40"/>
          <p:cNvCxnSpPr/>
          <p:nvPr/>
        </p:nvCxnSpPr>
        <p:spPr>
          <a:xfrm>
            <a:off x="211221" y="4377593"/>
            <a:ext cx="0" cy="58794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2" name="Straight Arrow Connector 41"/>
          <p:cNvCxnSpPr/>
          <p:nvPr/>
        </p:nvCxnSpPr>
        <p:spPr>
          <a:xfrm flipH="1" flipV="1">
            <a:off x="7734609" y="4409970"/>
            <a:ext cx="1" cy="59234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grpSp>
        <p:nvGrpSpPr>
          <p:cNvPr id="46" name="Group 45"/>
          <p:cNvGrpSpPr/>
          <p:nvPr/>
        </p:nvGrpSpPr>
        <p:grpSpPr>
          <a:xfrm>
            <a:off x="7733962" y="5634400"/>
            <a:ext cx="1277285" cy="452516"/>
            <a:chOff x="1197059" y="4488674"/>
            <a:chExt cx="890495" cy="452516"/>
          </a:xfrm>
        </p:grpSpPr>
        <p:sp>
          <p:nvSpPr>
            <p:cNvPr id="47" name="Preparation 46"/>
            <p:cNvSpPr/>
            <p:nvPr/>
          </p:nvSpPr>
          <p:spPr>
            <a:xfrm>
              <a:off x="1197059" y="4488674"/>
              <a:ext cx="890495" cy="452516"/>
            </a:xfrm>
            <a:prstGeom prst="flowChartPreparation">
              <a:avLst/>
            </a:prstGeom>
            <a:ln/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1388843" y="4542663"/>
              <a:ext cx="49241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DATA</a:t>
              </a:r>
              <a:endParaRPr lang="en-US" dirty="0"/>
            </a:p>
          </p:txBody>
        </p:sp>
      </p:grpSp>
      <p:cxnSp>
        <p:nvCxnSpPr>
          <p:cNvPr id="58" name="Straight Arrow Connector 57"/>
          <p:cNvCxnSpPr/>
          <p:nvPr/>
        </p:nvCxnSpPr>
        <p:spPr>
          <a:xfrm>
            <a:off x="211221" y="5292630"/>
            <a:ext cx="0" cy="58794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9" name="Straight Arrow Connector 58"/>
          <p:cNvCxnSpPr/>
          <p:nvPr/>
        </p:nvCxnSpPr>
        <p:spPr>
          <a:xfrm flipH="1" flipV="1">
            <a:off x="9013656" y="5288230"/>
            <a:ext cx="1" cy="59234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6" name="Straight Connector 65"/>
          <p:cNvCxnSpPr/>
          <p:nvPr/>
        </p:nvCxnSpPr>
        <p:spPr>
          <a:xfrm flipH="1" flipV="1">
            <a:off x="5645690" y="4965539"/>
            <a:ext cx="809458" cy="17859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71" name="Straight Connector 70"/>
          <p:cNvCxnSpPr/>
          <p:nvPr/>
        </p:nvCxnSpPr>
        <p:spPr>
          <a:xfrm flipH="1" flipV="1">
            <a:off x="6132136" y="5858679"/>
            <a:ext cx="1602475" cy="1979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grpSp>
        <p:nvGrpSpPr>
          <p:cNvPr id="78" name="Group 77"/>
          <p:cNvGrpSpPr/>
          <p:nvPr/>
        </p:nvGrpSpPr>
        <p:grpSpPr>
          <a:xfrm>
            <a:off x="2851854" y="4739281"/>
            <a:ext cx="590322" cy="452516"/>
            <a:chOff x="1197059" y="4488674"/>
            <a:chExt cx="890495" cy="452516"/>
          </a:xfrm>
        </p:grpSpPr>
        <p:sp>
          <p:nvSpPr>
            <p:cNvPr id="79" name="Preparation 78"/>
            <p:cNvSpPr/>
            <p:nvPr/>
          </p:nvSpPr>
          <p:spPr>
            <a:xfrm>
              <a:off x="1197059" y="4488674"/>
              <a:ext cx="890495" cy="452516"/>
            </a:xfrm>
            <a:prstGeom prst="flowChartPreparation">
              <a:avLst/>
            </a:prstGeom>
            <a:ln/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TextBox 79"/>
            <p:cNvSpPr txBox="1"/>
            <p:nvPr/>
          </p:nvSpPr>
          <p:spPr>
            <a:xfrm>
              <a:off x="1343043" y="4542663"/>
              <a:ext cx="55656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ACT</a:t>
              </a:r>
              <a:endParaRPr lang="en-US" dirty="0"/>
            </a:p>
          </p:txBody>
        </p:sp>
      </p:grpSp>
      <p:grpSp>
        <p:nvGrpSpPr>
          <p:cNvPr id="81" name="Group 80"/>
          <p:cNvGrpSpPr/>
          <p:nvPr/>
        </p:nvGrpSpPr>
        <p:grpSpPr>
          <a:xfrm>
            <a:off x="4247467" y="4745708"/>
            <a:ext cx="545049" cy="452516"/>
            <a:chOff x="1197059" y="4488674"/>
            <a:chExt cx="890495" cy="452516"/>
          </a:xfrm>
        </p:grpSpPr>
        <p:sp>
          <p:nvSpPr>
            <p:cNvPr id="82" name="Preparation 81"/>
            <p:cNvSpPr/>
            <p:nvPr/>
          </p:nvSpPr>
          <p:spPr>
            <a:xfrm>
              <a:off x="1197059" y="4488674"/>
              <a:ext cx="890495" cy="452516"/>
            </a:xfrm>
            <a:prstGeom prst="flowChartPreparation">
              <a:avLst/>
            </a:prstGeom>
            <a:ln/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TextBox 82"/>
            <p:cNvSpPr txBox="1"/>
            <p:nvPr/>
          </p:nvSpPr>
          <p:spPr>
            <a:xfrm>
              <a:off x="1277350" y="4542663"/>
              <a:ext cx="51122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R</a:t>
              </a:r>
              <a:endParaRPr lang="en-US" dirty="0"/>
            </a:p>
          </p:txBody>
        </p:sp>
      </p:grpSp>
      <p:cxnSp>
        <p:nvCxnSpPr>
          <p:cNvPr id="84" name="Straight Arrow Connector 83"/>
          <p:cNvCxnSpPr>
            <a:stCxn id="79" idx="3"/>
            <a:endCxn id="82" idx="1"/>
          </p:cNvCxnSpPr>
          <p:nvPr/>
        </p:nvCxnSpPr>
        <p:spPr>
          <a:xfrm>
            <a:off x="3442176" y="4965539"/>
            <a:ext cx="805291" cy="6427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5" name="Straight Arrow Connector 84"/>
          <p:cNvCxnSpPr>
            <a:stCxn id="82" idx="3"/>
          </p:cNvCxnSpPr>
          <p:nvPr/>
        </p:nvCxnSpPr>
        <p:spPr>
          <a:xfrm flipV="1">
            <a:off x="4792516" y="4965539"/>
            <a:ext cx="853174" cy="6427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86" name="Group 85"/>
          <p:cNvGrpSpPr/>
          <p:nvPr/>
        </p:nvGrpSpPr>
        <p:grpSpPr>
          <a:xfrm>
            <a:off x="1397316" y="4723811"/>
            <a:ext cx="628825" cy="452516"/>
            <a:chOff x="1197059" y="4488674"/>
            <a:chExt cx="890495" cy="452516"/>
          </a:xfrm>
        </p:grpSpPr>
        <p:sp>
          <p:nvSpPr>
            <p:cNvPr id="87" name="Preparation 86"/>
            <p:cNvSpPr/>
            <p:nvPr/>
          </p:nvSpPr>
          <p:spPr>
            <a:xfrm>
              <a:off x="1197059" y="4488674"/>
              <a:ext cx="890495" cy="452516"/>
            </a:xfrm>
            <a:prstGeom prst="flowChartPreparation">
              <a:avLst/>
            </a:prstGeom>
            <a:ln/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" name="TextBox 87"/>
            <p:cNvSpPr txBox="1"/>
            <p:nvPr/>
          </p:nvSpPr>
          <p:spPr>
            <a:xfrm>
              <a:off x="1343043" y="4542663"/>
              <a:ext cx="54196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PRE</a:t>
              </a:r>
              <a:endParaRPr lang="en-US" dirty="0"/>
            </a:p>
          </p:txBody>
        </p:sp>
      </p:grpSp>
      <p:cxnSp>
        <p:nvCxnSpPr>
          <p:cNvPr id="89" name="Straight Arrow Connector 88"/>
          <p:cNvCxnSpPr>
            <a:stCxn id="87" idx="3"/>
            <a:endCxn id="79" idx="1"/>
          </p:cNvCxnSpPr>
          <p:nvPr/>
        </p:nvCxnSpPr>
        <p:spPr>
          <a:xfrm>
            <a:off x="2026141" y="4950069"/>
            <a:ext cx="825713" cy="1547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02" name="Group 101"/>
          <p:cNvGrpSpPr/>
          <p:nvPr/>
        </p:nvGrpSpPr>
        <p:grpSpPr>
          <a:xfrm>
            <a:off x="3338300" y="5634400"/>
            <a:ext cx="590322" cy="452516"/>
            <a:chOff x="1197059" y="4488674"/>
            <a:chExt cx="890495" cy="452516"/>
          </a:xfrm>
        </p:grpSpPr>
        <p:sp>
          <p:nvSpPr>
            <p:cNvPr id="103" name="Preparation 102"/>
            <p:cNvSpPr/>
            <p:nvPr/>
          </p:nvSpPr>
          <p:spPr>
            <a:xfrm>
              <a:off x="1197059" y="4488674"/>
              <a:ext cx="890495" cy="452516"/>
            </a:xfrm>
            <a:prstGeom prst="flowChartPreparation">
              <a:avLst/>
            </a:prstGeom>
            <a:ln/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4" name="TextBox 103"/>
            <p:cNvSpPr txBox="1"/>
            <p:nvPr/>
          </p:nvSpPr>
          <p:spPr>
            <a:xfrm>
              <a:off x="1343043" y="4542663"/>
              <a:ext cx="55656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ACT</a:t>
              </a:r>
              <a:endParaRPr lang="en-US" dirty="0"/>
            </a:p>
          </p:txBody>
        </p:sp>
      </p:grpSp>
      <p:grpSp>
        <p:nvGrpSpPr>
          <p:cNvPr id="105" name="Group 104"/>
          <p:cNvGrpSpPr/>
          <p:nvPr/>
        </p:nvGrpSpPr>
        <p:grpSpPr>
          <a:xfrm>
            <a:off x="4733913" y="5640827"/>
            <a:ext cx="545049" cy="452516"/>
            <a:chOff x="1197059" y="4488674"/>
            <a:chExt cx="890495" cy="452516"/>
          </a:xfrm>
        </p:grpSpPr>
        <p:sp>
          <p:nvSpPr>
            <p:cNvPr id="106" name="Preparation 105"/>
            <p:cNvSpPr/>
            <p:nvPr/>
          </p:nvSpPr>
          <p:spPr>
            <a:xfrm>
              <a:off x="1197059" y="4488674"/>
              <a:ext cx="890495" cy="452516"/>
            </a:xfrm>
            <a:prstGeom prst="flowChartPreparation">
              <a:avLst/>
            </a:prstGeom>
            <a:ln/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7" name="TextBox 106"/>
            <p:cNvSpPr txBox="1"/>
            <p:nvPr/>
          </p:nvSpPr>
          <p:spPr>
            <a:xfrm>
              <a:off x="1277350" y="4542663"/>
              <a:ext cx="51122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R</a:t>
              </a:r>
              <a:endParaRPr lang="en-US" dirty="0"/>
            </a:p>
          </p:txBody>
        </p:sp>
      </p:grpSp>
      <p:cxnSp>
        <p:nvCxnSpPr>
          <p:cNvPr id="108" name="Straight Arrow Connector 107"/>
          <p:cNvCxnSpPr>
            <a:stCxn id="103" idx="3"/>
            <a:endCxn id="106" idx="1"/>
          </p:cNvCxnSpPr>
          <p:nvPr/>
        </p:nvCxnSpPr>
        <p:spPr>
          <a:xfrm>
            <a:off x="3928622" y="5860658"/>
            <a:ext cx="805291" cy="6427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9" name="Straight Arrow Connector 108"/>
          <p:cNvCxnSpPr>
            <a:stCxn id="106" idx="3"/>
          </p:cNvCxnSpPr>
          <p:nvPr/>
        </p:nvCxnSpPr>
        <p:spPr>
          <a:xfrm flipV="1">
            <a:off x="5278962" y="5860658"/>
            <a:ext cx="853174" cy="6427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10" name="Group 109"/>
          <p:cNvGrpSpPr/>
          <p:nvPr/>
        </p:nvGrpSpPr>
        <p:grpSpPr>
          <a:xfrm>
            <a:off x="1883762" y="5618930"/>
            <a:ext cx="628825" cy="452516"/>
            <a:chOff x="1197059" y="4488674"/>
            <a:chExt cx="890495" cy="452516"/>
          </a:xfrm>
        </p:grpSpPr>
        <p:sp>
          <p:nvSpPr>
            <p:cNvPr id="111" name="Preparation 110"/>
            <p:cNvSpPr/>
            <p:nvPr/>
          </p:nvSpPr>
          <p:spPr>
            <a:xfrm>
              <a:off x="1197059" y="4488674"/>
              <a:ext cx="890495" cy="452516"/>
            </a:xfrm>
            <a:prstGeom prst="flowChartPreparation">
              <a:avLst/>
            </a:prstGeom>
            <a:ln/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2" name="TextBox 111"/>
            <p:cNvSpPr txBox="1"/>
            <p:nvPr/>
          </p:nvSpPr>
          <p:spPr>
            <a:xfrm>
              <a:off x="1343043" y="4542663"/>
              <a:ext cx="54196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PRE</a:t>
              </a:r>
              <a:endParaRPr lang="en-US" dirty="0"/>
            </a:p>
          </p:txBody>
        </p:sp>
      </p:grpSp>
      <p:cxnSp>
        <p:nvCxnSpPr>
          <p:cNvPr id="113" name="Straight Arrow Connector 112"/>
          <p:cNvCxnSpPr>
            <a:stCxn id="111" idx="3"/>
            <a:endCxn id="103" idx="1"/>
          </p:cNvCxnSpPr>
          <p:nvPr/>
        </p:nvCxnSpPr>
        <p:spPr>
          <a:xfrm>
            <a:off x="2512587" y="5845188"/>
            <a:ext cx="825713" cy="1547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8" name="Straight Connector 117"/>
          <p:cNvCxnSpPr>
            <a:stCxn id="87" idx="1"/>
          </p:cNvCxnSpPr>
          <p:nvPr/>
        </p:nvCxnSpPr>
        <p:spPr>
          <a:xfrm flipH="1">
            <a:off x="931587" y="4950069"/>
            <a:ext cx="465729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21" name="Straight Connector 120"/>
          <p:cNvCxnSpPr>
            <a:stCxn id="111" idx="1"/>
          </p:cNvCxnSpPr>
          <p:nvPr/>
        </p:nvCxnSpPr>
        <p:spPr>
          <a:xfrm flipH="1">
            <a:off x="931587" y="5845188"/>
            <a:ext cx="952175" cy="1547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26" name="Straight Arrow Connector 125"/>
          <p:cNvCxnSpPr>
            <a:endCxn id="16" idx="1"/>
          </p:cNvCxnSpPr>
          <p:nvPr/>
        </p:nvCxnSpPr>
        <p:spPr>
          <a:xfrm flipV="1">
            <a:off x="211221" y="4191010"/>
            <a:ext cx="720366" cy="1547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9" name="Straight Arrow Connector 128"/>
          <p:cNvCxnSpPr/>
          <p:nvPr/>
        </p:nvCxnSpPr>
        <p:spPr>
          <a:xfrm flipV="1">
            <a:off x="211220" y="4934599"/>
            <a:ext cx="720366" cy="1547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0" name="Straight Arrow Connector 129"/>
          <p:cNvCxnSpPr/>
          <p:nvPr/>
        </p:nvCxnSpPr>
        <p:spPr>
          <a:xfrm flipV="1">
            <a:off x="211221" y="5880576"/>
            <a:ext cx="720366" cy="1547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960634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Effects of Contention</a:t>
            </a:r>
            <a:endParaRPr lang="en-US" dirty="0"/>
          </a:p>
        </p:txBody>
      </p:sp>
      <p:graphicFrame>
        <p:nvGraphicFramePr>
          <p:cNvPr id="61" name="Table 6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44422120"/>
              </p:ext>
            </p:extLst>
          </p:nvPr>
        </p:nvGraphicFramePr>
        <p:xfrm>
          <a:off x="964904" y="4022790"/>
          <a:ext cx="7153159" cy="2473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80296"/>
                <a:gridCol w="1625232"/>
                <a:gridCol w="1659341"/>
                <a:gridCol w="1788290"/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*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Latency – First Access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Latency – Further Accesses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Data</a:t>
                      </a:r>
                      <a:r>
                        <a:rPr lang="en-US" sz="1600" baseline="0" dirty="0" smtClean="0"/>
                        <a:t> Cycles used by each access</a:t>
                      </a:r>
                      <a:endParaRPr lang="en-US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Single Core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35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9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4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N Cores</a:t>
                      </a:r>
                      <a:r>
                        <a:rPr lang="en-US" baseline="0" dirty="0" smtClean="0"/>
                        <a:t> – same bank/rank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35</a:t>
                      </a:r>
                      <a:r>
                        <a:rPr lang="en-US" baseline="0" dirty="0" smtClean="0"/>
                        <a:t> + 35*(</a:t>
                      </a:r>
                      <a:r>
                        <a:rPr lang="en-US" dirty="0" smtClean="0"/>
                        <a:t>N-1)</a:t>
                      </a:r>
                      <a:r>
                        <a:rPr lang="en-US" baseline="0" dirty="0" smtClean="0"/>
                        <a:t>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35</a:t>
                      </a:r>
                      <a:r>
                        <a:rPr lang="en-US" baseline="0" dirty="0" smtClean="0"/>
                        <a:t> + 35*(N-1)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4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N Cores</a:t>
                      </a:r>
                      <a:r>
                        <a:rPr lang="en-US" baseline="0" dirty="0" smtClean="0"/>
                        <a:t> – different ranks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35</a:t>
                      </a:r>
                      <a:r>
                        <a:rPr lang="en-US" baseline="0" dirty="0" smtClean="0"/>
                        <a:t> + 4*(N-1)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9 +</a:t>
                      </a:r>
                      <a:r>
                        <a:rPr lang="en-US" baseline="0" dirty="0" smtClean="0"/>
                        <a:t> 4*(N-1)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4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grpSp>
        <p:nvGrpSpPr>
          <p:cNvPr id="62" name="Group 61"/>
          <p:cNvGrpSpPr/>
          <p:nvPr/>
        </p:nvGrpSpPr>
        <p:grpSpPr>
          <a:xfrm>
            <a:off x="2319286" y="1764523"/>
            <a:ext cx="590322" cy="452516"/>
            <a:chOff x="1197059" y="4488674"/>
            <a:chExt cx="890495" cy="452516"/>
          </a:xfrm>
        </p:grpSpPr>
        <p:sp>
          <p:nvSpPr>
            <p:cNvPr id="63" name="Preparation 62"/>
            <p:cNvSpPr/>
            <p:nvPr/>
          </p:nvSpPr>
          <p:spPr>
            <a:xfrm>
              <a:off x="1197059" y="4488674"/>
              <a:ext cx="890495" cy="452516"/>
            </a:xfrm>
            <a:prstGeom prst="flowChartPreparation">
              <a:avLst/>
            </a:prstGeom>
            <a:ln/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TextBox 63"/>
            <p:cNvSpPr txBox="1"/>
            <p:nvPr/>
          </p:nvSpPr>
          <p:spPr>
            <a:xfrm>
              <a:off x="1343043" y="4542663"/>
              <a:ext cx="55656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ACT</a:t>
              </a:r>
              <a:endParaRPr lang="en-US" dirty="0"/>
            </a:p>
          </p:txBody>
        </p:sp>
      </p:grpSp>
      <p:grpSp>
        <p:nvGrpSpPr>
          <p:cNvPr id="65" name="Group 64"/>
          <p:cNvGrpSpPr/>
          <p:nvPr/>
        </p:nvGrpSpPr>
        <p:grpSpPr>
          <a:xfrm>
            <a:off x="5113122" y="1764523"/>
            <a:ext cx="1277285" cy="452516"/>
            <a:chOff x="1197059" y="4488674"/>
            <a:chExt cx="890495" cy="452516"/>
          </a:xfrm>
        </p:grpSpPr>
        <p:sp>
          <p:nvSpPr>
            <p:cNvPr id="67" name="Preparation 66"/>
            <p:cNvSpPr/>
            <p:nvPr/>
          </p:nvSpPr>
          <p:spPr>
            <a:xfrm>
              <a:off x="1197059" y="4488674"/>
              <a:ext cx="890495" cy="452516"/>
            </a:xfrm>
            <a:prstGeom prst="flowChartPreparation">
              <a:avLst/>
            </a:prstGeom>
            <a:ln/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1388843" y="4542663"/>
              <a:ext cx="49241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DATA</a:t>
              </a:r>
              <a:endParaRPr lang="en-US" dirty="0"/>
            </a:p>
          </p:txBody>
        </p:sp>
      </p:grpSp>
      <p:grpSp>
        <p:nvGrpSpPr>
          <p:cNvPr id="69" name="Group 68"/>
          <p:cNvGrpSpPr/>
          <p:nvPr/>
        </p:nvGrpSpPr>
        <p:grpSpPr>
          <a:xfrm>
            <a:off x="3714899" y="1770950"/>
            <a:ext cx="545049" cy="452516"/>
            <a:chOff x="1197059" y="4488674"/>
            <a:chExt cx="890495" cy="452516"/>
          </a:xfrm>
        </p:grpSpPr>
        <p:sp>
          <p:nvSpPr>
            <p:cNvPr id="70" name="Preparation 69"/>
            <p:cNvSpPr/>
            <p:nvPr/>
          </p:nvSpPr>
          <p:spPr>
            <a:xfrm>
              <a:off x="1197059" y="4488674"/>
              <a:ext cx="890495" cy="452516"/>
            </a:xfrm>
            <a:prstGeom prst="flowChartPreparation">
              <a:avLst/>
            </a:prstGeom>
            <a:ln/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1277350" y="4542663"/>
              <a:ext cx="51122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R</a:t>
              </a:r>
              <a:endParaRPr lang="en-US" dirty="0"/>
            </a:p>
          </p:txBody>
        </p:sp>
      </p:grpSp>
      <p:cxnSp>
        <p:nvCxnSpPr>
          <p:cNvPr id="73" name="Straight Arrow Connector 72"/>
          <p:cNvCxnSpPr>
            <a:stCxn id="63" idx="3"/>
            <a:endCxn id="70" idx="1"/>
          </p:cNvCxnSpPr>
          <p:nvPr/>
        </p:nvCxnSpPr>
        <p:spPr>
          <a:xfrm>
            <a:off x="2909608" y="1990781"/>
            <a:ext cx="805291" cy="6427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4" name="Straight Arrow Connector 73"/>
          <p:cNvCxnSpPr>
            <a:stCxn id="70" idx="3"/>
            <a:endCxn id="67" idx="1"/>
          </p:cNvCxnSpPr>
          <p:nvPr/>
        </p:nvCxnSpPr>
        <p:spPr>
          <a:xfrm flipV="1">
            <a:off x="4259948" y="1990781"/>
            <a:ext cx="853174" cy="6427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75" name="Group 74"/>
          <p:cNvGrpSpPr/>
          <p:nvPr/>
        </p:nvGrpSpPr>
        <p:grpSpPr>
          <a:xfrm>
            <a:off x="864748" y="1749053"/>
            <a:ext cx="628825" cy="452516"/>
            <a:chOff x="1197059" y="4488674"/>
            <a:chExt cx="890495" cy="452516"/>
          </a:xfrm>
        </p:grpSpPr>
        <p:sp>
          <p:nvSpPr>
            <p:cNvPr id="76" name="Preparation 75"/>
            <p:cNvSpPr/>
            <p:nvPr/>
          </p:nvSpPr>
          <p:spPr>
            <a:xfrm>
              <a:off x="1197059" y="4488674"/>
              <a:ext cx="890495" cy="452516"/>
            </a:xfrm>
            <a:prstGeom prst="flowChartPreparation">
              <a:avLst/>
            </a:prstGeom>
            <a:ln/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TextBox 76"/>
            <p:cNvSpPr txBox="1"/>
            <p:nvPr/>
          </p:nvSpPr>
          <p:spPr>
            <a:xfrm>
              <a:off x="1343043" y="4542663"/>
              <a:ext cx="54196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PRE</a:t>
              </a:r>
              <a:endParaRPr lang="en-US" dirty="0"/>
            </a:p>
          </p:txBody>
        </p:sp>
      </p:grpSp>
      <p:cxnSp>
        <p:nvCxnSpPr>
          <p:cNvPr id="90" name="Straight Arrow Connector 89"/>
          <p:cNvCxnSpPr>
            <a:stCxn id="76" idx="3"/>
            <a:endCxn id="63" idx="1"/>
          </p:cNvCxnSpPr>
          <p:nvPr/>
        </p:nvCxnSpPr>
        <p:spPr>
          <a:xfrm>
            <a:off x="1493573" y="1975311"/>
            <a:ext cx="825713" cy="1547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1" name="Straight Arrow Connector 90"/>
          <p:cNvCxnSpPr/>
          <p:nvPr/>
        </p:nvCxnSpPr>
        <p:spPr>
          <a:xfrm>
            <a:off x="144382" y="1427374"/>
            <a:ext cx="0" cy="58794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92" name="TextBox 91"/>
          <p:cNvSpPr txBox="1"/>
          <p:nvPr/>
        </p:nvSpPr>
        <p:spPr>
          <a:xfrm>
            <a:off x="112826" y="850514"/>
            <a:ext cx="419335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ALL REQUESTS ARRIVE AT THE SAME TIME,</a:t>
            </a:r>
          </a:p>
          <a:p>
            <a:r>
              <a:rPr lang="en-US" dirty="0" smtClean="0"/>
              <a:t>TARGETED AT DIFFERENT RANKS</a:t>
            </a:r>
            <a:endParaRPr lang="en-US" dirty="0"/>
          </a:p>
        </p:txBody>
      </p:sp>
      <p:cxnSp>
        <p:nvCxnSpPr>
          <p:cNvPr id="93" name="Straight Arrow Connector 92"/>
          <p:cNvCxnSpPr/>
          <p:nvPr/>
        </p:nvCxnSpPr>
        <p:spPr>
          <a:xfrm flipH="1" flipV="1">
            <a:off x="6388308" y="1422974"/>
            <a:ext cx="1" cy="59234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grpSp>
        <p:nvGrpSpPr>
          <p:cNvPr id="94" name="Group 93"/>
          <p:cNvGrpSpPr/>
          <p:nvPr/>
        </p:nvGrpSpPr>
        <p:grpSpPr>
          <a:xfrm>
            <a:off x="6389838" y="2535013"/>
            <a:ext cx="1277285" cy="452516"/>
            <a:chOff x="1197059" y="4488674"/>
            <a:chExt cx="890495" cy="452516"/>
          </a:xfrm>
        </p:grpSpPr>
        <p:sp>
          <p:nvSpPr>
            <p:cNvPr id="95" name="Preparation 94"/>
            <p:cNvSpPr/>
            <p:nvPr/>
          </p:nvSpPr>
          <p:spPr>
            <a:xfrm>
              <a:off x="1197059" y="4488674"/>
              <a:ext cx="890495" cy="452516"/>
            </a:xfrm>
            <a:prstGeom prst="flowChartPreparation">
              <a:avLst/>
            </a:prstGeom>
            <a:ln/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TextBox 95"/>
            <p:cNvSpPr txBox="1"/>
            <p:nvPr/>
          </p:nvSpPr>
          <p:spPr>
            <a:xfrm>
              <a:off x="1388843" y="4542663"/>
              <a:ext cx="49241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DATA</a:t>
              </a:r>
              <a:endParaRPr lang="en-US" dirty="0"/>
            </a:p>
          </p:txBody>
        </p:sp>
      </p:grpSp>
      <p:cxnSp>
        <p:nvCxnSpPr>
          <p:cNvPr id="97" name="Straight Arrow Connector 96"/>
          <p:cNvCxnSpPr/>
          <p:nvPr/>
        </p:nvCxnSpPr>
        <p:spPr>
          <a:xfrm>
            <a:off x="144382" y="2161894"/>
            <a:ext cx="0" cy="58794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98" name="Straight Arrow Connector 97"/>
          <p:cNvCxnSpPr/>
          <p:nvPr/>
        </p:nvCxnSpPr>
        <p:spPr>
          <a:xfrm flipH="1" flipV="1">
            <a:off x="7667770" y="2194271"/>
            <a:ext cx="1" cy="59234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grpSp>
        <p:nvGrpSpPr>
          <p:cNvPr id="99" name="Group 98"/>
          <p:cNvGrpSpPr/>
          <p:nvPr/>
        </p:nvGrpSpPr>
        <p:grpSpPr>
          <a:xfrm>
            <a:off x="7667123" y="3418701"/>
            <a:ext cx="1277285" cy="452516"/>
            <a:chOff x="1197059" y="4488674"/>
            <a:chExt cx="890495" cy="452516"/>
          </a:xfrm>
        </p:grpSpPr>
        <p:sp>
          <p:nvSpPr>
            <p:cNvPr id="100" name="Preparation 99"/>
            <p:cNvSpPr/>
            <p:nvPr/>
          </p:nvSpPr>
          <p:spPr>
            <a:xfrm>
              <a:off x="1197059" y="4488674"/>
              <a:ext cx="890495" cy="452516"/>
            </a:xfrm>
            <a:prstGeom prst="flowChartPreparation">
              <a:avLst/>
            </a:prstGeom>
            <a:ln/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1" name="TextBox 100"/>
            <p:cNvSpPr txBox="1"/>
            <p:nvPr/>
          </p:nvSpPr>
          <p:spPr>
            <a:xfrm>
              <a:off x="1388843" y="4542663"/>
              <a:ext cx="49241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DATA</a:t>
              </a:r>
              <a:endParaRPr lang="en-US" dirty="0"/>
            </a:p>
          </p:txBody>
        </p:sp>
      </p:grpSp>
      <p:cxnSp>
        <p:nvCxnSpPr>
          <p:cNvPr id="114" name="Straight Arrow Connector 113"/>
          <p:cNvCxnSpPr/>
          <p:nvPr/>
        </p:nvCxnSpPr>
        <p:spPr>
          <a:xfrm>
            <a:off x="144382" y="3076931"/>
            <a:ext cx="0" cy="58794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15" name="Straight Arrow Connector 114"/>
          <p:cNvCxnSpPr/>
          <p:nvPr/>
        </p:nvCxnSpPr>
        <p:spPr>
          <a:xfrm flipH="1" flipV="1">
            <a:off x="8946817" y="3072531"/>
            <a:ext cx="1" cy="59234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16" name="Straight Connector 115"/>
          <p:cNvCxnSpPr/>
          <p:nvPr/>
        </p:nvCxnSpPr>
        <p:spPr>
          <a:xfrm flipH="1" flipV="1">
            <a:off x="5578851" y="2749840"/>
            <a:ext cx="809458" cy="17859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17" name="Straight Connector 116"/>
          <p:cNvCxnSpPr/>
          <p:nvPr/>
        </p:nvCxnSpPr>
        <p:spPr>
          <a:xfrm flipH="1" flipV="1">
            <a:off x="6065297" y="3642980"/>
            <a:ext cx="1602475" cy="1979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grpSp>
        <p:nvGrpSpPr>
          <p:cNvPr id="119" name="Group 118"/>
          <p:cNvGrpSpPr/>
          <p:nvPr/>
        </p:nvGrpSpPr>
        <p:grpSpPr>
          <a:xfrm>
            <a:off x="2785015" y="2523582"/>
            <a:ext cx="590322" cy="452516"/>
            <a:chOff x="1197059" y="4488674"/>
            <a:chExt cx="890495" cy="452516"/>
          </a:xfrm>
        </p:grpSpPr>
        <p:sp>
          <p:nvSpPr>
            <p:cNvPr id="120" name="Preparation 119"/>
            <p:cNvSpPr/>
            <p:nvPr/>
          </p:nvSpPr>
          <p:spPr>
            <a:xfrm>
              <a:off x="1197059" y="4488674"/>
              <a:ext cx="890495" cy="452516"/>
            </a:xfrm>
            <a:prstGeom prst="flowChartPreparation">
              <a:avLst/>
            </a:prstGeom>
            <a:ln/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2" name="TextBox 121"/>
            <p:cNvSpPr txBox="1"/>
            <p:nvPr/>
          </p:nvSpPr>
          <p:spPr>
            <a:xfrm>
              <a:off x="1343043" y="4542663"/>
              <a:ext cx="55656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ACT</a:t>
              </a:r>
              <a:endParaRPr lang="en-US" dirty="0"/>
            </a:p>
          </p:txBody>
        </p:sp>
      </p:grpSp>
      <p:grpSp>
        <p:nvGrpSpPr>
          <p:cNvPr id="123" name="Group 122"/>
          <p:cNvGrpSpPr/>
          <p:nvPr/>
        </p:nvGrpSpPr>
        <p:grpSpPr>
          <a:xfrm>
            <a:off x="4180628" y="2530009"/>
            <a:ext cx="545049" cy="452516"/>
            <a:chOff x="1197059" y="4488674"/>
            <a:chExt cx="890495" cy="452516"/>
          </a:xfrm>
        </p:grpSpPr>
        <p:sp>
          <p:nvSpPr>
            <p:cNvPr id="124" name="Preparation 123"/>
            <p:cNvSpPr/>
            <p:nvPr/>
          </p:nvSpPr>
          <p:spPr>
            <a:xfrm>
              <a:off x="1197059" y="4488674"/>
              <a:ext cx="890495" cy="452516"/>
            </a:xfrm>
            <a:prstGeom prst="flowChartPreparation">
              <a:avLst/>
            </a:prstGeom>
            <a:ln/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5" name="TextBox 124"/>
            <p:cNvSpPr txBox="1"/>
            <p:nvPr/>
          </p:nvSpPr>
          <p:spPr>
            <a:xfrm>
              <a:off x="1277350" y="4542663"/>
              <a:ext cx="51122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R</a:t>
              </a:r>
              <a:endParaRPr lang="en-US" dirty="0"/>
            </a:p>
          </p:txBody>
        </p:sp>
      </p:grpSp>
      <p:cxnSp>
        <p:nvCxnSpPr>
          <p:cNvPr id="126" name="Straight Arrow Connector 125"/>
          <p:cNvCxnSpPr>
            <a:stCxn id="120" idx="3"/>
            <a:endCxn id="124" idx="1"/>
          </p:cNvCxnSpPr>
          <p:nvPr/>
        </p:nvCxnSpPr>
        <p:spPr>
          <a:xfrm>
            <a:off x="3375337" y="2749840"/>
            <a:ext cx="805291" cy="6427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7" name="Straight Arrow Connector 126"/>
          <p:cNvCxnSpPr>
            <a:stCxn id="124" idx="3"/>
          </p:cNvCxnSpPr>
          <p:nvPr/>
        </p:nvCxnSpPr>
        <p:spPr>
          <a:xfrm flipV="1">
            <a:off x="4725677" y="2749840"/>
            <a:ext cx="853174" cy="6427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28" name="Group 127"/>
          <p:cNvGrpSpPr/>
          <p:nvPr/>
        </p:nvGrpSpPr>
        <p:grpSpPr>
          <a:xfrm>
            <a:off x="1330477" y="2508112"/>
            <a:ext cx="628825" cy="452516"/>
            <a:chOff x="1197059" y="4488674"/>
            <a:chExt cx="890495" cy="452516"/>
          </a:xfrm>
        </p:grpSpPr>
        <p:sp>
          <p:nvSpPr>
            <p:cNvPr id="129" name="Preparation 128"/>
            <p:cNvSpPr/>
            <p:nvPr/>
          </p:nvSpPr>
          <p:spPr>
            <a:xfrm>
              <a:off x="1197059" y="4488674"/>
              <a:ext cx="890495" cy="452516"/>
            </a:xfrm>
            <a:prstGeom prst="flowChartPreparation">
              <a:avLst/>
            </a:prstGeom>
            <a:ln/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0" name="TextBox 129"/>
            <p:cNvSpPr txBox="1"/>
            <p:nvPr/>
          </p:nvSpPr>
          <p:spPr>
            <a:xfrm>
              <a:off x="1343043" y="4542663"/>
              <a:ext cx="54196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PRE</a:t>
              </a:r>
              <a:endParaRPr lang="en-US" dirty="0"/>
            </a:p>
          </p:txBody>
        </p:sp>
      </p:grpSp>
      <p:cxnSp>
        <p:nvCxnSpPr>
          <p:cNvPr id="131" name="Straight Arrow Connector 130"/>
          <p:cNvCxnSpPr>
            <a:stCxn id="129" idx="3"/>
            <a:endCxn id="120" idx="1"/>
          </p:cNvCxnSpPr>
          <p:nvPr/>
        </p:nvCxnSpPr>
        <p:spPr>
          <a:xfrm>
            <a:off x="1959302" y="2734370"/>
            <a:ext cx="825713" cy="1547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32" name="Group 131"/>
          <p:cNvGrpSpPr/>
          <p:nvPr/>
        </p:nvGrpSpPr>
        <p:grpSpPr>
          <a:xfrm>
            <a:off x="3271461" y="3418701"/>
            <a:ext cx="590322" cy="452516"/>
            <a:chOff x="1197059" y="4488674"/>
            <a:chExt cx="890495" cy="452516"/>
          </a:xfrm>
        </p:grpSpPr>
        <p:sp>
          <p:nvSpPr>
            <p:cNvPr id="133" name="Preparation 132"/>
            <p:cNvSpPr/>
            <p:nvPr/>
          </p:nvSpPr>
          <p:spPr>
            <a:xfrm>
              <a:off x="1197059" y="4488674"/>
              <a:ext cx="890495" cy="452516"/>
            </a:xfrm>
            <a:prstGeom prst="flowChartPreparation">
              <a:avLst/>
            </a:prstGeom>
            <a:ln/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4" name="TextBox 133"/>
            <p:cNvSpPr txBox="1"/>
            <p:nvPr/>
          </p:nvSpPr>
          <p:spPr>
            <a:xfrm>
              <a:off x="1343043" y="4542663"/>
              <a:ext cx="55656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ACT</a:t>
              </a:r>
              <a:endParaRPr lang="en-US" dirty="0"/>
            </a:p>
          </p:txBody>
        </p:sp>
      </p:grpSp>
      <p:grpSp>
        <p:nvGrpSpPr>
          <p:cNvPr id="135" name="Group 134"/>
          <p:cNvGrpSpPr/>
          <p:nvPr/>
        </p:nvGrpSpPr>
        <p:grpSpPr>
          <a:xfrm>
            <a:off x="4667074" y="3425128"/>
            <a:ext cx="545049" cy="452516"/>
            <a:chOff x="1197059" y="4488674"/>
            <a:chExt cx="890495" cy="452516"/>
          </a:xfrm>
        </p:grpSpPr>
        <p:sp>
          <p:nvSpPr>
            <p:cNvPr id="136" name="Preparation 135"/>
            <p:cNvSpPr/>
            <p:nvPr/>
          </p:nvSpPr>
          <p:spPr>
            <a:xfrm>
              <a:off x="1197059" y="4488674"/>
              <a:ext cx="890495" cy="452516"/>
            </a:xfrm>
            <a:prstGeom prst="flowChartPreparation">
              <a:avLst/>
            </a:prstGeom>
            <a:ln/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7" name="TextBox 136"/>
            <p:cNvSpPr txBox="1"/>
            <p:nvPr/>
          </p:nvSpPr>
          <p:spPr>
            <a:xfrm>
              <a:off x="1277350" y="4542663"/>
              <a:ext cx="51122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R</a:t>
              </a:r>
              <a:endParaRPr lang="en-US" dirty="0"/>
            </a:p>
          </p:txBody>
        </p:sp>
      </p:grpSp>
      <p:cxnSp>
        <p:nvCxnSpPr>
          <p:cNvPr id="138" name="Straight Arrow Connector 137"/>
          <p:cNvCxnSpPr>
            <a:stCxn id="133" idx="3"/>
            <a:endCxn id="136" idx="1"/>
          </p:cNvCxnSpPr>
          <p:nvPr/>
        </p:nvCxnSpPr>
        <p:spPr>
          <a:xfrm>
            <a:off x="3861783" y="3644959"/>
            <a:ext cx="805291" cy="6427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9" name="Straight Arrow Connector 138"/>
          <p:cNvCxnSpPr>
            <a:stCxn id="136" idx="3"/>
          </p:cNvCxnSpPr>
          <p:nvPr/>
        </p:nvCxnSpPr>
        <p:spPr>
          <a:xfrm flipV="1">
            <a:off x="5212123" y="3644959"/>
            <a:ext cx="853174" cy="6427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40" name="Group 139"/>
          <p:cNvGrpSpPr/>
          <p:nvPr/>
        </p:nvGrpSpPr>
        <p:grpSpPr>
          <a:xfrm>
            <a:off x="1816923" y="3403231"/>
            <a:ext cx="628825" cy="452516"/>
            <a:chOff x="1197059" y="4488674"/>
            <a:chExt cx="890495" cy="452516"/>
          </a:xfrm>
        </p:grpSpPr>
        <p:sp>
          <p:nvSpPr>
            <p:cNvPr id="141" name="Preparation 140"/>
            <p:cNvSpPr/>
            <p:nvPr/>
          </p:nvSpPr>
          <p:spPr>
            <a:xfrm>
              <a:off x="1197059" y="4488674"/>
              <a:ext cx="890495" cy="452516"/>
            </a:xfrm>
            <a:prstGeom prst="flowChartPreparation">
              <a:avLst/>
            </a:prstGeom>
            <a:ln/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2" name="TextBox 141"/>
            <p:cNvSpPr txBox="1"/>
            <p:nvPr/>
          </p:nvSpPr>
          <p:spPr>
            <a:xfrm>
              <a:off x="1343043" y="4542663"/>
              <a:ext cx="54196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PRE</a:t>
              </a:r>
              <a:endParaRPr lang="en-US" dirty="0"/>
            </a:p>
          </p:txBody>
        </p:sp>
      </p:grpSp>
      <p:cxnSp>
        <p:nvCxnSpPr>
          <p:cNvPr id="143" name="Straight Arrow Connector 142"/>
          <p:cNvCxnSpPr>
            <a:stCxn id="141" idx="3"/>
            <a:endCxn id="133" idx="1"/>
          </p:cNvCxnSpPr>
          <p:nvPr/>
        </p:nvCxnSpPr>
        <p:spPr>
          <a:xfrm>
            <a:off x="2445748" y="3629489"/>
            <a:ext cx="825713" cy="1547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4" name="Straight Connector 143"/>
          <p:cNvCxnSpPr>
            <a:stCxn id="129" idx="1"/>
          </p:cNvCxnSpPr>
          <p:nvPr/>
        </p:nvCxnSpPr>
        <p:spPr>
          <a:xfrm flipH="1">
            <a:off x="864748" y="2734370"/>
            <a:ext cx="465729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45" name="Straight Connector 144"/>
          <p:cNvCxnSpPr>
            <a:stCxn id="141" idx="1"/>
          </p:cNvCxnSpPr>
          <p:nvPr/>
        </p:nvCxnSpPr>
        <p:spPr>
          <a:xfrm flipH="1">
            <a:off x="864748" y="3629489"/>
            <a:ext cx="952175" cy="1547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46" name="Straight Arrow Connector 145"/>
          <p:cNvCxnSpPr>
            <a:endCxn id="76" idx="1"/>
          </p:cNvCxnSpPr>
          <p:nvPr/>
        </p:nvCxnSpPr>
        <p:spPr>
          <a:xfrm flipV="1">
            <a:off x="144382" y="1975311"/>
            <a:ext cx="720366" cy="1547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7" name="Straight Arrow Connector 146"/>
          <p:cNvCxnSpPr/>
          <p:nvPr/>
        </p:nvCxnSpPr>
        <p:spPr>
          <a:xfrm flipV="1">
            <a:off x="144381" y="2718900"/>
            <a:ext cx="720366" cy="1547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8" name="Straight Arrow Connector 147"/>
          <p:cNvCxnSpPr/>
          <p:nvPr/>
        </p:nvCxnSpPr>
        <p:spPr>
          <a:xfrm flipV="1">
            <a:off x="144382" y="3664877"/>
            <a:ext cx="720366" cy="1547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058858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Effects of Contention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03941"/>
            <a:ext cx="8229600" cy="2427707"/>
          </a:xfrm>
        </p:spPr>
        <p:txBody>
          <a:bodyPr>
            <a:normAutofit lnSpcReduction="10000"/>
          </a:bodyPr>
          <a:lstStyle/>
          <a:p>
            <a:r>
              <a:rPr lang="en-US" sz="2400" dirty="0" smtClean="0"/>
              <a:t>Final case: same rank, but different banks.</a:t>
            </a:r>
            <a:endParaRPr lang="en-US" sz="2400" dirty="0"/>
          </a:p>
          <a:p>
            <a:r>
              <a:rPr lang="en-US" sz="2400" dirty="0" smtClean="0"/>
              <a:t>Intermediate result.</a:t>
            </a:r>
          </a:p>
          <a:p>
            <a:pPr lvl="1"/>
            <a:r>
              <a:rPr lang="en-US" sz="2000" dirty="0" smtClean="0"/>
              <a:t>Different banks within the same rank have different pages that can be opened in parallel.</a:t>
            </a:r>
          </a:p>
          <a:p>
            <a:pPr lvl="1"/>
            <a:r>
              <a:rPr lang="en-US" sz="2000" dirty="0" smtClean="0"/>
              <a:t>However banks within the rank share I/O gating, which introduces additional constraints on switching between writes and reads.</a:t>
            </a:r>
            <a:endParaRPr lang="en-US" sz="2000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02766363"/>
              </p:ext>
            </p:extLst>
          </p:nvPr>
        </p:nvGraphicFramePr>
        <p:xfrm>
          <a:off x="964904" y="3126511"/>
          <a:ext cx="7153159" cy="3388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80296"/>
                <a:gridCol w="1625232"/>
                <a:gridCol w="1659341"/>
                <a:gridCol w="1788290"/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*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Latency – First Access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Latency – Further Accesses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Data</a:t>
                      </a:r>
                      <a:r>
                        <a:rPr lang="en-US" sz="1600" baseline="0" dirty="0" smtClean="0"/>
                        <a:t> Cycles used by each access</a:t>
                      </a:r>
                      <a:endParaRPr lang="en-US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Single Core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35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9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4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N Cores</a:t>
                      </a:r>
                      <a:r>
                        <a:rPr lang="en-US" baseline="0" dirty="0" smtClean="0"/>
                        <a:t> – same bank/rank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35</a:t>
                      </a:r>
                      <a:r>
                        <a:rPr lang="en-US" baseline="0" dirty="0" smtClean="0"/>
                        <a:t> + 35*(</a:t>
                      </a:r>
                      <a:r>
                        <a:rPr lang="en-US" dirty="0" smtClean="0"/>
                        <a:t>N-</a:t>
                      </a:r>
                      <a:r>
                        <a:rPr lang="en-US" smtClean="0"/>
                        <a:t>1)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35</a:t>
                      </a:r>
                      <a:r>
                        <a:rPr lang="en-US" baseline="0" dirty="0" smtClean="0"/>
                        <a:t> + 35*(N-1)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4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N Cores</a:t>
                      </a:r>
                      <a:r>
                        <a:rPr lang="en-US" baseline="0" dirty="0" smtClean="0"/>
                        <a:t> – same rank different banks</a:t>
                      </a:r>
                      <a:endParaRPr lang="en-US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35</a:t>
                      </a:r>
                      <a:r>
                        <a:rPr lang="en-US" baseline="0" dirty="0" smtClean="0"/>
                        <a:t> + 4*(</a:t>
                      </a:r>
                      <a:r>
                        <a:rPr lang="en-US" dirty="0" smtClean="0"/>
                        <a:t>N-1)</a:t>
                      </a:r>
                      <a:r>
                        <a:rPr lang="en-US" baseline="0" dirty="0" smtClean="0"/>
                        <a:t>                 + 10*(N/2)              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9 +</a:t>
                      </a:r>
                      <a:r>
                        <a:rPr lang="en-US" baseline="0" dirty="0" smtClean="0"/>
                        <a:t> 4*(N-1)       + 10*(N/2)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4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N Cores</a:t>
                      </a:r>
                      <a:r>
                        <a:rPr lang="en-US" baseline="0" dirty="0" smtClean="0"/>
                        <a:t> – different ranks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35</a:t>
                      </a:r>
                      <a:r>
                        <a:rPr lang="en-US" baseline="0" dirty="0" smtClean="0"/>
                        <a:t> + 4*(N-1)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9 +</a:t>
                      </a:r>
                      <a:r>
                        <a:rPr lang="en-US" baseline="0" dirty="0" smtClean="0"/>
                        <a:t> 4*(N-1)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4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049387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302004" y="956930"/>
            <a:ext cx="4783667" cy="166511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Shared Memory Resources: Issues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u="sng" dirty="0" smtClean="0"/>
              <a:t>Multi-tasking allocation</a:t>
            </a:r>
            <a:r>
              <a:rPr lang="en-US" dirty="0" smtClean="0"/>
              <a:t> (storage) </a:t>
            </a:r>
            <a:r>
              <a:rPr lang="en-US" dirty="0"/>
              <a:t>interference</a:t>
            </a:r>
            <a:r>
              <a:rPr lang="en-US" dirty="0" smtClean="0"/>
              <a:t>.</a:t>
            </a:r>
          </a:p>
          <a:p>
            <a:r>
              <a:rPr lang="en-US" dirty="0" smtClean="0"/>
              <a:t>Assume one task preempts another.</a:t>
            </a:r>
          </a:p>
          <a:p>
            <a:r>
              <a:rPr lang="en-US" dirty="0" smtClean="0"/>
              <a:t>What happens to the cache content?</a:t>
            </a:r>
          </a:p>
          <a:p>
            <a:r>
              <a:rPr lang="en-US" dirty="0" smtClean="0"/>
              <a:t>Example: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8281E7-ED26-4FDF-A81D-C63B5C4C571A}" type="slidenum">
              <a:rPr lang="en-CA" smtClean="0"/>
              <a:pPr/>
              <a:t>6</a:t>
            </a:fld>
            <a:endParaRPr lang="en-CA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3244" y="3050822"/>
            <a:ext cx="6717840" cy="2212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96078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76717"/>
            <a:ext cx="8229600" cy="1143000"/>
          </a:xfrm>
        </p:spPr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2778" y="1171222"/>
            <a:ext cx="8472706" cy="5686778"/>
          </a:xfrm>
        </p:spPr>
        <p:txBody>
          <a:bodyPr>
            <a:normAutofit/>
          </a:bodyPr>
          <a:lstStyle/>
          <a:p>
            <a:r>
              <a:rPr lang="en-US" dirty="0" smtClean="0"/>
              <a:t>Latency for first access is high, further accesses – better.</a:t>
            </a:r>
          </a:p>
          <a:p>
            <a:r>
              <a:rPr lang="en-US" dirty="0" smtClean="0"/>
              <a:t>Same bank and rank – we can not optimize further accesses and no pipelining effect.</a:t>
            </a:r>
          </a:p>
          <a:p>
            <a:r>
              <a:rPr lang="en-US" dirty="0" smtClean="0"/>
              <a:t>Different ranks – perfect pipeline (each core causes an amount of contention equal to used data cycles).</a:t>
            </a:r>
          </a:p>
          <a:p>
            <a:r>
              <a:rPr lang="en-US" dirty="0" smtClean="0"/>
              <a:t>Different banks same rank – as above but with some additional overhead due to write/read alternation.</a:t>
            </a:r>
          </a:p>
          <a:p>
            <a:endParaRPr lang="en-US" dirty="0"/>
          </a:p>
          <a:p>
            <a:r>
              <a:rPr lang="en-US" dirty="0" smtClean="0"/>
              <a:t>There is additional latency for refresh operations!</a:t>
            </a:r>
          </a:p>
        </p:txBody>
      </p:sp>
    </p:spTree>
    <p:extLst>
      <p:ext uri="{BB962C8B-B14F-4D97-AF65-F5344CB8AC3E}">
        <p14:creationId xmlns:p14="http://schemas.microsoft.com/office/powerpoint/2010/main" val="28468671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Trade-offs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Memory controller typically supports multiple configurations.</a:t>
            </a:r>
          </a:p>
          <a:p>
            <a:r>
              <a:rPr lang="en-US" dirty="0" smtClean="0"/>
              <a:t>Interleaved: each task/core uses all banks/ranks</a:t>
            </a:r>
          </a:p>
          <a:p>
            <a:pPr lvl="1"/>
            <a:r>
              <a:rPr lang="en-US" dirty="0" smtClean="0"/>
              <a:t>Best performance</a:t>
            </a:r>
          </a:p>
          <a:p>
            <a:pPr lvl="1"/>
            <a:r>
              <a:rPr lang="en-US" dirty="0" smtClean="0"/>
              <a:t>Worst isolation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8281E7-ED26-4FDF-A81D-C63B5C4C571A}" type="slidenum">
              <a:rPr lang="en-CA" smtClean="0"/>
              <a:pPr/>
              <a:t>61</a:t>
            </a:fld>
            <a:endParaRPr lang="en-CA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04889561"/>
              </p:ext>
            </p:extLst>
          </p:nvPr>
        </p:nvGraphicFramePr>
        <p:xfrm>
          <a:off x="2078279" y="3268238"/>
          <a:ext cx="4551120" cy="2883849"/>
        </p:xfrm>
        <a:graphic>
          <a:graphicData uri="http://schemas.openxmlformats.org/drawingml/2006/table">
            <a:tbl>
              <a:tblPr firstRow="1" bandRow="1">
                <a:tableStyleId>{3C2FFA5D-87B4-456A-9821-1D502468CF0F}</a:tableStyleId>
              </a:tblPr>
              <a:tblGrid>
                <a:gridCol w="1137780"/>
                <a:gridCol w="1137780"/>
                <a:gridCol w="1137780"/>
                <a:gridCol w="1137780"/>
              </a:tblGrid>
              <a:tr h="571709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Bank1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Bank2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…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Bank8</a:t>
                      </a:r>
                      <a:endParaRPr lang="en-US" dirty="0"/>
                    </a:p>
                  </a:txBody>
                  <a:tcPr/>
                </a:tc>
              </a:tr>
              <a:tr h="4833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8kB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dirty="0" smtClean="0"/>
                    </a:p>
                  </a:txBody>
                  <a:tcPr/>
                </a:tc>
              </a:tr>
              <a:tr h="352436"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</a:tr>
              <a:tr h="352436"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</a:tr>
              <a:tr h="352436"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</a:tr>
              <a:tr h="352436"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</a:tr>
              <a:tr h="352436"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grpSp>
        <p:nvGrpSpPr>
          <p:cNvPr id="6" name="Group 5"/>
          <p:cNvGrpSpPr/>
          <p:nvPr/>
        </p:nvGrpSpPr>
        <p:grpSpPr>
          <a:xfrm>
            <a:off x="2078279" y="3811818"/>
            <a:ext cx="1122121" cy="523220"/>
            <a:chOff x="2078279" y="3591580"/>
            <a:chExt cx="1122121" cy="523220"/>
          </a:xfrm>
        </p:grpSpPr>
        <p:sp>
          <p:nvSpPr>
            <p:cNvPr id="7" name="Rectangle 6"/>
            <p:cNvSpPr/>
            <p:nvPr/>
          </p:nvSpPr>
          <p:spPr>
            <a:xfrm>
              <a:off x="2078279" y="3657600"/>
              <a:ext cx="1122121" cy="457200"/>
            </a:xfrm>
            <a:prstGeom prst="rect">
              <a:avLst/>
            </a:prstGeom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2078279" y="3591580"/>
              <a:ext cx="71740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0x0000</a:t>
              </a:r>
            </a:p>
            <a:p>
              <a:r>
                <a:rPr lang="en-US" sz="1400" dirty="0" smtClean="0"/>
                <a:t>0x3FFF</a:t>
              </a:r>
              <a:endParaRPr lang="en-US" sz="1400" dirty="0"/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3212701" y="3811966"/>
            <a:ext cx="1122121" cy="523220"/>
            <a:chOff x="3212701" y="3591728"/>
            <a:chExt cx="1122121" cy="523220"/>
          </a:xfrm>
        </p:grpSpPr>
        <p:sp>
          <p:nvSpPr>
            <p:cNvPr id="10" name="Rectangle 9"/>
            <p:cNvSpPr/>
            <p:nvPr/>
          </p:nvSpPr>
          <p:spPr>
            <a:xfrm>
              <a:off x="3212701" y="3657748"/>
              <a:ext cx="1122121" cy="457200"/>
            </a:xfrm>
            <a:prstGeom prst="rect">
              <a:avLst/>
            </a:prstGeom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3212701" y="3591728"/>
              <a:ext cx="71740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0x4000</a:t>
              </a:r>
            </a:p>
            <a:p>
              <a:r>
                <a:rPr lang="en-US" sz="1400" dirty="0" smtClean="0"/>
                <a:t>0x7FFF</a:t>
              </a:r>
              <a:endParaRPr lang="en-US" sz="1400" dirty="0"/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4352721" y="3796907"/>
            <a:ext cx="2333848" cy="562360"/>
            <a:chOff x="4352721" y="3576669"/>
            <a:chExt cx="2333848" cy="562360"/>
          </a:xfrm>
        </p:grpSpPr>
        <p:sp>
          <p:nvSpPr>
            <p:cNvPr id="13" name="Rectangle 12"/>
            <p:cNvSpPr/>
            <p:nvPr/>
          </p:nvSpPr>
          <p:spPr>
            <a:xfrm>
              <a:off x="4352721" y="3642541"/>
              <a:ext cx="2276678" cy="457200"/>
            </a:xfrm>
            <a:prstGeom prst="rect">
              <a:avLst/>
            </a:prstGeom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4352721" y="3576669"/>
              <a:ext cx="71740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0x8000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5911998" y="3831252"/>
              <a:ext cx="77457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0x1FFFF</a:t>
              </a:r>
            </a:p>
          </p:txBody>
        </p:sp>
      </p:grpSp>
      <p:sp>
        <p:nvSpPr>
          <p:cNvPr id="16" name="Rectangle 15"/>
          <p:cNvSpPr/>
          <p:nvPr/>
        </p:nvSpPr>
        <p:spPr>
          <a:xfrm>
            <a:off x="2078279" y="4359267"/>
            <a:ext cx="3408121" cy="356771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 rot="16200000">
            <a:off x="621742" y="4845292"/>
            <a:ext cx="19569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Pages (really 8192)</a:t>
            </a:r>
            <a:endParaRPr lang="en-US" dirty="0"/>
          </a:p>
        </p:txBody>
      </p:sp>
      <p:cxnSp>
        <p:nvCxnSpPr>
          <p:cNvPr id="18" name="Straight Connector 17"/>
          <p:cNvCxnSpPr/>
          <p:nvPr/>
        </p:nvCxnSpPr>
        <p:spPr>
          <a:xfrm>
            <a:off x="1905000" y="3811966"/>
            <a:ext cx="0" cy="2340121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1740932" y="3811966"/>
            <a:ext cx="337347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1740932" y="6152087"/>
            <a:ext cx="337347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315947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Trade-offs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Memory controller typically supports multiple configurations.</a:t>
            </a:r>
          </a:p>
          <a:p>
            <a:r>
              <a:rPr lang="en-US" dirty="0" smtClean="0"/>
              <a:t>Interleaved: each task/core uses all banks/ranks</a:t>
            </a:r>
          </a:p>
          <a:p>
            <a:pPr lvl="1"/>
            <a:r>
              <a:rPr lang="en-US" dirty="0" smtClean="0"/>
              <a:t>Best performance</a:t>
            </a:r>
          </a:p>
          <a:p>
            <a:pPr lvl="1"/>
            <a:r>
              <a:rPr lang="en-US" dirty="0" smtClean="0"/>
              <a:t>Worst isolation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8281E7-ED26-4FDF-A81D-C63B5C4C571A}" type="slidenum">
              <a:rPr lang="en-CA" smtClean="0"/>
              <a:pPr/>
              <a:t>62</a:t>
            </a:fld>
            <a:endParaRPr lang="en-CA" dirty="0"/>
          </a:p>
        </p:txBody>
      </p:sp>
      <p:graphicFrame>
        <p:nvGraphicFramePr>
          <p:cNvPr id="21" name="Table 2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86291108"/>
              </p:ext>
            </p:extLst>
          </p:nvPr>
        </p:nvGraphicFramePr>
        <p:xfrm>
          <a:off x="2078279" y="3274059"/>
          <a:ext cx="4551120" cy="2883849"/>
        </p:xfrm>
        <a:graphic>
          <a:graphicData uri="http://schemas.openxmlformats.org/drawingml/2006/table">
            <a:tbl>
              <a:tblPr firstRow="1" bandRow="1">
                <a:tableStyleId>{3C2FFA5D-87B4-456A-9821-1D502468CF0F}</a:tableStyleId>
              </a:tblPr>
              <a:tblGrid>
                <a:gridCol w="1137780"/>
                <a:gridCol w="1137780"/>
                <a:gridCol w="1137780"/>
                <a:gridCol w="1137780"/>
              </a:tblGrid>
              <a:tr h="571709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Bank1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Bank2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…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Bank8</a:t>
                      </a:r>
                      <a:endParaRPr lang="en-US" dirty="0"/>
                    </a:p>
                  </a:txBody>
                  <a:tcPr/>
                </a:tc>
              </a:tr>
              <a:tr h="4833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8kB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dirty="0" smtClean="0"/>
                    </a:p>
                  </a:txBody>
                  <a:tcPr/>
                </a:tc>
              </a:tr>
              <a:tr h="352436"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</a:tr>
              <a:tr h="352436"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</a:tr>
              <a:tr h="352436"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</a:tr>
              <a:tr h="352436"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</a:tr>
              <a:tr h="352436"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22" name="TextBox 21"/>
          <p:cNvSpPr txBox="1"/>
          <p:nvPr/>
        </p:nvSpPr>
        <p:spPr>
          <a:xfrm rot="16200000">
            <a:off x="1236072" y="4825129"/>
            <a:ext cx="7282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Pages</a:t>
            </a:r>
            <a:endParaRPr lang="en-US" dirty="0"/>
          </a:p>
        </p:txBody>
      </p:sp>
      <p:cxnSp>
        <p:nvCxnSpPr>
          <p:cNvPr id="23" name="Straight Connector 22"/>
          <p:cNvCxnSpPr/>
          <p:nvPr/>
        </p:nvCxnSpPr>
        <p:spPr>
          <a:xfrm>
            <a:off x="1905000" y="3817787"/>
            <a:ext cx="0" cy="2340121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1740932" y="3817787"/>
            <a:ext cx="337347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1740932" y="6157908"/>
            <a:ext cx="337347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Rectangle 25"/>
          <p:cNvSpPr/>
          <p:nvPr/>
        </p:nvSpPr>
        <p:spPr>
          <a:xfrm>
            <a:off x="2078279" y="3817787"/>
            <a:ext cx="4551120" cy="523072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Rectangle 26"/>
          <p:cNvSpPr/>
          <p:nvPr/>
        </p:nvSpPr>
        <p:spPr>
          <a:xfrm>
            <a:off x="2078279" y="4340859"/>
            <a:ext cx="3435651" cy="381000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/>
          <p:cNvSpPr txBox="1"/>
          <p:nvPr/>
        </p:nvSpPr>
        <p:spPr>
          <a:xfrm>
            <a:off x="3556597" y="3971527"/>
            <a:ext cx="15736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Task 1 (Core 1)</a:t>
            </a:r>
            <a:endParaRPr lang="en-US" dirty="0"/>
          </a:p>
        </p:txBody>
      </p:sp>
      <p:cxnSp>
        <p:nvCxnSpPr>
          <p:cNvPr id="29" name="Straight Arrow Connector 28"/>
          <p:cNvCxnSpPr/>
          <p:nvPr/>
        </p:nvCxnSpPr>
        <p:spPr>
          <a:xfrm>
            <a:off x="2286000" y="3924153"/>
            <a:ext cx="3886200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>
            <a:off x="2286000" y="4417059"/>
            <a:ext cx="3124200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6172200" y="3739487"/>
            <a:ext cx="4638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. . .</a:t>
            </a:r>
            <a:endParaRPr lang="en-US" dirty="0"/>
          </a:p>
        </p:txBody>
      </p:sp>
      <p:sp>
        <p:nvSpPr>
          <p:cNvPr id="32" name="Rectangle 31"/>
          <p:cNvSpPr/>
          <p:nvPr/>
        </p:nvSpPr>
        <p:spPr>
          <a:xfrm>
            <a:off x="2078280" y="5026659"/>
            <a:ext cx="4557772" cy="457200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/>
          <p:cNvSpPr/>
          <p:nvPr/>
        </p:nvSpPr>
        <p:spPr>
          <a:xfrm>
            <a:off x="2078279" y="5483859"/>
            <a:ext cx="2265121" cy="381000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TextBox 33"/>
          <p:cNvSpPr txBox="1"/>
          <p:nvPr/>
        </p:nvSpPr>
        <p:spPr>
          <a:xfrm>
            <a:off x="3560617" y="5126709"/>
            <a:ext cx="15736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Task 2 (Core 2)</a:t>
            </a:r>
            <a:endParaRPr lang="en-US" dirty="0"/>
          </a:p>
        </p:txBody>
      </p:sp>
      <p:cxnSp>
        <p:nvCxnSpPr>
          <p:cNvPr id="35" name="Straight Arrow Connector 34"/>
          <p:cNvCxnSpPr/>
          <p:nvPr/>
        </p:nvCxnSpPr>
        <p:spPr>
          <a:xfrm>
            <a:off x="2286000" y="5126709"/>
            <a:ext cx="3897406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6183406" y="4942043"/>
            <a:ext cx="4638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. . .</a:t>
            </a:r>
            <a:endParaRPr lang="en-US" dirty="0"/>
          </a:p>
        </p:txBody>
      </p:sp>
      <p:cxnSp>
        <p:nvCxnSpPr>
          <p:cNvPr id="37" name="Straight Arrow Connector 36"/>
          <p:cNvCxnSpPr/>
          <p:nvPr/>
        </p:nvCxnSpPr>
        <p:spPr>
          <a:xfrm>
            <a:off x="2286000" y="5636259"/>
            <a:ext cx="1905000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8" name="Rectangle 37"/>
          <p:cNvSpPr/>
          <p:nvPr/>
        </p:nvSpPr>
        <p:spPr>
          <a:xfrm>
            <a:off x="4343400" y="4721859"/>
            <a:ext cx="2285999" cy="304800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9" name="Straight Arrow Connector 38"/>
          <p:cNvCxnSpPr/>
          <p:nvPr/>
        </p:nvCxnSpPr>
        <p:spPr>
          <a:xfrm>
            <a:off x="4572000" y="4798059"/>
            <a:ext cx="1611406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40" name="TextBox 39"/>
          <p:cNvSpPr txBox="1"/>
          <p:nvPr/>
        </p:nvSpPr>
        <p:spPr>
          <a:xfrm>
            <a:off x="6165548" y="4537193"/>
            <a:ext cx="4638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. . 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69681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Trade-offs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Memory controller typically supports multiple configurations.</a:t>
            </a:r>
          </a:p>
          <a:p>
            <a:r>
              <a:rPr lang="en-US" dirty="0" smtClean="0"/>
              <a:t>Private banks: each task/core has a set of banks/ranks</a:t>
            </a:r>
          </a:p>
          <a:p>
            <a:pPr lvl="1"/>
            <a:r>
              <a:rPr lang="en-US" dirty="0" smtClean="0"/>
              <a:t>Worst performance</a:t>
            </a:r>
          </a:p>
          <a:p>
            <a:pPr lvl="1"/>
            <a:r>
              <a:rPr lang="en-US" dirty="0" smtClean="0"/>
              <a:t>Best isolation</a:t>
            </a:r>
            <a:endParaRPr lang="en-US" dirty="0"/>
          </a:p>
        </p:txBody>
      </p:sp>
      <p:graphicFrame>
        <p:nvGraphicFramePr>
          <p:cNvPr id="41" name="Table 4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65383296"/>
              </p:ext>
            </p:extLst>
          </p:nvPr>
        </p:nvGraphicFramePr>
        <p:xfrm>
          <a:off x="2078279" y="3268238"/>
          <a:ext cx="4551120" cy="2883849"/>
        </p:xfrm>
        <a:graphic>
          <a:graphicData uri="http://schemas.openxmlformats.org/drawingml/2006/table">
            <a:tbl>
              <a:tblPr firstRow="1" bandRow="1">
                <a:tableStyleId>{3C2FFA5D-87B4-456A-9821-1D502468CF0F}</a:tableStyleId>
              </a:tblPr>
              <a:tblGrid>
                <a:gridCol w="1137780"/>
                <a:gridCol w="1137780"/>
                <a:gridCol w="1137780"/>
                <a:gridCol w="1137780"/>
              </a:tblGrid>
              <a:tr h="571709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Bank1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Bank2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…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Bank8</a:t>
                      </a:r>
                      <a:endParaRPr lang="en-US" dirty="0"/>
                    </a:p>
                  </a:txBody>
                  <a:tcPr/>
                </a:tc>
              </a:tr>
              <a:tr h="4833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8kB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dirty="0" smtClean="0"/>
                    </a:p>
                  </a:txBody>
                  <a:tcPr/>
                </a:tc>
              </a:tr>
              <a:tr h="352436"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</a:tr>
              <a:tr h="352436"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</a:tr>
              <a:tr h="352436"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</a:tr>
              <a:tr h="352436"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</a:tr>
              <a:tr h="352436"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2" name="TextBox 41"/>
          <p:cNvSpPr txBox="1"/>
          <p:nvPr/>
        </p:nvSpPr>
        <p:spPr>
          <a:xfrm rot="16200000">
            <a:off x="1236072" y="4819308"/>
            <a:ext cx="7282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Pages</a:t>
            </a:r>
            <a:endParaRPr lang="en-US" dirty="0"/>
          </a:p>
        </p:txBody>
      </p:sp>
      <p:cxnSp>
        <p:nvCxnSpPr>
          <p:cNvPr id="43" name="Straight Connector 42"/>
          <p:cNvCxnSpPr/>
          <p:nvPr/>
        </p:nvCxnSpPr>
        <p:spPr>
          <a:xfrm>
            <a:off x="1905000" y="3811966"/>
            <a:ext cx="0" cy="2340121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1740932" y="3811966"/>
            <a:ext cx="337347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>
            <a:off x="1740932" y="6152087"/>
            <a:ext cx="337347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6" name="Rectangle 45"/>
          <p:cNvSpPr/>
          <p:nvPr/>
        </p:nvSpPr>
        <p:spPr>
          <a:xfrm>
            <a:off x="2078279" y="3811966"/>
            <a:ext cx="1122121" cy="2340121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/>
          <p:cNvSpPr/>
          <p:nvPr/>
        </p:nvSpPr>
        <p:spPr>
          <a:xfrm>
            <a:off x="3200400" y="3811966"/>
            <a:ext cx="1143000" cy="523072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ectangle 47"/>
          <p:cNvSpPr/>
          <p:nvPr/>
        </p:nvSpPr>
        <p:spPr>
          <a:xfrm>
            <a:off x="5501074" y="3811966"/>
            <a:ext cx="1143000" cy="827872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Rectangle 48"/>
          <p:cNvSpPr/>
          <p:nvPr/>
        </p:nvSpPr>
        <p:spPr>
          <a:xfrm>
            <a:off x="4358074" y="3800820"/>
            <a:ext cx="1143000" cy="2351267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TextBox 49"/>
          <p:cNvSpPr txBox="1"/>
          <p:nvPr/>
        </p:nvSpPr>
        <p:spPr>
          <a:xfrm>
            <a:off x="2078279" y="4563638"/>
            <a:ext cx="9339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Task 1 </a:t>
            </a:r>
          </a:p>
          <a:p>
            <a:r>
              <a:rPr lang="en-US" dirty="0" smtClean="0"/>
              <a:t>(Core 1)</a:t>
            </a:r>
            <a:endParaRPr lang="en-US" dirty="0"/>
          </a:p>
        </p:txBody>
      </p:sp>
      <p:sp>
        <p:nvSpPr>
          <p:cNvPr id="51" name="TextBox 50"/>
          <p:cNvSpPr txBox="1"/>
          <p:nvPr/>
        </p:nvSpPr>
        <p:spPr>
          <a:xfrm>
            <a:off x="4346467" y="4639838"/>
            <a:ext cx="9339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Task 2 </a:t>
            </a:r>
          </a:p>
          <a:p>
            <a:r>
              <a:rPr lang="en-US" dirty="0" smtClean="0"/>
              <a:t>(Core 2)</a:t>
            </a:r>
            <a:endParaRPr lang="en-US" dirty="0"/>
          </a:p>
        </p:txBody>
      </p:sp>
      <p:cxnSp>
        <p:nvCxnSpPr>
          <p:cNvPr id="52" name="Straight Arrow Connector 51"/>
          <p:cNvCxnSpPr/>
          <p:nvPr/>
        </p:nvCxnSpPr>
        <p:spPr>
          <a:xfrm>
            <a:off x="3012249" y="3954038"/>
            <a:ext cx="0" cy="173603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3" name="Straight Arrow Connector 52"/>
          <p:cNvCxnSpPr/>
          <p:nvPr/>
        </p:nvCxnSpPr>
        <p:spPr>
          <a:xfrm>
            <a:off x="5339275" y="3954038"/>
            <a:ext cx="0" cy="173603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54" name="TextBox 53"/>
          <p:cNvSpPr txBox="1"/>
          <p:nvPr/>
        </p:nvSpPr>
        <p:spPr>
          <a:xfrm rot="5400000">
            <a:off x="2848340" y="5737334"/>
            <a:ext cx="4638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. . .</a:t>
            </a:r>
            <a:endParaRPr lang="en-US" dirty="0"/>
          </a:p>
        </p:txBody>
      </p:sp>
      <p:sp>
        <p:nvSpPr>
          <p:cNvPr id="55" name="TextBox 54"/>
          <p:cNvSpPr txBox="1"/>
          <p:nvPr/>
        </p:nvSpPr>
        <p:spPr>
          <a:xfrm rot="5400000">
            <a:off x="5094363" y="5750320"/>
            <a:ext cx="4898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. . .</a:t>
            </a:r>
            <a:endParaRPr lang="en-US" dirty="0"/>
          </a:p>
        </p:txBody>
      </p:sp>
      <p:cxnSp>
        <p:nvCxnSpPr>
          <p:cNvPr id="56" name="Straight Arrow Connector 55"/>
          <p:cNvCxnSpPr/>
          <p:nvPr/>
        </p:nvCxnSpPr>
        <p:spPr>
          <a:xfrm>
            <a:off x="6415474" y="3921894"/>
            <a:ext cx="0" cy="64174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7" name="Straight Arrow Connector 56"/>
          <p:cNvCxnSpPr/>
          <p:nvPr/>
        </p:nvCxnSpPr>
        <p:spPr>
          <a:xfrm>
            <a:off x="4123516" y="3954038"/>
            <a:ext cx="0" cy="3048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58" name="Rectangle 57"/>
          <p:cNvSpPr/>
          <p:nvPr/>
        </p:nvSpPr>
        <p:spPr>
          <a:xfrm>
            <a:off x="2084038" y="3813610"/>
            <a:ext cx="2259362" cy="2366287"/>
          </a:xfrm>
          <a:prstGeom prst="rect">
            <a:avLst/>
          </a:prstGeom>
          <a:noFill/>
          <a:ln w="38100" cmpd="sng">
            <a:solidFill>
              <a:schemeClr val="accent6">
                <a:lumMod val="75000"/>
              </a:schemeClr>
            </a:solidFill>
          </a:ln>
          <a:effectLst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Rectangle 58"/>
          <p:cNvSpPr/>
          <p:nvPr/>
        </p:nvSpPr>
        <p:spPr>
          <a:xfrm>
            <a:off x="4371393" y="3800820"/>
            <a:ext cx="2259362" cy="2366287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  <a:effectLst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TextBox 59"/>
          <p:cNvSpPr txBox="1"/>
          <p:nvPr/>
        </p:nvSpPr>
        <p:spPr>
          <a:xfrm>
            <a:off x="2867941" y="6152087"/>
            <a:ext cx="7939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Core 1</a:t>
            </a:r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5187749" y="6166335"/>
            <a:ext cx="7939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Core 2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93108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-27384"/>
            <a:ext cx="8229600" cy="1143000"/>
          </a:xfrm>
        </p:spPr>
        <p:txBody>
          <a:bodyPr/>
          <a:lstStyle/>
          <a:p>
            <a:r>
              <a:rPr lang="en-CA" dirty="0" smtClean="0"/>
              <a:t>Predictability </a:t>
            </a:r>
            <a:r>
              <a:rPr lang="en-CA" dirty="0" err="1" smtClean="0"/>
              <a:t>vs</a:t>
            </a:r>
            <a:r>
              <a:rPr lang="en-CA" dirty="0" smtClean="0"/>
              <a:t> Isolation trade-off</a:t>
            </a:r>
            <a:endParaRPr lang="en-CA" dirty="0"/>
          </a:p>
        </p:txBody>
      </p:sp>
      <p:sp>
        <p:nvSpPr>
          <p:cNvPr id="16" name="TextBox 15"/>
          <p:cNvSpPr txBox="1"/>
          <p:nvPr/>
        </p:nvSpPr>
        <p:spPr>
          <a:xfrm>
            <a:off x="899592" y="1268760"/>
            <a:ext cx="48576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Interleaved has better performance…</a:t>
            </a:r>
            <a:endParaRPr lang="en-US" sz="2400" dirty="0"/>
          </a:p>
        </p:txBody>
      </p:sp>
      <p:graphicFrame>
        <p:nvGraphicFramePr>
          <p:cNvPr id="9" name="Chart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35996169"/>
              </p:ext>
            </p:extLst>
          </p:nvPr>
        </p:nvGraphicFramePr>
        <p:xfrm>
          <a:off x="3033616" y="2057400"/>
          <a:ext cx="5705475" cy="43656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pSp>
        <p:nvGrpSpPr>
          <p:cNvPr id="5" name="Group 4"/>
          <p:cNvGrpSpPr/>
          <p:nvPr/>
        </p:nvGrpSpPr>
        <p:grpSpPr>
          <a:xfrm>
            <a:off x="467544" y="4275148"/>
            <a:ext cx="7822656" cy="950604"/>
            <a:chOff x="467544" y="4275148"/>
            <a:chExt cx="7822656" cy="950604"/>
          </a:xfrm>
        </p:grpSpPr>
        <p:grpSp>
          <p:nvGrpSpPr>
            <p:cNvPr id="4" name="Group 3"/>
            <p:cNvGrpSpPr/>
            <p:nvPr/>
          </p:nvGrpSpPr>
          <p:grpSpPr>
            <a:xfrm>
              <a:off x="467544" y="4275148"/>
              <a:ext cx="7822656" cy="950604"/>
              <a:chOff x="493760" y="4494620"/>
              <a:chExt cx="7822656" cy="950604"/>
            </a:xfrm>
          </p:grpSpPr>
          <p:cxnSp>
            <p:nvCxnSpPr>
              <p:cNvPr id="14" name="Straight Connector 13"/>
              <p:cNvCxnSpPr/>
              <p:nvPr/>
            </p:nvCxnSpPr>
            <p:spPr>
              <a:xfrm>
                <a:off x="683568" y="5301208"/>
                <a:ext cx="7632848" cy="0"/>
              </a:xfrm>
              <a:prstGeom prst="line">
                <a:avLst/>
              </a:prstGeom>
              <a:ln>
                <a:prstDash val="dash"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3" name="TextBox 2"/>
              <p:cNvSpPr txBox="1"/>
              <p:nvPr/>
            </p:nvSpPr>
            <p:spPr>
              <a:xfrm>
                <a:off x="493760" y="4494620"/>
                <a:ext cx="2710088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/>
                  <a:t>DRAM delay for a single core running in isolation</a:t>
                </a:r>
              </a:p>
            </p:txBody>
          </p:sp>
          <p:cxnSp>
            <p:nvCxnSpPr>
              <p:cNvPr id="8" name="Straight Connector 7"/>
              <p:cNvCxnSpPr/>
              <p:nvPr/>
            </p:nvCxnSpPr>
            <p:spPr>
              <a:xfrm>
                <a:off x="683568" y="5445224"/>
                <a:ext cx="7632848" cy="0"/>
              </a:xfrm>
              <a:prstGeom prst="line">
                <a:avLst/>
              </a:prstGeom>
              <a:ln>
                <a:prstDash val="dash"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cxnSp>
          <p:nvCxnSpPr>
            <p:cNvPr id="7" name="Straight Connector 6"/>
            <p:cNvCxnSpPr/>
            <p:nvPr/>
          </p:nvCxnSpPr>
          <p:spPr>
            <a:xfrm>
              <a:off x="3105624" y="5081736"/>
              <a:ext cx="0" cy="144016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146258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-27384"/>
            <a:ext cx="8229600" cy="1143000"/>
          </a:xfrm>
        </p:spPr>
        <p:txBody>
          <a:bodyPr/>
          <a:lstStyle/>
          <a:p>
            <a:r>
              <a:rPr lang="en-CA" dirty="0" smtClean="0"/>
              <a:t>Predictability </a:t>
            </a:r>
            <a:r>
              <a:rPr lang="en-CA" dirty="0" err="1" smtClean="0"/>
              <a:t>vs</a:t>
            </a:r>
            <a:r>
              <a:rPr lang="en-CA" dirty="0" smtClean="0"/>
              <a:t> Isolation trade-off</a:t>
            </a:r>
            <a:endParaRPr lang="en-CA" dirty="0"/>
          </a:p>
        </p:txBody>
      </p:sp>
      <p:sp>
        <p:nvSpPr>
          <p:cNvPr id="16" name="TextBox 15"/>
          <p:cNvSpPr txBox="1"/>
          <p:nvPr/>
        </p:nvSpPr>
        <p:spPr>
          <a:xfrm>
            <a:off x="899592" y="1268760"/>
            <a:ext cx="54107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… but Diff Bank has </a:t>
            </a:r>
            <a:r>
              <a:rPr lang="en-US" sz="2400" u="sng" dirty="0" smtClean="0"/>
              <a:t>much</a:t>
            </a:r>
            <a:r>
              <a:rPr lang="en-US" sz="2400" dirty="0" smtClean="0"/>
              <a:t> better isolation.</a:t>
            </a:r>
            <a:endParaRPr lang="en-US" sz="2400" dirty="0"/>
          </a:p>
        </p:txBody>
      </p:sp>
      <p:graphicFrame>
        <p:nvGraphicFramePr>
          <p:cNvPr id="9" name="Chart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5116965"/>
              </p:ext>
            </p:extLst>
          </p:nvPr>
        </p:nvGraphicFramePr>
        <p:xfrm>
          <a:off x="3024705" y="2037278"/>
          <a:ext cx="5705475" cy="43656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cxnSp>
        <p:nvCxnSpPr>
          <p:cNvPr id="12" name="Straight Connector 11"/>
          <p:cNvCxnSpPr/>
          <p:nvPr/>
        </p:nvCxnSpPr>
        <p:spPr>
          <a:xfrm>
            <a:off x="648441" y="2973382"/>
            <a:ext cx="7632848" cy="0"/>
          </a:xfrm>
          <a:prstGeom prst="line">
            <a:avLst/>
          </a:prstGeom>
          <a:ln>
            <a:prstDash val="dash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576433" y="3477438"/>
            <a:ext cx="25202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DRAM delay with 3 concurrent cores</a:t>
            </a:r>
          </a:p>
        </p:txBody>
      </p:sp>
      <p:cxnSp>
        <p:nvCxnSpPr>
          <p:cNvPr id="15" name="Straight Connector 14"/>
          <p:cNvCxnSpPr/>
          <p:nvPr/>
        </p:nvCxnSpPr>
        <p:spPr>
          <a:xfrm>
            <a:off x="648441" y="4917598"/>
            <a:ext cx="7632848" cy="0"/>
          </a:xfrm>
          <a:prstGeom prst="line">
            <a:avLst/>
          </a:prstGeom>
          <a:ln>
            <a:prstDash val="dash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3096713" y="2973382"/>
            <a:ext cx="0" cy="1944216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003822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265362"/>
          </a:xfrm>
        </p:spPr>
        <p:txBody>
          <a:bodyPr/>
          <a:lstStyle/>
          <a:p>
            <a:r>
              <a:rPr lang="en-US" dirty="0" smtClean="0"/>
              <a:t>Predator: A Predictable SDRAM Memory Controller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8281E7-ED26-4FDF-A81D-C63B5C4C571A}" type="slidenum">
              <a:rPr lang="en-CA" smtClean="0"/>
              <a:pPr/>
              <a:t>66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42558879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SDRAM Banks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8281E7-ED26-4FDF-A81D-C63B5C4C571A}" type="slidenum">
              <a:rPr lang="en-CA" smtClean="0"/>
              <a:pPr/>
              <a:t>67</a:t>
            </a:fld>
            <a:endParaRPr lang="en-CA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/>
          <a:srcRect t="-2476" b="-2476"/>
          <a:stretch>
            <a:fillRect/>
          </a:stretch>
        </p:blipFill>
        <p:spPr>
          <a:xfrm>
            <a:off x="1219226" y="956930"/>
            <a:ext cx="6824107" cy="4139131"/>
          </a:xfrm>
        </p:spPr>
      </p:pic>
    </p:spTree>
    <p:extLst>
      <p:ext uri="{BB962C8B-B14F-4D97-AF65-F5344CB8AC3E}">
        <p14:creationId xmlns:p14="http://schemas.microsoft.com/office/powerpoint/2010/main" val="16635110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Worst-Case For Single-Bank: Horrible</a:t>
            </a:r>
            <a:endParaRPr lang="en-US" sz="32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rcRect l="-2710" r="-2710"/>
          <a:stretch>
            <a:fillRect/>
          </a:stretch>
        </p:blipFill>
        <p:spPr>
          <a:xfrm>
            <a:off x="302004" y="1267375"/>
            <a:ext cx="7611894" cy="4616959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8281E7-ED26-4FDF-A81D-C63B5C4C571A}" type="slidenum">
              <a:rPr lang="en-CA" smtClean="0"/>
              <a:pPr/>
              <a:t>68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58958884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Bank Interleaving and Groups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rcRect t="-19558" b="-19558"/>
          <a:stretch>
            <a:fillRect/>
          </a:stretch>
        </p:blipFill>
        <p:spPr/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8281E7-ED26-4FDF-A81D-C63B5C4C571A}" type="slidenum">
              <a:rPr lang="en-CA" smtClean="0"/>
              <a:pPr/>
              <a:t>69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13490242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302004" y="956930"/>
            <a:ext cx="4783667" cy="166511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Shared Memory Resources: Issues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u="sng" dirty="0" smtClean="0"/>
              <a:t>Multi-tasking allocation</a:t>
            </a:r>
            <a:r>
              <a:rPr lang="en-US" dirty="0" smtClean="0"/>
              <a:t> (storage) </a:t>
            </a:r>
            <a:r>
              <a:rPr lang="en-US" dirty="0"/>
              <a:t>interference</a:t>
            </a:r>
            <a:r>
              <a:rPr lang="en-US" dirty="0" smtClean="0"/>
              <a:t>.</a:t>
            </a:r>
          </a:p>
          <a:p>
            <a:r>
              <a:rPr lang="en-US" dirty="0" smtClean="0"/>
              <a:t>Assume one task preempts another.</a:t>
            </a:r>
          </a:p>
          <a:p>
            <a:r>
              <a:rPr lang="en-US" dirty="0" smtClean="0"/>
              <a:t>What happens to the cache content?</a:t>
            </a:r>
          </a:p>
          <a:p>
            <a:endParaRPr lang="en-US" dirty="0"/>
          </a:p>
          <a:p>
            <a:r>
              <a:rPr lang="en-US" dirty="0" smtClean="0"/>
              <a:t>The problem is especially bad for the case of partitioned (mixed-criticality) systems.</a:t>
            </a:r>
          </a:p>
          <a:p>
            <a:endParaRPr lang="en-US" dirty="0"/>
          </a:p>
          <a:p>
            <a:r>
              <a:rPr lang="en-US" dirty="0" smtClean="0"/>
              <a:t>Ex: avionics ARINC 653. </a:t>
            </a:r>
          </a:p>
          <a:p>
            <a:pPr lvl="1"/>
            <a:r>
              <a:rPr lang="en-US" dirty="0" smtClean="0"/>
              <a:t>Software partitions are assigned fixed time slices.</a:t>
            </a:r>
          </a:p>
          <a:p>
            <a:pPr lvl="1"/>
            <a:r>
              <a:rPr lang="en-US" dirty="0" smtClean="0"/>
              <a:t>When the partition change, huge increase in cache miss ratio – must be accounted for in the timing budget.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8281E7-ED26-4FDF-A81D-C63B5C4C571A}" type="slidenum">
              <a:rPr lang="en-CA" smtClean="0"/>
              <a:pPr/>
              <a:t>7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7889205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Does it always work?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Depends on timing parameters…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8281E7-ED26-4FDF-A81D-C63B5C4C571A}" type="slidenum">
              <a:rPr lang="en-CA" smtClean="0"/>
              <a:pPr/>
              <a:t>70</a:t>
            </a:fld>
            <a:endParaRPr lang="en-CA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4222" y="1620678"/>
            <a:ext cx="6759222" cy="4851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36130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Arbitration: CCSP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rcRect l="-537" r="-537"/>
          <a:stretch>
            <a:fillRect/>
          </a:stretch>
        </p:blipFill>
        <p:spPr>
          <a:xfrm>
            <a:off x="1176893" y="956930"/>
            <a:ext cx="5983363" cy="3629181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8281E7-ED26-4FDF-A81D-C63B5C4C571A}" type="slidenum">
              <a:rPr lang="en-CA" smtClean="0"/>
              <a:pPr/>
              <a:t>71</a:t>
            </a:fld>
            <a:endParaRPr lang="en-CA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15444" y="4935220"/>
            <a:ext cx="3937000" cy="1171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1622512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Controller Architecture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rcRect t="-6423" b="-6423"/>
          <a:stretch>
            <a:fillRect/>
          </a:stretch>
        </p:blipFill>
        <p:spPr/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8281E7-ED26-4FDF-A81D-C63B5C4C571A}" type="slidenum">
              <a:rPr lang="en-CA" smtClean="0"/>
              <a:pPr/>
              <a:t>72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831867568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Results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rcRect t="-28722" b="-28722"/>
          <a:stretch>
            <a:fillRect/>
          </a:stretch>
        </p:blipFill>
        <p:spPr>
          <a:xfrm>
            <a:off x="927971" y="343437"/>
            <a:ext cx="6745111" cy="4091215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8281E7-ED26-4FDF-A81D-C63B5C4C571A}" type="slidenum">
              <a:rPr lang="en-CA" smtClean="0"/>
              <a:pPr/>
              <a:t>73</a:t>
            </a:fld>
            <a:endParaRPr lang="en-CA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3880" y="4007557"/>
            <a:ext cx="6193231" cy="2325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2858628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Alternative #1: Round-Robin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2004" y="956930"/>
            <a:ext cx="8686774" cy="5195157"/>
          </a:xfrm>
        </p:spPr>
        <p:txBody>
          <a:bodyPr/>
          <a:lstStyle/>
          <a:p>
            <a:r>
              <a:rPr lang="en-US" u="sng" dirty="0" smtClean="0"/>
              <a:t>An Analyzable Memory Controller for Hard Real-Time CMPs</a:t>
            </a:r>
          </a:p>
          <a:p>
            <a:r>
              <a:rPr lang="en-US" dirty="0" smtClean="0"/>
              <a:t>CCSP is good for tasks that exhibits different latency requirements. </a:t>
            </a:r>
          </a:p>
          <a:p>
            <a:r>
              <a:rPr lang="en-US" dirty="0" smtClean="0"/>
              <a:t>Not so good if they are all real-time tasks generating cache fetch requests.</a:t>
            </a:r>
          </a:p>
          <a:p>
            <a:r>
              <a:rPr lang="en-US" dirty="0" smtClean="0"/>
              <a:t>Keep it simple:</a:t>
            </a:r>
          </a:p>
          <a:p>
            <a:pPr lvl="1"/>
            <a:r>
              <a:rPr lang="en-US" dirty="0" smtClean="0"/>
              <a:t>Hard real-time tasks are assigned higher </a:t>
            </a:r>
            <a:r>
              <a:rPr lang="en-US" dirty="0" err="1" smtClean="0"/>
              <a:t>prio</a:t>
            </a:r>
            <a:r>
              <a:rPr lang="en-US" dirty="0" smtClean="0"/>
              <a:t> than soft/non real-time tasks</a:t>
            </a:r>
          </a:p>
          <a:p>
            <a:pPr lvl="1"/>
            <a:r>
              <a:rPr lang="en-US" dirty="0" smtClean="0"/>
              <a:t>Use round-robin arbitration among real-time tasks.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8281E7-ED26-4FDF-A81D-C63B5C4C571A}" type="slidenum">
              <a:rPr lang="en-CA" smtClean="0"/>
              <a:pPr/>
              <a:t>74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8030582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400" dirty="0" smtClean="0"/>
              <a:t>Results: 3 other hard </a:t>
            </a:r>
            <a:r>
              <a:rPr lang="en-US" sz="3400" dirty="0" err="1" smtClean="0"/>
              <a:t>rt</a:t>
            </a:r>
            <a:r>
              <a:rPr lang="en-US" sz="3400" dirty="0" smtClean="0"/>
              <a:t> tasks, 1 non </a:t>
            </a:r>
            <a:r>
              <a:rPr lang="en-US" sz="3400" dirty="0" err="1" smtClean="0"/>
              <a:t>rt</a:t>
            </a:r>
            <a:endParaRPr lang="en-US" sz="34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/>
          <a:srcRect t="-1031" b="-1031"/>
          <a:stretch>
            <a:fillRect/>
          </a:stretch>
        </p:blipFill>
        <p:spPr>
          <a:xfrm>
            <a:off x="1148671" y="956931"/>
            <a:ext cx="6047996" cy="3668384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8281E7-ED26-4FDF-A81D-C63B5C4C571A}" type="slidenum">
              <a:rPr lang="en-CA" smtClean="0"/>
              <a:pPr/>
              <a:t>75</a:t>
            </a:fld>
            <a:endParaRPr lang="en-CA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35289" y="4893734"/>
            <a:ext cx="5661378" cy="768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555121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VS Predator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rcRect t="-58312" b="-58312"/>
          <a:stretch>
            <a:fillRect/>
          </a:stretch>
        </p:blipFill>
        <p:spPr>
          <a:xfrm>
            <a:off x="880560" y="717041"/>
            <a:ext cx="7449040" cy="4518181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8281E7-ED26-4FDF-A81D-C63B5C4C571A}" type="slidenum">
              <a:rPr lang="en-CA" smtClean="0"/>
              <a:pPr/>
              <a:t>76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9897596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Alternative #2: TDMA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2004" y="1128889"/>
            <a:ext cx="8686774" cy="5023198"/>
          </a:xfrm>
        </p:spPr>
        <p:txBody>
          <a:bodyPr/>
          <a:lstStyle/>
          <a:p>
            <a:r>
              <a:rPr lang="en-US" u="sng" dirty="0" smtClean="0"/>
              <a:t>PRET DRAM Controller</a:t>
            </a:r>
            <a:r>
              <a:rPr lang="en-US" dirty="0" smtClean="0"/>
              <a:t>.</a:t>
            </a:r>
          </a:p>
          <a:p>
            <a:r>
              <a:rPr lang="en-US" dirty="0" smtClean="0"/>
              <a:t>Instead of building a RR schedule where each task accesses all banks/ranks (interleaved), build a Time-Division Multiple Access (TDMA) schedule where each task has a set of private banks/ranks. </a:t>
            </a:r>
          </a:p>
          <a:p>
            <a:r>
              <a:rPr lang="en-US" dirty="0" smtClean="0"/>
              <a:t>Smaller amount of data read on each access.</a:t>
            </a:r>
          </a:p>
          <a:p>
            <a:r>
              <a:rPr lang="en-US" dirty="0" smtClean="0"/>
              <a:t>Also able to hide latency during non-assigned TDMA slots.</a:t>
            </a:r>
          </a:p>
          <a:p>
            <a:r>
              <a:rPr lang="en-US" dirty="0" smtClean="0"/>
              <a:t>Downsides:</a:t>
            </a:r>
          </a:p>
          <a:p>
            <a:pPr lvl="1"/>
            <a:r>
              <a:rPr lang="en-US" dirty="0" smtClean="0"/>
              <a:t>Performance is reduced when running alone.</a:t>
            </a:r>
          </a:p>
          <a:p>
            <a:pPr lvl="1"/>
            <a:r>
              <a:rPr lang="en-US" dirty="0" smtClean="0"/>
              <a:t>Harder to scale to DDR3.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8281E7-ED26-4FDF-A81D-C63B5C4C571A}" type="slidenum">
              <a:rPr lang="en-CA" smtClean="0"/>
              <a:pPr/>
              <a:t>77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3493638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Bank Schedule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8281E7-ED26-4FDF-A81D-C63B5C4C571A}" type="slidenum">
              <a:rPr lang="en-CA" smtClean="0"/>
              <a:pPr/>
              <a:t>78</a:t>
            </a:fld>
            <a:endParaRPr lang="en-CA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6111" y="1061312"/>
            <a:ext cx="7253111" cy="5246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756802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Pipeline Integration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8281E7-ED26-4FDF-A81D-C63B5C4C571A}" type="slidenum">
              <a:rPr lang="en-CA" smtClean="0"/>
              <a:pPr/>
              <a:t>79</a:t>
            </a:fld>
            <a:endParaRPr lang="en-CA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644" y="4247444"/>
            <a:ext cx="6129017" cy="222424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2003" y="861237"/>
            <a:ext cx="8337253" cy="3232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47391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Shared Memory Resources: Issues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u="sng" dirty="0" smtClean="0"/>
              <a:t>Shared cache allocation </a:t>
            </a:r>
            <a:r>
              <a:rPr lang="en-US" dirty="0" smtClean="0"/>
              <a:t>(storage) </a:t>
            </a:r>
            <a:r>
              <a:rPr lang="en-US" dirty="0"/>
              <a:t>interference</a:t>
            </a:r>
            <a:r>
              <a:rPr lang="en-US" dirty="0" smtClean="0"/>
              <a:t>. </a:t>
            </a:r>
          </a:p>
          <a:p>
            <a:endParaRPr lang="en-US" dirty="0" smtClean="0"/>
          </a:p>
          <a:p>
            <a:r>
              <a:rPr lang="en-US" dirty="0" smtClean="0"/>
              <a:t>Similar to before, except now multiple cores compete for cache space.</a:t>
            </a:r>
          </a:p>
          <a:p>
            <a:r>
              <a:rPr lang="en-US" dirty="0" smtClean="0"/>
              <a:t>One core can evict cache lines belonging to the another core.</a:t>
            </a:r>
          </a:p>
          <a:p>
            <a:r>
              <a:rPr lang="en-US" dirty="0" smtClean="0"/>
              <a:t>Very dangerous if different cores execute partitions with different criticalities!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8281E7-ED26-4FDF-A81D-C63B5C4C571A}" type="slidenum">
              <a:rPr lang="en-CA" smtClean="0"/>
              <a:pPr/>
              <a:t>8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8559458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Vs</a:t>
            </a:r>
            <a:r>
              <a:rPr lang="en-US" dirty="0" smtClean="0"/>
              <a:t> Predator (Burst of 4)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8281E7-ED26-4FDF-A81D-C63B5C4C571A}" type="slidenum">
              <a:rPr lang="en-CA" smtClean="0"/>
              <a:pPr/>
              <a:t>80</a:t>
            </a:fld>
            <a:endParaRPr lang="en-CA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6610" y="939799"/>
            <a:ext cx="6706471" cy="5257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778048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Shared Memory Resources: Issues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u="sng" dirty="0" smtClean="0"/>
              <a:t>Shared memory timing </a:t>
            </a:r>
            <a:r>
              <a:rPr lang="en-US" dirty="0"/>
              <a:t>interference</a:t>
            </a:r>
            <a:r>
              <a:rPr lang="en-US" dirty="0" smtClean="0"/>
              <a:t>. </a:t>
            </a:r>
          </a:p>
          <a:p>
            <a:endParaRPr lang="en-US" dirty="0" smtClean="0"/>
          </a:p>
          <a:p>
            <a:r>
              <a:rPr lang="en-US" dirty="0" smtClean="0"/>
              <a:t>Multiple cores can try to access the shared resource simultaneously.</a:t>
            </a:r>
          </a:p>
          <a:p>
            <a:r>
              <a:rPr lang="en-US" dirty="0" smtClean="0"/>
              <a:t>One core is granted the resource, the other cores wait.</a:t>
            </a:r>
          </a:p>
          <a:p>
            <a:r>
              <a:rPr lang="en-US" dirty="0" smtClean="0"/>
              <a:t>I.e. each core can potentially delay the others.</a:t>
            </a:r>
          </a:p>
          <a:p>
            <a:endParaRPr lang="en-US" dirty="0"/>
          </a:p>
          <a:p>
            <a:r>
              <a:rPr lang="en-US" dirty="0" smtClean="0"/>
              <a:t>Note: it’s not just cores – DMA peripherals can also content for main memory access.</a:t>
            </a:r>
          </a:p>
          <a:p>
            <a:endParaRPr lang="en-US" dirty="0"/>
          </a:p>
          <a:p>
            <a:r>
              <a:rPr lang="en-US" dirty="0" smtClean="0"/>
              <a:t>How bad it is?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8281E7-ED26-4FDF-A81D-C63B5C4C571A}" type="slidenum">
              <a:rPr lang="en-CA" smtClean="0"/>
              <a:pPr/>
              <a:t>9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6099056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Engineering_Black">
  <a:themeElements>
    <a:clrScheme name="Waterloo 1">
      <a:dk1>
        <a:sysClr val="windowText" lastClr="000000"/>
      </a:dk1>
      <a:lt1>
        <a:srgbClr val="FFFFFF"/>
      </a:lt1>
      <a:dk2>
        <a:srgbClr val="57068C"/>
      </a:dk2>
      <a:lt2>
        <a:srgbClr val="FFFFFF"/>
      </a:lt2>
      <a:accent1>
        <a:srgbClr val="0073CF"/>
      </a:accent1>
      <a:accent2>
        <a:srgbClr val="E98300"/>
      </a:accent2>
      <a:accent3>
        <a:srgbClr val="E0249A"/>
      </a:accent3>
      <a:accent4>
        <a:srgbClr val="009AA6"/>
      </a:accent4>
      <a:accent5>
        <a:srgbClr val="B6BF00"/>
      </a:accent5>
      <a:accent6>
        <a:srgbClr val="96172E"/>
      </a:accent6>
      <a:hlink>
        <a:srgbClr val="FECB00"/>
      </a:hlink>
      <a:folHlink>
        <a:srgbClr val="FECB0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Engineering_Black</Template>
  <TotalTime>1757</TotalTime>
  <Words>3314</Words>
  <Application>Microsoft Macintosh PowerPoint</Application>
  <PresentationFormat>On-screen Show (4:3)</PresentationFormat>
  <Paragraphs>623</Paragraphs>
  <Slides>80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80</vt:i4>
      </vt:variant>
    </vt:vector>
  </HeadingPairs>
  <TitlesOfParts>
    <vt:vector size="81" baseType="lpstr">
      <vt:lpstr>Engineering_Black</vt:lpstr>
      <vt:lpstr>ECE 720T5 Fall 2012       Cyber-Physical Systems</vt:lpstr>
      <vt:lpstr>Topic Today: Memory architectures</vt:lpstr>
      <vt:lpstr>What is the problem with cache?</vt:lpstr>
      <vt:lpstr>Best vs Worst Case Cache Behavior</vt:lpstr>
      <vt:lpstr>Shared Memory Resources: Issues</vt:lpstr>
      <vt:lpstr>Shared Memory Resources: Issues</vt:lpstr>
      <vt:lpstr>Shared Memory Resources: Issues</vt:lpstr>
      <vt:lpstr>Shared Memory Resources: Issues</vt:lpstr>
      <vt:lpstr>Shared Memory Resources: Issues</vt:lpstr>
      <vt:lpstr>Timing Interference, 2 cores</vt:lpstr>
      <vt:lpstr>Timing Interference, 8 Cores Sim</vt:lpstr>
      <vt:lpstr>Solutions</vt:lpstr>
      <vt:lpstr>Solutions: allocation interference</vt:lpstr>
      <vt:lpstr>OS-based partitioning</vt:lpstr>
      <vt:lpstr>Solutions: allocation interference</vt:lpstr>
      <vt:lpstr>Solutions: allocation interference</vt:lpstr>
      <vt:lpstr>Solution: timing interference</vt:lpstr>
      <vt:lpstr>Implementing Time-Predictable Load and Store Operations</vt:lpstr>
      <vt:lpstr>Example Code Fragment</vt:lpstr>
      <vt:lpstr>Scratchpad MMU</vt:lpstr>
      <vt:lpstr>Implementation</vt:lpstr>
      <vt:lpstr>Open/Close Functions</vt:lpstr>
      <vt:lpstr>CPU Speed vs Object # in SMMU</vt:lpstr>
      <vt:lpstr>Results: “Good” Function</vt:lpstr>
      <vt:lpstr>Results: Not So Good Program</vt:lpstr>
      <vt:lpstr>Alternative: Cache Locking</vt:lpstr>
      <vt:lpstr>Cache vs Scratchpad</vt:lpstr>
      <vt:lpstr>Cache vs Scratchpad: Case Study</vt:lpstr>
      <vt:lpstr>Cache vs Scratchpad: Comparison</vt:lpstr>
      <vt:lpstr>Comparison</vt:lpstr>
      <vt:lpstr>Object Size is a Problem…</vt:lpstr>
      <vt:lpstr>Explicit Reservation of Local Memory in a Predictable, Preemptive Multitasking       Real-Time System</vt:lpstr>
      <vt:lpstr>Which task pays for  allocation interference?</vt:lpstr>
      <vt:lpstr>Carousel as a Stack</vt:lpstr>
      <vt:lpstr>Starting a Task - Preemption</vt:lpstr>
      <vt:lpstr>Ending a Task - Restore</vt:lpstr>
      <vt:lpstr>Task Invocation</vt:lpstr>
      <vt:lpstr>WCET Benchmarks</vt:lpstr>
      <vt:lpstr>Vs Cache</vt:lpstr>
      <vt:lpstr>Cache Partitioning vs Locking/Scratchpad</vt:lpstr>
      <vt:lpstr>Selecting Cache Partition Sizes</vt:lpstr>
      <vt:lpstr>Partition Size vs WCET in Isolation</vt:lpstr>
      <vt:lpstr>Optimizing the Allocation</vt:lpstr>
      <vt:lpstr>Avionics Case Study</vt:lpstr>
      <vt:lpstr>Avionics Case Study</vt:lpstr>
      <vt:lpstr>Shared Caches</vt:lpstr>
      <vt:lpstr>Shared Cache Partitioning</vt:lpstr>
      <vt:lpstr>Topic 2: Memory Controllers</vt:lpstr>
      <vt:lpstr>DRAM Basics</vt:lpstr>
      <vt:lpstr>DRAM Basics</vt:lpstr>
      <vt:lpstr>DRAM Basics</vt:lpstr>
      <vt:lpstr>How Page Works</vt:lpstr>
      <vt:lpstr>How Page Works</vt:lpstr>
      <vt:lpstr>Effects of Contention</vt:lpstr>
      <vt:lpstr>Effects of Contention</vt:lpstr>
      <vt:lpstr>Effects of Contention</vt:lpstr>
      <vt:lpstr>Effects of Contention</vt:lpstr>
      <vt:lpstr>Effects of Contention</vt:lpstr>
      <vt:lpstr>Effects of Contention</vt:lpstr>
      <vt:lpstr>Summary</vt:lpstr>
      <vt:lpstr>Trade-offs</vt:lpstr>
      <vt:lpstr>Trade-offs</vt:lpstr>
      <vt:lpstr>Trade-offs</vt:lpstr>
      <vt:lpstr>Predictability vs Isolation trade-off</vt:lpstr>
      <vt:lpstr>Predictability vs Isolation trade-off</vt:lpstr>
      <vt:lpstr>Predator: A Predictable SDRAM Memory Controller</vt:lpstr>
      <vt:lpstr>SDRAM Banks</vt:lpstr>
      <vt:lpstr>Worst-Case For Single-Bank: Horrible</vt:lpstr>
      <vt:lpstr>Bank Interleaving and Groups</vt:lpstr>
      <vt:lpstr>Does it always work?</vt:lpstr>
      <vt:lpstr>Arbitration: CCSP</vt:lpstr>
      <vt:lpstr>Controller Architecture</vt:lpstr>
      <vt:lpstr>Results</vt:lpstr>
      <vt:lpstr>Alternative #1: Round-Robin</vt:lpstr>
      <vt:lpstr>Results: 3 other hard rt tasks, 1 non rt</vt:lpstr>
      <vt:lpstr>VS Predator</vt:lpstr>
      <vt:lpstr>Alternative #2: TDMA</vt:lpstr>
      <vt:lpstr>Bank Schedule</vt:lpstr>
      <vt:lpstr>Pipeline Integration</vt:lpstr>
      <vt:lpstr>Vs Predator (Burst of 4)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rpellizz</dc:creator>
  <cp:lastModifiedBy>Rodolfo Pellizzoni</cp:lastModifiedBy>
  <cp:revision>375</cp:revision>
  <cp:lastPrinted>2010-03-08T19:59:32Z</cp:lastPrinted>
  <dcterms:created xsi:type="dcterms:W3CDTF">2011-07-11T00:40:10Z</dcterms:created>
  <dcterms:modified xsi:type="dcterms:W3CDTF">2012-10-03T06:18:51Z</dcterms:modified>
</cp:coreProperties>
</file>