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512" r:id="rId3"/>
    <p:sldId id="515" r:id="rId4"/>
    <p:sldId id="525" r:id="rId5"/>
    <p:sldId id="526" r:id="rId6"/>
    <p:sldId id="527" r:id="rId7"/>
    <p:sldId id="544" r:id="rId8"/>
    <p:sldId id="517" r:id="rId9"/>
    <p:sldId id="519" r:id="rId10"/>
    <p:sldId id="518" r:id="rId11"/>
    <p:sldId id="520" r:id="rId12"/>
    <p:sldId id="528" r:id="rId13"/>
    <p:sldId id="568" r:id="rId14"/>
    <p:sldId id="569" r:id="rId15"/>
    <p:sldId id="529" r:id="rId16"/>
    <p:sldId id="524" r:id="rId17"/>
    <p:sldId id="531" r:id="rId18"/>
    <p:sldId id="543" r:id="rId19"/>
    <p:sldId id="545" r:id="rId20"/>
    <p:sldId id="532" r:id="rId21"/>
    <p:sldId id="549" r:id="rId22"/>
    <p:sldId id="533" r:id="rId23"/>
    <p:sldId id="534" r:id="rId24"/>
    <p:sldId id="550" r:id="rId25"/>
    <p:sldId id="536" r:id="rId26"/>
    <p:sldId id="548" r:id="rId27"/>
    <p:sldId id="539" r:id="rId28"/>
    <p:sldId id="540" r:id="rId29"/>
    <p:sldId id="551" r:id="rId30"/>
    <p:sldId id="541" r:id="rId31"/>
    <p:sldId id="564" r:id="rId32"/>
    <p:sldId id="565" r:id="rId33"/>
    <p:sldId id="566" r:id="rId34"/>
    <p:sldId id="567" r:id="rId35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12"/>
            <p14:sldId id="515"/>
            <p14:sldId id="525"/>
            <p14:sldId id="526"/>
            <p14:sldId id="527"/>
            <p14:sldId id="544"/>
            <p14:sldId id="517"/>
            <p14:sldId id="519"/>
            <p14:sldId id="518"/>
            <p14:sldId id="520"/>
            <p14:sldId id="528"/>
            <p14:sldId id="568"/>
            <p14:sldId id="569"/>
            <p14:sldId id="529"/>
            <p14:sldId id="524"/>
            <p14:sldId id="531"/>
            <p14:sldId id="543"/>
            <p14:sldId id="545"/>
            <p14:sldId id="532"/>
            <p14:sldId id="549"/>
            <p14:sldId id="533"/>
            <p14:sldId id="534"/>
            <p14:sldId id="550"/>
            <p14:sldId id="536"/>
            <p14:sldId id="548"/>
            <p14:sldId id="539"/>
            <p14:sldId id="540"/>
            <p14:sldId id="551"/>
            <p14:sldId id="541"/>
            <p14:sldId id="564"/>
            <p14:sldId id="565"/>
            <p14:sldId id="566"/>
            <p14:sldId id="5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8182" autoAdjust="0"/>
  </p:normalViewPr>
  <p:slideViewPr>
    <p:cSldViewPr snapToGrid="0" snapToObjects="1">
      <p:cViewPr>
        <p:scale>
          <a:sx n="100" d="100"/>
          <a:sy n="100" d="100"/>
        </p:scale>
        <p:origin x="-184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12/5/12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12/5/12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46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12/5/12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12/5/12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12/5/12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12/5/12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12/5/12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12/5/12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12/5/12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</a:t>
            </a:r>
            <a:r>
              <a:rPr lang="en-US" smtClean="0"/>
              <a:t>Fall 2012       </a:t>
            </a:r>
            <a:r>
              <a:rPr lang="en-US" dirty="0" smtClean="0"/>
              <a:t>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model Wormhole Routing?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" y="956930"/>
            <a:ext cx="8899769" cy="5195157"/>
          </a:xfrm>
        </p:spPr>
        <p:txBody>
          <a:bodyPr/>
          <a:lstStyle/>
          <a:p>
            <a:r>
              <a:rPr lang="en-US" dirty="0" smtClean="0"/>
              <a:t>Sure you can!</a:t>
            </a:r>
          </a:p>
          <a:p>
            <a:endParaRPr lang="en-US" dirty="0" smtClean="0"/>
          </a:p>
          <a:p>
            <a:r>
              <a:rPr lang="en-US" dirty="0" smtClean="0"/>
              <a:t>For a flow with K flits, simply assume there are K transactions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ssign artificially decreasing priorities to the K transactions to best model the precedence constraint among flits.</a:t>
            </a:r>
          </a:p>
          <a:p>
            <a:endParaRPr lang="en-US" dirty="0" smtClean="0"/>
          </a:p>
          <a:p>
            <a:r>
              <a:rPr lang="en-US" dirty="0" smtClean="0"/>
              <a:t>The problem is that response time analysis for transaction models do not take into account relations among different resources – can not take advantage of pipeline delay.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392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" y="956930"/>
            <a:ext cx="8749931" cy="5514754"/>
          </a:xfrm>
        </p:spPr>
        <p:txBody>
          <a:bodyPr/>
          <a:lstStyle/>
          <a:p>
            <a:r>
              <a:rPr lang="en-US" sz="2200" dirty="0" smtClean="0"/>
              <a:t>Let’s focus on a single resource – note a flow might visit a resource multiple times.</a:t>
            </a:r>
          </a:p>
          <a:p>
            <a:r>
              <a:rPr lang="en-US" sz="2200" dirty="0" smtClean="0"/>
              <a:t>The worst-case is produced when a task for each interfering transaction is released at the critical instant after suffering worst-case jitter.</a:t>
            </a:r>
          </a:p>
          <a:p>
            <a:pPr lvl="1"/>
            <a:r>
              <a:rPr lang="en-US" sz="2200" dirty="0" smtClean="0"/>
              <a:t>Tasks activated before the critical instant are delayed (by jitter) until the critical instant if feasible</a:t>
            </a:r>
          </a:p>
          <a:p>
            <a:pPr lvl="1"/>
            <a:r>
              <a:rPr lang="en-US" sz="2200" dirty="0" smtClean="0"/>
              <a:t>Tasks activated after the critical instant suffer no jitter</a:t>
            </a:r>
          </a:p>
          <a:p>
            <a:r>
              <a:rPr lang="en-US" sz="2200" dirty="0" smtClean="0"/>
              <a:t>EDF: the task under analysis has deadline = to the deadline of any interfering task in the busy period</a:t>
            </a:r>
          </a:p>
          <a:p>
            <a:r>
              <a:rPr lang="en-US" sz="2200" dirty="0" smtClean="0"/>
              <a:t>RM: a task of the transaction under analysis is released at the critical instant</a:t>
            </a:r>
          </a:p>
          <a:p>
            <a:pPr lvl="1"/>
            <a:r>
              <a:rPr lang="en-US" sz="2200" dirty="0" smtClean="0"/>
              <a:t>Same assumptions for all other tasks of the transactions</a:t>
            </a:r>
          </a:p>
          <a:p>
            <a:pPr lvl="1"/>
            <a:r>
              <a:rPr lang="en-US" sz="2200" dirty="0" smtClean="0"/>
              <a:t>In both cases, we need to try out all possibilities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88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231" y="956930"/>
            <a:ext cx="8749931" cy="5514754"/>
          </a:xfrm>
        </p:spPr>
        <p:txBody>
          <a:bodyPr/>
          <a:lstStyle/>
          <a:p>
            <a:r>
              <a:rPr lang="en-US" dirty="0" smtClean="0"/>
              <a:t>Problem: the number of possible activation patterns is exponential</a:t>
            </a:r>
          </a:p>
          <a:p>
            <a:pPr lvl="1"/>
            <a:r>
              <a:rPr lang="en-US" dirty="0" smtClean="0"/>
              <a:t>For each interfering transaction, we can pick any task</a:t>
            </a:r>
          </a:p>
          <a:p>
            <a:pPr lvl="1"/>
            <a:r>
              <a:rPr lang="en-US" dirty="0" smtClean="0"/>
              <a:t>Hence the number of combinations is exponential in the number of transactions.</a:t>
            </a:r>
          </a:p>
          <a:p>
            <a:r>
              <a:rPr lang="en-US" dirty="0" smtClean="0"/>
              <a:t>Solution: compute a worst-case interference pattern over all possible starting tasks for a given interfering transaction.</a:t>
            </a:r>
          </a:p>
          <a:p>
            <a:r>
              <a:rPr lang="en-US" dirty="0" smtClean="0"/>
              <a:t>For the transaction under analysis we still analyze all possible patterns.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74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3" y="3683001"/>
            <a:ext cx="3199667" cy="2038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2901" y="1738923"/>
            <a:ext cx="3936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Transaction under analysis: </a:t>
            </a:r>
          </a:p>
          <a:p>
            <a:r>
              <a:rPr lang="en-US" sz="2400" dirty="0" smtClean="0"/>
              <a:t>single task with C = 2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227717"/>
            <a:ext cx="4406900" cy="13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2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585439" y="1719997"/>
            <a:ext cx="3127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Key idea: use slanted </a:t>
            </a:r>
          </a:p>
          <a:p>
            <a:r>
              <a:rPr lang="en-US" sz="2400" dirty="0" smtClean="0"/>
              <a:t>stairs instead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7230"/>
            <a:ext cx="5217533" cy="3683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092" y="3616569"/>
            <a:ext cx="3128976" cy="1942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1227717"/>
            <a:ext cx="4406900" cy="13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16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Jitter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9" y="956930"/>
            <a:ext cx="8821614" cy="3800685"/>
          </a:xfrm>
        </p:spPr>
        <p:txBody>
          <a:bodyPr/>
          <a:lstStyle/>
          <a:p>
            <a:r>
              <a:rPr lang="en-US" dirty="0" smtClean="0"/>
              <a:t>Jitters introduce variability – increase w-case response time</a:t>
            </a:r>
          </a:p>
          <a:p>
            <a:r>
              <a:rPr lang="en-US" dirty="0" smtClean="0"/>
              <a:t>Alternative: time-trigger all tasks.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with offsets = cumulative computation times.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worst-case response times.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Modify offsets.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back to step 2 until convergence or divergence</a:t>
            </a:r>
          </a:p>
          <a:p>
            <a:r>
              <a:rPr lang="en-US" dirty="0" smtClean="0"/>
              <a:t>However convergence is trickier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3" y="4855307"/>
            <a:ext cx="7311539" cy="114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Cyclic-Dynamic Offsets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0050" r="-20050"/>
          <a:stretch>
            <a:fillRect/>
          </a:stretch>
        </p:blipFill>
        <p:spPr>
          <a:xfrm>
            <a:off x="1161697" y="2910777"/>
            <a:ext cx="5588842" cy="33898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6309" y="956930"/>
            <a:ext cx="8821614" cy="380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Response time can decrease as a result of modifying offsets.</a:t>
            </a:r>
          </a:p>
          <a:p>
            <a:pPr lvl="1"/>
            <a:r>
              <a:rPr lang="en-US" dirty="0" smtClean="0"/>
              <a:t>Always increasing as jitter increases</a:t>
            </a:r>
          </a:p>
          <a:p>
            <a:r>
              <a:rPr lang="en-US" dirty="0" smtClean="0"/>
              <a:t>We can prove that it is sufficient to check for limit cycles.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7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Pipeline Delay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164"/>
            <a:ext cx="9144000" cy="4756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46547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higher priority. All </a:t>
            </a:r>
            <a:r>
              <a:rPr lang="en-US" dirty="0" err="1" smtClean="0"/>
              <a:t>Ctime</a:t>
            </a:r>
            <a:r>
              <a:rPr lang="en-US" dirty="0" smtClean="0"/>
              <a:t> = 1. With Jitter…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3200" y="2895600"/>
            <a:ext cx="75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0 </a:t>
            </a:r>
          </a:p>
          <a:p>
            <a:r>
              <a:rPr lang="en-US" dirty="0" smtClean="0"/>
              <a:t>R = 2 </a:t>
            </a:r>
          </a:p>
          <a:p>
            <a:r>
              <a:rPr lang="en-US" dirty="0" smtClean="0"/>
              <a:t>J 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7800" y="3031530"/>
            <a:ext cx="806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2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 = 7!</a:t>
            </a:r>
          </a:p>
          <a:p>
            <a:r>
              <a:rPr lang="en-US" dirty="0" smtClean="0"/>
              <a:t>J =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7800" y="2853730"/>
            <a:ext cx="75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1 </a:t>
            </a:r>
          </a:p>
          <a:p>
            <a:r>
              <a:rPr lang="en-US" dirty="0" smtClean="0"/>
              <a:t>R = 4</a:t>
            </a:r>
          </a:p>
          <a:p>
            <a:r>
              <a:rPr lang="en-US" dirty="0" smtClean="0"/>
              <a:t>J =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7800" y="5122748"/>
            <a:ext cx="854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4 </a:t>
            </a:r>
          </a:p>
          <a:p>
            <a:r>
              <a:rPr lang="en-US" dirty="0" smtClean="0"/>
              <a:t>R = 11</a:t>
            </a:r>
          </a:p>
          <a:p>
            <a:r>
              <a:rPr lang="en-US" dirty="0" smtClean="0"/>
              <a:t>J =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7800" y="5183229"/>
            <a:ext cx="87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5 </a:t>
            </a:r>
          </a:p>
          <a:p>
            <a:r>
              <a:rPr lang="en-US" dirty="0" smtClean="0"/>
              <a:t>R = 13</a:t>
            </a:r>
          </a:p>
          <a:p>
            <a:r>
              <a:rPr lang="en-US" dirty="0" smtClean="0"/>
              <a:t>J = 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2500" y="5155688"/>
            <a:ext cx="871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6 </a:t>
            </a:r>
          </a:p>
          <a:p>
            <a:r>
              <a:rPr lang="en-US" dirty="0" smtClean="0"/>
              <a:t>R = 15</a:t>
            </a:r>
          </a:p>
          <a:p>
            <a:r>
              <a:rPr lang="en-US" dirty="0" smtClean="0"/>
              <a:t>J = 7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4800" y="3217748"/>
            <a:ext cx="75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3 </a:t>
            </a:r>
          </a:p>
          <a:p>
            <a:r>
              <a:rPr lang="en-US" dirty="0" smtClean="0"/>
              <a:t>R = 9</a:t>
            </a:r>
          </a:p>
          <a:p>
            <a:r>
              <a:rPr lang="en-US" dirty="0" smtClean="0"/>
              <a:t>J = 4</a:t>
            </a:r>
          </a:p>
        </p:txBody>
      </p:sp>
    </p:spTree>
    <p:extLst>
      <p:ext uri="{BB962C8B-B14F-4D97-AF65-F5344CB8AC3E}">
        <p14:creationId xmlns:p14="http://schemas.microsoft.com/office/powerpoint/2010/main" val="332916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Pipeline Delay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164"/>
            <a:ext cx="9144000" cy="4756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46547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higher priority. All </a:t>
            </a:r>
            <a:r>
              <a:rPr lang="en-US" dirty="0" err="1" smtClean="0"/>
              <a:t>Ctime</a:t>
            </a:r>
            <a:r>
              <a:rPr lang="en-US" dirty="0" smtClean="0"/>
              <a:t> = 1. With Offsets…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73200" y="2895600"/>
            <a:ext cx="75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0 </a:t>
            </a:r>
          </a:p>
          <a:p>
            <a:r>
              <a:rPr lang="en-US" dirty="0" smtClean="0"/>
              <a:t>R = 2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7800" y="3031530"/>
            <a:ext cx="75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4 </a:t>
            </a:r>
          </a:p>
          <a:p>
            <a:r>
              <a:rPr lang="en-US" dirty="0" smtClean="0"/>
              <a:t>R = 6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87800" y="2853730"/>
            <a:ext cx="755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2 </a:t>
            </a:r>
          </a:p>
          <a:p>
            <a:r>
              <a:rPr lang="en-US" dirty="0" smtClean="0"/>
              <a:t>R =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7800" y="5122748"/>
            <a:ext cx="871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8 </a:t>
            </a:r>
          </a:p>
          <a:p>
            <a:r>
              <a:rPr lang="en-US" dirty="0" smtClean="0"/>
              <a:t>R =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7800" y="5183229"/>
            <a:ext cx="88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10 </a:t>
            </a:r>
          </a:p>
          <a:p>
            <a:r>
              <a:rPr lang="en-US" dirty="0" smtClean="0"/>
              <a:t>R = 12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52500" y="5155688"/>
            <a:ext cx="884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12 </a:t>
            </a:r>
          </a:p>
          <a:p>
            <a:r>
              <a:rPr lang="en-US" dirty="0" smtClean="0"/>
              <a:t>R = 14</a:t>
            </a:r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924800" y="3217748"/>
            <a:ext cx="755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 = 6 </a:t>
            </a:r>
          </a:p>
          <a:p>
            <a:r>
              <a:rPr lang="en-US" dirty="0" smtClean="0"/>
              <a:t>R = 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382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Calculus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21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Topic Today: End-To-End Analysis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861237"/>
            <a:ext cx="8662008" cy="3507608"/>
          </a:xfrm>
        </p:spPr>
        <p:txBody>
          <a:bodyPr/>
          <a:lstStyle/>
          <a:p>
            <a:r>
              <a:rPr lang="en-CA" dirty="0" smtClean="0"/>
              <a:t>HW platform comprises multiple resources</a:t>
            </a:r>
          </a:p>
          <a:p>
            <a:pPr lvl="1"/>
            <a:r>
              <a:rPr lang="en-CA" dirty="0" smtClean="0"/>
              <a:t>Processing Elements</a:t>
            </a:r>
          </a:p>
          <a:p>
            <a:pPr lvl="1"/>
            <a:r>
              <a:rPr lang="en-CA" dirty="0" smtClean="0"/>
              <a:t>Communication Links</a:t>
            </a:r>
          </a:p>
          <a:p>
            <a:r>
              <a:rPr lang="en-CA" dirty="0" smtClean="0"/>
              <a:t>SW model consists of multiple independent </a:t>
            </a:r>
            <a:r>
              <a:rPr lang="en-CA" u="sng" dirty="0" smtClean="0"/>
              <a:t>flows</a:t>
            </a:r>
            <a:r>
              <a:rPr lang="en-CA" dirty="0" smtClean="0"/>
              <a:t> or </a:t>
            </a:r>
            <a:r>
              <a:rPr lang="en-CA" u="sng" dirty="0" smtClean="0"/>
              <a:t>transactions</a:t>
            </a:r>
          </a:p>
          <a:p>
            <a:pPr lvl="1"/>
            <a:r>
              <a:rPr lang="en-CA" dirty="0" smtClean="0"/>
              <a:t>Each flow traverses a fixed sequence of resources</a:t>
            </a:r>
          </a:p>
          <a:p>
            <a:pPr lvl="1"/>
            <a:r>
              <a:rPr lang="en-CA" dirty="0" smtClean="0"/>
              <a:t>Task = flow execution on one resource</a:t>
            </a:r>
          </a:p>
          <a:p>
            <a:pPr lvl="1"/>
            <a:r>
              <a:rPr lang="en-CA" dirty="0" smtClean="0"/>
              <a:t>We are interested in computing its end-to-end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85800" y="4846544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93462" y="4464538"/>
            <a:ext cx="9769" cy="722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93462" y="5187462"/>
            <a:ext cx="64737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867162" y="4464538"/>
            <a:ext cx="0" cy="7229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85923" y="4366846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Delay Calculus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6930"/>
            <a:ext cx="9144000" cy="5195157"/>
          </a:xfrm>
        </p:spPr>
        <p:txBody>
          <a:bodyPr/>
          <a:lstStyle/>
          <a:p>
            <a:r>
              <a:rPr lang="en-CA" u="sng" dirty="0" smtClean="0"/>
              <a:t>End-To-End Delay Analysis of Distributed Systems with Cycles in the Task Graph</a:t>
            </a:r>
          </a:p>
          <a:p>
            <a:r>
              <a:rPr lang="en-CA" dirty="0" smtClean="0"/>
              <a:t>System Model:</a:t>
            </a:r>
          </a:p>
          <a:p>
            <a:pPr lvl="1"/>
            <a:r>
              <a:rPr lang="en-CA" dirty="0" smtClean="0"/>
              <a:t>Aperiodic flows (each called a job)</a:t>
            </a:r>
          </a:p>
          <a:p>
            <a:pPr lvl="1"/>
            <a:r>
              <a:rPr lang="en-CA" dirty="0" smtClean="0"/>
              <a:t>Each job has the same fixed priority on all resources (nodes)</a:t>
            </a:r>
          </a:p>
          <a:p>
            <a:pPr lvl="1"/>
            <a:r>
              <a:rPr lang="en-CA" dirty="0" smtClean="0"/>
              <a:t>Arbitrary path through nodes (stages) – can include cycles</a:t>
            </a:r>
          </a:p>
          <a:p>
            <a:pPr lvl="1"/>
            <a:r>
              <a:rPr lang="en-CA" dirty="0" smtClean="0"/>
              <a:t>Each stage can have a different computation time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How to model worm-hole routing</a:t>
            </a:r>
          </a:p>
          <a:p>
            <a:pPr lvl="1"/>
            <a:r>
              <a:rPr lang="en-CA" dirty="0" smtClean="0"/>
              <a:t>Use one job for each flit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112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the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232396" cy="2844223"/>
          </a:xfrm>
        </p:spPr>
        <p:txBody>
          <a:bodyPr/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lowest-priority flow under analysis</a:t>
            </a:r>
          </a:p>
          <a:p>
            <a:r>
              <a:rPr lang="en-US" dirty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is broken into two non-cyclic </a:t>
            </a:r>
            <a:r>
              <a:rPr lang="en-US" u="sng" dirty="0" smtClean="0"/>
              <a:t>folds</a:t>
            </a:r>
            <a:r>
              <a:rPr lang="en-US" dirty="0" smtClean="0"/>
              <a:t>:                                 (1, 2, 3) and (2, 3, 4) </a:t>
            </a:r>
          </a:p>
          <a:p>
            <a:r>
              <a:rPr lang="en-US" dirty="0" smtClean="0"/>
              <a:t>The two </a:t>
            </a:r>
            <a:r>
              <a:rPr lang="en-US" u="sng" dirty="0" smtClean="0"/>
              <a:t>segments</a:t>
            </a:r>
            <a:r>
              <a:rPr lang="en-US" dirty="0" smtClean="0"/>
              <a:t> that overlaps with f</a:t>
            </a:r>
            <a:r>
              <a:rPr lang="en-US" baseline="-25000" dirty="0" smtClean="0"/>
              <a:t>1</a:t>
            </a:r>
            <a:r>
              <a:rPr lang="en-US" dirty="0" smtClean="0"/>
              <a:t> are:                  (1, 2, 3) and (2, 3)</a:t>
            </a:r>
          </a:p>
          <a:p>
            <a:r>
              <a:rPr lang="en-US" dirty="0" smtClean="0"/>
              <a:t>Solution: consider f</a:t>
            </a:r>
            <a:r>
              <a:rPr lang="en-US" baseline="-25000" dirty="0" smtClean="0"/>
              <a:t>1(1, 2, 3) </a:t>
            </a:r>
            <a:r>
              <a:rPr lang="en-US" dirty="0" smtClean="0"/>
              <a:t>and f</a:t>
            </a:r>
            <a:r>
              <a:rPr lang="en-US" baseline="-25000" dirty="0" smtClean="0"/>
              <a:t>1(2,3) </a:t>
            </a:r>
            <a:r>
              <a:rPr lang="en-US" dirty="0" smtClean="0"/>
              <a:t>as separate flows.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85800" y="4846544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004" y="5021358"/>
            <a:ext cx="643876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2004" y="3985819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40769" y="4093253"/>
            <a:ext cx="0" cy="944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1066" y="5476632"/>
            <a:ext cx="622970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1066" y="5476632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40769" y="5476632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2004" y="3801153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608" y="5921893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06533" y="5187462"/>
            <a:ext cx="646062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406533" y="4109806"/>
            <a:ext cx="43143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533" y="4093253"/>
            <a:ext cx="0" cy="10942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4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Interfering Flows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32785" b="-32785"/>
          <a:stretch>
            <a:fillRect/>
          </a:stretch>
        </p:blipFill>
        <p:spPr>
          <a:xfrm>
            <a:off x="1473200" y="1636758"/>
            <a:ext cx="5882662" cy="3568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9788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Execution Trace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7624" r="-7624"/>
          <a:stretch>
            <a:fillRect/>
          </a:stretch>
        </p:blipFill>
        <p:spPr>
          <a:xfrm>
            <a:off x="302004" y="2059497"/>
            <a:ext cx="7274290" cy="44121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004" y="956929"/>
            <a:ext cx="8565158" cy="284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Earliest trace: earliest job finishing time on each stage such that there is no idle time at the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12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Delay Bounds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Each cross-flow segment and reserve-flow segment contributes one stage computation time to the earliest trace</a:t>
            </a:r>
          </a:p>
          <a:p>
            <a:r>
              <a:rPr lang="en-CA" dirty="0" smtClean="0"/>
              <a:t>What about forward flows?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45009" y="3406696"/>
            <a:ext cx="7170291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113" y="3075464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5009" y="3075464"/>
            <a:ext cx="1104900" cy="33123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049909" y="3075464"/>
            <a:ext cx="1104900" cy="3312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154809" y="3075464"/>
            <a:ext cx="127000" cy="33123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45009" y="4232196"/>
            <a:ext cx="7170291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13" y="3900964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259709" y="3900964"/>
            <a:ext cx="952500" cy="34393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3154809" y="3900964"/>
            <a:ext cx="1104900" cy="3312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45009" y="5095796"/>
            <a:ext cx="7170291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9113" y="4764564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59709" y="4777264"/>
            <a:ext cx="1104900" cy="3312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45009" y="6048296"/>
            <a:ext cx="71702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9113" y="5704364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64609" y="5704364"/>
            <a:ext cx="1104900" cy="3312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5364608" y="4777264"/>
            <a:ext cx="1315591" cy="33123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6687690" y="5691664"/>
            <a:ext cx="1249809" cy="343932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472400" y="4414461"/>
            <a:ext cx="209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2</a:t>
            </a:r>
            <a:r>
              <a:rPr lang="en-US" dirty="0" smtClean="0"/>
              <a:t> on the last stage </a:t>
            </a:r>
            <a:endParaRPr lang="en-US" dirty="0"/>
          </a:p>
          <a:p>
            <a:r>
              <a:rPr lang="en-US" dirty="0" smtClean="0"/>
              <a:t>it delays 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3564852" y="4737627"/>
            <a:ext cx="588048" cy="1645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2292" y="2415064"/>
            <a:ext cx="331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/>
              <a:t>2</a:t>
            </a:r>
            <a:r>
              <a:rPr lang="en-US" dirty="0" smtClean="0"/>
              <a:t> preempting lower-priority job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35609" y="2784396"/>
            <a:ext cx="236091" cy="291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2209" y="2408556"/>
            <a:ext cx="307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ne execution of the longest</a:t>
            </a:r>
            <a:endParaRPr lang="en-US" baseline="-25000" dirty="0" smtClean="0"/>
          </a:p>
          <a:p>
            <a:r>
              <a:rPr lang="en-US" dirty="0"/>
              <a:t>j</a:t>
            </a:r>
            <a:r>
              <a:rPr lang="en-US" dirty="0" smtClean="0"/>
              <a:t>ob on each stage</a:t>
            </a:r>
          </a:p>
        </p:txBody>
      </p:sp>
      <p:cxnSp>
        <p:nvCxnSpPr>
          <p:cNvPr id="39" name="Straight Arrow Connector 38"/>
          <p:cNvCxnSpPr>
            <a:stCxn id="37" idx="1"/>
            <a:endCxn id="11" idx="3"/>
          </p:cNvCxnSpPr>
          <p:nvPr/>
        </p:nvCxnSpPr>
        <p:spPr>
          <a:xfrm flipH="1">
            <a:off x="3281809" y="2731722"/>
            <a:ext cx="1930400" cy="5093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924300" y="2882900"/>
            <a:ext cx="1287909" cy="1018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02300" y="3054887"/>
            <a:ext cx="215900" cy="1682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3" idx="0"/>
          </p:cNvCxnSpPr>
          <p:nvPr/>
        </p:nvCxnSpPr>
        <p:spPr>
          <a:xfrm>
            <a:off x="6261100" y="3054887"/>
            <a:ext cx="1051495" cy="2636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529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Delay Bounds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3361070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err="1" smtClean="0"/>
              <a:t>Preemptive</a:t>
            </a:r>
            <a:r>
              <a:rPr lang="en-CA" dirty="0" smtClean="0"/>
              <a:t> Case:</a:t>
            </a:r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r>
              <a:rPr lang="en-CA" dirty="0" smtClean="0"/>
              <a:t>Non-</a:t>
            </a:r>
            <a:r>
              <a:rPr lang="en-CA" dirty="0" err="1" smtClean="0"/>
              <a:t>Preemptive</a:t>
            </a:r>
            <a:r>
              <a:rPr lang="en-CA" dirty="0" smtClean="0"/>
              <a:t> Case: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917699"/>
            <a:ext cx="7645400" cy="93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66" y="3409863"/>
            <a:ext cx="7802991" cy="1958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3252" y="956930"/>
            <a:ext cx="2879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max executions for each </a:t>
            </a:r>
          </a:p>
          <a:p>
            <a:r>
              <a:rPr lang="en-US" dirty="0"/>
              <a:t>h</a:t>
            </a:r>
            <a:r>
              <a:rPr lang="en-US" dirty="0" smtClean="0"/>
              <a:t>igher priority segment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3224" y="1261728"/>
            <a:ext cx="167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exec time</a:t>
            </a:r>
          </a:p>
          <a:p>
            <a:r>
              <a:rPr lang="en-US" dirty="0" smtClean="0"/>
              <a:t>for each stage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11700" y="1603261"/>
            <a:ext cx="317500" cy="4287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73082" y="1908059"/>
            <a:ext cx="366820" cy="250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317460"/>
            <a:ext cx="2763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preemption means</a:t>
            </a:r>
          </a:p>
          <a:p>
            <a:r>
              <a:rPr lang="en-US" dirty="0"/>
              <a:t>o</a:t>
            </a:r>
            <a:r>
              <a:rPr lang="en-US" dirty="0" smtClean="0"/>
              <a:t>ne max execution for</a:t>
            </a:r>
          </a:p>
          <a:p>
            <a:r>
              <a:rPr lang="en-US" dirty="0"/>
              <a:t>h</a:t>
            </a:r>
            <a:r>
              <a:rPr lang="en-US" dirty="0" smtClean="0"/>
              <a:t>igher priority segment…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73274" y="5295009"/>
            <a:ext cx="3340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but we have to pay one</a:t>
            </a:r>
          </a:p>
          <a:p>
            <a:r>
              <a:rPr lang="en-US" dirty="0"/>
              <a:t>m</a:t>
            </a:r>
            <a:r>
              <a:rPr lang="en-US" dirty="0" smtClean="0"/>
              <a:t>ax execution of blocking time </a:t>
            </a:r>
          </a:p>
          <a:p>
            <a:r>
              <a:rPr lang="en-US" dirty="0"/>
              <a:t>o</a:t>
            </a:r>
            <a:r>
              <a:rPr lang="en-US" dirty="0" smtClean="0"/>
              <a:t>n each stage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117600" y="4521200"/>
            <a:ext cx="1371600" cy="79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4279900" y="5295010"/>
            <a:ext cx="893374" cy="461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4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Pipeline Delay - </a:t>
            </a:r>
            <a:r>
              <a:rPr lang="en-CA" dirty="0" err="1" smtClean="0"/>
              <a:t>Preemptive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5164"/>
            <a:ext cx="9144000" cy="475652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465470"/>
          </a:xfrm>
        </p:spPr>
        <p:txBody>
          <a:bodyPr/>
          <a:lstStyle/>
          <a:p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higher priority. All </a:t>
            </a:r>
            <a:r>
              <a:rPr lang="en-US" dirty="0" err="1" smtClean="0"/>
              <a:t>Ctime</a:t>
            </a:r>
            <a:r>
              <a:rPr lang="en-US" dirty="0" smtClean="0"/>
              <a:t> = 1. T</a:t>
            </a:r>
            <a:r>
              <a:rPr lang="en-US" baseline="-25000" dirty="0" smtClean="0"/>
              <a:t>1</a:t>
            </a:r>
            <a:r>
              <a:rPr lang="en-US" dirty="0" smtClean="0"/>
              <a:t> response time = 9.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5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Periodic Case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Now assume jobs are produced by periodic activations…</a:t>
            </a:r>
          </a:p>
          <a:p>
            <a:r>
              <a:rPr lang="en-CA" dirty="0" smtClean="0"/>
              <a:t>Trick: reduce cyclic system to an equivalent uniprocessor system. For </a:t>
            </a:r>
            <a:r>
              <a:rPr lang="en-CA" dirty="0" err="1" smtClean="0"/>
              <a:t>preemptive</a:t>
            </a:r>
            <a:r>
              <a:rPr lang="en-CA" dirty="0" smtClean="0"/>
              <a:t> case:</a:t>
            </a:r>
          </a:p>
          <a:p>
            <a:pPr lvl="1"/>
            <a:r>
              <a:rPr lang="en-CA" dirty="0" smtClean="0"/>
              <a:t>Replace each segment with a periodic task with </a:t>
            </a:r>
            <a:r>
              <a:rPr lang="en-CA" dirty="0" err="1" smtClean="0"/>
              <a:t>ctime</a:t>
            </a:r>
            <a:r>
              <a:rPr lang="en-CA" dirty="0" smtClean="0"/>
              <a:t> = 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Replace the flow under analysis with a task with </a:t>
            </a:r>
            <a:r>
              <a:rPr lang="en-CA" dirty="0" err="1" smtClean="0"/>
              <a:t>ctime</a:t>
            </a:r>
            <a:r>
              <a:rPr lang="en-CA" dirty="0" smtClean="0"/>
              <a:t> =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 err="1" smtClean="0"/>
              <a:t>Schedulability</a:t>
            </a:r>
            <a:r>
              <a:rPr lang="en-CA" dirty="0" smtClean="0"/>
              <a:t> can then be checked with any uniprocessor test (utilization bound, response time analysis).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489199"/>
            <a:ext cx="1143000" cy="831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3987800"/>
            <a:ext cx="1562100" cy="7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70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Transitive Delay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058530"/>
            <a:ext cx="8565158" cy="2078370"/>
          </a:xfrm>
        </p:spPr>
        <p:txBody>
          <a:bodyPr/>
          <a:lstStyle/>
          <a:p>
            <a:r>
              <a:rPr lang="en-CA" dirty="0" smtClean="0"/>
              <a:t>All </a:t>
            </a:r>
            <a:r>
              <a:rPr lang="en-CA" dirty="0" err="1" smtClean="0"/>
              <a:t>Ctime</a:t>
            </a:r>
            <a:r>
              <a:rPr lang="en-CA" dirty="0" smtClean="0"/>
              <a:t> = 1, non-</a:t>
            </a:r>
            <a:r>
              <a:rPr lang="en-CA" dirty="0" err="1" smtClean="0"/>
              <a:t>preemptive</a:t>
            </a:r>
            <a:r>
              <a:rPr lang="en-CA" dirty="0" smtClean="0"/>
              <a:t>.</a:t>
            </a:r>
          </a:p>
          <a:p>
            <a:r>
              <a:rPr lang="en-CA" dirty="0" smtClean="0"/>
              <a:t>Let’s assume T</a:t>
            </a:r>
            <a:r>
              <a:rPr lang="en-CA" baseline="-25000" dirty="0" smtClean="0"/>
              <a:t>2</a:t>
            </a:r>
            <a:r>
              <a:rPr lang="en-CA" dirty="0" smtClean="0"/>
              <a:t> = T</a:t>
            </a:r>
            <a:r>
              <a:rPr lang="en-CA" baseline="-25000" dirty="0" smtClean="0"/>
              <a:t>3</a:t>
            </a:r>
            <a:r>
              <a:rPr lang="en-CA" dirty="0" smtClean="0"/>
              <a:t> = 2, deadline = period.</a:t>
            </a:r>
          </a:p>
          <a:p>
            <a:r>
              <a:rPr lang="en-CA" dirty="0" smtClean="0"/>
              <a:t>Then U</a:t>
            </a:r>
            <a:r>
              <a:rPr lang="en-CA" baseline="-25000" dirty="0" smtClean="0"/>
              <a:t>2</a:t>
            </a:r>
            <a:r>
              <a:rPr lang="en-CA" dirty="0" smtClean="0"/>
              <a:t> = ½, U</a:t>
            </a:r>
            <a:r>
              <a:rPr lang="en-CA" baseline="-25000" dirty="0" smtClean="0"/>
              <a:t>3 </a:t>
            </a:r>
            <a:r>
              <a:rPr lang="en-CA" dirty="0" smtClean="0"/>
              <a:t>= </a:t>
            </a:r>
            <a:r>
              <a:rPr lang="en-CA" dirty="0"/>
              <a:t>½ </a:t>
            </a:r>
            <a:r>
              <a:rPr lang="en-CA" dirty="0" smtClean="0"/>
              <a:t>and the system is not schedulable…</a:t>
            </a:r>
          </a:p>
          <a:p>
            <a:r>
              <a:rPr lang="en-CA" dirty="0" smtClean="0"/>
              <a:t>In reality the worst-case response time of f</a:t>
            </a:r>
            <a:r>
              <a:rPr lang="en-CA" baseline="-25000" dirty="0" smtClean="0"/>
              <a:t>1</a:t>
            </a:r>
            <a:r>
              <a:rPr lang="en-CA" dirty="0" smtClean="0"/>
              <a:t> is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482917" y="4548556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92717" y="4548556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08621" y="4889262"/>
            <a:ext cx="48186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8621" y="3867611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27279" y="3853723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746031" y="5164968"/>
            <a:ext cx="253400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46031" y="5178644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80034" y="5164968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8621" y="3682945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6031" y="5623905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32434" y="5123727"/>
            <a:ext cx="2521303" cy="2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32434" y="5123939"/>
            <a:ext cx="0" cy="62992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53737" y="5123727"/>
            <a:ext cx="0" cy="62992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32434" y="5569200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06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if deadline &gt; period?</a:t>
            </a:r>
          </a:p>
          <a:p>
            <a:pPr lvl="1"/>
            <a:r>
              <a:rPr lang="en-US" dirty="0" smtClean="0"/>
              <a:t>Add an addition floor(deadline/period) instances of the higher priority job.</a:t>
            </a:r>
          </a:p>
          <a:p>
            <a:pPr lvl="1"/>
            <a:r>
              <a:rPr lang="en-US" dirty="0" smtClean="0"/>
              <a:t>Self blocking: the flow under analysis can block itself. Hence, consider its previous instances as another, higher priority flow.</a:t>
            </a:r>
            <a:endParaRPr lang="en-US" dirty="0"/>
          </a:p>
          <a:p>
            <a:r>
              <a:rPr lang="en-US" dirty="0" smtClean="0"/>
              <a:t>What happens if a flow suffers jitter (i.e., indirect blocking)?</a:t>
            </a:r>
          </a:p>
          <a:p>
            <a:pPr lvl="1"/>
            <a:r>
              <a:rPr lang="en-US" dirty="0" smtClean="0"/>
              <a:t>Add an additional ceil(jitter/period) instances.</a:t>
            </a:r>
          </a:p>
          <a:p>
            <a:pPr lvl="1"/>
            <a:r>
              <a:rPr lang="en-US" dirty="0" smtClean="0"/>
              <a:t>Note: all reverse flows have this issue…</a:t>
            </a:r>
          </a:p>
          <a:p>
            <a:endParaRPr lang="en-US" dirty="0" smtClean="0"/>
          </a:p>
          <a:p>
            <a:r>
              <a:rPr lang="en-US" dirty="0" smtClean="0"/>
              <a:t>Lots of added terms -&gt; bad analysis for low number of stages.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264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Analyses: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05747"/>
              </p:ext>
            </p:extLst>
          </p:nvPr>
        </p:nvGraphicFramePr>
        <p:xfrm>
          <a:off x="302005" y="1094153"/>
          <a:ext cx="8565159" cy="5162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032"/>
                <a:gridCol w="1713032"/>
                <a:gridCol w="1819886"/>
                <a:gridCol w="1606177"/>
                <a:gridCol w="1713032"/>
              </a:tblGrid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Arbitration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Deadlines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r>
                        <a:rPr lang="en-US" baseline="0" dirty="0" smtClean="0"/>
                        <a:t> Calculus / Real-Time Calculus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arrival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service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Any; works better for independent policies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assumption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Holistic Analysis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</a:t>
                      </a:r>
                      <a:r>
                        <a:rPr lang="en-US" baseline="0" dirty="0" smtClean="0"/>
                        <a:t> / Sporadic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times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per-task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 (TDMA),</a:t>
                      </a:r>
                      <a:r>
                        <a:rPr lang="en-US" baseline="0" dirty="0" smtClean="0"/>
                        <a:t> FP, EDF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deadline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Delay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Aperiodic</a:t>
                      </a:r>
                      <a:r>
                        <a:rPr lang="en-US" baseline="0" dirty="0" smtClean="0"/>
                        <a:t> (can be extended to periodic but it works worse)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times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per-task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Independent, 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Any;</a:t>
                      </a:r>
                      <a:r>
                        <a:rPr lang="en-US" baseline="0" dirty="0" smtClean="0"/>
                        <a:t> for periodic, works better for D &lt;= period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Flow-based</a:t>
                      </a:r>
                      <a:r>
                        <a:rPr lang="en-US" baseline="0" dirty="0" smtClean="0"/>
                        <a:t> latency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</a:t>
                      </a:r>
                      <a:r>
                        <a:rPr lang="en-US" baseline="0" dirty="0" smtClean="0"/>
                        <a:t> / Sporadic Transactions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</a:t>
                      </a:r>
                      <a:r>
                        <a:rPr lang="en-US" baseline="0" dirty="0" smtClean="0"/>
                        <a:t> per-transaction time; </a:t>
                      </a:r>
                      <a:r>
                        <a:rPr lang="en-US" baseline="0" dirty="0" err="1" smtClean="0"/>
                        <a:t>uni</a:t>
                      </a:r>
                      <a:r>
                        <a:rPr lang="en-US" baseline="0" dirty="0" smtClean="0"/>
                        <a:t>-directional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&lt;=</a:t>
                      </a:r>
                      <a:r>
                        <a:rPr lang="en-US" baseline="0" dirty="0" smtClean="0"/>
                        <a:t> period (could be extended)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97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When does it perform well?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639" r="-8639"/>
          <a:stretch>
            <a:fillRect/>
          </a:stretch>
        </p:blipFill>
        <p:spPr>
          <a:xfrm>
            <a:off x="-127000" y="2305115"/>
            <a:ext cx="7200900" cy="43676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004" y="956931"/>
            <a:ext cx="8565158" cy="150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Send request to a server, get answer back.</a:t>
            </a:r>
          </a:p>
          <a:p>
            <a:r>
              <a:rPr lang="en-US" dirty="0" smtClean="0"/>
              <a:t>Same path for all request/response pairs!</a:t>
            </a:r>
          </a:p>
          <a:p>
            <a:r>
              <a:rPr lang="en-US" dirty="0" smtClean="0"/>
              <a:t>Hundreds of tasks.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24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Network Calculus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1477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Traffic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1849770"/>
          </a:xfrm>
        </p:spPr>
        <p:txBody>
          <a:bodyPr/>
          <a:lstStyle/>
          <a:p>
            <a:r>
              <a:rPr lang="en-US" dirty="0" smtClean="0"/>
              <a:t>Assumption: we do not know the arbitration employed by the router.</a:t>
            </a:r>
          </a:p>
          <a:p>
            <a:r>
              <a:rPr lang="en-US" dirty="0" smtClean="0"/>
              <a:t>Solution: consider each flow as the lowest-priority one.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32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6" y="2463800"/>
            <a:ext cx="8190361" cy="196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4673600"/>
            <a:ext cx="5508978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4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2628900"/>
            <a:ext cx="8565158" cy="3523187"/>
          </a:xfrm>
        </p:spPr>
        <p:txBody>
          <a:bodyPr/>
          <a:lstStyle/>
          <a:p>
            <a:r>
              <a:rPr lang="en-US" dirty="0" smtClean="0"/>
              <a:t>Problem: the </a:t>
            </a:r>
            <a:r>
              <a:rPr lang="en-US" dirty="0" err="1" smtClean="0"/>
              <a:t>burstiness</a:t>
            </a:r>
            <a:r>
              <a:rPr lang="en-US" dirty="0" smtClean="0"/>
              <a:t> values at stages 1, 2 are interdependent. </a:t>
            </a:r>
          </a:p>
          <a:p>
            <a:r>
              <a:rPr lang="en-US" dirty="0" smtClean="0"/>
              <a:t>Solution: write a system of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1003300"/>
            <a:ext cx="5508978" cy="16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441700"/>
            <a:ext cx="1665654" cy="39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431" y="4127500"/>
            <a:ext cx="6702623" cy="176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916059"/>
            <a:ext cx="1473200" cy="4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3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956930"/>
            <a:ext cx="8877300" cy="5342270"/>
          </a:xfrm>
        </p:spPr>
        <p:txBody>
          <a:bodyPr/>
          <a:lstStyle/>
          <a:p>
            <a:r>
              <a:rPr lang="en-US" dirty="0" smtClean="0"/>
              <a:t>We need to compute </a:t>
            </a:r>
          </a:p>
          <a:p>
            <a:r>
              <a:rPr lang="en-US" i="1" dirty="0" smtClean="0"/>
              <a:t>I - A</a:t>
            </a:r>
            <a:r>
              <a:rPr lang="en-US" dirty="0" smtClean="0"/>
              <a:t> can be inverted </a:t>
            </a:r>
            <a:r>
              <a:rPr lang="en-US" dirty="0" err="1" smtClean="0"/>
              <a:t>iff</a:t>
            </a:r>
            <a:r>
              <a:rPr lang="en-US" dirty="0" smtClean="0"/>
              <a:t> all eigenvalues of A have module &lt;= 1.</a:t>
            </a:r>
          </a:p>
          <a:p>
            <a:r>
              <a:rPr lang="en-US" dirty="0" smtClean="0"/>
              <a:t>The eigenvalues of the matrix are                 and               . </a:t>
            </a:r>
          </a:p>
          <a:p>
            <a:endParaRPr lang="en-US" dirty="0" smtClean="0"/>
          </a:p>
          <a:p>
            <a:r>
              <a:rPr lang="en-US" dirty="0" smtClean="0"/>
              <a:t>Solving for rho: </a:t>
            </a:r>
          </a:p>
          <a:p>
            <a:endParaRPr lang="en-US" dirty="0"/>
          </a:p>
          <a:p>
            <a:r>
              <a:rPr lang="en-US" dirty="0" smtClean="0"/>
              <a:t>Note: for bus utilizations &gt; 76.4%, we can not find a solution.</a:t>
            </a:r>
            <a:endParaRPr lang="en-US" dirty="0"/>
          </a:p>
          <a:p>
            <a:r>
              <a:rPr lang="en-US" dirty="0" smtClean="0"/>
              <a:t>Does a solution exist in such a case?</a:t>
            </a:r>
          </a:p>
          <a:p>
            <a:pPr lvl="1"/>
            <a:r>
              <a:rPr lang="en-US" dirty="0" smtClean="0"/>
              <a:t>Yes, following delay calculus, each bit of f</a:t>
            </a:r>
            <a:r>
              <a:rPr lang="en-US" baseline="-25000" dirty="0" smtClean="0"/>
              <a:t>1</a:t>
            </a:r>
            <a:r>
              <a:rPr lang="en-US" dirty="0" smtClean="0"/>
              <a:t> can only delay f</a:t>
            </a:r>
            <a:r>
              <a:rPr lang="en-US" baseline="-25000" dirty="0" smtClean="0"/>
              <a:t>2</a:t>
            </a:r>
            <a:r>
              <a:rPr lang="en-US" dirty="0" smtClean="0"/>
              <a:t> on one node.</a:t>
            </a:r>
          </a:p>
          <a:p>
            <a:pPr lvl="1"/>
            <a:r>
              <a:rPr lang="en-US" dirty="0" smtClean="0"/>
              <a:t>However, for more complex topologies (transitive delay) this is an open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34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980728"/>
            <a:ext cx="1947912" cy="395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866899"/>
            <a:ext cx="1143000" cy="3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382" y="1852428"/>
            <a:ext cx="1089918" cy="34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567" y="2768600"/>
            <a:ext cx="2493433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4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240238"/>
            <a:ext cx="8565158" cy="1983608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 and f</a:t>
            </a:r>
            <a:r>
              <a:rPr lang="en-US" baseline="-25000" dirty="0" smtClean="0"/>
              <a:t>2</a:t>
            </a:r>
            <a:r>
              <a:rPr lang="en-US" dirty="0" smtClean="0"/>
              <a:t> share more than one contiguous resources.</a:t>
            </a:r>
          </a:p>
          <a:p>
            <a:r>
              <a:rPr lang="en-US" dirty="0" smtClean="0"/>
              <a:t>Can the analysis take advantage of this information?</a:t>
            </a:r>
          </a:p>
          <a:p>
            <a:pPr lvl="1"/>
            <a:r>
              <a:rPr lang="en-US" dirty="0" smtClean="0"/>
              <a:t>If f</a:t>
            </a:r>
            <a:r>
              <a:rPr lang="en-US" baseline="-25000" dirty="0" smtClean="0"/>
              <a:t>2</a:t>
            </a:r>
            <a:r>
              <a:rPr lang="en-US" dirty="0" smtClean="0"/>
              <a:t> “gets ahead” of f</a:t>
            </a:r>
            <a:r>
              <a:rPr lang="en-US" baseline="-25000" dirty="0" smtClean="0"/>
              <a:t>1</a:t>
            </a:r>
            <a:r>
              <a:rPr lang="en-US" dirty="0" smtClean="0"/>
              <a:t> on R2, it is likely to cause less interference on R3.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85800" y="4846544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004" y="5187462"/>
            <a:ext cx="85651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2004" y="4151923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867162" y="4151923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39866" y="5476632"/>
            <a:ext cx="440090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39866" y="5476632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40769" y="5476632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2004" y="3967257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866" y="5921893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432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Delay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289537"/>
            <a:ext cx="8565158" cy="2422771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and f</a:t>
            </a:r>
            <a:r>
              <a:rPr lang="en-US" baseline="-25000" dirty="0" smtClean="0"/>
              <a:t>3</a:t>
            </a:r>
            <a:r>
              <a:rPr lang="en-US" dirty="0" smtClean="0"/>
              <a:t> both interfere with f</a:t>
            </a:r>
            <a:r>
              <a:rPr lang="en-US" baseline="-25000" dirty="0" smtClean="0"/>
              <a:t>1</a:t>
            </a:r>
            <a:r>
              <a:rPr lang="en-US" dirty="0" smtClean="0"/>
              <a:t>, but only one at a time.</a:t>
            </a:r>
          </a:p>
          <a:p>
            <a:r>
              <a:rPr lang="en-US" dirty="0" smtClean="0"/>
              <a:t>Can the analysis take advantage of this information?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85800" y="4846544"/>
            <a:ext cx="1371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86600" y="4846544"/>
            <a:ext cx="1447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2004" y="5187462"/>
            <a:ext cx="856515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02004" y="4151923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867162" y="4151923"/>
            <a:ext cx="0" cy="10355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9414" y="5462956"/>
            <a:ext cx="440090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9414" y="5462956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40317" y="5462956"/>
            <a:ext cx="0" cy="62992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2004" y="3967257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414" y="5908217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f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92717" y="5421927"/>
            <a:ext cx="4400903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92717" y="5421927"/>
            <a:ext cx="0" cy="62992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093620" y="5421927"/>
            <a:ext cx="0" cy="62992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92717" y="5867188"/>
            <a:ext cx="334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baseline="-25000" dirty="0" smtClean="0">
                <a:solidFill>
                  <a:schemeClr val="accent2"/>
                </a:solidFill>
              </a:rPr>
              <a:t>3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3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Analyses: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66022"/>
              </p:ext>
            </p:extLst>
          </p:nvPr>
        </p:nvGraphicFramePr>
        <p:xfrm>
          <a:off x="180975" y="1250461"/>
          <a:ext cx="8686187" cy="387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548"/>
                <a:gridCol w="2236446"/>
                <a:gridCol w="2259506"/>
                <a:gridCol w="2018687"/>
              </a:tblGrid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</a:t>
                      </a:r>
                      <a:r>
                        <a:rPr lang="en-US" baseline="0" dirty="0" smtClean="0"/>
                        <a:t> increases </a:t>
                      </a:r>
                      <a:r>
                        <a:rPr lang="en-US" dirty="0" smtClean="0"/>
                        <a:t>with # resources?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Pipeline</a:t>
                      </a:r>
                      <a:r>
                        <a:rPr lang="en-US" baseline="0" dirty="0" smtClean="0"/>
                        <a:t> Delay Considered?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Transitive Delay Considered?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r>
                        <a:rPr lang="en-US" baseline="0" dirty="0" smtClean="0"/>
                        <a:t> Calculus / Real-Time Calculus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Superlinear</a:t>
                      </a:r>
                      <a:r>
                        <a:rPr lang="en-US" baseline="0" dirty="0" smtClean="0"/>
                        <a:t> (down to almost constant  in some cases)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Holistic Analysis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Generally</a:t>
                      </a:r>
                      <a:r>
                        <a:rPr lang="en-US" baseline="0" dirty="0" smtClean="0"/>
                        <a:t> linear in # different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(partial if flow revisits resource)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Delay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Almost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(partial</a:t>
                      </a:r>
                      <a:r>
                        <a:rPr lang="en-US" baseline="0" dirty="0" smtClean="0"/>
                        <a:t> extension)</a:t>
                      </a:r>
                      <a:endParaRPr lang="en-US" dirty="0"/>
                    </a:p>
                  </a:txBody>
                  <a:tcPr/>
                </a:tc>
              </a:tr>
              <a:tr h="681892">
                <a:tc>
                  <a:txBody>
                    <a:bodyPr/>
                    <a:lstStyle/>
                    <a:p>
                      <a:r>
                        <a:rPr lang="en-US" dirty="0" smtClean="0"/>
                        <a:t>Flow-based</a:t>
                      </a:r>
                      <a:r>
                        <a:rPr lang="en-US" baseline="0" dirty="0" smtClean="0"/>
                        <a:t> latency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Almost 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(Partial for Link- Level</a:t>
                      </a:r>
                      <a:r>
                        <a:rPr lang="en-US" baseline="0" dirty="0" smtClean="0"/>
                        <a:t> Analysis)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(Yes for Link-Level Analysis)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98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5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Transaction Model (Tasks with Offsets)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3618" b="-53618"/>
          <a:stretch>
            <a:fillRect/>
          </a:stretch>
        </p:blipFill>
        <p:spPr>
          <a:xfrm>
            <a:off x="-24607" y="1892300"/>
            <a:ext cx="9080216" cy="5507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004" y="852967"/>
            <a:ext cx="8565158" cy="22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/>
              <a:t>Schedulability</a:t>
            </a:r>
            <a:r>
              <a:rPr lang="en-US" u="sng" dirty="0"/>
              <a:t> Analysis for Tasks with Static and Dynamic Offsets. </a:t>
            </a:r>
            <a:endParaRPr lang="en-US" u="sng" dirty="0" smtClean="0"/>
          </a:p>
          <a:p>
            <a:r>
              <a:rPr lang="en-US" u="sng" dirty="0" smtClean="0"/>
              <a:t>Fast </a:t>
            </a:r>
            <a:r>
              <a:rPr lang="en-US" u="sng" dirty="0"/>
              <a:t>and Tight Response-Times for Tasks with </a:t>
            </a:r>
            <a:r>
              <a:rPr lang="en-US" u="sng" dirty="0" smtClean="0"/>
              <a:t>Offsets</a:t>
            </a:r>
          </a:p>
          <a:p>
            <a:r>
              <a:rPr lang="en-US" u="sng" dirty="0" smtClean="0"/>
              <a:t>Improved </a:t>
            </a:r>
            <a:r>
              <a:rPr lang="en-US" u="sng" dirty="0" err="1"/>
              <a:t>Schedulability</a:t>
            </a:r>
            <a:r>
              <a:rPr lang="en-US" u="sng" dirty="0"/>
              <a:t> Analysis of Real-</a:t>
            </a:r>
            <a:r>
              <a:rPr lang="en-US" u="sng" dirty="0" smtClean="0"/>
              <a:t>Time Transactions </a:t>
            </a:r>
            <a:r>
              <a:rPr lang="en-US" u="sng" dirty="0"/>
              <a:t>with Earliest Deadline Scheduling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227668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Start with offsets = cumulative computation times.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Compute worst-case response times.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Update release jitter.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Go back to step 2 until convergence to fixed-point (or end-to-end response time &gt; deadline).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51" y="3643923"/>
            <a:ext cx="7843238" cy="21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5541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3867</TotalTime>
  <Words>1687</Words>
  <Application>Microsoft Macintosh PowerPoint</Application>
  <PresentationFormat>On-screen Show (4:3)</PresentationFormat>
  <Paragraphs>319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Engineering_Black</vt:lpstr>
      <vt:lpstr>ECE 720T5 Fall 2012       Cyber-Physical Systems</vt:lpstr>
      <vt:lpstr>Topic Today: End-To-End Analysis</vt:lpstr>
      <vt:lpstr>Analyses: Model</vt:lpstr>
      <vt:lpstr>Pipeline Delay</vt:lpstr>
      <vt:lpstr>Transitive Delay</vt:lpstr>
      <vt:lpstr>Analyses: Model</vt:lpstr>
      <vt:lpstr>Holistic Analysis</vt:lpstr>
      <vt:lpstr>Transaction Model (Tasks with Offsets)</vt:lpstr>
      <vt:lpstr>Holistic Analysis</vt:lpstr>
      <vt:lpstr>Can you model Wormhole Routing?</vt:lpstr>
      <vt:lpstr>Response Time Analysis</vt:lpstr>
      <vt:lpstr>Response Time Analysis</vt:lpstr>
      <vt:lpstr>Example</vt:lpstr>
      <vt:lpstr>Tighter Analysis</vt:lpstr>
      <vt:lpstr>Removing Jitter</vt:lpstr>
      <vt:lpstr>Cyclic-Dynamic Offsets</vt:lpstr>
      <vt:lpstr>Pipeline Delay</vt:lpstr>
      <vt:lpstr>Pipeline Delay</vt:lpstr>
      <vt:lpstr>Delay Calculus</vt:lpstr>
      <vt:lpstr>Delay Calculus</vt:lpstr>
      <vt:lpstr>Break the Cycles</vt:lpstr>
      <vt:lpstr>Types of Interfering Flows</vt:lpstr>
      <vt:lpstr>Execution Trace</vt:lpstr>
      <vt:lpstr>Delay Bounds</vt:lpstr>
      <vt:lpstr>Delay Bounds</vt:lpstr>
      <vt:lpstr>Pipeline Delay - Preemptive</vt:lpstr>
      <vt:lpstr>The Periodic Case </vt:lpstr>
      <vt:lpstr>Transitive Delay</vt:lpstr>
      <vt:lpstr>Other issues…</vt:lpstr>
      <vt:lpstr>When does it perform well?</vt:lpstr>
      <vt:lpstr>Network Calculus</vt:lpstr>
      <vt:lpstr>Aggregate Traffic</vt:lpstr>
      <vt:lpstr>Network Solution</vt:lpstr>
      <vt:lpstr>Network Stability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538</cp:revision>
  <cp:lastPrinted>2011-10-12T04:59:54Z</cp:lastPrinted>
  <dcterms:created xsi:type="dcterms:W3CDTF">2011-07-11T00:40:10Z</dcterms:created>
  <dcterms:modified xsi:type="dcterms:W3CDTF">2012-12-05T20:57:53Z</dcterms:modified>
</cp:coreProperties>
</file>