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heme/themeOverride3.xml" ContentType="application/vnd.openxmlformats-officedocument.themeOverr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Override2.xml" ContentType="application/vnd.openxmlformats-officedocument.themeOverride+xml"/>
  <Override PartName="/ppt/theme/themeOverride4.xml" ContentType="application/vnd.openxmlformats-officedocument.themeOverr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3" r:id="rId1"/>
  </p:sldMasterIdLst>
  <p:notesMasterIdLst>
    <p:notesMasterId r:id="rId26"/>
  </p:notesMasterIdLst>
  <p:sldIdLst>
    <p:sldId id="309" r:id="rId2"/>
    <p:sldId id="310" r:id="rId3"/>
    <p:sldId id="346" r:id="rId4"/>
    <p:sldId id="312" r:id="rId5"/>
    <p:sldId id="347" r:id="rId6"/>
    <p:sldId id="349" r:id="rId7"/>
    <p:sldId id="348" r:id="rId8"/>
    <p:sldId id="351" r:id="rId9"/>
    <p:sldId id="352" r:id="rId10"/>
    <p:sldId id="350" r:id="rId11"/>
    <p:sldId id="353" r:id="rId12"/>
    <p:sldId id="354" r:id="rId13"/>
    <p:sldId id="355" r:id="rId14"/>
    <p:sldId id="356" r:id="rId15"/>
    <p:sldId id="357" r:id="rId16"/>
    <p:sldId id="358" r:id="rId17"/>
    <p:sldId id="366" r:id="rId18"/>
    <p:sldId id="367" r:id="rId19"/>
    <p:sldId id="360" r:id="rId20"/>
    <p:sldId id="361" r:id="rId21"/>
    <p:sldId id="362" r:id="rId22"/>
    <p:sldId id="368" r:id="rId23"/>
    <p:sldId id="363" r:id="rId24"/>
    <p:sldId id="36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53" autoAdjust="0"/>
    <p:restoredTop sz="88285" autoAdjust="0"/>
  </p:normalViewPr>
  <p:slideViewPr>
    <p:cSldViewPr>
      <p:cViewPr varScale="1">
        <p:scale>
          <a:sx n="96" d="100"/>
          <a:sy n="96" d="100"/>
        </p:scale>
        <p:origin x="-7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3FA3324-8184-435A-A0F0-076D3BDAF6B3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4B65FE8-1FB2-4C0B-AA5B-C38EC59971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1AFC26-7C5D-497D-946D-466DFFB39F54}" type="slidenum">
              <a:rPr lang="en-GB" sz="1200">
                <a:solidFill>
                  <a:schemeClr val="tx1"/>
                </a:solidFill>
                <a:latin typeface="Calibri" pitchFamily="34" charset="0"/>
              </a:rPr>
              <a:pPr algn="r"/>
              <a:t>3</a:t>
            </a:fld>
            <a:endParaRPr lang="en-GB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B1B96D2-5B61-8843-8F89-0CC436C37B8B}" type="slidenum">
              <a:rPr lang="it-IT" sz="1200">
                <a:solidFill>
                  <a:schemeClr val="tx1"/>
                </a:solidFill>
                <a:latin typeface="Calibri" charset="0"/>
              </a:rPr>
              <a:pPr algn="r"/>
              <a:t>4</a:t>
            </a:fld>
            <a:endParaRPr lang="it-IT" sz="12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F92A1B-B8FF-4CFB-A407-FD1EAEF3B6EC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5CDA80-CA4E-42EF-92F2-A3CD1DD07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062264-1C3D-4E68-AB45-981E620F1406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13A45-7183-432F-9C0F-146AB4F38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29A2B5-3D10-43D1-B40B-0428AEAB8883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BFF04-BFB4-4B61-8F80-3DB9F95A3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4AA22-DF59-43A7-AA30-7D89287C96DC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FD28B-4730-4151-81C5-9F4E34EE8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9319A-08FE-4637-8210-2829BB9B54CD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E0C57-F559-4A39-98F5-7938A3D19B8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1E763-E950-4F8C-A961-F6E736CCEA43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24FF1-6F0D-4F05-924C-23B9E540D176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F49C4-83FB-4678-9A50-07D4EF330DA5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DE02F-0EB1-4616-B720-BAEAB15BE44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B02C1-D33E-4F2C-9D9B-9F78745B125D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5AE54-08CA-4659-B5AC-A2AABAB3419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94571-5140-492B-849A-4E0663EE3B42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E82A7-7B4C-4C12-B5EA-FBCABA6CDA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A9FF5-0F30-4569-8D90-D020A7EE528D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EEAD5-C0F3-460D-B71C-67FFE4179AF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705EC8-46EA-46DA-BB4D-B47BAB817D6D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1AD63-5BEA-4E3A-A5E3-62DADF2493B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4FC220B-3409-4DAE-B08D-771EA59E3931}" type="datetimeFigureOut">
              <a:rPr lang="en-US"/>
              <a:pPr/>
              <a:t>4/16/09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801859C-D105-4938-B44A-251801F9CC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2" r:id="rId2"/>
    <p:sldLayoutId id="2147483707" r:id="rId3"/>
    <p:sldLayoutId id="2147483708" r:id="rId4"/>
    <p:sldLayoutId id="2147483709" r:id="rId5"/>
    <p:sldLayoutId id="2147483710" r:id="rId6"/>
    <p:sldLayoutId id="2147483703" r:id="rId7"/>
    <p:sldLayoutId id="2147483711" r:id="rId8"/>
    <p:sldLayoutId id="2147483712" r:id="rId9"/>
    <p:sldLayoutId id="2147483704" r:id="rId10"/>
    <p:sldLayoutId id="21474837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2819400" y="3581400"/>
            <a:ext cx="601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500" dirty="0" smtClean="0">
                <a:solidFill>
                  <a:srgbClr val="000000"/>
                </a:solidFill>
              </a:rPr>
              <a:t>Rodolfo </a:t>
            </a:r>
            <a:r>
              <a:rPr lang="en-US" sz="2500" dirty="0" err="1" smtClean="0">
                <a:solidFill>
                  <a:srgbClr val="000000"/>
                </a:solidFill>
              </a:rPr>
              <a:t>Pellizzoni</a:t>
            </a:r>
            <a:r>
              <a:rPr lang="en-US" sz="2500" dirty="0" smtClean="0">
                <a:solidFill>
                  <a:srgbClr val="000000"/>
                </a:solidFill>
              </a:rPr>
              <a:t>, Patrick Meredith,     Marco </a:t>
            </a:r>
            <a:r>
              <a:rPr lang="en-US" sz="2500" dirty="0" err="1" smtClean="0">
                <a:solidFill>
                  <a:srgbClr val="000000"/>
                </a:solidFill>
              </a:rPr>
              <a:t>Caccamo</a:t>
            </a:r>
            <a:r>
              <a:rPr lang="en-US" sz="2500" dirty="0" smtClean="0">
                <a:solidFill>
                  <a:srgbClr val="000000"/>
                </a:solidFill>
              </a:rPr>
              <a:t> and </a:t>
            </a:r>
            <a:r>
              <a:rPr lang="en-US" sz="2500" dirty="0" err="1" smtClean="0">
                <a:solidFill>
                  <a:srgbClr val="000000"/>
                </a:solidFill>
              </a:rPr>
              <a:t>Grigore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Roşu</a:t>
            </a:r>
            <a:endParaRPr lang="en-US" sz="2500" dirty="0" smtClean="0">
              <a:solidFill>
                <a:srgbClr val="000000"/>
              </a:solidFill>
            </a:endParaRPr>
          </a:p>
          <a:p>
            <a:pPr algn="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None/>
            </a:pPr>
            <a:r>
              <a:rPr lang="en-US" sz="2100" dirty="0">
                <a:solidFill>
                  <a:srgbClr val="000000"/>
                </a:solidFill>
              </a:rPr>
              <a:t>Department of Computer Science</a:t>
            </a:r>
          </a:p>
          <a:p>
            <a:pPr algn="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None/>
            </a:pPr>
            <a:r>
              <a:rPr lang="en-US" sz="2100" dirty="0">
                <a:solidFill>
                  <a:srgbClr val="000000"/>
                </a:solidFill>
              </a:rPr>
              <a:t>University of Illinois at Urbana-Champaign</a:t>
            </a:r>
          </a:p>
          <a:p>
            <a:pPr algn="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None/>
            </a:pPr>
            <a:endParaRPr lang="en-US" sz="3400" dirty="0">
              <a:solidFill>
                <a:srgbClr val="000000"/>
              </a:solidFill>
            </a:endParaRPr>
          </a:p>
        </p:txBody>
      </p:sp>
      <p:pic>
        <p:nvPicPr>
          <p:cNvPr id="25603" name="Picture 8" descr="uiuc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4000500"/>
            <a:ext cx="815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609600" y="762000"/>
            <a:ext cx="8293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43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Hardware Runtime Monitoring for Dependable COTS-based Real-Time Embedded Systems</a:t>
            </a:r>
            <a:endParaRPr lang="en-US" sz="37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smtClean="0">
                <a:solidFill>
                  <a:schemeClr val="tx2"/>
                </a:solidFill>
              </a:rPr>
              <a:t>MOP framework and BusMOP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828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Chen &amp; </a:t>
            </a:r>
            <a:r>
              <a:rPr lang="en-US" sz="1600" b="1" dirty="0" err="1" smtClean="0"/>
              <a:t>Rosu</a:t>
            </a:r>
            <a:r>
              <a:rPr lang="en-US" sz="1600" b="1" dirty="0" smtClean="0"/>
              <a:t>. MOP: An Efficient and Generic Runtime Verification  Framework. Proc. ACM OOPSLA’07.</a:t>
            </a:r>
            <a:endParaRPr lang="en-US" sz="1600" b="1" dirty="0"/>
          </a:p>
        </p:txBody>
      </p:sp>
      <p:sp>
        <p:nvSpPr>
          <p:cNvPr id="6" name="Rectangle 132"/>
          <p:cNvSpPr txBox="1">
            <a:spLocks noChangeArrowheads="1"/>
          </p:cNvSpPr>
          <p:nvPr/>
        </p:nvSpPr>
        <p:spPr bwMode="auto">
          <a:xfrm>
            <a:off x="4876800" y="990600"/>
            <a:ext cx="403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/>
              <a:t>Automatic generation based on the MOP framework.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/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/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/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/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/>
              <a:t>Highly extensible and customizable.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/>
              <a:t>Decouples event specification (architecture specific) from formula specification (formal language specific).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err="1" smtClean="0"/>
              <a:t>BusMOP</a:t>
            </a:r>
            <a:r>
              <a:rPr lang="en-US" sz="2000" dirty="0" smtClean="0"/>
              <a:t> currently supports Extended Regular Expressions (ERE) and Past Time Linear Temporal Logic (PTLTL).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91884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err="1" smtClean="0">
                <a:solidFill>
                  <a:schemeClr val="tx2"/>
                </a:solidFill>
              </a:rPr>
              <a:t>Peripheral</a:t>
            </a:r>
            <a:r>
              <a:rPr lang="it-IT" sz="2900" b="1" dirty="0" smtClean="0">
                <a:solidFill>
                  <a:schemeClr val="tx2"/>
                </a:solidFill>
              </a:rPr>
              <a:t> </a:t>
            </a:r>
            <a:r>
              <a:rPr lang="it-IT" sz="2900" b="1" dirty="0" err="1" smtClean="0">
                <a:solidFill>
                  <a:schemeClr val="tx2"/>
                </a:solidFill>
              </a:rPr>
              <a:t>Component</a:t>
            </a:r>
            <a:r>
              <a:rPr lang="it-IT" sz="2900" b="1" dirty="0" smtClean="0">
                <a:solidFill>
                  <a:schemeClr val="tx2"/>
                </a:solidFill>
              </a:rPr>
              <a:t> </a:t>
            </a:r>
            <a:r>
              <a:rPr lang="it-IT" sz="2900" b="1" dirty="0" err="1" smtClean="0">
                <a:solidFill>
                  <a:schemeClr val="tx2"/>
                </a:solidFill>
              </a:rPr>
              <a:t>Interconnect</a:t>
            </a:r>
            <a:r>
              <a:rPr lang="it-IT" sz="2900" b="1" dirty="0" smtClean="0">
                <a:solidFill>
                  <a:schemeClr val="tx2"/>
                </a:solidFill>
              </a:rPr>
              <a:t> (PCI)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52400" y="914400"/>
            <a:ext cx="8763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Standard family of peripheral interconnections in the personal computer market.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Implementation on parallel PCI/PCI-X physical specification.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Supports master peripherals, I/O and memory space, burst data transfer (transactions).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Plug-and-play: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>
                <a:latin typeface="+mn-lt"/>
                <a:cs typeface="+mn-cs"/>
              </a:rPr>
              <a:t>Each peripheral can require multiple address blocks.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>
                <a:latin typeface="+mn-lt"/>
                <a:cs typeface="+mn-cs"/>
              </a:rPr>
              <a:t>Both peripherals and monitoring device implements </a:t>
            </a:r>
            <a:r>
              <a:rPr lang="en-US" sz="2000" b="1" dirty="0" smtClean="0">
                <a:latin typeface="+mn-lt"/>
                <a:cs typeface="+mn-cs"/>
              </a:rPr>
              <a:t>base registers</a:t>
            </a:r>
            <a:r>
              <a:rPr lang="en-US" sz="2000" dirty="0" smtClean="0">
                <a:latin typeface="+mn-lt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>
                <a:latin typeface="+mn-lt"/>
                <a:cs typeface="+mn-cs"/>
              </a:rPr>
              <a:t>At startup, the OS allocates all required address blocks and writes base address to base registers in both peripherals &amp; monitoring device.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err="1" smtClean="0">
                <a:solidFill>
                  <a:schemeClr val="tx2"/>
                </a:solidFill>
              </a:rPr>
              <a:t>Monitoring</a:t>
            </a:r>
            <a:r>
              <a:rPr lang="it-IT" sz="2900" b="1" dirty="0" smtClean="0">
                <a:solidFill>
                  <a:schemeClr val="tx2"/>
                </a:solidFill>
              </a:rPr>
              <a:t> </a:t>
            </a:r>
            <a:r>
              <a:rPr lang="it-IT" sz="2900" b="1" dirty="0" err="1" smtClean="0">
                <a:solidFill>
                  <a:schemeClr val="tx2"/>
                </a:solidFill>
              </a:rPr>
              <a:t>Device</a:t>
            </a:r>
            <a:r>
              <a:rPr lang="it-IT" sz="2900" b="1" dirty="0" smtClean="0">
                <a:solidFill>
                  <a:schemeClr val="tx2"/>
                </a:solidFill>
              </a:rPr>
              <a:t> </a:t>
            </a:r>
            <a:r>
              <a:rPr lang="it-IT" sz="2900" b="1" dirty="0" err="1" smtClean="0">
                <a:solidFill>
                  <a:schemeClr val="tx2"/>
                </a:solidFill>
              </a:rPr>
              <a:t>Implementation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4" name="Rectangle 132"/>
          <p:cNvSpPr txBox="1">
            <a:spLocks noChangeArrowheads="1"/>
          </p:cNvSpPr>
          <p:nvPr/>
        </p:nvSpPr>
        <p:spPr bwMode="auto">
          <a:xfrm>
            <a:off x="0" y="10668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/>
              <a:t>Implemented on a Xilinx ML455 board in mixed VHDL/</a:t>
            </a:r>
            <a:r>
              <a:rPr lang="en-US" sz="2000" dirty="0" err="1" smtClean="0"/>
              <a:t>Verilog</a:t>
            </a:r>
            <a:r>
              <a:rPr lang="en-US" sz="2000" dirty="0" smtClean="0"/>
              <a:t> RTL.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i="1" dirty="0" err="1" smtClean="0"/>
              <a:t>PCI_core</a:t>
            </a:r>
            <a:r>
              <a:rPr lang="en-US" sz="2000" dirty="0" smtClean="0"/>
              <a:t> and </a:t>
            </a:r>
            <a:r>
              <a:rPr lang="en-US" sz="2000" i="1" dirty="0" err="1" smtClean="0"/>
              <a:t>serial_output</a:t>
            </a:r>
            <a:r>
              <a:rPr lang="en-US" sz="2000" dirty="0" smtClean="0"/>
              <a:t>: PCI/PCI-X and RS232 basic communication.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i="1" dirty="0" smtClean="0"/>
              <a:t>Decode</a:t>
            </a:r>
            <a:r>
              <a:rPr lang="en-US" sz="2000" dirty="0" smtClean="0"/>
              <a:t>: decodes PCI burst transactions into a series of word reads/writes.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i="1" dirty="0" smtClean="0"/>
              <a:t>Slave</a:t>
            </a:r>
            <a:r>
              <a:rPr lang="en-US" sz="2000" dirty="0" smtClean="0"/>
              <a:t>: implements base registers.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/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/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781" y="2872208"/>
            <a:ext cx="7400219" cy="39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err="1" smtClean="0">
                <a:solidFill>
                  <a:schemeClr val="tx2"/>
                </a:solidFill>
              </a:rPr>
              <a:t>Monitoring</a:t>
            </a:r>
            <a:r>
              <a:rPr lang="it-IT" sz="2900" b="1" dirty="0" smtClean="0">
                <a:solidFill>
                  <a:schemeClr val="tx2"/>
                </a:solidFill>
              </a:rPr>
              <a:t> </a:t>
            </a:r>
            <a:r>
              <a:rPr lang="it-IT" sz="2900" b="1" dirty="0" err="1" smtClean="0">
                <a:solidFill>
                  <a:schemeClr val="tx2"/>
                </a:solidFill>
              </a:rPr>
              <a:t>Device</a:t>
            </a:r>
            <a:r>
              <a:rPr lang="it-IT" sz="2900" b="1" dirty="0" smtClean="0">
                <a:solidFill>
                  <a:schemeClr val="tx2"/>
                </a:solidFill>
              </a:rPr>
              <a:t> </a:t>
            </a:r>
            <a:r>
              <a:rPr lang="it-IT" sz="2900" b="1" dirty="0" err="1" smtClean="0">
                <a:solidFill>
                  <a:schemeClr val="tx2"/>
                </a:solidFill>
              </a:rPr>
              <a:t>Implementation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4" name="Rectangle 132"/>
          <p:cNvSpPr txBox="1">
            <a:spLocks noChangeArrowheads="1"/>
          </p:cNvSpPr>
          <p:nvPr/>
        </p:nvSpPr>
        <p:spPr bwMode="auto">
          <a:xfrm>
            <a:off x="0" y="10668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i="1" dirty="0" smtClean="0"/>
              <a:t>Master</a:t>
            </a:r>
            <a:r>
              <a:rPr lang="en-US" sz="2000" dirty="0" smtClean="0"/>
              <a:t>: drives writes operation for recovery.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i="1" dirty="0" err="1" smtClean="0"/>
              <a:t>System_i</a:t>
            </a:r>
            <a:r>
              <a:rPr lang="en-US" sz="2000" dirty="0" smtClean="0"/>
              <a:t>: automatically generated for each formal properties.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i="1" dirty="0" err="1" smtClean="0"/>
              <a:t>Bus_interface_i</a:t>
            </a:r>
            <a:r>
              <a:rPr lang="en-US" sz="2000" dirty="0" smtClean="0"/>
              <a:t>: event generation and recovery (architecture specific).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i="1" dirty="0" err="1" smtClean="0"/>
              <a:t>Monitor_i</a:t>
            </a:r>
            <a:r>
              <a:rPr lang="en-US" sz="2000" dirty="0" smtClean="0"/>
              <a:t>: monitor (formal language specific).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i="1" dirty="0" smtClean="0"/>
              <a:t>Master/</a:t>
            </a:r>
            <a:r>
              <a:rPr lang="en-US" sz="2000" i="1" dirty="0" err="1" smtClean="0"/>
              <a:t>Serial_queue</a:t>
            </a:r>
            <a:r>
              <a:rPr lang="en-US" sz="2000" dirty="0" smtClean="0"/>
              <a:t>: queuing for recovery actions.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/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/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781" y="2872208"/>
            <a:ext cx="7400219" cy="39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err="1" smtClean="0">
                <a:solidFill>
                  <a:schemeClr val="tx2"/>
                </a:solidFill>
              </a:rPr>
              <a:t>Event</a:t>
            </a:r>
            <a:r>
              <a:rPr lang="it-IT" sz="2900" b="1" dirty="0" smtClean="0">
                <a:solidFill>
                  <a:schemeClr val="tx2"/>
                </a:solidFill>
              </a:rPr>
              <a:t> </a:t>
            </a:r>
            <a:r>
              <a:rPr lang="it-IT" sz="2900" b="1" dirty="0" err="1" smtClean="0">
                <a:solidFill>
                  <a:schemeClr val="tx2"/>
                </a:solidFill>
              </a:rPr>
              <a:t>Specification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52400" y="1112838"/>
            <a:ext cx="8763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Three types of events: I/O access, memory access, interrupt.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Can specify both address and value ranges.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Ex: counter is enabled writing 1 to bit 0 in register x220 (base1).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Problem: a single read/write could produce multiple events.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An </a:t>
            </a:r>
            <a:r>
              <a:rPr lang="en-US" sz="2000" i="1" dirty="0" err="1" smtClean="0">
                <a:latin typeface="+mn-lt"/>
                <a:cs typeface="+mn-cs"/>
              </a:rPr>
              <a:t>event_sequentializer</a:t>
            </a:r>
            <a:r>
              <a:rPr lang="en-US" sz="2000" dirty="0" smtClean="0">
                <a:latin typeface="+mn-lt"/>
                <a:cs typeface="+mn-cs"/>
              </a:rPr>
              <a:t>  module outputs simultaneous events one at a time based on user-defined ordering.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8324850" cy="58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smtClean="0">
                <a:solidFill>
                  <a:schemeClr val="tx2"/>
                </a:solidFill>
              </a:rPr>
              <a:t>Formula </a:t>
            </a:r>
            <a:r>
              <a:rPr lang="it-IT" sz="2900" b="1" dirty="0" err="1" smtClean="0">
                <a:solidFill>
                  <a:schemeClr val="tx2"/>
                </a:solidFill>
              </a:rPr>
              <a:t>Specification</a:t>
            </a:r>
            <a:r>
              <a:rPr lang="it-IT" sz="2900" b="1" dirty="0" smtClean="0">
                <a:solidFill>
                  <a:schemeClr val="tx2"/>
                </a:solidFill>
              </a:rPr>
              <a:t>: ERE 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52400" y="1112838"/>
            <a:ext cx="8763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regular expressions extended with negation.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baseline="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</a:t>
            </a:r>
            <a:r>
              <a:rPr lang="en-US" sz="2000" dirty="0" smtClean="0">
                <a:latin typeface="+mn-lt"/>
                <a:cs typeface="+mn-cs"/>
              </a:rPr>
              <a:t>reuse the MOP ERE </a:t>
            </a:r>
            <a:r>
              <a:rPr lang="en-US" sz="2000" dirty="0" err="1" smtClean="0">
                <a:latin typeface="+mn-lt"/>
                <a:cs typeface="+mn-cs"/>
              </a:rPr>
              <a:t>plugin</a:t>
            </a:r>
            <a:r>
              <a:rPr lang="en-US" sz="2000" dirty="0" smtClean="0">
                <a:latin typeface="+mn-lt"/>
                <a:cs typeface="+mn-cs"/>
              </a:rPr>
              <a:t> to generate a minimized Deterministic Finite Automata.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err="1" smtClean="0">
                <a:latin typeface="+mn-lt"/>
                <a:cs typeface="+mn-cs"/>
              </a:rPr>
              <a:t>BusMOP</a:t>
            </a:r>
            <a:r>
              <a:rPr lang="en-US" sz="2000" dirty="0" smtClean="0">
                <a:latin typeface="+mn-lt"/>
                <a:cs typeface="+mn-cs"/>
              </a:rPr>
              <a:t> ERE shell converts DFA to </a:t>
            </a:r>
            <a:r>
              <a:rPr lang="en-US" sz="2000" dirty="0" err="1" smtClean="0">
                <a:latin typeface="+mn-lt"/>
                <a:cs typeface="+mn-cs"/>
              </a:rPr>
              <a:t>Verilog</a:t>
            </a:r>
            <a:r>
              <a:rPr lang="en-US" sz="2000" dirty="0" smtClean="0">
                <a:latin typeface="+mn-lt"/>
                <a:cs typeface="+mn-cs"/>
              </a:rPr>
              <a:t>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ERE monitors are reset on violation.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smtClean="0">
                <a:solidFill>
                  <a:schemeClr val="tx2"/>
                </a:solidFill>
              </a:rPr>
              <a:t>Formula </a:t>
            </a:r>
            <a:r>
              <a:rPr lang="it-IT" sz="2900" b="1" dirty="0" err="1" smtClean="0">
                <a:solidFill>
                  <a:schemeClr val="tx2"/>
                </a:solidFill>
              </a:rPr>
              <a:t>Specification</a:t>
            </a:r>
            <a:r>
              <a:rPr lang="it-IT" sz="2900" b="1" dirty="0" smtClean="0">
                <a:solidFill>
                  <a:schemeClr val="tx2"/>
                </a:solidFill>
              </a:rPr>
              <a:t>: PTLTL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52400" y="1112838"/>
            <a:ext cx="8763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propositional logic with temporal operators in the past.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i="1" baseline="0" dirty="0" smtClean="0">
                <a:latin typeface="+mn-lt"/>
                <a:cs typeface="+mn-cs"/>
              </a:rPr>
              <a:t>[*]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b="1" dirty="0" smtClean="0">
                <a:latin typeface="+mn-lt"/>
                <a:cs typeface="+mn-cs"/>
              </a:rPr>
              <a:t>A</a:t>
            </a:r>
            <a:r>
              <a:rPr lang="en-US" sz="2000" dirty="0" smtClean="0">
                <a:latin typeface="+mn-lt"/>
                <a:cs typeface="+mn-cs"/>
              </a:rPr>
              <a:t> (always): </a:t>
            </a:r>
            <a:r>
              <a:rPr lang="en-US" sz="2000" b="1" dirty="0" smtClean="0">
                <a:latin typeface="+mn-lt"/>
                <a:cs typeface="+mn-cs"/>
              </a:rPr>
              <a:t>A</a:t>
            </a:r>
            <a:r>
              <a:rPr lang="en-US" sz="2000" dirty="0" smtClean="0">
                <a:latin typeface="+mn-lt"/>
                <a:cs typeface="+mn-cs"/>
              </a:rPr>
              <a:t> was always true in the past.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&lt;*&gt;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(eventually):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true at least once in the past.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i="1" baseline="0" dirty="0" smtClean="0">
                <a:latin typeface="+mn-lt"/>
                <a:cs typeface="+mn-cs"/>
              </a:rPr>
              <a:t>(*)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b="1" dirty="0" smtClean="0">
                <a:latin typeface="+mn-lt"/>
                <a:cs typeface="+mn-cs"/>
              </a:rPr>
              <a:t>A</a:t>
            </a:r>
            <a:r>
              <a:rPr lang="en-US" sz="2000" dirty="0" smtClean="0">
                <a:latin typeface="+mn-lt"/>
                <a:cs typeface="+mn-cs"/>
              </a:rPr>
              <a:t> (previously): </a:t>
            </a:r>
            <a:r>
              <a:rPr lang="en-US" sz="2000" b="1" dirty="0" smtClean="0">
                <a:latin typeface="+mn-lt"/>
                <a:cs typeface="+mn-cs"/>
              </a:rPr>
              <a:t>A</a:t>
            </a:r>
            <a:r>
              <a:rPr lang="en-US" sz="2000" dirty="0" smtClean="0">
                <a:latin typeface="+mn-lt"/>
                <a:cs typeface="+mn-cs"/>
              </a:rPr>
              <a:t> was true at the previous step.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b="1" dirty="0" smtClean="0">
                <a:latin typeface="+mn-lt"/>
                <a:cs typeface="+mn-cs"/>
              </a:rPr>
              <a:t>A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i="1" dirty="0" smtClean="0">
                <a:latin typeface="+mn-lt"/>
                <a:cs typeface="+mn-cs"/>
              </a:rPr>
              <a:t>S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b="1" dirty="0" smtClean="0">
                <a:latin typeface="+mn-lt"/>
                <a:cs typeface="+mn-cs"/>
              </a:rPr>
              <a:t>B</a:t>
            </a:r>
            <a:r>
              <a:rPr lang="en-US" sz="2000" dirty="0" smtClean="0">
                <a:latin typeface="+mn-lt"/>
                <a:cs typeface="+mn-cs"/>
              </a:rPr>
              <a:t> (since) : </a:t>
            </a:r>
            <a:r>
              <a:rPr lang="en-US" sz="2000" b="1" dirty="0" smtClean="0">
                <a:latin typeface="+mn-lt"/>
                <a:cs typeface="+mn-cs"/>
              </a:rPr>
              <a:t>A</a:t>
            </a:r>
            <a:r>
              <a:rPr lang="en-US" sz="2000" dirty="0" smtClean="0">
                <a:latin typeface="+mn-lt"/>
                <a:cs typeface="+mn-cs"/>
              </a:rPr>
              <a:t> has always been true since</a:t>
            </a:r>
            <a:r>
              <a:rPr lang="en-US" sz="2000" b="1" dirty="0" smtClean="0">
                <a:latin typeface="+mn-lt"/>
                <a:cs typeface="+mn-cs"/>
              </a:rPr>
              <a:t> B </a:t>
            </a:r>
            <a:r>
              <a:rPr lang="en-US" sz="2000" dirty="0" smtClean="0">
                <a:latin typeface="+mn-lt"/>
                <a:cs typeface="+mn-cs"/>
              </a:rPr>
              <a:t>was last true.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baseline="0" dirty="0" smtClean="0">
                <a:latin typeface="+mn-lt"/>
                <a:cs typeface="+mn-cs"/>
              </a:rPr>
              <a:t>Ex:</a:t>
            </a:r>
            <a:r>
              <a:rPr lang="en-US" sz="2000" dirty="0" smtClean="0">
                <a:latin typeface="+mn-lt"/>
                <a:cs typeface="+mn-cs"/>
              </a:rPr>
              <a:t> if a peripheral is given a grant for a resource, it must have required that resource in the past.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14800"/>
            <a:ext cx="275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grant implies &lt;*&gt; request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smtClean="0">
                <a:solidFill>
                  <a:schemeClr val="tx2"/>
                </a:solidFill>
              </a:rPr>
              <a:t>Formula </a:t>
            </a:r>
            <a:r>
              <a:rPr lang="it-IT" sz="2900" b="1" dirty="0" err="1" smtClean="0">
                <a:solidFill>
                  <a:schemeClr val="tx2"/>
                </a:solidFill>
              </a:rPr>
              <a:t>Specification</a:t>
            </a:r>
            <a:r>
              <a:rPr lang="it-IT" sz="2900" b="1" dirty="0" smtClean="0">
                <a:solidFill>
                  <a:schemeClr val="tx2"/>
                </a:solidFill>
              </a:rPr>
              <a:t>: PTLTL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52400" y="1112838"/>
            <a:ext cx="8991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Previous MOP PTLTL </a:t>
            </a:r>
            <a:r>
              <a:rPr lang="en-US" sz="2000" dirty="0" err="1" smtClean="0">
                <a:latin typeface="+mn-lt"/>
                <a:cs typeface="+mn-cs"/>
              </a:rPr>
              <a:t>plugin</a:t>
            </a:r>
            <a:r>
              <a:rPr lang="en-US" sz="2000" dirty="0" smtClean="0">
                <a:latin typeface="+mn-lt"/>
                <a:cs typeface="+mn-cs"/>
              </a:rPr>
              <a:t> generated sequential assignments.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We implemented a new </a:t>
            </a:r>
            <a:r>
              <a:rPr lang="en-US" sz="2000" dirty="0" err="1" smtClean="0">
                <a:latin typeface="+mn-lt"/>
                <a:cs typeface="+mn-cs"/>
              </a:rPr>
              <a:t>plugin</a:t>
            </a:r>
            <a:r>
              <a:rPr lang="en-US" sz="2000" dirty="0" smtClean="0">
                <a:latin typeface="+mn-lt"/>
                <a:cs typeface="+mn-cs"/>
              </a:rPr>
              <a:t> that generates parallel assignments.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275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grant implies &lt;*&gt; request</a:t>
            </a:r>
            <a:endParaRPr lang="en-US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2971800"/>
            <a:ext cx="2847467" cy="1255931"/>
            <a:chOff x="685800" y="2971800"/>
            <a:chExt cx="2847467" cy="1255931"/>
          </a:xfrm>
        </p:grpSpPr>
        <p:sp>
          <p:nvSpPr>
            <p:cNvPr id="5" name="Down Arrow 4"/>
            <p:cNvSpPr/>
            <p:nvPr/>
          </p:nvSpPr>
          <p:spPr>
            <a:xfrm>
              <a:off x="1676400" y="2971800"/>
              <a:ext cx="381000" cy="4572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3581400"/>
              <a:ext cx="28474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b[0] := request or b[0];</a:t>
              </a:r>
            </a:p>
            <a:p>
              <a:r>
                <a:rPr lang="en-US" dirty="0" smtClean="0"/>
                <a:t>output := not grant or b[0];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800" y="4419600"/>
            <a:ext cx="4175317" cy="1332131"/>
            <a:chOff x="685800" y="4419600"/>
            <a:chExt cx="4175317" cy="1332131"/>
          </a:xfrm>
        </p:grpSpPr>
        <p:sp>
          <p:nvSpPr>
            <p:cNvPr id="7" name="Down Arrow 6"/>
            <p:cNvSpPr/>
            <p:nvPr/>
          </p:nvSpPr>
          <p:spPr>
            <a:xfrm>
              <a:off x="1676400" y="4419600"/>
              <a:ext cx="381000" cy="4572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5105400"/>
              <a:ext cx="4175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b[0] &lt;= request or b[0];</a:t>
              </a:r>
            </a:p>
            <a:p>
              <a:r>
                <a:rPr lang="en-US" dirty="0" smtClean="0"/>
                <a:t>output &lt;= not grant or (request or b[0]);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0" y="3276600"/>
            <a:ext cx="5420884" cy="457200"/>
            <a:chOff x="3048000" y="3276600"/>
            <a:chExt cx="5420884" cy="457200"/>
          </a:xfrm>
        </p:grpSpPr>
        <p:sp>
          <p:nvSpPr>
            <p:cNvPr id="9" name="TextBox 8"/>
            <p:cNvSpPr txBox="1"/>
            <p:nvPr/>
          </p:nvSpPr>
          <p:spPr>
            <a:xfrm>
              <a:off x="4191000" y="3276600"/>
              <a:ext cx="4277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b[0] is intuitively the state of </a:t>
              </a:r>
              <a:r>
                <a:rPr lang="en-US" i="1" dirty="0" smtClean="0"/>
                <a:t>&lt;*&gt; request</a:t>
              </a:r>
              <a:endParaRPr lang="en-US" i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4191000" y="3657600"/>
              <a:ext cx="4191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3048000" y="3657600"/>
              <a:ext cx="11430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505200" y="3886200"/>
            <a:ext cx="3691751" cy="382588"/>
            <a:chOff x="3505200" y="3886200"/>
            <a:chExt cx="3691751" cy="382588"/>
          </a:xfrm>
        </p:grpSpPr>
        <p:sp>
          <p:nvSpPr>
            <p:cNvPr id="10" name="TextBox 9"/>
            <p:cNvSpPr txBox="1"/>
            <p:nvPr/>
          </p:nvSpPr>
          <p:spPr>
            <a:xfrm>
              <a:off x="4191000" y="3886200"/>
              <a:ext cx="3005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as: </a:t>
              </a:r>
              <a:r>
                <a:rPr lang="en-US" i="1" dirty="0" smtClean="0"/>
                <a:t>grant implies b[0] </a:t>
              </a:r>
              <a:endParaRPr lang="en-US" i="1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0800000">
              <a:off x="4191000" y="4267200"/>
              <a:ext cx="29718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3505200" y="4114800"/>
              <a:ext cx="685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038600" y="5715000"/>
            <a:ext cx="4602016" cy="763588"/>
            <a:chOff x="4038600" y="5715000"/>
            <a:chExt cx="4602016" cy="763588"/>
          </a:xfrm>
        </p:grpSpPr>
        <p:sp>
          <p:nvSpPr>
            <p:cNvPr id="11" name="TextBox 10"/>
            <p:cNvSpPr txBox="1"/>
            <p:nvPr/>
          </p:nvSpPr>
          <p:spPr>
            <a:xfrm>
              <a:off x="4953000" y="5791200"/>
              <a:ext cx="36876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Substitute b[0] with request or b[0]</a:t>
              </a:r>
            </a:p>
            <a:p>
              <a:r>
                <a:rPr lang="en-US" dirty="0" smtClean="0"/>
                <a:t>because of parallel assignment 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>
              <a:off x="5029200" y="6477000"/>
              <a:ext cx="3429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038600" y="5715000"/>
              <a:ext cx="9906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err="1" smtClean="0">
                <a:solidFill>
                  <a:schemeClr val="tx2"/>
                </a:solidFill>
              </a:rPr>
              <a:t>Recovery</a:t>
            </a:r>
            <a:r>
              <a:rPr lang="it-IT" sz="2900" b="1" dirty="0" smtClean="0">
                <a:solidFill>
                  <a:schemeClr val="tx2"/>
                </a:solidFill>
              </a:rPr>
              <a:t> </a:t>
            </a:r>
            <a:r>
              <a:rPr lang="it-IT" sz="2900" b="1" dirty="0" err="1" smtClean="0">
                <a:solidFill>
                  <a:schemeClr val="tx2"/>
                </a:solidFill>
              </a:rPr>
              <a:t>Specification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52400" y="1112838"/>
            <a:ext cx="8991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Three supported types of recovery: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Overwrite a I/O or memory location.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Disconnect the peripheral from the bus.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Send an error message (serial port).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Recovery action is user-specified in VHDL.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3429000"/>
            <a:ext cx="241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to memory,</a:t>
            </a:r>
          </a:p>
          <a:p>
            <a:r>
              <a:rPr lang="en-US" dirty="0" smtClean="0"/>
              <a:t>register x228 + base1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4419600"/>
            <a:ext cx="261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value 45 (2 bytes)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3429000"/>
            <a:ext cx="50969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86400" y="3352800"/>
            <a:ext cx="355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}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267200"/>
            <a:ext cx="355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}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smtClean="0">
                <a:solidFill>
                  <a:schemeClr val="tx2"/>
                </a:solidFill>
              </a:rPr>
              <a:t>Case </a:t>
            </a:r>
            <a:r>
              <a:rPr lang="it-IT" sz="2900" b="1" dirty="0" err="1" smtClean="0">
                <a:solidFill>
                  <a:schemeClr val="tx2"/>
                </a:solidFill>
              </a:rPr>
              <a:t>Study</a:t>
            </a:r>
            <a:r>
              <a:rPr lang="it-IT" sz="2900" b="1" dirty="0" smtClean="0">
                <a:solidFill>
                  <a:schemeClr val="tx2"/>
                </a:solidFill>
              </a:rPr>
              <a:t>: PCI703A </a:t>
            </a:r>
            <a:r>
              <a:rPr lang="it-IT" sz="2900" b="1" dirty="0" err="1" smtClean="0">
                <a:solidFill>
                  <a:schemeClr val="tx2"/>
                </a:solidFill>
              </a:rPr>
              <a:t>Board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52400" y="914400"/>
            <a:ext cx="899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We applied our technique to monitor the PCI703A board.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High performance PCI ADC/DAC board using DMA mode.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Simple enough that driver could be manually inspected.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Complex enough that driver is not trivial – in fact, we found two bugs in it!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Requirement specification produced in two steps: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Plain English description of Communication Behavior.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Formal set of </a:t>
            </a:r>
            <a:r>
              <a:rPr lang="en-US" sz="2000" dirty="0" err="1" smtClean="0">
                <a:latin typeface="+mn-lt"/>
                <a:cs typeface="+mn-cs"/>
              </a:rPr>
              <a:t>BusMOP</a:t>
            </a:r>
            <a:r>
              <a:rPr lang="en-US" sz="2000" dirty="0" smtClean="0">
                <a:latin typeface="+mn-lt"/>
                <a:cs typeface="+mn-cs"/>
              </a:rPr>
              <a:t> events and formulae.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The specified properties are able to catch all bugs!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152400" y="1112838"/>
            <a:ext cx="8763000" cy="4525962"/>
          </a:xfrm>
        </p:spPr>
        <p:txBody>
          <a:bodyPr/>
          <a:lstStyle/>
          <a:p>
            <a:pPr eaLnBrk="1" hangingPunct="1"/>
            <a:r>
              <a:rPr lang="en-US" sz="2000" dirty="0"/>
              <a:t>Embedded systems are increasingly built by using Commercial Off-The-Shelf (COTS) components to reduce costs and time-to-</a:t>
            </a:r>
            <a:r>
              <a:rPr lang="en-US" sz="2000" dirty="0" smtClean="0"/>
              <a:t>market.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This trend is true even for companies in the safety-critical avionic market such as Lockheed Martin Aeronautics, Boeing and </a:t>
            </a:r>
            <a:r>
              <a:rPr lang="en-US" sz="2000" dirty="0" smtClean="0"/>
              <a:t>Airbus.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COTS components usually provide better performance:</a:t>
            </a:r>
          </a:p>
          <a:p>
            <a:pPr marL="742950" lvl="1" indent="-285750" eaLnBrk="1" hangingPunct="1"/>
            <a:r>
              <a:rPr lang="en-US" sz="1600" dirty="0" err="1"/>
              <a:t>SAFEbus</a:t>
            </a:r>
            <a:r>
              <a:rPr lang="en-US" sz="1600" dirty="0"/>
              <a:t> used in the Boing777 transfers data up to 60 </a:t>
            </a:r>
            <a:r>
              <a:rPr lang="en-US" sz="1600" dirty="0" err="1" smtClean="0"/>
              <a:t>Mbit/s</a:t>
            </a:r>
            <a:r>
              <a:rPr lang="en-US" sz="1600" dirty="0"/>
              <a:t>, while a COTS interconnection such as PCI Express can reach</a:t>
            </a:r>
            <a:r>
              <a:rPr lang="en-US" sz="1600" dirty="0" smtClean="0"/>
              <a:t> 16Gbyte/s </a:t>
            </a:r>
            <a:r>
              <a:rPr lang="en-US" sz="1600" dirty="0"/>
              <a:t>transfer </a:t>
            </a:r>
            <a:r>
              <a:rPr lang="en-US" sz="1600" dirty="0" smtClean="0"/>
              <a:t>speed </a:t>
            </a:r>
            <a:r>
              <a:rPr lang="en-US" sz="1600" dirty="0"/>
              <a:t>(over three orders of </a:t>
            </a:r>
            <a:r>
              <a:rPr lang="en-US" sz="1600" dirty="0" smtClean="0"/>
              <a:t>magnitude higher).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2000" dirty="0" smtClean="0"/>
              <a:t>Unfortunately, COTS </a:t>
            </a:r>
            <a:r>
              <a:rPr lang="en-US" sz="2000" dirty="0"/>
              <a:t>components </a:t>
            </a:r>
            <a:r>
              <a:rPr lang="en-US" sz="2000" dirty="0" smtClean="0"/>
              <a:t>are hard or impossible to formally verify: specifications are often not available and/or extremely complex.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>
                <a:solidFill>
                  <a:schemeClr val="tx2"/>
                </a:solidFill>
              </a:rPr>
              <a:t>COTS HW &amp; RT </a:t>
            </a:r>
            <a:r>
              <a:rPr lang="it-IT" sz="2900" b="1" dirty="0" err="1">
                <a:solidFill>
                  <a:schemeClr val="tx2"/>
                </a:solidFill>
              </a:rPr>
              <a:t>Embedded</a:t>
            </a:r>
            <a:r>
              <a:rPr lang="it-IT" sz="2900" b="1" dirty="0">
                <a:solidFill>
                  <a:schemeClr val="tx2"/>
                </a:solidFill>
              </a:rPr>
              <a:t> </a:t>
            </a:r>
            <a:r>
              <a:rPr lang="it-IT" sz="2900" b="1" dirty="0" err="1">
                <a:solidFill>
                  <a:schemeClr val="tx2"/>
                </a:solidFill>
              </a:rPr>
              <a:t>Systems</a:t>
            </a:r>
            <a:endParaRPr lang="it-IT" sz="29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smtClean="0">
                <a:solidFill>
                  <a:schemeClr val="tx2"/>
                </a:solidFill>
              </a:rPr>
              <a:t>PCI703A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52400" y="10668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Counter module implements four counters.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Counter 0, 1, 3 are user programmable though </a:t>
            </a:r>
            <a:r>
              <a:rPr lang="en-US" sz="2000" i="1" dirty="0" err="1" smtClean="0">
                <a:latin typeface="+mn-lt"/>
                <a:cs typeface="+mn-cs"/>
              </a:rPr>
              <a:t>CTconfig</a:t>
            </a:r>
            <a:r>
              <a:rPr lang="en-US" sz="2000" dirty="0" smtClean="0">
                <a:latin typeface="+mn-lt"/>
                <a:cs typeface="+mn-cs"/>
              </a:rPr>
              <a:t> function.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Counter 2 provides clock to AD module; configurable using </a:t>
            </a:r>
            <a:r>
              <a:rPr lang="en-US" sz="2000" i="1" dirty="0" err="1" smtClean="0">
                <a:latin typeface="+mn-lt"/>
                <a:cs typeface="+mn-cs"/>
              </a:rPr>
              <a:t>ADconfig</a:t>
            </a:r>
            <a:r>
              <a:rPr lang="en-US" sz="2000" dirty="0" smtClean="0">
                <a:latin typeface="+mn-lt"/>
                <a:cs typeface="+mn-cs"/>
              </a:rPr>
              <a:t> function.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Each counter uses two registers: </a:t>
            </a:r>
            <a:r>
              <a:rPr lang="en-US" sz="2000" i="1" dirty="0" err="1" smtClean="0">
                <a:latin typeface="+mn-lt"/>
                <a:cs typeface="+mn-cs"/>
              </a:rPr>
              <a:t>cntr_cntrl_i</a:t>
            </a:r>
            <a:r>
              <a:rPr lang="en-US" sz="2000" dirty="0" smtClean="0">
                <a:latin typeface="+mn-lt"/>
                <a:cs typeface="+mn-cs"/>
              </a:rPr>
              <a:t> and </a:t>
            </a:r>
            <a:r>
              <a:rPr lang="en-US" sz="2000" i="1" dirty="0" err="1" smtClean="0">
                <a:latin typeface="+mn-lt"/>
                <a:cs typeface="+mn-cs"/>
              </a:rPr>
              <a:t>cntr_divr_i</a:t>
            </a:r>
            <a:r>
              <a:rPr lang="en-US" sz="2000" dirty="0" smtClean="0">
                <a:latin typeface="+mn-lt"/>
                <a:cs typeface="+mn-cs"/>
              </a:rPr>
              <a:t>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52400" y="3657600"/>
            <a:ext cx="541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Bug: </a:t>
            </a:r>
            <a:r>
              <a:rPr lang="en-US" sz="2000" i="1" dirty="0" err="1" smtClean="0">
                <a:latin typeface="+mn-lt"/>
                <a:cs typeface="+mn-cs"/>
              </a:rPr>
              <a:t>CTconfig</a:t>
            </a:r>
            <a:r>
              <a:rPr lang="en-US" sz="2000" dirty="0" smtClean="0">
                <a:latin typeface="+mn-lt"/>
                <a:cs typeface="+mn-cs"/>
              </a:rPr>
              <a:t> can be used to modify Counter 2.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Any user in the system can erroneously or maliciously stop sensor acquisition!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0530" y="3276600"/>
            <a:ext cx="3431070" cy="347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err="1" smtClean="0">
                <a:solidFill>
                  <a:schemeClr val="tx2"/>
                </a:solidFill>
              </a:rPr>
              <a:t>SafeDivrModify</a:t>
            </a:r>
            <a:r>
              <a:rPr lang="it-IT" sz="2900" b="1" dirty="0" smtClean="0">
                <a:solidFill>
                  <a:schemeClr val="tx2"/>
                </a:solidFill>
              </a:rPr>
              <a:t> </a:t>
            </a:r>
            <a:r>
              <a:rPr lang="it-IT" sz="2900" b="1" dirty="0" err="1" smtClean="0">
                <a:solidFill>
                  <a:schemeClr val="tx2"/>
                </a:solidFill>
              </a:rPr>
              <a:t>Property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52400" y="838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Counter 2 parameters in </a:t>
            </a:r>
            <a:r>
              <a:rPr lang="en-US" sz="2000" i="1" dirty="0" smtClean="0"/>
              <a:t>cntr_divr2</a:t>
            </a:r>
            <a:r>
              <a:rPr lang="en-US" sz="2000" dirty="0" smtClean="0"/>
              <a:t> should not be changed while Counter 2 is enabled.</a:t>
            </a:r>
            <a:r>
              <a:rPr lang="en-US" sz="2000" dirty="0" smtClean="0">
                <a:latin typeface="+mn-lt"/>
                <a:cs typeface="+mn-cs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59626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5867400" y="1447800"/>
            <a:ext cx="3276600" cy="1015663"/>
            <a:chOff x="5867400" y="1447800"/>
            <a:chExt cx="3276600" cy="1015663"/>
          </a:xfrm>
        </p:grpSpPr>
        <p:sp>
          <p:nvSpPr>
            <p:cNvPr id="8" name="TextBox 7"/>
            <p:cNvSpPr txBox="1"/>
            <p:nvPr/>
          </p:nvSpPr>
          <p:spPr>
            <a:xfrm>
              <a:off x="5867400" y="1447800"/>
              <a:ext cx="3559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}</a:t>
              </a:r>
              <a:endParaRPr lang="en-US" sz="6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0641" y="1524000"/>
              <a:ext cx="29033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Declare variables to hold</a:t>
              </a:r>
            </a:p>
            <a:p>
              <a:r>
                <a:rPr lang="en-US" dirty="0" smtClean="0"/>
                <a:t>previous and current value</a:t>
              </a:r>
            </a:p>
            <a:p>
              <a:r>
                <a:rPr lang="en-US" dirty="0" smtClean="0"/>
                <a:t>of </a:t>
              </a:r>
              <a:r>
                <a:rPr lang="en-US" i="1" dirty="0" smtClean="0"/>
                <a:t>cntr_divr2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4000" y="2438400"/>
            <a:ext cx="2797790" cy="2108775"/>
            <a:chOff x="5334000" y="2438400"/>
            <a:chExt cx="2797790" cy="2108775"/>
          </a:xfrm>
        </p:grpSpPr>
        <p:sp>
          <p:nvSpPr>
            <p:cNvPr id="11" name="TextBox 10"/>
            <p:cNvSpPr txBox="1"/>
            <p:nvPr/>
          </p:nvSpPr>
          <p:spPr>
            <a:xfrm>
              <a:off x="5334000" y="3962400"/>
              <a:ext cx="355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}</a:t>
              </a:r>
              <a:endParaRPr lang="en-US" sz="3200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334000" y="2438400"/>
              <a:ext cx="2797790" cy="646331"/>
              <a:chOff x="5334000" y="2438400"/>
              <a:chExt cx="2797790" cy="64633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334000" y="2438400"/>
                <a:ext cx="3559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}</a:t>
                </a:r>
                <a:endParaRPr lang="en-US" sz="3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638800" y="2438400"/>
                <a:ext cx="24929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Counter enable is bit 0</a:t>
                </a:r>
              </a:p>
              <a:p>
                <a:r>
                  <a:rPr lang="en-US" dirty="0" smtClean="0"/>
                  <a:t>of </a:t>
                </a:r>
                <a:r>
                  <a:rPr lang="en-US" i="1" dirty="0" smtClean="0"/>
                  <a:t>cntr_cntrl2 </a:t>
                </a:r>
                <a:r>
                  <a:rPr lang="en-US" dirty="0" smtClean="0"/>
                  <a:t>(x220).</a:t>
                </a:r>
                <a:endParaRPr lang="en-US" dirty="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029200" y="2819400"/>
            <a:ext cx="3961800" cy="1323439"/>
            <a:chOff x="5029200" y="2819400"/>
            <a:chExt cx="3961800" cy="1323439"/>
          </a:xfrm>
        </p:grpSpPr>
        <p:sp>
          <p:nvSpPr>
            <p:cNvPr id="13" name="TextBox 12"/>
            <p:cNvSpPr txBox="1"/>
            <p:nvPr/>
          </p:nvSpPr>
          <p:spPr>
            <a:xfrm>
              <a:off x="5029200" y="2819400"/>
              <a:ext cx="3559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}</a:t>
              </a:r>
              <a:endParaRPr lang="en-US" sz="8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8800" y="3124200"/>
              <a:ext cx="33522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Capture any write to </a:t>
              </a:r>
              <a:r>
                <a:rPr lang="en-US" i="1" dirty="0" smtClean="0"/>
                <a:t>cntr_divr2</a:t>
              </a:r>
            </a:p>
            <a:p>
              <a:r>
                <a:rPr lang="en-US" dirty="0" smtClean="0"/>
                <a:t>(x228)</a:t>
              </a:r>
              <a:r>
                <a:rPr lang="en-US" i="1" dirty="0" smtClean="0"/>
                <a:t>. </a:t>
              </a:r>
              <a:r>
                <a:rPr lang="en-US" dirty="0" smtClean="0"/>
                <a:t>Current and old values </a:t>
              </a:r>
            </a:p>
            <a:p>
              <a:r>
                <a:rPr lang="en-US" dirty="0" smtClean="0"/>
                <a:t>are stored in variables.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34000" y="4495800"/>
            <a:ext cx="3810000" cy="923330"/>
            <a:chOff x="5334000" y="4495800"/>
            <a:chExt cx="381000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5334000" y="44958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}</a:t>
              </a:r>
              <a:endParaRPr lang="en-US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401" y="4495800"/>
              <a:ext cx="3657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Validated if </a:t>
              </a:r>
              <a:r>
                <a:rPr lang="en-US" i="1" dirty="0" smtClean="0"/>
                <a:t>cntr_divr2 </a:t>
              </a:r>
              <a:r>
                <a:rPr lang="en-US" dirty="0" smtClean="0"/>
                <a:t>is modified,</a:t>
              </a:r>
            </a:p>
            <a:p>
              <a:r>
                <a:rPr lang="en-US" dirty="0" smtClean="0"/>
                <a:t>and the counter has not been disabled since it was last enabled.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19600" y="5257800"/>
            <a:ext cx="4114799" cy="1323439"/>
            <a:chOff x="4419600" y="5257800"/>
            <a:chExt cx="4114799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4419600" y="5257800"/>
              <a:ext cx="3559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}</a:t>
              </a:r>
              <a:endParaRPr lang="en-US" sz="8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76800" y="5562600"/>
              <a:ext cx="3657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Recovery: restore old </a:t>
              </a:r>
              <a:r>
                <a:rPr lang="en-US" i="1" dirty="0" smtClean="0"/>
                <a:t>cntr_divr2 </a:t>
              </a:r>
              <a:r>
                <a:rPr lang="en-US" dirty="0" smtClean="0"/>
                <a:t>value on validation.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err="1" smtClean="0">
                <a:solidFill>
                  <a:schemeClr val="tx2"/>
                </a:solidFill>
              </a:rPr>
              <a:t>SafeCounterModify</a:t>
            </a:r>
            <a:r>
              <a:rPr lang="it-IT" sz="2900" b="1" dirty="0" smtClean="0">
                <a:solidFill>
                  <a:schemeClr val="tx2"/>
                </a:solidFill>
              </a:rPr>
              <a:t> </a:t>
            </a:r>
            <a:r>
              <a:rPr lang="it-IT" sz="2900" b="1" dirty="0" err="1" smtClean="0">
                <a:solidFill>
                  <a:schemeClr val="tx2"/>
                </a:solidFill>
              </a:rPr>
              <a:t>Property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52400" y="8382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Counter 2 parameters in </a:t>
            </a:r>
            <a:r>
              <a:rPr lang="en-US" sz="2000" i="1" dirty="0" smtClean="0"/>
              <a:t>cntr_cntrl2</a:t>
            </a:r>
            <a:r>
              <a:rPr lang="en-US" sz="2000" dirty="0" smtClean="0"/>
              <a:t> should not be changed while Counter 2 is enabled.</a:t>
            </a:r>
            <a:r>
              <a:rPr lang="en-US" sz="2000" dirty="0" smtClean="0">
                <a:latin typeface="+mn-lt"/>
                <a:cs typeface="+mn-cs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60197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5029200" y="2819400"/>
            <a:ext cx="3654023" cy="1323439"/>
            <a:chOff x="5029200" y="2819400"/>
            <a:chExt cx="3654023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5029200" y="2819400"/>
              <a:ext cx="3559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}</a:t>
              </a:r>
              <a:endParaRPr lang="en-US" sz="8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8800" y="3124200"/>
              <a:ext cx="30444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as before except now</a:t>
              </a:r>
            </a:p>
            <a:p>
              <a:r>
                <a:rPr lang="en-US" dirty="0" smtClean="0"/>
                <a:t>checks </a:t>
              </a:r>
              <a:r>
                <a:rPr lang="en-US" i="1" dirty="0" smtClean="0"/>
                <a:t>cntr_cntrl2 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(simultaneous events!).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86400" y="4495800"/>
            <a:ext cx="3886199" cy="923330"/>
            <a:chOff x="5486400" y="4495800"/>
            <a:chExt cx="3886199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5486400" y="44958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}</a:t>
              </a:r>
              <a:endParaRPr lang="en-US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5000" y="4495800"/>
              <a:ext cx="3657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Valid trace is modification </a:t>
              </a:r>
              <a:r>
                <a:rPr lang="en-US" i="1" dirty="0" smtClean="0"/>
                <a:t>or</a:t>
              </a:r>
            </a:p>
            <a:p>
              <a:r>
                <a:rPr lang="en-US" dirty="0" smtClean="0"/>
                <a:t>disable </a:t>
              </a:r>
              <a:r>
                <a:rPr lang="en-US" i="1" dirty="0" smtClean="0"/>
                <a:t>or</a:t>
              </a:r>
              <a:r>
                <a:rPr lang="en-US" dirty="0" smtClean="0"/>
                <a:t> (enable followed by</a:t>
              </a:r>
            </a:p>
            <a:p>
              <a:r>
                <a:rPr lang="en-US" dirty="0" smtClean="0"/>
                <a:t>disable).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19600" y="5257800"/>
            <a:ext cx="4572000" cy="1323439"/>
            <a:chOff x="4419600" y="5257800"/>
            <a:chExt cx="4572000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4419600" y="5257800"/>
              <a:ext cx="3559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}</a:t>
              </a:r>
              <a:endParaRPr lang="en-US" sz="8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6800" y="5562600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Recovery on violation (modification immediately after enable)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smtClean="0">
                <a:solidFill>
                  <a:schemeClr val="tx2"/>
                </a:solidFill>
              </a:rPr>
              <a:t>Conclusions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52400" y="9906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Formally verifying that the implementation of COTS components is correct is too difficult!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Instead, we propose to verify the system assuming that components implementation is correct.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We then monitor the component behavior at run-time and recover if a requirement violation is detected.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We implemented a zero-overhead monitoring framework for PCI/PCI-X.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We showed that the run-time monitoring approach is effective on a concrete case study.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smtClean="0">
                <a:solidFill>
                  <a:schemeClr val="tx2"/>
                </a:solidFill>
              </a:rPr>
              <a:t>Future Work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152400" y="9906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The current solution has some limitations.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It can not stop a faulty transactions from being transmitted on the bus, only restore the previous data.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We are implementing a new monitoring device with buffering capabilities that can “drop” faulty transactions.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Simultaneous events can introduce delay in monitoring.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We are planning to extend MOP to natively handle simultaneous events.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Modeling real-time properties is hard because ERE and PTLTL have no implicit notion of time.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2000" dirty="0" smtClean="0">
                <a:latin typeface="+mn-lt"/>
                <a:cs typeface="+mn-cs"/>
              </a:rPr>
              <a:t>We are planning to develop efficient monitors for a subset of timed automata.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00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33528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In 2007, 12 F-22s were going from Hawaii to Japan.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After crossing the IDL, all 12 experienced multiple system crashes</a:t>
            </a:r>
          </a:p>
          <a:p>
            <a:pPr lvl="1"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No navigation</a:t>
            </a:r>
          </a:p>
          <a:p>
            <a:pPr lvl="1"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No fuel subsystems</a:t>
            </a:r>
          </a:p>
          <a:p>
            <a:pPr lvl="1"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Limited communications</a:t>
            </a:r>
          </a:p>
          <a:p>
            <a:pPr lvl="1" eaLnBrk="1" hangingPunct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Rebooting didn’t help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219200"/>
            <a:ext cx="4876800" cy="390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228600" y="53340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l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Formal Verification?</a:t>
            </a:r>
          </a:p>
          <a:p>
            <a:pPr marL="620713" lvl="1" indent="-228600" algn="l" eaLnBrk="0" hangingPunct="0">
              <a:lnSpc>
                <a:spcPct val="80000"/>
              </a:lnSpc>
              <a:spcBef>
                <a:spcPts val="450"/>
              </a:spcBef>
              <a:buClr>
                <a:schemeClr val="accent1"/>
              </a:buClr>
              <a:buFont typeface="Verdana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					</a:t>
            </a:r>
            <a:r>
              <a:rPr lang="en-GB" sz="2000" dirty="0">
                <a:solidFill>
                  <a:schemeClr val="tx1"/>
                </a:solidFill>
              </a:rPr>
              <a:t>F-22 has 1.7 million lines of </a:t>
            </a:r>
            <a:r>
              <a:rPr lang="en-GB" sz="2000" dirty="0" smtClean="0">
                <a:solidFill>
                  <a:schemeClr val="tx1"/>
                </a:solidFill>
              </a:rPr>
              <a:t>code.</a:t>
            </a:r>
          </a:p>
          <a:p>
            <a:pPr marL="620713" lvl="1" indent="-228600" eaLnBrk="0" hangingPunct="0">
              <a:lnSpc>
                <a:spcPct val="80000"/>
              </a:lnSpc>
              <a:spcBef>
                <a:spcPts val="450"/>
              </a:spcBef>
              <a:buClr>
                <a:schemeClr val="accent1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					</a:t>
            </a:r>
            <a:r>
              <a:rPr lang="en-GB" sz="2000" dirty="0" smtClean="0">
                <a:sym typeface="Wingdings" pitchFamily="2" charset="2"/>
              </a:rPr>
              <a:t>  Verifying hardware modules is even more difficult.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620713" lvl="1" indent="-228600" algn="l" eaLnBrk="0" hangingPunct="0">
              <a:lnSpc>
                <a:spcPct val="80000"/>
              </a:lnSpc>
              <a:spcBef>
                <a:spcPts val="450"/>
              </a:spcBef>
              <a:buClr>
                <a:schemeClr val="accent1"/>
              </a:buClr>
              <a:buFont typeface="Verdana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/>
              <a:t>					</a:t>
            </a:r>
            <a:endParaRPr lang="en-GB" sz="2000" dirty="0">
              <a:solidFill>
                <a:schemeClr val="tx1"/>
              </a:solidFill>
            </a:endParaRPr>
          </a:p>
          <a:p>
            <a:pPr marL="620713" lvl="1" indent="-228600" algn="l" eaLnBrk="0" hangingPunct="0">
              <a:lnSpc>
                <a:spcPct val="80000"/>
              </a:lnSpc>
              <a:spcBef>
                <a:spcPts val="450"/>
              </a:spcBef>
              <a:buClr>
                <a:schemeClr val="accent1"/>
              </a:buClr>
              <a:buFont typeface="Verdana" pitchFamily="34" charset="0"/>
              <a:buChar char="◦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it-IT" sz="2900" b="1">
                <a:solidFill>
                  <a:schemeClr val="tx2"/>
                </a:solidFill>
              </a:rPr>
              <a:t>“Reliable” Embedded Systems: not so much!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2286000"/>
            <a:ext cx="5105400" cy="2057400"/>
          </a:xfrm>
          <a:prstGeom prst="rect">
            <a:avLst/>
          </a:prstGeom>
          <a:gradFill>
            <a:gsLst>
              <a:gs pos="0">
                <a:schemeClr val="accent2">
                  <a:shade val="15000"/>
                  <a:satMod val="180000"/>
                  <a:alpha val="75000"/>
                </a:schemeClr>
              </a:gs>
              <a:gs pos="50000">
                <a:schemeClr val="accent2">
                  <a:shade val="45000"/>
                  <a:satMod val="170000"/>
                </a:schemeClr>
              </a:gs>
              <a:gs pos="70000">
                <a:schemeClr val="accent2">
                  <a:tint val="99000"/>
                  <a:shade val="65000"/>
                  <a:satMod val="15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Our goal is to raise system reliability without requiring full system verification! 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2"/>
          <p:cNvSpPr>
            <a:spLocks noGrp="1" noChangeArrowheads="1"/>
          </p:cNvSpPr>
          <p:nvPr>
            <p:ph idx="4294967295"/>
          </p:nvPr>
        </p:nvSpPr>
        <p:spPr>
          <a:xfrm>
            <a:off x="3886200" y="990600"/>
            <a:ext cx="5257800" cy="5105400"/>
          </a:xfrm>
        </p:spPr>
        <p:txBody>
          <a:bodyPr/>
          <a:lstStyle/>
          <a:p>
            <a:r>
              <a:rPr lang="en-US" sz="2000" dirty="0" smtClean="0"/>
              <a:t>Modern COTS-based embedded architectures are </a:t>
            </a:r>
            <a:r>
              <a:rPr lang="en-US" sz="2000" b="1" dirty="0" smtClean="0"/>
              <a:t>multi-master</a:t>
            </a:r>
            <a:r>
              <a:rPr lang="en-US" sz="2000" dirty="0" smtClean="0"/>
              <a:t> platforms: peripherals can start a data transfer everywhere in main memory.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A misbehaving peripheral can even overwrite critical OS information crashing the entire system!</a:t>
            </a:r>
          </a:p>
          <a:p>
            <a:pPr lvl="1"/>
            <a:endParaRPr lang="it-IT" sz="2000" u="sng" dirty="0" smtClean="0"/>
          </a:p>
          <a:p>
            <a:r>
              <a:rPr lang="en-US" sz="2000" dirty="0" smtClean="0"/>
              <a:t>Not necessarily a hardware problem; the driver could communicate a wrong memory address.</a:t>
            </a:r>
            <a:endParaRPr lang="en-US" sz="2000" dirty="0"/>
          </a:p>
        </p:txBody>
      </p:sp>
      <p:sp>
        <p:nvSpPr>
          <p:cNvPr id="30723" name="Rectangle 46"/>
          <p:cNvSpPr>
            <a:spLocks noChangeAspect="1" noChangeArrowheads="1"/>
          </p:cNvSpPr>
          <p:nvPr/>
        </p:nvSpPr>
        <p:spPr bwMode="auto">
          <a:xfrm>
            <a:off x="461902" y="1676400"/>
            <a:ext cx="1890466" cy="994956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US" sz="1200">
                <a:solidFill>
                  <a:srgbClr val="000000"/>
                </a:solidFill>
                <a:latin typeface="Calibri" charset="0"/>
              </a:rPr>
              <a:t>CPU</a:t>
            </a:r>
          </a:p>
          <a:p>
            <a:endParaRPr lang="en-US" sz="1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24" name="AutoShape 47"/>
          <p:cNvSpPr>
            <a:spLocks noChangeAspect="1" noChangeArrowheads="1"/>
          </p:cNvSpPr>
          <p:nvPr/>
        </p:nvSpPr>
        <p:spPr bwMode="auto">
          <a:xfrm rot="5400000">
            <a:off x="1282864" y="2645490"/>
            <a:ext cx="265998" cy="329916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it-IT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0725" name="Rectangle 48"/>
          <p:cNvSpPr>
            <a:spLocks noChangeAspect="1" noChangeArrowheads="1"/>
          </p:cNvSpPr>
          <p:nvPr/>
        </p:nvSpPr>
        <p:spPr bwMode="auto">
          <a:xfrm>
            <a:off x="304800" y="2943447"/>
            <a:ext cx="3623828" cy="1949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Front Side Bus</a:t>
            </a:r>
          </a:p>
        </p:txBody>
      </p:sp>
      <p:sp>
        <p:nvSpPr>
          <p:cNvPr id="30726" name="Rectangle 49"/>
          <p:cNvSpPr>
            <a:spLocks noChangeAspect="1" noChangeArrowheads="1"/>
          </p:cNvSpPr>
          <p:nvPr/>
        </p:nvSpPr>
        <p:spPr bwMode="auto">
          <a:xfrm>
            <a:off x="2748615" y="1968795"/>
            <a:ext cx="1022911" cy="714744"/>
          </a:xfrm>
          <a:prstGeom prst="rect">
            <a:avLst/>
          </a:prstGeom>
          <a:solidFill>
            <a:srgbClr val="FF797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DDRAM</a:t>
            </a:r>
          </a:p>
        </p:txBody>
      </p:sp>
      <p:sp>
        <p:nvSpPr>
          <p:cNvPr id="30727" name="AutoShape 50"/>
          <p:cNvSpPr>
            <a:spLocks noChangeAspect="1" noChangeArrowheads="1"/>
          </p:cNvSpPr>
          <p:nvPr/>
        </p:nvSpPr>
        <p:spPr bwMode="auto">
          <a:xfrm rot="5400000">
            <a:off x="3093905" y="2646363"/>
            <a:ext cx="265998" cy="328169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it-IT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0728" name="AutoShape 51"/>
          <p:cNvSpPr>
            <a:spLocks noChangeAspect="1" noChangeArrowheads="1"/>
          </p:cNvSpPr>
          <p:nvPr/>
        </p:nvSpPr>
        <p:spPr bwMode="auto">
          <a:xfrm rot="5400000">
            <a:off x="2069248" y="3089302"/>
            <a:ext cx="265999" cy="331661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it-IT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0729" name="Rectangle 52"/>
          <p:cNvSpPr>
            <a:spLocks noChangeAspect="1" noChangeArrowheads="1"/>
          </p:cNvSpPr>
          <p:nvPr/>
        </p:nvSpPr>
        <p:spPr bwMode="auto">
          <a:xfrm>
            <a:off x="1785053" y="3388132"/>
            <a:ext cx="806459" cy="444684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Host PCI 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Bridge</a:t>
            </a:r>
          </a:p>
        </p:txBody>
      </p:sp>
      <p:sp>
        <p:nvSpPr>
          <p:cNvPr id="30730" name="Rectangle 53"/>
          <p:cNvSpPr>
            <a:spLocks noChangeArrowheads="1"/>
          </p:cNvSpPr>
          <p:nvPr/>
        </p:nvSpPr>
        <p:spPr bwMode="auto">
          <a:xfrm>
            <a:off x="1250905" y="4360752"/>
            <a:ext cx="315951" cy="178686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44225" rIns="0" bIns="44225" anchor="ctr">
            <a:prstTxWarp prst="textNoShape">
              <a:avLst/>
            </a:prstTxWarp>
          </a:bodyPr>
          <a:lstStyle/>
          <a:p>
            <a:pPr algn="l"/>
            <a:endParaRPr lang="it-IT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0731" name="Line 55"/>
          <p:cNvSpPr>
            <a:spLocks noChangeShapeType="1"/>
          </p:cNvSpPr>
          <p:nvPr/>
        </p:nvSpPr>
        <p:spPr bwMode="auto">
          <a:xfrm>
            <a:off x="1408008" y="4184097"/>
            <a:ext cx="787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Line 56"/>
          <p:cNvSpPr>
            <a:spLocks noChangeShapeType="1"/>
          </p:cNvSpPr>
          <p:nvPr/>
        </p:nvSpPr>
        <p:spPr bwMode="auto">
          <a:xfrm>
            <a:off x="1408008" y="4184097"/>
            <a:ext cx="0" cy="1766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Line 57"/>
          <p:cNvSpPr>
            <a:spLocks noChangeShapeType="1"/>
          </p:cNvSpPr>
          <p:nvPr/>
        </p:nvSpPr>
        <p:spPr bwMode="auto">
          <a:xfrm>
            <a:off x="1408008" y="4539438"/>
            <a:ext cx="0" cy="795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Line 58"/>
          <p:cNvSpPr>
            <a:spLocks noChangeShapeType="1"/>
          </p:cNvSpPr>
          <p:nvPr/>
        </p:nvSpPr>
        <p:spPr bwMode="auto">
          <a:xfrm>
            <a:off x="1093803" y="4805437"/>
            <a:ext cx="3142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Line 59"/>
          <p:cNvSpPr>
            <a:spLocks noChangeShapeType="1"/>
          </p:cNvSpPr>
          <p:nvPr/>
        </p:nvSpPr>
        <p:spPr bwMode="auto">
          <a:xfrm>
            <a:off x="2982522" y="4805437"/>
            <a:ext cx="3159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Line 60"/>
          <p:cNvSpPr>
            <a:spLocks noChangeShapeType="1"/>
          </p:cNvSpPr>
          <p:nvPr/>
        </p:nvSpPr>
        <p:spPr bwMode="auto">
          <a:xfrm flipV="1">
            <a:off x="2195266" y="3830786"/>
            <a:ext cx="0" cy="353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7" name="Rectangle 61"/>
          <p:cNvSpPr>
            <a:spLocks noChangeArrowheads="1"/>
          </p:cNvSpPr>
          <p:nvPr/>
        </p:nvSpPr>
        <p:spPr bwMode="auto">
          <a:xfrm>
            <a:off x="2825420" y="4360752"/>
            <a:ext cx="315951" cy="178686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44225" rIns="0" bIns="44225" anchor="ctr">
            <a:prstTxWarp prst="textNoShape">
              <a:avLst/>
            </a:prstTxWarp>
          </a:bodyPr>
          <a:lstStyle/>
          <a:p>
            <a:pPr algn="l"/>
            <a:endParaRPr lang="it-IT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0738" name="Rectangle 62"/>
          <p:cNvSpPr>
            <a:spLocks noChangeArrowheads="1"/>
          </p:cNvSpPr>
          <p:nvPr/>
        </p:nvSpPr>
        <p:spPr bwMode="auto">
          <a:xfrm>
            <a:off x="1250905" y="5335403"/>
            <a:ext cx="315951" cy="178686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44225" rIns="0" bIns="44225" anchor="ctr">
            <a:prstTxWarp prst="textNoShape">
              <a:avLst/>
            </a:prstTxWarp>
          </a:bodyPr>
          <a:lstStyle/>
          <a:p>
            <a:pPr algn="l"/>
            <a:endParaRPr lang="it-IT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0739" name="Rectangle 63"/>
          <p:cNvSpPr>
            <a:spLocks noChangeArrowheads="1"/>
          </p:cNvSpPr>
          <p:nvPr/>
        </p:nvSpPr>
        <p:spPr bwMode="auto">
          <a:xfrm>
            <a:off x="2825420" y="5335403"/>
            <a:ext cx="315951" cy="178686"/>
          </a:xfrm>
          <a:prstGeom prst="rect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44225" rIns="0" bIns="44225" anchor="ctr">
            <a:prstTxWarp prst="textNoShape">
              <a:avLst/>
            </a:prstTxWarp>
          </a:bodyPr>
          <a:lstStyle/>
          <a:p>
            <a:pPr algn="l"/>
            <a:endParaRPr lang="it-IT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0740" name="Line 64"/>
          <p:cNvSpPr>
            <a:spLocks noChangeShapeType="1"/>
          </p:cNvSpPr>
          <p:nvPr/>
        </p:nvSpPr>
        <p:spPr bwMode="auto">
          <a:xfrm>
            <a:off x="2195266" y="4184097"/>
            <a:ext cx="7872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1" name="Line 65"/>
          <p:cNvSpPr>
            <a:spLocks noChangeShapeType="1"/>
          </p:cNvSpPr>
          <p:nvPr/>
        </p:nvSpPr>
        <p:spPr bwMode="auto">
          <a:xfrm>
            <a:off x="2982522" y="4184097"/>
            <a:ext cx="0" cy="1766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2" name="Line 66"/>
          <p:cNvSpPr>
            <a:spLocks noChangeShapeType="1"/>
          </p:cNvSpPr>
          <p:nvPr/>
        </p:nvSpPr>
        <p:spPr bwMode="auto">
          <a:xfrm>
            <a:off x="2982522" y="4539438"/>
            <a:ext cx="0" cy="795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3" name="Line 67"/>
          <p:cNvSpPr>
            <a:spLocks noChangeShapeType="1"/>
          </p:cNvSpPr>
          <p:nvPr/>
        </p:nvSpPr>
        <p:spPr bwMode="auto">
          <a:xfrm flipH="1">
            <a:off x="1397534" y="5514089"/>
            <a:ext cx="10473" cy="353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4" name="Line 68"/>
          <p:cNvSpPr>
            <a:spLocks noChangeShapeType="1"/>
          </p:cNvSpPr>
          <p:nvPr/>
        </p:nvSpPr>
        <p:spPr bwMode="auto">
          <a:xfrm>
            <a:off x="2980777" y="5532364"/>
            <a:ext cx="0" cy="324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5" name="Rectangle 70"/>
          <p:cNvSpPr>
            <a:spLocks noChangeAspect="1" noChangeArrowheads="1"/>
          </p:cNvSpPr>
          <p:nvPr/>
        </p:nvSpPr>
        <p:spPr bwMode="auto">
          <a:xfrm>
            <a:off x="383352" y="4539438"/>
            <a:ext cx="741872" cy="50154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Master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peripheral</a:t>
            </a:r>
          </a:p>
        </p:txBody>
      </p:sp>
      <p:sp>
        <p:nvSpPr>
          <p:cNvPr id="30746" name="Rectangle 71"/>
          <p:cNvSpPr>
            <a:spLocks noChangeAspect="1" noChangeArrowheads="1"/>
          </p:cNvSpPr>
          <p:nvPr/>
        </p:nvSpPr>
        <p:spPr bwMode="auto">
          <a:xfrm>
            <a:off x="3298473" y="4539438"/>
            <a:ext cx="740127" cy="501540"/>
          </a:xfrm>
          <a:prstGeom prst="rect">
            <a:avLst/>
          </a:pr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Slave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 charset="0"/>
              </a:rPr>
              <a:t>peripheral</a:t>
            </a:r>
          </a:p>
        </p:txBody>
      </p:sp>
      <p:sp>
        <p:nvSpPr>
          <p:cNvPr id="9244" name="Rectangle 72"/>
          <p:cNvSpPr>
            <a:spLocks noChangeArrowheads="1"/>
          </p:cNvSpPr>
          <p:nvPr/>
        </p:nvSpPr>
        <p:spPr bwMode="auto">
          <a:xfrm>
            <a:off x="620751" y="2058138"/>
            <a:ext cx="708706" cy="529967"/>
          </a:xfrm>
          <a:prstGeom prst="rect">
            <a:avLst/>
          </a:prstGeom>
          <a:gradFill rotWithShape="1">
            <a:gsLst>
              <a:gs pos="0">
                <a:srgbClr val="005269"/>
              </a:gs>
              <a:gs pos="50000">
                <a:srgbClr val="0086AA"/>
              </a:gs>
              <a:gs pos="70000">
                <a:srgbClr val="0A99BE"/>
              </a:gs>
              <a:gs pos="100000">
                <a:srgbClr val="2ABAE3"/>
              </a:gs>
            </a:gsLst>
            <a:lin ang="16200000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latin typeface="Calibri" charset="0"/>
              </a:rPr>
              <a:t>Task A</a:t>
            </a:r>
          </a:p>
        </p:txBody>
      </p:sp>
      <p:sp>
        <p:nvSpPr>
          <p:cNvPr id="9245" name="Rectangle 73"/>
          <p:cNvSpPr>
            <a:spLocks noChangeArrowheads="1"/>
          </p:cNvSpPr>
          <p:nvPr/>
        </p:nvSpPr>
        <p:spPr bwMode="auto">
          <a:xfrm>
            <a:off x="1566856" y="2058138"/>
            <a:ext cx="708706" cy="529967"/>
          </a:xfrm>
          <a:prstGeom prst="rect">
            <a:avLst/>
          </a:prstGeom>
          <a:gradFill rotWithShape="1">
            <a:gsLst>
              <a:gs pos="0">
                <a:srgbClr val="7D0000"/>
              </a:gs>
              <a:gs pos="50000">
                <a:srgbClr val="C70000"/>
              </a:gs>
              <a:gs pos="70000">
                <a:srgbClr val="DD0002"/>
              </a:gs>
              <a:gs pos="100000">
                <a:srgbClr val="FF1A21"/>
              </a:gs>
            </a:gsLst>
            <a:lin ang="162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4999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latin typeface="Calibri" charset="0"/>
              </a:rPr>
              <a:t>Task B</a:t>
            </a:r>
          </a:p>
        </p:txBody>
      </p:sp>
      <p:sp>
        <p:nvSpPr>
          <p:cNvPr id="9247" name="Freeform 92"/>
          <p:cNvSpPr>
            <a:spLocks/>
          </p:cNvSpPr>
          <p:nvPr/>
        </p:nvSpPr>
        <p:spPr bwMode="auto">
          <a:xfrm>
            <a:off x="1013506" y="2588106"/>
            <a:ext cx="2284967" cy="2217331"/>
          </a:xfrm>
          <a:custGeom>
            <a:avLst/>
            <a:gdLst>
              <a:gd name="T0" fmla="*/ 0 w 1392"/>
              <a:gd name="T1" fmla="*/ 2147483647 h 1200"/>
              <a:gd name="T2" fmla="*/ 2147483647 w 1392"/>
              <a:gd name="T3" fmla="*/ 2147483647 h 1200"/>
              <a:gd name="T4" fmla="*/ 2147483647 w 1392"/>
              <a:gd name="T5" fmla="*/ 2147483647 h 1200"/>
              <a:gd name="T6" fmla="*/ 2147483647 w 1392"/>
              <a:gd name="T7" fmla="*/ 2147483647 h 1200"/>
              <a:gd name="T8" fmla="*/ 2147483647 w 1392"/>
              <a:gd name="T9" fmla="*/ 2147483647 h 1200"/>
              <a:gd name="T10" fmla="*/ 2147483647 w 1392"/>
              <a:gd name="T11" fmla="*/ 2147483647 h 1200"/>
              <a:gd name="T12" fmla="*/ 2147483647 w 1392"/>
              <a:gd name="T13" fmla="*/ 0 h 12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2"/>
              <a:gd name="T22" fmla="*/ 0 h 1200"/>
              <a:gd name="T23" fmla="*/ 1392 w 1392"/>
              <a:gd name="T24" fmla="*/ 1200 h 12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2" h="1200">
                <a:moveTo>
                  <a:pt x="0" y="1200"/>
                </a:moveTo>
                <a:lnTo>
                  <a:pt x="240" y="1200"/>
                </a:lnTo>
                <a:lnTo>
                  <a:pt x="240" y="864"/>
                </a:lnTo>
                <a:lnTo>
                  <a:pt x="720" y="864"/>
                </a:lnTo>
                <a:lnTo>
                  <a:pt x="720" y="240"/>
                </a:lnTo>
                <a:lnTo>
                  <a:pt x="1392" y="240"/>
                </a:lnTo>
                <a:lnTo>
                  <a:pt x="13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it-IT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30754" name="Text Box 48"/>
          <p:cNvSpPr txBox="1">
            <a:spLocks noChangeArrowheads="1"/>
          </p:cNvSpPr>
          <p:nvPr/>
        </p:nvSpPr>
        <p:spPr bwMode="auto">
          <a:xfrm>
            <a:off x="1729195" y="4307958"/>
            <a:ext cx="832643" cy="3898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44225" rIns="0" bIns="44225">
            <a:prstTxWarp prst="textNoShape">
              <a:avLst/>
            </a:prstTxWarp>
            <a:spAutoFit/>
          </a:bodyPr>
          <a:lstStyle/>
          <a:p>
            <a:pPr defTabSz="884238"/>
            <a:r>
              <a:rPr lang="en-US" sz="1400" b="1">
                <a:solidFill>
                  <a:srgbClr val="000000"/>
                </a:solidFill>
                <a:latin typeface="Calibri" charset="0"/>
              </a:rPr>
              <a:t>PCI Bus</a:t>
            </a:r>
          </a:p>
        </p:txBody>
      </p:sp>
      <p:sp>
        <p:nvSpPr>
          <p:cNvPr id="30755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>
                <a:solidFill>
                  <a:schemeClr val="tx2"/>
                </a:solidFill>
              </a:rPr>
              <a:t>Peripheral Integration: Problem Scenario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smtClean="0">
                <a:solidFill>
                  <a:schemeClr val="tx2"/>
                </a:solidFill>
              </a:rPr>
              <a:t>Our solution: Run-Time Monitoring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3" name="Rectangle 132"/>
          <p:cNvSpPr txBox="1">
            <a:spLocks noChangeArrowheads="1"/>
          </p:cNvSpPr>
          <p:nvPr/>
        </p:nvSpPr>
        <p:spPr bwMode="auto">
          <a:xfrm>
            <a:off x="381000" y="12954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formal requirement specification is attached to each COTS peripheral.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baseline="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specification acts as a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certification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if the peripheral behaves according to the specification, the system remain safe.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baseline="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run-time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we </a:t>
            </a:r>
            <a:r>
              <a:rPr lang="en-US" sz="2000" b="1" dirty="0" smtClean="0">
                <a:latin typeface="+mn-lt"/>
                <a:cs typeface="+mn-cs"/>
              </a:rPr>
              <a:t>monitor </a:t>
            </a:r>
            <a:r>
              <a:rPr lang="en-US" sz="2000" dirty="0" smtClean="0">
                <a:latin typeface="+mn-lt"/>
                <a:cs typeface="+mn-cs"/>
              </a:rPr>
              <a:t>(check)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actual peripheral behavior against its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 specification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expressed as a set of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baseline="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 requirement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violation is detected, we perform a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recovery action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restore the system to a safe state.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smtClean="0">
                <a:solidFill>
                  <a:schemeClr val="tx2"/>
                </a:solidFill>
              </a:rPr>
              <a:t>Challenges in Monitoring of HW components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3" name="Rectangle 132"/>
          <p:cNvSpPr txBox="1">
            <a:spLocks noChangeArrowheads="1"/>
          </p:cNvSpPr>
          <p:nvPr/>
        </p:nvSpPr>
        <p:spPr bwMode="auto">
          <a:xfrm>
            <a:off x="0" y="1066800"/>
            <a:ext cx="6172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Run-time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monitoring has been successfully applied to monitor execution</a:t>
            </a:r>
            <a:r>
              <a:rPr lang="en-US" sz="2000" noProof="0" dirty="0" smtClean="0">
                <a:latin typeface="+mn-lt"/>
                <a:cs typeface="+mn-cs"/>
              </a:rPr>
              <a:t> of CPU tasks.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Applying it to COTS peripherals brings new challenges: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>
                <a:latin typeface="+mn-lt"/>
                <a:cs typeface="+mn-cs"/>
              </a:rPr>
              <a:t>Peripheral behavior is controlled both by its </a:t>
            </a:r>
            <a:r>
              <a:rPr lang="en-US" sz="2000" dirty="0" smtClean="0"/>
              <a:t>HW implementation and </a:t>
            </a:r>
            <a:r>
              <a:rPr lang="en-US" sz="2000" dirty="0" smtClean="0">
                <a:latin typeface="+mn-lt"/>
                <a:cs typeface="+mn-cs"/>
              </a:rPr>
              <a:t>CPU driver.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>
                <a:latin typeface="+mn-lt"/>
                <a:cs typeface="+mn-cs"/>
              </a:rPr>
              <a:t>Peripheral can start a transaction at any time with no CPU control.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>
                <a:latin typeface="+mn-lt"/>
                <a:cs typeface="+mn-cs"/>
              </a:rPr>
              <a:t>Solution must be compatible with COTS infrastructure &amp; real-time constraints. 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43600" y="2895600"/>
            <a:ext cx="2971800" cy="1524000"/>
            <a:chOff x="5943600" y="2895600"/>
            <a:chExt cx="2971800" cy="15240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477000" y="3810000"/>
              <a:ext cx="381000" cy="1588"/>
            </a:xfrm>
            <a:prstGeom prst="straightConnector1">
              <a:avLst/>
            </a:prstGeom>
            <a:ln>
              <a:solidFill>
                <a:srgbClr val="2DA2B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934200" y="3124200"/>
              <a:ext cx="1981200" cy="1295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 need to check all bus communication! 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2895600"/>
              <a:ext cx="578704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200" dirty="0" smtClean="0"/>
                <a:t>}</a:t>
              </a:r>
              <a:endParaRPr lang="en-US" sz="9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19800" y="4648200"/>
            <a:ext cx="2895600" cy="1143000"/>
            <a:chOff x="6019800" y="4648200"/>
            <a:chExt cx="2895600" cy="11430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400800" y="51816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934200" y="4648200"/>
              <a:ext cx="1981200" cy="1143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 can not add any overhead!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9800" y="4724400"/>
              <a:ext cx="3559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}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err="1" smtClean="0">
                <a:solidFill>
                  <a:schemeClr val="tx2"/>
                </a:solidFill>
              </a:rPr>
              <a:t>Monitoring</a:t>
            </a:r>
            <a:r>
              <a:rPr lang="it-IT" sz="2900" b="1" dirty="0" smtClean="0">
                <a:solidFill>
                  <a:schemeClr val="tx2"/>
                </a:solidFill>
              </a:rPr>
              <a:t> </a:t>
            </a:r>
            <a:r>
              <a:rPr lang="it-IT" sz="2900" b="1" dirty="0" err="1" smtClean="0">
                <a:solidFill>
                  <a:schemeClr val="tx2"/>
                </a:solidFill>
              </a:rPr>
              <a:t>Device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3" name="Rectangle 132"/>
          <p:cNvSpPr txBox="1">
            <a:spLocks noChangeArrowheads="1"/>
          </p:cNvSpPr>
          <p:nvPr/>
        </p:nvSpPr>
        <p:spPr bwMode="auto">
          <a:xfrm>
            <a:off x="0" y="914400"/>
            <a:ext cx="891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developed a new </a:t>
            </a:r>
            <a:r>
              <a:rPr lang="en-US" sz="2000" noProof="0" dirty="0" smtClean="0">
                <a:latin typeface="+mn-lt"/>
                <a:cs typeface="+mn-cs"/>
              </a:rPr>
              <a:t>hw </a:t>
            </a:r>
            <a:r>
              <a:rPr lang="en-US" sz="2000" b="1" dirty="0" smtClean="0">
                <a:latin typeface="+mn-lt"/>
                <a:cs typeface="+mn-cs"/>
              </a:rPr>
              <a:t>monitoring device</a:t>
            </a:r>
            <a:r>
              <a:rPr lang="en-US" sz="2000" dirty="0" smtClean="0">
                <a:latin typeface="+mn-lt"/>
                <a:cs typeface="+mn-cs"/>
              </a:rPr>
              <a:t> based on a Xilinx FPGA board.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device is plugged on a PCI/PCI-X bus and </a:t>
            </a:r>
            <a:r>
              <a:rPr lang="en-US" sz="2000" dirty="0" smtClean="0">
                <a:latin typeface="+mn-lt"/>
                <a:cs typeface="+mn-cs"/>
              </a:rPr>
              <a:t>“sniffs” all transmitted traffic.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>
                <a:latin typeface="+mn-lt"/>
                <a:cs typeface="+mn-cs"/>
              </a:rPr>
              <a:t>All monitoring code runs on reconfigurable FPGA logic.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kumimoji="0" lang="en-US" sz="20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32"/>
          <p:cNvSpPr txBox="1">
            <a:spLocks noChangeArrowheads="1"/>
          </p:cNvSpPr>
          <p:nvPr/>
        </p:nvSpPr>
        <p:spPr bwMode="auto">
          <a:xfrm>
            <a:off x="0" y="3657600"/>
            <a:ext cx="5562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>
                <a:latin typeface="+mn-lt"/>
                <a:cs typeface="+mn-cs"/>
              </a:rPr>
              <a:t>Sniffing adds zero overhead </a:t>
            </a:r>
            <a:r>
              <a:rPr lang="en-GB" sz="2000" dirty="0" err="1" smtClean="0">
                <a:sym typeface="Wingdings" pitchFamily="2" charset="2"/>
              </a:rPr>
              <a:t>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latin typeface="+mn-lt"/>
                <a:cs typeface="+mn-cs"/>
              </a:rPr>
              <a:t>major advantage over software-based solutions.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 dirty="0" smtClean="0">
                <a:latin typeface="+mn-lt"/>
                <a:cs typeface="+mn-cs"/>
              </a:rPr>
              <a:t>Requirement violation detected &amp; recovery initiated within 4 clock cycles from faulty transmission.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000" dirty="0" smtClean="0">
              <a:latin typeface="+mn-lt"/>
              <a:cs typeface="+mn-cs"/>
            </a:endParaRP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kumimoji="0" lang="en-US" sz="20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505200"/>
            <a:ext cx="3886200" cy="31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it-IT" sz="2900" b="1" dirty="0" smtClean="0">
                <a:solidFill>
                  <a:schemeClr val="tx2"/>
                </a:solidFill>
              </a:rPr>
              <a:t>The Big Picture: </a:t>
            </a:r>
            <a:r>
              <a:rPr lang="it-IT" sz="2900" b="1" dirty="0" err="1" smtClean="0">
                <a:solidFill>
                  <a:schemeClr val="tx2"/>
                </a:solidFill>
              </a:rPr>
              <a:t>Monitoring</a:t>
            </a:r>
            <a:r>
              <a:rPr lang="it-IT" sz="2900" b="1" dirty="0" smtClean="0">
                <a:solidFill>
                  <a:schemeClr val="tx2"/>
                </a:solidFill>
              </a:rPr>
              <a:t> a </a:t>
            </a:r>
            <a:r>
              <a:rPr lang="it-IT" sz="2900" b="1" dirty="0" err="1" smtClean="0">
                <a:solidFill>
                  <a:schemeClr val="tx2"/>
                </a:solidFill>
              </a:rPr>
              <a:t>Property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2362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Generator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4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3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05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9718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340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19800" y="3124200"/>
            <a:ext cx="3124200" cy="1588"/>
          </a:xfrm>
          <a:prstGeom prst="straightConnector1">
            <a:avLst/>
          </a:prstGeom>
          <a:ln w="35941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95201" y="2667000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5400000">
            <a:off x="7581900" y="33909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62800" y="3886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7581900" y="50673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62800" y="56388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Handler (Recovery)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20588" y="487680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Violation /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657600" y="914400"/>
            <a:ext cx="16002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Specification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5400000">
            <a:off x="4267200" y="1981200"/>
            <a:ext cx="304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57800" y="38862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6705600" y="4191000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2971800" cy="214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9" name="Group 68"/>
          <p:cNvGrpSpPr/>
          <p:nvPr/>
        </p:nvGrpSpPr>
        <p:grpSpPr>
          <a:xfrm>
            <a:off x="152400" y="838200"/>
            <a:ext cx="2967479" cy="838200"/>
            <a:chOff x="152400" y="838200"/>
            <a:chExt cx="2967479" cy="838200"/>
          </a:xfrm>
        </p:grpSpPr>
        <p:sp>
          <p:nvSpPr>
            <p:cNvPr id="31" name="TextBox 30"/>
            <p:cNvSpPr txBox="1"/>
            <p:nvPr/>
          </p:nvSpPr>
          <p:spPr>
            <a:xfrm>
              <a:off x="152400" y="838200"/>
              <a:ext cx="29674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 smtClean="0"/>
                <a:t>What we see are logical </a:t>
              </a:r>
            </a:p>
            <a:p>
              <a:pPr marL="342900" indent="-342900"/>
              <a:r>
                <a:rPr lang="en-US" dirty="0" smtClean="0"/>
                <a:t>states of bus wires.</a:t>
              </a:r>
              <a:endParaRPr lang="en-US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28600" y="1447800"/>
              <a:ext cx="2362200" cy="228600"/>
              <a:chOff x="228600" y="1447800"/>
              <a:chExt cx="2362200" cy="2286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228600" y="1447800"/>
                <a:ext cx="2133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16200000" flipH="1">
                <a:off x="2362200" y="1447800"/>
                <a:ext cx="2286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5334000" y="838200"/>
            <a:ext cx="3596665" cy="687388"/>
            <a:chOff x="5334000" y="838200"/>
            <a:chExt cx="3596665" cy="687388"/>
          </a:xfrm>
        </p:grpSpPr>
        <p:sp>
          <p:nvSpPr>
            <p:cNvPr id="32" name="TextBox 31"/>
            <p:cNvSpPr txBox="1"/>
            <p:nvPr/>
          </p:nvSpPr>
          <p:spPr>
            <a:xfrm>
              <a:off x="5410200" y="838200"/>
              <a:ext cx="35204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 User specifies a set of events.</a:t>
              </a:r>
            </a:p>
            <a:p>
              <a:r>
                <a:rPr lang="en-US" dirty="0" smtClean="0"/>
                <a:t>Ex: </a:t>
              </a:r>
              <a:r>
                <a:rPr lang="en-US" i="1" dirty="0" smtClean="0"/>
                <a:t>memory write </a:t>
              </a:r>
              <a:r>
                <a:rPr lang="en-US" i="1" dirty="0" err="1" smtClean="0"/>
                <a:t>addess</a:t>
              </a:r>
              <a:r>
                <a:rPr lang="en-US" i="1" dirty="0" smtClean="0"/>
                <a:t> = </a:t>
              </a:r>
              <a:r>
                <a:rPr lang="en-US" i="1" dirty="0" err="1" smtClean="0"/>
                <a:t>x</a:t>
              </a:r>
              <a:endParaRPr lang="en-US" i="1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0800000">
              <a:off x="5334000" y="1524000"/>
              <a:ext cx="3200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257800" y="1676400"/>
            <a:ext cx="3886200" cy="914400"/>
            <a:chOff x="5257800" y="1676400"/>
            <a:chExt cx="3886200" cy="914400"/>
          </a:xfrm>
        </p:grpSpPr>
        <p:sp>
          <p:nvSpPr>
            <p:cNvPr id="34" name="TextBox 33"/>
            <p:cNvSpPr txBox="1"/>
            <p:nvPr/>
          </p:nvSpPr>
          <p:spPr>
            <a:xfrm>
              <a:off x="5354043" y="1676400"/>
              <a:ext cx="3789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 Event Generator generates a </a:t>
              </a:r>
            </a:p>
            <a:p>
              <a:r>
                <a:rPr lang="en-US" dirty="0" smtClean="0"/>
                <a:t>trace of observed events over time.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10800000">
              <a:off x="5486400" y="2362200"/>
              <a:ext cx="36576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486400" y="2362200"/>
              <a:ext cx="38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 flipV="1">
              <a:off x="5257800" y="2362200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524000" y="3810000"/>
            <a:ext cx="3657600" cy="923330"/>
            <a:chOff x="1524000" y="3810000"/>
            <a:chExt cx="3657600" cy="923330"/>
          </a:xfrm>
        </p:grpSpPr>
        <p:sp>
          <p:nvSpPr>
            <p:cNvPr id="37" name="TextBox 36"/>
            <p:cNvSpPr txBox="1"/>
            <p:nvPr/>
          </p:nvSpPr>
          <p:spPr>
            <a:xfrm>
              <a:off x="1524000" y="3810000"/>
              <a:ext cx="29172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 User specifies a formula </a:t>
              </a:r>
            </a:p>
            <a:p>
              <a:r>
                <a:rPr lang="en-US" dirty="0" smtClean="0"/>
                <a:t>using defined events.</a:t>
              </a:r>
            </a:p>
            <a:p>
              <a:r>
                <a:rPr lang="en-US" dirty="0" smtClean="0"/>
                <a:t>Ex: </a:t>
              </a:r>
              <a:r>
                <a:rPr lang="en-US" i="1" dirty="0" smtClean="0"/>
                <a:t>(E1 E2) *</a:t>
              </a:r>
              <a:endParaRPr lang="en-US" i="1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676400" y="4724400"/>
              <a:ext cx="3505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457200" y="4876800"/>
            <a:ext cx="6477000" cy="923330"/>
            <a:chOff x="457200" y="4876800"/>
            <a:chExt cx="6477000" cy="923330"/>
          </a:xfrm>
        </p:grpSpPr>
        <p:sp>
          <p:nvSpPr>
            <p:cNvPr id="38" name="TextBox 37"/>
            <p:cNvSpPr txBox="1"/>
            <p:nvPr/>
          </p:nvSpPr>
          <p:spPr>
            <a:xfrm>
              <a:off x="457200" y="4876800"/>
              <a:ext cx="32506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 Monitor checks if formula is </a:t>
              </a:r>
            </a:p>
            <a:p>
              <a:r>
                <a:rPr lang="en-US" dirty="0" smtClean="0"/>
                <a:t>validated / violated based on </a:t>
              </a:r>
            </a:p>
            <a:p>
              <a:r>
                <a:rPr lang="en-US" dirty="0" smtClean="0"/>
                <a:t>event trace. 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3200400" y="4953000"/>
              <a:ext cx="3733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533400" y="5791200"/>
              <a:ext cx="2667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505200" y="5715000"/>
            <a:ext cx="3581400" cy="923330"/>
            <a:chOff x="3505200" y="5715000"/>
            <a:chExt cx="3581400" cy="923330"/>
          </a:xfrm>
        </p:grpSpPr>
        <p:sp>
          <p:nvSpPr>
            <p:cNvPr id="39" name="TextBox 38"/>
            <p:cNvSpPr txBox="1"/>
            <p:nvPr/>
          </p:nvSpPr>
          <p:spPr>
            <a:xfrm>
              <a:off x="3505200" y="5715000"/>
              <a:ext cx="35205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6. User written handler performs</a:t>
              </a:r>
            </a:p>
            <a:p>
              <a:r>
                <a:rPr lang="en-US" dirty="0" smtClean="0"/>
                <a:t>recovery if a validation / violation </a:t>
              </a:r>
            </a:p>
            <a:p>
              <a:r>
                <a:rPr lang="en-US" dirty="0" smtClean="0"/>
                <a:t>is detected.</a:t>
              </a: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657600" y="6629400"/>
              <a:ext cx="12192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6400800"/>
              <a:ext cx="22098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228600" y="762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it-IT" sz="2900" b="1" dirty="0" smtClean="0">
                <a:solidFill>
                  <a:schemeClr val="tx2"/>
                </a:solidFill>
              </a:rPr>
              <a:t>The Big Picture: </a:t>
            </a:r>
            <a:r>
              <a:rPr lang="it-IT" sz="2900" b="1" dirty="0" err="1" smtClean="0">
                <a:solidFill>
                  <a:schemeClr val="tx2"/>
                </a:solidFill>
              </a:rPr>
              <a:t>Monitoring</a:t>
            </a:r>
            <a:r>
              <a:rPr lang="it-IT" sz="2900" b="1" dirty="0" smtClean="0">
                <a:solidFill>
                  <a:schemeClr val="tx2"/>
                </a:solidFill>
              </a:rPr>
              <a:t> a </a:t>
            </a:r>
            <a:r>
              <a:rPr lang="it-IT" sz="2900" b="1" dirty="0" err="1" smtClean="0">
                <a:solidFill>
                  <a:schemeClr val="tx2"/>
                </a:solidFill>
              </a:rPr>
              <a:t>Property</a:t>
            </a:r>
            <a:endParaRPr lang="it-IT" sz="29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2362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Generator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9718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34000" y="27432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19800" y="3124200"/>
            <a:ext cx="3124200" cy="1588"/>
          </a:xfrm>
          <a:prstGeom prst="straightConnector1">
            <a:avLst/>
          </a:prstGeom>
          <a:ln w="35941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95201" y="2667000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5400000">
            <a:off x="7581900" y="33909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62800" y="3886200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7581900" y="50673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62800" y="56388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Handler (Recovery)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657600" y="914400"/>
            <a:ext cx="16002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Specification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5400000">
            <a:off x="4267200" y="1981200"/>
            <a:ext cx="3048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257800" y="38862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6705600" y="4191000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5800" y="4343400"/>
            <a:ext cx="762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85800" y="5181600"/>
            <a:ext cx="762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0" y="4419600"/>
            <a:ext cx="17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user specified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524000" y="518160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automatically synthesized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019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400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81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924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43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62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05800" y="2514600"/>
            <a:ext cx="38100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-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2971800" cy="214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3120</TotalTime>
  <Words>1866</Words>
  <Application>Microsoft Office PowerPoint</Application>
  <PresentationFormat>On-screen Show (4:3)</PresentationFormat>
  <Paragraphs>294</Paragraphs>
  <Slides>24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UIUC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</dc:title>
  <dc:creator>Rodolfo Pellizzoni</dc:creator>
  <cp:lastModifiedBy>Rodolfo Pellizzoni</cp:lastModifiedBy>
  <cp:revision>301</cp:revision>
  <dcterms:created xsi:type="dcterms:W3CDTF">2009-04-16T18:20:28Z</dcterms:created>
  <dcterms:modified xsi:type="dcterms:W3CDTF">2009-04-16T20:41:03Z</dcterms:modified>
</cp:coreProperties>
</file>