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9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7" r:id="rId25"/>
    <p:sldId id="285" r:id="rId26"/>
    <p:sldId id="289" r:id="rId27"/>
    <p:sldId id="286" r:id="rId28"/>
    <p:sldId id="288" r:id="rId29"/>
  </p:sldIdLst>
  <p:sldSz cx="9144000" cy="6858000" type="screen4x3"/>
  <p:notesSz cx="6858000" cy="91440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5D357-A58B-406D-9D8F-08B6E67ACDB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56B4104-DF78-4B1A-A4AA-14D130C36F1B}">
      <dgm:prSet phldrT="[Text]"/>
      <dgm:spPr/>
      <dgm:t>
        <a:bodyPr/>
        <a:lstStyle/>
        <a:p>
          <a:r>
            <a:rPr lang="en-CA" b="1" dirty="0" smtClean="0"/>
            <a:t>System Schedule</a:t>
          </a:r>
          <a:endParaRPr lang="en-CA" b="1" dirty="0"/>
        </a:p>
      </dgm:t>
    </dgm:pt>
    <dgm:pt modelId="{45ABF506-BC70-45EE-AB29-956003476D52}" type="parTrans" cxnId="{24D7E65F-7D96-4F6E-BC3B-20A2A5A4E0EC}">
      <dgm:prSet/>
      <dgm:spPr/>
      <dgm:t>
        <a:bodyPr/>
        <a:lstStyle/>
        <a:p>
          <a:endParaRPr lang="en-CA"/>
        </a:p>
      </dgm:t>
    </dgm:pt>
    <dgm:pt modelId="{6639884B-8CDD-4A65-82B4-B1D6B850437E}" type="sibTrans" cxnId="{24D7E65F-7D96-4F6E-BC3B-20A2A5A4E0EC}">
      <dgm:prSet/>
      <dgm:spPr/>
      <dgm:t>
        <a:bodyPr/>
        <a:lstStyle/>
        <a:p>
          <a:endParaRPr lang="en-CA"/>
        </a:p>
      </dgm:t>
    </dgm:pt>
    <dgm:pt modelId="{F62CECC0-D986-46FA-81A8-E069E40D1792}">
      <dgm:prSet phldrT="[Text]"/>
      <dgm:spPr/>
      <dgm:t>
        <a:bodyPr/>
        <a:lstStyle/>
        <a:p>
          <a:r>
            <a:rPr lang="en-CA" b="1" dirty="0" smtClean="0"/>
            <a:t>WCET</a:t>
          </a:r>
          <a:endParaRPr lang="en-CA" b="1" dirty="0"/>
        </a:p>
      </dgm:t>
    </dgm:pt>
    <dgm:pt modelId="{66446D9D-3422-40D6-A580-56D888365669}" type="parTrans" cxnId="{FEB5FA85-13DD-4B1C-9C69-A0D8EA708A7C}">
      <dgm:prSet/>
      <dgm:spPr/>
      <dgm:t>
        <a:bodyPr/>
        <a:lstStyle/>
        <a:p>
          <a:endParaRPr lang="en-CA"/>
        </a:p>
      </dgm:t>
    </dgm:pt>
    <dgm:pt modelId="{21AF3F28-A80E-4C0C-9CAE-580BAAF70C57}" type="sibTrans" cxnId="{FEB5FA85-13DD-4B1C-9C69-A0D8EA708A7C}">
      <dgm:prSet/>
      <dgm:spPr/>
      <dgm:t>
        <a:bodyPr/>
        <a:lstStyle/>
        <a:p>
          <a:endParaRPr lang="en-CA"/>
        </a:p>
      </dgm:t>
    </dgm:pt>
    <dgm:pt modelId="{F84E1291-5A0D-44F6-98D1-F15D19916057}" type="pres">
      <dgm:prSet presAssocID="{DE75D357-A58B-406D-9D8F-08B6E67ACDB7}" presName="cycle" presStyleCnt="0">
        <dgm:presLayoutVars>
          <dgm:dir/>
          <dgm:resizeHandles val="exact"/>
        </dgm:presLayoutVars>
      </dgm:prSet>
      <dgm:spPr/>
    </dgm:pt>
    <dgm:pt modelId="{962E950F-A10A-448E-95E7-A8590B4C70AE}" type="pres">
      <dgm:prSet presAssocID="{856B4104-DF78-4B1A-A4AA-14D130C36F1B}" presName="dummy" presStyleCnt="0"/>
      <dgm:spPr/>
    </dgm:pt>
    <dgm:pt modelId="{474542EF-61CA-4BFA-93F7-D46F58C50D37}" type="pres">
      <dgm:prSet presAssocID="{856B4104-DF78-4B1A-A4AA-14D130C36F1B}" presName="node" presStyleLbl="revTx" presStyleIdx="0" presStyleCnt="2">
        <dgm:presLayoutVars>
          <dgm:bulletEnabled val="1"/>
        </dgm:presLayoutVars>
      </dgm:prSet>
      <dgm:spPr/>
    </dgm:pt>
    <dgm:pt modelId="{30B595B6-4DE4-4903-B73D-34958CA687DE}" type="pres">
      <dgm:prSet presAssocID="{6639884B-8CDD-4A65-82B4-B1D6B850437E}" presName="sibTrans" presStyleLbl="node1" presStyleIdx="0" presStyleCnt="2"/>
      <dgm:spPr/>
    </dgm:pt>
    <dgm:pt modelId="{B5C3D019-5A71-4328-BFCE-34378691C111}" type="pres">
      <dgm:prSet presAssocID="{F62CECC0-D986-46FA-81A8-E069E40D1792}" presName="dummy" presStyleCnt="0"/>
      <dgm:spPr/>
    </dgm:pt>
    <dgm:pt modelId="{ECCBB963-D040-4C53-9E41-8F84F68B2A50}" type="pres">
      <dgm:prSet presAssocID="{F62CECC0-D986-46FA-81A8-E069E40D1792}" presName="node" presStyleLbl="revTx" presStyleIdx="1" presStyleCnt="2">
        <dgm:presLayoutVars>
          <dgm:bulletEnabled val="1"/>
        </dgm:presLayoutVars>
      </dgm:prSet>
      <dgm:spPr/>
    </dgm:pt>
    <dgm:pt modelId="{209BBCD9-3D7D-49A5-81F5-6DA8DC8F94B0}" type="pres">
      <dgm:prSet presAssocID="{21AF3F28-A80E-4C0C-9CAE-580BAAF70C57}" presName="sibTrans" presStyleLbl="node1" presStyleIdx="1" presStyleCnt="2"/>
      <dgm:spPr/>
    </dgm:pt>
  </dgm:ptLst>
  <dgm:cxnLst>
    <dgm:cxn modelId="{A148C44E-BA4A-4B68-B555-BC5CFEA68DBC}" type="presOf" srcId="{21AF3F28-A80E-4C0C-9CAE-580BAAF70C57}" destId="{209BBCD9-3D7D-49A5-81F5-6DA8DC8F94B0}" srcOrd="0" destOrd="0" presId="urn:microsoft.com/office/officeart/2005/8/layout/cycle1"/>
    <dgm:cxn modelId="{8A133D5B-2E12-4AAF-B6E8-463B99C613E8}" type="presOf" srcId="{DE75D357-A58B-406D-9D8F-08B6E67ACDB7}" destId="{F84E1291-5A0D-44F6-98D1-F15D19916057}" srcOrd="0" destOrd="0" presId="urn:microsoft.com/office/officeart/2005/8/layout/cycle1"/>
    <dgm:cxn modelId="{FEB5FA85-13DD-4B1C-9C69-A0D8EA708A7C}" srcId="{DE75D357-A58B-406D-9D8F-08B6E67ACDB7}" destId="{F62CECC0-D986-46FA-81A8-E069E40D1792}" srcOrd="1" destOrd="0" parTransId="{66446D9D-3422-40D6-A580-56D888365669}" sibTransId="{21AF3F28-A80E-4C0C-9CAE-580BAAF70C57}"/>
    <dgm:cxn modelId="{24D7E65F-7D96-4F6E-BC3B-20A2A5A4E0EC}" srcId="{DE75D357-A58B-406D-9D8F-08B6E67ACDB7}" destId="{856B4104-DF78-4B1A-A4AA-14D130C36F1B}" srcOrd="0" destOrd="0" parTransId="{45ABF506-BC70-45EE-AB29-956003476D52}" sibTransId="{6639884B-8CDD-4A65-82B4-B1D6B850437E}"/>
    <dgm:cxn modelId="{DF6CB3BE-65BF-4DFB-8A53-0398465344A9}" type="presOf" srcId="{F62CECC0-D986-46FA-81A8-E069E40D1792}" destId="{ECCBB963-D040-4C53-9E41-8F84F68B2A50}" srcOrd="0" destOrd="0" presId="urn:microsoft.com/office/officeart/2005/8/layout/cycle1"/>
    <dgm:cxn modelId="{F114E437-1B5D-4577-B286-A1AD4A8A64BB}" type="presOf" srcId="{6639884B-8CDD-4A65-82B4-B1D6B850437E}" destId="{30B595B6-4DE4-4903-B73D-34958CA687DE}" srcOrd="0" destOrd="0" presId="urn:microsoft.com/office/officeart/2005/8/layout/cycle1"/>
    <dgm:cxn modelId="{D53E688C-2E55-43B3-B8E9-E57C38976CA2}" type="presOf" srcId="{856B4104-DF78-4B1A-A4AA-14D130C36F1B}" destId="{474542EF-61CA-4BFA-93F7-D46F58C50D37}" srcOrd="0" destOrd="0" presId="urn:microsoft.com/office/officeart/2005/8/layout/cycle1"/>
    <dgm:cxn modelId="{F604814F-7A45-40D2-A621-3A748C22126B}" type="presParOf" srcId="{F84E1291-5A0D-44F6-98D1-F15D19916057}" destId="{962E950F-A10A-448E-95E7-A8590B4C70AE}" srcOrd="0" destOrd="0" presId="urn:microsoft.com/office/officeart/2005/8/layout/cycle1"/>
    <dgm:cxn modelId="{F7BFBF29-7A90-4FAB-9DDE-46343166E7A3}" type="presParOf" srcId="{F84E1291-5A0D-44F6-98D1-F15D19916057}" destId="{474542EF-61CA-4BFA-93F7-D46F58C50D37}" srcOrd="1" destOrd="0" presId="urn:microsoft.com/office/officeart/2005/8/layout/cycle1"/>
    <dgm:cxn modelId="{5FD34CCF-143C-41FE-BD44-9BA4F21A9973}" type="presParOf" srcId="{F84E1291-5A0D-44F6-98D1-F15D19916057}" destId="{30B595B6-4DE4-4903-B73D-34958CA687DE}" srcOrd="2" destOrd="0" presId="urn:microsoft.com/office/officeart/2005/8/layout/cycle1"/>
    <dgm:cxn modelId="{42DA3275-6592-42F1-B0D9-D0D560C263F6}" type="presParOf" srcId="{F84E1291-5A0D-44F6-98D1-F15D19916057}" destId="{B5C3D019-5A71-4328-BFCE-34378691C111}" srcOrd="3" destOrd="0" presId="urn:microsoft.com/office/officeart/2005/8/layout/cycle1"/>
    <dgm:cxn modelId="{86654BED-9BFF-496E-9A6D-0D55923E78C3}" type="presParOf" srcId="{F84E1291-5A0D-44F6-98D1-F15D19916057}" destId="{ECCBB963-D040-4C53-9E41-8F84F68B2A50}" srcOrd="4" destOrd="0" presId="urn:microsoft.com/office/officeart/2005/8/layout/cycle1"/>
    <dgm:cxn modelId="{C9398C94-0F38-4F88-B95D-51C40AB49266}" type="presParOf" srcId="{F84E1291-5A0D-44F6-98D1-F15D19916057}" destId="{209BBCD9-3D7D-49A5-81F5-6DA8DC8F94B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19A57-0F86-4E4B-8642-393B6242CD3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D79805A-66EE-41BE-9C51-984A5C21D724}">
      <dgm:prSet phldrT="[Text]" custT="1"/>
      <dgm:spPr/>
      <dgm:t>
        <a:bodyPr/>
        <a:lstStyle/>
        <a:p>
          <a:r>
            <a:rPr lang="en-CA" sz="2000" dirty="0" smtClean="0">
              <a:latin typeface="Aharoni" panose="02010803020104030203" pitchFamily="2" charset="-79"/>
              <a:cs typeface="Aharoni" panose="02010803020104030203" pitchFamily="2" charset="-79"/>
            </a:rPr>
            <a:t>Compute WCET</a:t>
          </a:r>
          <a:endParaRPr lang="en-CA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E470E21-7DE7-4E69-9408-1D083C680F98}" type="parTrans" cxnId="{034A8C00-4888-4F5E-9E6A-A93152DF19CC}">
      <dgm:prSet/>
      <dgm:spPr/>
      <dgm:t>
        <a:bodyPr/>
        <a:lstStyle/>
        <a:p>
          <a:endParaRPr lang="en-CA"/>
        </a:p>
      </dgm:t>
    </dgm:pt>
    <dgm:pt modelId="{42B7AB0C-D8F1-4163-AE37-EF70FE739B8D}" type="sibTrans" cxnId="{034A8C00-4888-4F5E-9E6A-A93152DF19CC}">
      <dgm:prSet/>
      <dgm:spPr/>
      <dgm:t>
        <a:bodyPr/>
        <a:lstStyle/>
        <a:p>
          <a:endParaRPr lang="en-CA"/>
        </a:p>
      </dgm:t>
    </dgm:pt>
    <dgm:pt modelId="{67F83327-DF62-48C4-985F-D72E871A52EC}">
      <dgm:prSet phldrT="[Text]" custT="1"/>
      <dgm:spPr/>
      <dgm:t>
        <a:bodyPr/>
        <a:lstStyle/>
        <a:p>
          <a:r>
            <a:rPr lang="en-CA" sz="2000" dirty="0" smtClean="0">
              <a:latin typeface="Aharoni" panose="02010803020104030203" pitchFamily="2" charset="-79"/>
              <a:cs typeface="Aharoni" panose="02010803020104030203" pitchFamily="2" charset="-79"/>
            </a:rPr>
            <a:t>Select Arbitration Scheme</a:t>
          </a:r>
          <a:endParaRPr lang="en-CA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B2319E3-7FC7-4E01-9A21-58E0BEEBF29C}" type="sibTrans" cxnId="{CEF1AAC3-C391-4E46-944C-F1E3F6902C2F}">
      <dgm:prSet/>
      <dgm:spPr/>
      <dgm:t>
        <a:bodyPr/>
        <a:lstStyle/>
        <a:p>
          <a:endParaRPr lang="en-CA"/>
        </a:p>
      </dgm:t>
    </dgm:pt>
    <dgm:pt modelId="{904DADC4-9BD4-4604-B7F4-7A0C84BFE433}" type="parTrans" cxnId="{CEF1AAC3-C391-4E46-944C-F1E3F6902C2F}">
      <dgm:prSet/>
      <dgm:spPr/>
      <dgm:t>
        <a:bodyPr/>
        <a:lstStyle/>
        <a:p>
          <a:endParaRPr lang="en-CA"/>
        </a:p>
      </dgm:t>
    </dgm:pt>
    <dgm:pt modelId="{AAC51623-B63E-415D-A7D7-1B87F49CD500}" type="pres">
      <dgm:prSet presAssocID="{0AF19A57-0F86-4E4B-8642-393B6242CD30}" presName="cycle" presStyleCnt="0">
        <dgm:presLayoutVars>
          <dgm:dir/>
          <dgm:resizeHandles val="exact"/>
        </dgm:presLayoutVars>
      </dgm:prSet>
      <dgm:spPr/>
    </dgm:pt>
    <dgm:pt modelId="{934745E5-7474-4BCA-A57B-54DC0AD389E4}" type="pres">
      <dgm:prSet presAssocID="{DD79805A-66EE-41BE-9C51-984A5C21D724}" presName="dummy" presStyleCnt="0"/>
      <dgm:spPr/>
    </dgm:pt>
    <dgm:pt modelId="{40E66A37-1EB0-4D43-9651-D46262A31170}" type="pres">
      <dgm:prSet presAssocID="{DD79805A-66EE-41BE-9C51-984A5C21D724}" presName="node" presStyleLbl="revTx" presStyleIdx="0" presStyleCnt="2" custScaleX="124760">
        <dgm:presLayoutVars>
          <dgm:bulletEnabled val="1"/>
        </dgm:presLayoutVars>
      </dgm:prSet>
      <dgm:spPr/>
    </dgm:pt>
    <dgm:pt modelId="{C31C659C-93D3-42D2-BC29-D1F59F26A69C}" type="pres">
      <dgm:prSet presAssocID="{42B7AB0C-D8F1-4163-AE37-EF70FE739B8D}" presName="sibTrans" presStyleLbl="node1" presStyleIdx="0" presStyleCnt="2"/>
      <dgm:spPr/>
    </dgm:pt>
    <dgm:pt modelId="{92716651-E52F-4ACD-B4AB-73F2A23B54A2}" type="pres">
      <dgm:prSet presAssocID="{67F83327-DF62-48C4-985F-D72E871A52EC}" presName="dummy" presStyleCnt="0"/>
      <dgm:spPr/>
    </dgm:pt>
    <dgm:pt modelId="{21A7DD6C-06BD-43F7-A16D-270C73317019}" type="pres">
      <dgm:prSet presAssocID="{67F83327-DF62-48C4-985F-D72E871A52EC}" presName="node" presStyleLbl="revTx" presStyleIdx="1" presStyleCnt="2" custScaleX="14675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E2E767-2181-4EE7-A423-A25522DA57B9}" type="pres">
      <dgm:prSet presAssocID="{5B2319E3-7FC7-4E01-9A21-58E0BEEBF29C}" presName="sibTrans" presStyleLbl="node1" presStyleIdx="1" presStyleCnt="2"/>
      <dgm:spPr/>
    </dgm:pt>
  </dgm:ptLst>
  <dgm:cxnLst>
    <dgm:cxn modelId="{E1A64E6A-53D8-44FA-98C2-89CA98615DE6}" type="presOf" srcId="{0AF19A57-0F86-4E4B-8642-393B6242CD30}" destId="{AAC51623-B63E-415D-A7D7-1B87F49CD500}" srcOrd="0" destOrd="0" presId="urn:microsoft.com/office/officeart/2005/8/layout/cycle1"/>
    <dgm:cxn modelId="{60ED2BB8-C623-4DDD-8EE4-2D9284043C63}" type="presOf" srcId="{5B2319E3-7FC7-4E01-9A21-58E0BEEBF29C}" destId="{CCE2E767-2181-4EE7-A423-A25522DA57B9}" srcOrd="0" destOrd="0" presId="urn:microsoft.com/office/officeart/2005/8/layout/cycle1"/>
    <dgm:cxn modelId="{034A8C00-4888-4F5E-9E6A-A93152DF19CC}" srcId="{0AF19A57-0F86-4E4B-8642-393B6242CD30}" destId="{DD79805A-66EE-41BE-9C51-984A5C21D724}" srcOrd="0" destOrd="0" parTransId="{6E470E21-7DE7-4E69-9408-1D083C680F98}" sibTransId="{42B7AB0C-D8F1-4163-AE37-EF70FE739B8D}"/>
    <dgm:cxn modelId="{A25E1DF0-39A5-4C25-9CD4-BCE6834F9DD7}" type="presOf" srcId="{67F83327-DF62-48C4-985F-D72E871A52EC}" destId="{21A7DD6C-06BD-43F7-A16D-270C73317019}" srcOrd="0" destOrd="0" presId="urn:microsoft.com/office/officeart/2005/8/layout/cycle1"/>
    <dgm:cxn modelId="{223DB2AA-71EA-4786-992F-F6A133A034C5}" type="presOf" srcId="{DD79805A-66EE-41BE-9C51-984A5C21D724}" destId="{40E66A37-1EB0-4D43-9651-D46262A31170}" srcOrd="0" destOrd="0" presId="urn:microsoft.com/office/officeart/2005/8/layout/cycle1"/>
    <dgm:cxn modelId="{C1E44EB9-515C-407B-9730-70B22D08E20F}" type="presOf" srcId="{42B7AB0C-D8F1-4163-AE37-EF70FE739B8D}" destId="{C31C659C-93D3-42D2-BC29-D1F59F26A69C}" srcOrd="0" destOrd="0" presId="urn:microsoft.com/office/officeart/2005/8/layout/cycle1"/>
    <dgm:cxn modelId="{CEF1AAC3-C391-4E46-944C-F1E3F6902C2F}" srcId="{0AF19A57-0F86-4E4B-8642-393B6242CD30}" destId="{67F83327-DF62-48C4-985F-D72E871A52EC}" srcOrd="1" destOrd="0" parTransId="{904DADC4-9BD4-4604-B7F4-7A0C84BFE433}" sibTransId="{5B2319E3-7FC7-4E01-9A21-58E0BEEBF29C}"/>
    <dgm:cxn modelId="{F2983BF3-208F-451D-9EE3-BF0898EFD057}" type="presParOf" srcId="{AAC51623-B63E-415D-A7D7-1B87F49CD500}" destId="{934745E5-7474-4BCA-A57B-54DC0AD389E4}" srcOrd="0" destOrd="0" presId="urn:microsoft.com/office/officeart/2005/8/layout/cycle1"/>
    <dgm:cxn modelId="{C6E6A30A-CE2B-460C-8424-D1E31A6C93C5}" type="presParOf" srcId="{AAC51623-B63E-415D-A7D7-1B87F49CD500}" destId="{40E66A37-1EB0-4D43-9651-D46262A31170}" srcOrd="1" destOrd="0" presId="urn:microsoft.com/office/officeart/2005/8/layout/cycle1"/>
    <dgm:cxn modelId="{F4913E11-AE99-481A-A4E1-61042819881C}" type="presParOf" srcId="{AAC51623-B63E-415D-A7D7-1B87F49CD500}" destId="{C31C659C-93D3-42D2-BC29-D1F59F26A69C}" srcOrd="2" destOrd="0" presId="urn:microsoft.com/office/officeart/2005/8/layout/cycle1"/>
    <dgm:cxn modelId="{D8803DF1-7D62-4C4C-9719-5D9E73A71367}" type="presParOf" srcId="{AAC51623-B63E-415D-A7D7-1B87F49CD500}" destId="{92716651-E52F-4ACD-B4AB-73F2A23B54A2}" srcOrd="3" destOrd="0" presId="urn:microsoft.com/office/officeart/2005/8/layout/cycle1"/>
    <dgm:cxn modelId="{584E72E2-183B-439B-A19A-24DBDAEF74C3}" type="presParOf" srcId="{AAC51623-B63E-415D-A7D7-1B87F49CD500}" destId="{21A7DD6C-06BD-43F7-A16D-270C73317019}" srcOrd="4" destOrd="0" presId="urn:microsoft.com/office/officeart/2005/8/layout/cycle1"/>
    <dgm:cxn modelId="{43882982-777D-4EBD-99B9-E30B57F8CD6D}" type="presParOf" srcId="{AAC51623-B63E-415D-A7D7-1B87F49CD500}" destId="{CCE2E767-2181-4EE7-A423-A25522DA57B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19A57-0F86-4E4B-8642-393B6242CD3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D79805A-66EE-41BE-9C51-984A5C21D724}">
      <dgm:prSet phldrT="[Text]" custT="1"/>
      <dgm:spPr/>
      <dgm:t>
        <a:bodyPr/>
        <a:lstStyle/>
        <a:p>
          <a:r>
            <a:rPr lang="en-CA" sz="2000" dirty="0" smtClean="0">
              <a:latin typeface="Aharoni" panose="02010803020104030203" pitchFamily="2" charset="-79"/>
              <a:cs typeface="Aharoni" panose="02010803020104030203" pitchFamily="2" charset="-79"/>
            </a:rPr>
            <a:t>Compute WCET</a:t>
          </a:r>
          <a:endParaRPr lang="en-CA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E470E21-7DE7-4E69-9408-1D083C680F98}" type="parTrans" cxnId="{034A8C00-4888-4F5E-9E6A-A93152DF19CC}">
      <dgm:prSet/>
      <dgm:spPr/>
      <dgm:t>
        <a:bodyPr/>
        <a:lstStyle/>
        <a:p>
          <a:endParaRPr lang="en-CA"/>
        </a:p>
      </dgm:t>
    </dgm:pt>
    <dgm:pt modelId="{42B7AB0C-D8F1-4163-AE37-EF70FE739B8D}" type="sibTrans" cxnId="{034A8C00-4888-4F5E-9E6A-A93152DF19CC}">
      <dgm:prSet/>
      <dgm:spPr/>
      <dgm:t>
        <a:bodyPr/>
        <a:lstStyle/>
        <a:p>
          <a:endParaRPr lang="en-CA"/>
        </a:p>
      </dgm:t>
    </dgm:pt>
    <dgm:pt modelId="{67F83327-DF62-48C4-985F-D72E871A52EC}">
      <dgm:prSet phldrT="[Text]" custT="1"/>
      <dgm:spPr/>
      <dgm:t>
        <a:bodyPr/>
        <a:lstStyle/>
        <a:p>
          <a:r>
            <a:rPr lang="en-CA" sz="2000" dirty="0" smtClean="0">
              <a:latin typeface="Aharoni" panose="02010803020104030203" pitchFamily="2" charset="-79"/>
              <a:cs typeface="Aharoni" panose="02010803020104030203" pitchFamily="2" charset="-79"/>
            </a:rPr>
            <a:t>Select Arbitration Scheme</a:t>
          </a:r>
          <a:endParaRPr lang="en-CA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B2319E3-7FC7-4E01-9A21-58E0BEEBF29C}" type="sibTrans" cxnId="{CEF1AAC3-C391-4E46-944C-F1E3F6902C2F}">
      <dgm:prSet/>
      <dgm:spPr/>
      <dgm:t>
        <a:bodyPr/>
        <a:lstStyle/>
        <a:p>
          <a:endParaRPr lang="en-CA"/>
        </a:p>
      </dgm:t>
    </dgm:pt>
    <dgm:pt modelId="{904DADC4-9BD4-4604-B7F4-7A0C84BFE433}" type="parTrans" cxnId="{CEF1AAC3-C391-4E46-944C-F1E3F6902C2F}">
      <dgm:prSet/>
      <dgm:spPr/>
      <dgm:t>
        <a:bodyPr/>
        <a:lstStyle/>
        <a:p>
          <a:endParaRPr lang="en-CA"/>
        </a:p>
      </dgm:t>
    </dgm:pt>
    <dgm:pt modelId="{AAC51623-B63E-415D-A7D7-1B87F49CD500}" type="pres">
      <dgm:prSet presAssocID="{0AF19A57-0F86-4E4B-8642-393B6242CD30}" presName="cycle" presStyleCnt="0">
        <dgm:presLayoutVars>
          <dgm:dir/>
          <dgm:resizeHandles val="exact"/>
        </dgm:presLayoutVars>
      </dgm:prSet>
      <dgm:spPr/>
    </dgm:pt>
    <dgm:pt modelId="{934745E5-7474-4BCA-A57B-54DC0AD389E4}" type="pres">
      <dgm:prSet presAssocID="{DD79805A-66EE-41BE-9C51-984A5C21D724}" presName="dummy" presStyleCnt="0"/>
      <dgm:spPr/>
    </dgm:pt>
    <dgm:pt modelId="{40E66A37-1EB0-4D43-9651-D46262A31170}" type="pres">
      <dgm:prSet presAssocID="{DD79805A-66EE-41BE-9C51-984A5C21D724}" presName="node" presStyleLbl="revTx" presStyleIdx="0" presStyleCnt="2" custScaleX="124760">
        <dgm:presLayoutVars>
          <dgm:bulletEnabled val="1"/>
        </dgm:presLayoutVars>
      </dgm:prSet>
      <dgm:spPr/>
    </dgm:pt>
    <dgm:pt modelId="{C31C659C-93D3-42D2-BC29-D1F59F26A69C}" type="pres">
      <dgm:prSet presAssocID="{42B7AB0C-D8F1-4163-AE37-EF70FE739B8D}" presName="sibTrans" presStyleLbl="node1" presStyleIdx="0" presStyleCnt="2"/>
      <dgm:spPr/>
    </dgm:pt>
    <dgm:pt modelId="{92716651-E52F-4ACD-B4AB-73F2A23B54A2}" type="pres">
      <dgm:prSet presAssocID="{67F83327-DF62-48C4-985F-D72E871A52EC}" presName="dummy" presStyleCnt="0"/>
      <dgm:spPr/>
    </dgm:pt>
    <dgm:pt modelId="{21A7DD6C-06BD-43F7-A16D-270C73317019}" type="pres">
      <dgm:prSet presAssocID="{67F83327-DF62-48C4-985F-D72E871A52EC}" presName="node" presStyleLbl="revTx" presStyleIdx="1" presStyleCnt="2" custScaleX="14675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E2E767-2181-4EE7-A423-A25522DA57B9}" type="pres">
      <dgm:prSet presAssocID="{5B2319E3-7FC7-4E01-9A21-58E0BEEBF29C}" presName="sibTrans" presStyleLbl="node1" presStyleIdx="1" presStyleCnt="2"/>
      <dgm:spPr/>
    </dgm:pt>
  </dgm:ptLst>
  <dgm:cxnLst>
    <dgm:cxn modelId="{874E7093-3C6F-47F1-BF1A-FD038E621C90}" type="presOf" srcId="{0AF19A57-0F86-4E4B-8642-393B6242CD30}" destId="{AAC51623-B63E-415D-A7D7-1B87F49CD500}" srcOrd="0" destOrd="0" presId="urn:microsoft.com/office/officeart/2005/8/layout/cycle1"/>
    <dgm:cxn modelId="{04B73964-1EBE-455B-9A87-EF830A2F2BCD}" type="presOf" srcId="{5B2319E3-7FC7-4E01-9A21-58E0BEEBF29C}" destId="{CCE2E767-2181-4EE7-A423-A25522DA57B9}" srcOrd="0" destOrd="0" presId="urn:microsoft.com/office/officeart/2005/8/layout/cycle1"/>
    <dgm:cxn modelId="{CEF1AAC3-C391-4E46-944C-F1E3F6902C2F}" srcId="{0AF19A57-0F86-4E4B-8642-393B6242CD30}" destId="{67F83327-DF62-48C4-985F-D72E871A52EC}" srcOrd="1" destOrd="0" parTransId="{904DADC4-9BD4-4604-B7F4-7A0C84BFE433}" sibTransId="{5B2319E3-7FC7-4E01-9A21-58E0BEEBF29C}"/>
    <dgm:cxn modelId="{145F5252-8CC0-40BF-B0E0-1E26C2835D84}" type="presOf" srcId="{67F83327-DF62-48C4-985F-D72E871A52EC}" destId="{21A7DD6C-06BD-43F7-A16D-270C73317019}" srcOrd="0" destOrd="0" presId="urn:microsoft.com/office/officeart/2005/8/layout/cycle1"/>
    <dgm:cxn modelId="{BEEB4961-6C44-40C9-8620-93F50E0F041F}" type="presOf" srcId="{42B7AB0C-D8F1-4163-AE37-EF70FE739B8D}" destId="{C31C659C-93D3-42D2-BC29-D1F59F26A69C}" srcOrd="0" destOrd="0" presId="urn:microsoft.com/office/officeart/2005/8/layout/cycle1"/>
    <dgm:cxn modelId="{034A8C00-4888-4F5E-9E6A-A93152DF19CC}" srcId="{0AF19A57-0F86-4E4B-8642-393B6242CD30}" destId="{DD79805A-66EE-41BE-9C51-984A5C21D724}" srcOrd="0" destOrd="0" parTransId="{6E470E21-7DE7-4E69-9408-1D083C680F98}" sibTransId="{42B7AB0C-D8F1-4163-AE37-EF70FE739B8D}"/>
    <dgm:cxn modelId="{99A7D9AB-9051-485F-89CC-10CB7A46D50E}" type="presOf" srcId="{DD79805A-66EE-41BE-9C51-984A5C21D724}" destId="{40E66A37-1EB0-4D43-9651-D46262A31170}" srcOrd="0" destOrd="0" presId="urn:microsoft.com/office/officeart/2005/8/layout/cycle1"/>
    <dgm:cxn modelId="{234B10C1-0422-496E-BB75-08574245B8B5}" type="presParOf" srcId="{AAC51623-B63E-415D-A7D7-1B87F49CD500}" destId="{934745E5-7474-4BCA-A57B-54DC0AD389E4}" srcOrd="0" destOrd="0" presId="urn:microsoft.com/office/officeart/2005/8/layout/cycle1"/>
    <dgm:cxn modelId="{FE310315-0E73-4E5D-A6C4-5A290F51AB37}" type="presParOf" srcId="{AAC51623-B63E-415D-A7D7-1B87F49CD500}" destId="{40E66A37-1EB0-4D43-9651-D46262A31170}" srcOrd="1" destOrd="0" presId="urn:microsoft.com/office/officeart/2005/8/layout/cycle1"/>
    <dgm:cxn modelId="{C8B35AB7-97AD-4422-84A3-24CFF755AC70}" type="presParOf" srcId="{AAC51623-B63E-415D-A7D7-1B87F49CD500}" destId="{C31C659C-93D3-42D2-BC29-D1F59F26A69C}" srcOrd="2" destOrd="0" presId="urn:microsoft.com/office/officeart/2005/8/layout/cycle1"/>
    <dgm:cxn modelId="{419D01E8-91B5-4F42-A5B1-D1E07C65988A}" type="presParOf" srcId="{AAC51623-B63E-415D-A7D7-1B87F49CD500}" destId="{92716651-E52F-4ACD-B4AB-73F2A23B54A2}" srcOrd="3" destOrd="0" presId="urn:microsoft.com/office/officeart/2005/8/layout/cycle1"/>
    <dgm:cxn modelId="{A000BA52-C249-4437-9167-F0F905F9DF59}" type="presParOf" srcId="{AAC51623-B63E-415D-A7D7-1B87F49CD500}" destId="{21A7DD6C-06BD-43F7-A16D-270C73317019}" srcOrd="4" destOrd="0" presId="urn:microsoft.com/office/officeart/2005/8/layout/cycle1"/>
    <dgm:cxn modelId="{0575A46B-DE08-4F9D-8FAE-ED714D45DF8B}" type="presParOf" srcId="{AAC51623-B63E-415D-A7D7-1B87F49CD500}" destId="{CCE2E767-2181-4EE7-A423-A25522DA57B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42EF-61CA-4BFA-93F7-D46F58C50D37}">
      <dsp:nvSpPr>
        <dsp:cNvPr id="0" name=""/>
        <dsp:cNvSpPr/>
      </dsp:nvSpPr>
      <dsp:spPr>
        <a:xfrm>
          <a:off x="1148662" y="442953"/>
          <a:ext cx="702339" cy="70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System Schedule</a:t>
          </a:r>
          <a:endParaRPr lang="en-CA" sz="1100" b="1" kern="1200" dirty="0"/>
        </a:p>
      </dsp:txBody>
      <dsp:txXfrm>
        <a:off x="1148662" y="442953"/>
        <a:ext cx="702339" cy="702339"/>
      </dsp:txXfrm>
    </dsp:sp>
    <dsp:sp modelId="{30B595B6-4DE4-4903-B73D-34958CA687DE}">
      <dsp:nvSpPr>
        <dsp:cNvPr id="0" name=""/>
        <dsp:cNvSpPr/>
      </dsp:nvSpPr>
      <dsp:spPr>
        <a:xfrm>
          <a:off x="203009" y="71527"/>
          <a:ext cx="1445191" cy="1445191"/>
        </a:xfrm>
        <a:prstGeom prst="circularArrow">
          <a:avLst>
            <a:gd name="adj1" fmla="val 9477"/>
            <a:gd name="adj2" fmla="val 684397"/>
            <a:gd name="adj3" fmla="val 7853493"/>
            <a:gd name="adj4" fmla="val 2262110"/>
            <a:gd name="adj5" fmla="val 11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BB963-D040-4C53-9E41-8F84F68B2A50}">
      <dsp:nvSpPr>
        <dsp:cNvPr id="0" name=""/>
        <dsp:cNvSpPr/>
      </dsp:nvSpPr>
      <dsp:spPr>
        <a:xfrm>
          <a:off x="209" y="442953"/>
          <a:ext cx="702339" cy="70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WCET</a:t>
          </a:r>
          <a:endParaRPr lang="en-CA" sz="1100" b="1" kern="1200" dirty="0"/>
        </a:p>
      </dsp:txBody>
      <dsp:txXfrm>
        <a:off x="209" y="442953"/>
        <a:ext cx="702339" cy="702339"/>
      </dsp:txXfrm>
    </dsp:sp>
    <dsp:sp modelId="{209BBCD9-3D7D-49A5-81F5-6DA8DC8F94B0}">
      <dsp:nvSpPr>
        <dsp:cNvPr id="0" name=""/>
        <dsp:cNvSpPr/>
      </dsp:nvSpPr>
      <dsp:spPr>
        <a:xfrm>
          <a:off x="203009" y="71527"/>
          <a:ext cx="1445191" cy="1445191"/>
        </a:xfrm>
        <a:prstGeom prst="circularArrow">
          <a:avLst>
            <a:gd name="adj1" fmla="val 9477"/>
            <a:gd name="adj2" fmla="val 684397"/>
            <a:gd name="adj3" fmla="val 18653493"/>
            <a:gd name="adj4" fmla="val 13062110"/>
            <a:gd name="adj5" fmla="val 11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66A37-1EB0-4D43-9651-D46262A31170}">
      <dsp:nvSpPr>
        <dsp:cNvPr id="0" name=""/>
        <dsp:cNvSpPr/>
      </dsp:nvSpPr>
      <dsp:spPr>
        <a:xfrm>
          <a:off x="2235040" y="549548"/>
          <a:ext cx="1298101" cy="104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Compute WCET</a:t>
          </a:r>
          <a:endParaRPr lang="en-CA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35040" y="549548"/>
        <a:ext cx="1298101" cy="1040479"/>
      </dsp:txXfrm>
    </dsp:sp>
    <dsp:sp modelId="{C31C659C-93D3-42D2-BC29-D1F59F26A69C}">
      <dsp:nvSpPr>
        <dsp:cNvPr id="0" name=""/>
        <dsp:cNvSpPr/>
      </dsp:nvSpPr>
      <dsp:spPr>
        <a:xfrm>
          <a:off x="963984" y="-166"/>
          <a:ext cx="2139908" cy="2139908"/>
        </a:xfrm>
        <a:prstGeom prst="circularArrow">
          <a:avLst>
            <a:gd name="adj1" fmla="val 9481"/>
            <a:gd name="adj2" fmla="val 684829"/>
            <a:gd name="adj3" fmla="val 7851392"/>
            <a:gd name="adj4" fmla="val 2263780"/>
            <a:gd name="adj5" fmla="val 11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DD6C-06BD-43F7-A16D-270C73317019}">
      <dsp:nvSpPr>
        <dsp:cNvPr id="0" name=""/>
        <dsp:cNvSpPr/>
      </dsp:nvSpPr>
      <dsp:spPr>
        <a:xfrm>
          <a:off x="420292" y="549548"/>
          <a:ext cx="1526986" cy="104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Select Arbitration Scheme</a:t>
          </a:r>
          <a:endParaRPr lang="en-CA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20292" y="549548"/>
        <a:ext cx="1526986" cy="1040479"/>
      </dsp:txXfrm>
    </dsp:sp>
    <dsp:sp modelId="{CCE2E767-2181-4EE7-A423-A25522DA57B9}">
      <dsp:nvSpPr>
        <dsp:cNvPr id="0" name=""/>
        <dsp:cNvSpPr/>
      </dsp:nvSpPr>
      <dsp:spPr>
        <a:xfrm>
          <a:off x="963984" y="-166"/>
          <a:ext cx="2139908" cy="2139908"/>
        </a:xfrm>
        <a:prstGeom prst="circularArrow">
          <a:avLst>
            <a:gd name="adj1" fmla="val 9481"/>
            <a:gd name="adj2" fmla="val 684829"/>
            <a:gd name="adj3" fmla="val 18651392"/>
            <a:gd name="adj4" fmla="val 13063780"/>
            <a:gd name="adj5" fmla="val 11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66A37-1EB0-4D43-9651-D46262A31170}">
      <dsp:nvSpPr>
        <dsp:cNvPr id="0" name=""/>
        <dsp:cNvSpPr/>
      </dsp:nvSpPr>
      <dsp:spPr>
        <a:xfrm>
          <a:off x="2235040" y="549548"/>
          <a:ext cx="1298101" cy="104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Compute WCET</a:t>
          </a:r>
          <a:endParaRPr lang="en-CA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35040" y="549548"/>
        <a:ext cx="1298101" cy="1040479"/>
      </dsp:txXfrm>
    </dsp:sp>
    <dsp:sp modelId="{C31C659C-93D3-42D2-BC29-D1F59F26A69C}">
      <dsp:nvSpPr>
        <dsp:cNvPr id="0" name=""/>
        <dsp:cNvSpPr/>
      </dsp:nvSpPr>
      <dsp:spPr>
        <a:xfrm>
          <a:off x="963984" y="-166"/>
          <a:ext cx="2139908" cy="2139908"/>
        </a:xfrm>
        <a:prstGeom prst="circularArrow">
          <a:avLst>
            <a:gd name="adj1" fmla="val 9481"/>
            <a:gd name="adj2" fmla="val 684829"/>
            <a:gd name="adj3" fmla="val 7851392"/>
            <a:gd name="adj4" fmla="val 2263780"/>
            <a:gd name="adj5" fmla="val 11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DD6C-06BD-43F7-A16D-270C73317019}">
      <dsp:nvSpPr>
        <dsp:cNvPr id="0" name=""/>
        <dsp:cNvSpPr/>
      </dsp:nvSpPr>
      <dsp:spPr>
        <a:xfrm>
          <a:off x="420292" y="549548"/>
          <a:ext cx="1526986" cy="104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Select Arbitration Scheme</a:t>
          </a:r>
          <a:endParaRPr lang="en-CA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20292" y="549548"/>
        <a:ext cx="1526986" cy="1040479"/>
      </dsp:txXfrm>
    </dsp:sp>
    <dsp:sp modelId="{CCE2E767-2181-4EE7-A423-A25522DA57B9}">
      <dsp:nvSpPr>
        <dsp:cNvPr id="0" name=""/>
        <dsp:cNvSpPr/>
      </dsp:nvSpPr>
      <dsp:spPr>
        <a:xfrm>
          <a:off x="963984" y="-166"/>
          <a:ext cx="2139908" cy="2139908"/>
        </a:xfrm>
        <a:prstGeom prst="circularArrow">
          <a:avLst>
            <a:gd name="adj1" fmla="val 9481"/>
            <a:gd name="adj2" fmla="val 684829"/>
            <a:gd name="adj3" fmla="val 18651392"/>
            <a:gd name="adj4" fmla="val 13063780"/>
            <a:gd name="adj5" fmla="val 11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6FE3-58E1-45DD-BAEA-06805E6D2EED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BBC0-225E-4D9E-8465-3639EB7E96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7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9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395B-E55A-493C-81C0-20D2E66C834C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C807-EB96-48F3-A20F-F0DDFD714A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52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0E37-12C9-4104-9718-A3BF77D8AAE9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CE9D-271E-4581-9737-CE76AD886C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50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3544-E909-41A8-BDA1-7C972F11C5EE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0C53-00C6-49E9-8BA4-41A7BFB35A9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2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7B58-638A-4565-A223-86F5233AAF13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904D-FF90-4982-AF85-14A25A6F6F3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64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E326-6F79-4FE2-9F00-2D478ADE5850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06F2-3AAC-4B05-8F35-49317D0BAC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14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1EFA-7325-4826-B931-C8EFBF2C4442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AEF7-C6AE-4B17-96AF-C6A35E5414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1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942628-0CF5-4778-8CA2-42436245FB2B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9E6642-F67D-492B-8874-25764C6E3E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6" r:id="rId2"/>
    <p:sldLayoutId id="2147483734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7.png"/><Relationship Id="rId5" Type="http://schemas.openxmlformats.org/officeDocument/2006/relationships/diagramData" Target="../diagrams/data2.xml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4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1182688"/>
            <a:ext cx="9144000" cy="2622830"/>
          </a:xfrm>
        </p:spPr>
        <p:txBody>
          <a:bodyPr/>
          <a:lstStyle/>
          <a:p>
            <a:r>
              <a:rPr lang="en-CA" sz="3600" b="0" dirty="0">
                <a:latin typeface="Aharoni" panose="02010803020104030203" pitchFamily="2" charset="-79"/>
                <a:cs typeface="Aharoni" panose="02010803020104030203" pitchFamily="2" charset="-79"/>
              </a:rPr>
              <a:t>Predictable Implementation of Real-Time Applications on Multiprocessor</a:t>
            </a:r>
            <a:br>
              <a:rPr lang="en-CA" sz="3600" b="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3600" b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Systems-on-Chip</a:t>
            </a:r>
            <a:br>
              <a:rPr lang="en-CA" sz="3600" b="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2000" b="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Alexandru</a:t>
            </a:r>
            <a: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CA" sz="2000" b="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Andrei, </a:t>
            </a:r>
            <a: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2000" b="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Petru</a:t>
            </a:r>
            <a: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CA" sz="2000" b="0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Eles</a:t>
            </a:r>
            <a:r>
              <a:rPr lang="en-CA" sz="2000" b="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2000" b="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Zebo</a:t>
            </a:r>
            <a: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CA" sz="2000" b="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Peng, </a:t>
            </a:r>
            <a: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2000" b="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Jakob</a:t>
            </a:r>
            <a:r>
              <a:rPr lang="en-CA" sz="20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CA" sz="2000" b="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Rosen</a:t>
            </a:r>
            <a:endParaRPr lang="en-US" sz="2000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Aharoni" panose="02010803020104030203" pitchFamily="2" charset="-79"/>
              <a:ea typeface="ＭＳ Ｐゴシック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228695" y="5109882"/>
            <a:ext cx="4967287" cy="112955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Presented By:</a:t>
            </a:r>
          </a:p>
          <a:p>
            <a:pPr eaLnBrk="1" hangingPunct="1"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Anirban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Basu 	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(20498909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)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Proposed Scheduling </a:t>
            </a:r>
            <a:r>
              <a:rPr lang="en-CA" dirty="0" smtClean="0"/>
              <a:t>Algorithm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724835" cy="591671"/>
          </a:xfrm>
        </p:spPr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Consider the Task Graph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6" y="1896035"/>
            <a:ext cx="1600200" cy="1247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3321424"/>
                <a:ext cx="39399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Pick Up Active tasks to be scheduled -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= </m:t>
                    </m:r>
                    <m:sSub>
                      <m:sSub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sz="20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Both Tasks Start at time 0</a:t>
                </a:r>
                <a:endParaRPr lang="en-CA" sz="2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21424"/>
                <a:ext cx="3939988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393" t="-3614" b="-10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622176" y="2191871"/>
                <a:ext cx="19498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i="1" dirty="0" smtClean="0">
                    <a:solidFill>
                      <a:schemeClr val="bg2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i="1" dirty="0" smtClean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i="1" dirty="0">
                    <a:solidFill>
                      <a:schemeClr val="bg2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CA" b="0" i="1" dirty="0" smtClean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i="1" dirty="0">
                    <a:solidFill>
                      <a:schemeClr val="bg2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CA" i="1" dirty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76" y="2191871"/>
                <a:ext cx="194982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875" t="-3311" b="-105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57011026"/>
              </p:ext>
            </p:extLst>
          </p:nvPr>
        </p:nvGraphicFramePr>
        <p:xfrm>
          <a:off x="322729" y="4114800"/>
          <a:ext cx="3953435" cy="213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908177" y="1600200"/>
                <a:ext cx="42358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Arbitration Scheme B1 selected.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i="1" dirty="0" smtClean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CA" i="1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i="1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CA" i="1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77" y="1600200"/>
                <a:ext cx="4235823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1295" t="-3846" r="-863" b="-9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168152" y="2578300"/>
            <a:ext cx="3715871" cy="2639101"/>
            <a:chOff x="4988858" y="3642888"/>
            <a:chExt cx="3715871" cy="2639101"/>
          </a:xfrm>
        </p:grpSpPr>
        <p:sp>
          <p:nvSpPr>
            <p:cNvPr id="14" name="Rectangle 13"/>
            <p:cNvSpPr/>
            <p:nvPr/>
          </p:nvSpPr>
          <p:spPr>
            <a:xfrm>
              <a:off x="4988859" y="3642888"/>
              <a:ext cx="3697941" cy="2421736"/>
            </a:xfrm>
            <a:prstGeom prst="rect">
              <a:avLst/>
            </a:prstGeom>
            <a:pattFill prst="lgGrid">
              <a:fgClr>
                <a:schemeClr val="bg2">
                  <a:lumMod val="8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988859" y="3681338"/>
              <a:ext cx="3697941" cy="1003140"/>
              <a:chOff x="4988859" y="3748573"/>
              <a:chExt cx="3697941" cy="100314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988859" y="4337087"/>
                <a:ext cx="36979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5190566" y="3965086"/>
                    <a:ext cx="1169894" cy="33166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566" y="3965086"/>
                    <a:ext cx="1169894" cy="33166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5069543" y="4323640"/>
                <a:ext cx="363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0</a:t>
                </a:r>
                <a:endParaRPr lang="en-CA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190566" y="3748573"/>
                <a:ext cx="0" cy="679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158755" y="4382381"/>
                <a:ext cx="484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12</a:t>
                </a:r>
                <a:endParaRPr lang="en-CA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73907" y="3753526"/>
                <a:ext cx="0" cy="679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988858" y="4454099"/>
              <a:ext cx="3697941" cy="976246"/>
              <a:chOff x="4988859" y="3748573"/>
              <a:chExt cx="3697941" cy="97624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4988859" y="4337087"/>
                <a:ext cx="36979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5190567" y="3965086"/>
                    <a:ext cx="591672" cy="33166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567" y="3965086"/>
                    <a:ext cx="591672" cy="33166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/>
              <p:cNvSpPr txBox="1"/>
              <p:nvPr/>
            </p:nvSpPr>
            <p:spPr>
              <a:xfrm>
                <a:off x="5069543" y="4323640"/>
                <a:ext cx="363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0</a:t>
                </a:r>
                <a:endParaRPr lang="en-CA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190566" y="3748573"/>
                <a:ext cx="0" cy="679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567087" y="4355487"/>
                <a:ext cx="484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6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795686" y="3753526"/>
                <a:ext cx="0" cy="679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006788" y="5305743"/>
              <a:ext cx="3697941" cy="976246"/>
              <a:chOff x="4988859" y="3748573"/>
              <a:chExt cx="3697941" cy="976246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4988859" y="4337087"/>
                <a:ext cx="36979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5190567" y="3965086"/>
                <a:ext cx="591672" cy="3316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B1</a:t>
                </a:r>
                <a:endParaRPr lang="en-CA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69543" y="4323640"/>
                <a:ext cx="363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0</a:t>
                </a:r>
                <a:endParaRPr lang="en-CA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5190566" y="3748573"/>
                <a:ext cx="0" cy="679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567087" y="4355487"/>
                <a:ext cx="484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6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795686" y="3753526"/>
                <a:ext cx="0" cy="679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944035" y="5384098"/>
                <a:ext cx="39399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Active tasks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  <m:t>𝜓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  <m:t>=</m:t>
                        </m:r>
                        <m: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sz="20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Can Start at Time 6</a:t>
                </a:r>
                <a:endParaRPr lang="en-CA" sz="2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35" y="5384098"/>
                <a:ext cx="3939988" cy="707886"/>
              </a:xfrm>
              <a:prstGeom prst="rect">
                <a:avLst/>
              </a:prstGeom>
              <a:blipFill rotWithShape="0">
                <a:blip r:embed="rId13"/>
                <a:stretch>
                  <a:fillRect l="-1393" t="-4310" b="-155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5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Graphic spid="9" grpId="0">
        <p:bldAsOne/>
      </p:bldGraphic>
      <p:bldP spid="1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Proposed Scheduling </a:t>
            </a:r>
            <a:r>
              <a:rPr lang="en-CA" dirty="0" smtClean="0"/>
              <a:t>Algorithm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4717244"/>
              </p:ext>
            </p:extLst>
          </p:nvPr>
        </p:nvGraphicFramePr>
        <p:xfrm>
          <a:off x="502027" y="2805176"/>
          <a:ext cx="3953435" cy="213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4986" y="4883311"/>
                <a:ext cx="42358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Arbitration Scheme B2 selected.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i="1" dirty="0" smtClean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CA" i="1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i="1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CA" i="1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6" y="4883311"/>
                <a:ext cx="4235823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1295" t="-3822" r="-719" b="-95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47386" y="1634083"/>
                <a:ext cx="42358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Arbitration Algorithm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will be fixed at B1 for time [0,6].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New Arbitration scheme will be effective time &gt; 6  </a:t>
                </a:r>
                <a:endParaRPr lang="en-CA" i="1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86" y="1634083"/>
                <a:ext cx="4235823" cy="1323439"/>
              </a:xfrm>
              <a:prstGeom prst="rect">
                <a:avLst/>
              </a:prstGeom>
              <a:blipFill rotWithShape="0">
                <a:blip r:embed="rId8"/>
                <a:stretch>
                  <a:fillRect l="-1295" t="-2304" r="-1583" b="-73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4970929" y="1637971"/>
            <a:ext cx="3715871" cy="2639101"/>
            <a:chOff x="4970929" y="1637971"/>
            <a:chExt cx="3715871" cy="2639101"/>
          </a:xfrm>
        </p:grpSpPr>
        <p:grpSp>
          <p:nvGrpSpPr>
            <p:cNvPr id="37" name="Group 36"/>
            <p:cNvGrpSpPr/>
            <p:nvPr/>
          </p:nvGrpSpPr>
          <p:grpSpPr>
            <a:xfrm>
              <a:off x="4970929" y="1637971"/>
              <a:ext cx="3715871" cy="2639101"/>
              <a:chOff x="4970929" y="1637971"/>
              <a:chExt cx="3715871" cy="26391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970929" y="1637971"/>
                <a:ext cx="3715871" cy="2639101"/>
                <a:chOff x="4988858" y="3642888"/>
                <a:chExt cx="3715871" cy="2639101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4988859" y="3642888"/>
                  <a:ext cx="3697941" cy="2421736"/>
                </a:xfrm>
                <a:prstGeom prst="rect">
                  <a:avLst/>
                </a:prstGeom>
                <a:pattFill prst="lgGrid">
                  <a:fgClr>
                    <a:schemeClr val="bg2">
                      <a:lumMod val="85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4988859" y="3681338"/>
                  <a:ext cx="3697941" cy="976246"/>
                  <a:chOff x="4988859" y="3748573"/>
                  <a:chExt cx="3697941" cy="976246"/>
                </a:xfrm>
              </p:grpSpPr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4988859" y="4337087"/>
                    <a:ext cx="369794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5190566" y="3965086"/>
                        <a:ext cx="1277470" cy="3316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CA" dirty="0"/>
                      </a:p>
                    </p:txBody>
                  </p:sp>
                </mc:Choice>
                <mc:Fallback>
                  <p:sp>
                    <p:nvSpPr>
                      <p:cNvPr id="24" name="Rectangle 2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0566" y="3965086"/>
                        <a:ext cx="1277470" cy="331660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C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069543" y="4323640"/>
                    <a:ext cx="3630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 smtClean="0"/>
                      <a:t>0</a:t>
                    </a:r>
                    <a:endParaRPr lang="en-CA" dirty="0"/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5190566" y="3748573"/>
                    <a:ext cx="0" cy="67905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279778" y="4355487"/>
                    <a:ext cx="4840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 smtClean="0"/>
                      <a:t>13</a:t>
                    </a:r>
                    <a:endParaRPr lang="en-CA" dirty="0"/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6468036" y="3753526"/>
                    <a:ext cx="0" cy="67905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4988858" y="4454099"/>
                  <a:ext cx="3697941" cy="976246"/>
                  <a:chOff x="4988859" y="3748573"/>
                  <a:chExt cx="3697941" cy="976246"/>
                </a:xfrm>
              </p:grpSpPr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4988859" y="4337087"/>
                    <a:ext cx="369794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5190566" y="3965086"/>
                        <a:ext cx="632013" cy="3316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CA" dirty="0"/>
                      </a:p>
                    </p:txBody>
                  </p:sp>
                </mc:Choice>
                <mc:Fallback>
                  <p:sp>
                    <p:nvSpPr>
                      <p:cNvPr id="18" name="Rectangle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0566" y="3965086"/>
                        <a:ext cx="632013" cy="331660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C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069543" y="4323640"/>
                    <a:ext cx="3630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 smtClean="0"/>
                      <a:t>0</a:t>
                    </a:r>
                    <a:endParaRPr lang="en-CA" dirty="0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5190566" y="3748573"/>
                    <a:ext cx="0" cy="67905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661216" y="4355487"/>
                    <a:ext cx="4840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 smtClean="0"/>
                      <a:t>6</a:t>
                    </a:r>
                    <a:endParaRPr lang="en-CA" dirty="0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5822580" y="3753526"/>
                    <a:ext cx="0" cy="67905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006788" y="5305743"/>
                  <a:ext cx="3697941" cy="976246"/>
                  <a:chOff x="4988859" y="3748573"/>
                  <a:chExt cx="3697941" cy="976246"/>
                </a:xfrm>
              </p:grpSpPr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4988859" y="4337087"/>
                    <a:ext cx="369794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/>
                  <p:cNvSpPr/>
                  <p:nvPr/>
                </p:nvSpPr>
                <p:spPr>
                  <a:xfrm>
                    <a:off x="5190567" y="3965086"/>
                    <a:ext cx="591672" cy="33166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/>
                      <a:t>B1</a:t>
                    </a:r>
                    <a:endParaRPr lang="en-CA" dirty="0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069543" y="4323640"/>
                    <a:ext cx="3630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 smtClean="0"/>
                      <a:t>0</a:t>
                    </a:r>
                    <a:endParaRPr lang="en-CA" dirty="0"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5190566" y="3748573"/>
                    <a:ext cx="0" cy="67905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567087" y="4355487"/>
                    <a:ext cx="4840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/>
                      <a:t>6</a:t>
                    </a:r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795686" y="3753526"/>
                    <a:ext cx="0" cy="67905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5818094" y="2672901"/>
                    <a:ext cx="927847" cy="33166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8094" y="2672901"/>
                    <a:ext cx="927847" cy="33166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TextBox 30"/>
              <p:cNvSpPr txBox="1"/>
              <p:nvPr/>
            </p:nvSpPr>
            <p:spPr>
              <a:xfrm>
                <a:off x="6580097" y="3026066"/>
                <a:ext cx="484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15</a:t>
                </a:r>
                <a:endParaRPr lang="en-CA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768355" y="2424105"/>
                <a:ext cx="0" cy="679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5806887" y="3523183"/>
                <a:ext cx="927847" cy="3316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 smtClean="0"/>
                  <a:t>B2</a:t>
                </a:r>
                <a:endParaRPr lang="en-CA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582337" y="3876348"/>
                <a:ext cx="484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15</a:t>
                </a:r>
                <a:endParaRPr lang="en-CA" dirty="0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770595" y="3274387"/>
              <a:ext cx="0" cy="6790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236" y="4229560"/>
            <a:ext cx="2593317" cy="18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3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Predictability of the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Instructions sequence terminates earlier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there is no violation.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a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Cache miss occurs earlier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 predicted, it may be served by a earlier bus access, never later than that considered for analysis.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memory access assumed to be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miss and turns to be a hit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will perform better and hence no WCET violation.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a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 request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 issued by a processor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earlier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than expected, it will not impact other processors due to deterministic arbitration policy. 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17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Multi-processor </a:t>
            </a:r>
            <a:r>
              <a:rPr lang="en-CA" dirty="0"/>
              <a:t>SOC </a:t>
            </a:r>
            <a:r>
              <a:rPr lang="en-CA" dirty="0" smtClean="0"/>
              <a:t>WCET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Traditional WCET is used as the foundation for the multi-processor system 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WCET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analysis.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Basic WCET is used along with Bus scheduling for this purpose.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Steps for WCET analysis: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Create a Control Flow Graph (CFG) from the task code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Nodes of CFG represent block of code lines.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Edges represent flow of the software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Each node has a unique id and refers to the lines of code (</a:t>
            </a:r>
            <a:r>
              <a:rPr lang="en-CA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lno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 represented.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Loops are unrolled for the first iteration and looped for the remaining loop counter. This helps in cache analysis. First iteration will miss all instruction and data cache accesses.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Instruction cache miss is marked as “</a:t>
            </a:r>
            <a:r>
              <a:rPr lang="en-CA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 and data cache as “d”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10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Multi-processor SOC WCET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99622"/>
            <a:ext cx="4575384" cy="393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198120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519">
            <a:off x="2368783" y="2186522"/>
            <a:ext cx="1816729" cy="1148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03688"/>
            <a:ext cx="4760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Data Flow analysis is used to understand large scale interaction between blocks.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Data address is not always known –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predictable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vs.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non-predictable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628433"/>
            <a:ext cx="793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Unpredictable data can evict predictable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data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9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Multi-processor SOC WCET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93576"/>
          </a:xfrm>
        </p:spPr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CFG can be used to compute the single-processor WCET using the basic computation cycles, cache-hit cycles, cache-miss penalty.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multi-processor WCET analysis, further details like the sequence of misses and the time to service a miss is required.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can be determined if the bus schedule and the task start time is known before hand.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8" y="3949479"/>
            <a:ext cx="714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Consider 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node-12 and the given Bus Schedule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95" y="4545105"/>
            <a:ext cx="4289612" cy="1381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29975" y="4340102"/>
            <a:ext cx="2865479" cy="1586753"/>
            <a:chOff x="6130603" y="3697941"/>
            <a:chExt cx="2865479" cy="15867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0603" y="3872993"/>
              <a:ext cx="2556197" cy="121023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965576" y="3697941"/>
              <a:ext cx="2030506" cy="1586753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987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Multi-processor SOC WCET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269721"/>
            <a:ext cx="2858804" cy="1922929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Timing Assumption:</a:t>
            </a:r>
          </a:p>
          <a:p>
            <a:pPr marL="0" indent="0">
              <a:buNone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Task Start 			: 0</a:t>
            </a:r>
            <a:b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Instr. Execution		: 1</a:t>
            </a:r>
          </a:p>
          <a:p>
            <a:pPr marL="0" indent="0">
              <a:buNone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Cache Hit			: 0</a:t>
            </a:r>
          </a:p>
          <a:p>
            <a:pPr marL="0" indent="0">
              <a:buNone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Cache Miss			: 6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516246" y="1408462"/>
            <a:ext cx="5544672" cy="2758992"/>
            <a:chOff x="1979959" y="3340567"/>
            <a:chExt cx="5544672" cy="2758992"/>
          </a:xfrm>
        </p:grpSpPr>
        <p:grpSp>
          <p:nvGrpSpPr>
            <p:cNvPr id="63" name="Group 62"/>
            <p:cNvGrpSpPr/>
            <p:nvPr/>
          </p:nvGrpSpPr>
          <p:grpSpPr>
            <a:xfrm>
              <a:off x="1979959" y="3340567"/>
              <a:ext cx="5544672" cy="2758992"/>
              <a:chOff x="1979959" y="3340567"/>
              <a:chExt cx="5544672" cy="275899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979959" y="3340567"/>
                <a:ext cx="363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0</a:t>
                </a:r>
                <a:endParaRPr lang="en-CA" dirty="0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2047194" y="3345050"/>
                <a:ext cx="5477437" cy="2754509"/>
                <a:chOff x="2047194" y="3345050"/>
                <a:chExt cx="5477437" cy="2754509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2047194" y="3666566"/>
                  <a:ext cx="5477437" cy="2432993"/>
                  <a:chOff x="632011" y="3330390"/>
                  <a:chExt cx="5477437" cy="2432993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632011" y="3330390"/>
                    <a:ext cx="5477437" cy="2432993"/>
                    <a:chOff x="632011" y="3330390"/>
                    <a:chExt cx="5477437" cy="2432993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632011" y="3330390"/>
                      <a:ext cx="5477437" cy="2432993"/>
                      <a:chOff x="632011" y="3330390"/>
                      <a:chExt cx="5477437" cy="2432993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632011" y="3330390"/>
                        <a:ext cx="5477437" cy="2432993"/>
                        <a:chOff x="632011" y="3330390"/>
                        <a:chExt cx="5477437" cy="2432993"/>
                      </a:xfrm>
                    </p:grpSpPr>
                    <p:grpSp>
                      <p:nvGrpSpPr>
                        <p:cNvPr id="47" name="Group 46"/>
                        <p:cNvGrpSpPr/>
                        <p:nvPr/>
                      </p:nvGrpSpPr>
                      <p:grpSpPr>
                        <a:xfrm>
                          <a:off x="632011" y="3330390"/>
                          <a:ext cx="5477437" cy="2432993"/>
                          <a:chOff x="632011" y="3330390"/>
                          <a:chExt cx="5477437" cy="2432993"/>
                        </a:xfrm>
                      </p:grpSpPr>
                      <p:grpSp>
                        <p:nvGrpSpPr>
                          <p:cNvPr id="45" name="Group 44"/>
                          <p:cNvGrpSpPr/>
                          <p:nvPr/>
                        </p:nvGrpSpPr>
                        <p:grpSpPr>
                          <a:xfrm>
                            <a:off x="632011" y="3330390"/>
                            <a:ext cx="5477437" cy="2432993"/>
                            <a:chOff x="632011" y="3330390"/>
                            <a:chExt cx="5477437" cy="2432993"/>
                          </a:xfrm>
                        </p:grpSpPr>
                        <p:grpSp>
                          <p:nvGrpSpPr>
                            <p:cNvPr id="44" name="Group 43"/>
                            <p:cNvGrpSpPr/>
                            <p:nvPr/>
                          </p:nvGrpSpPr>
                          <p:grpSpPr>
                            <a:xfrm>
                              <a:off x="632011" y="3330390"/>
                              <a:ext cx="5477437" cy="2432993"/>
                              <a:chOff x="632011" y="3330390"/>
                              <a:chExt cx="5477437" cy="2432993"/>
                            </a:xfrm>
                          </p:grpSpPr>
                          <p:grpSp>
                            <p:nvGrpSpPr>
                              <p:cNvPr id="42" name="Group 41"/>
                              <p:cNvGrpSpPr/>
                              <p:nvPr/>
                            </p:nvGrpSpPr>
                            <p:grpSpPr>
                              <a:xfrm>
                                <a:off x="632011" y="3330390"/>
                                <a:ext cx="5477437" cy="2432993"/>
                                <a:chOff x="632011" y="3330390"/>
                                <a:chExt cx="5477437" cy="2432993"/>
                              </a:xfrm>
                            </p:grpSpPr>
                            <p:grpSp>
                              <p:nvGrpSpPr>
                                <p:cNvPr id="34" name="Group 33"/>
                                <p:cNvGrpSpPr/>
                                <p:nvPr/>
                              </p:nvGrpSpPr>
                              <p:grpSpPr>
                                <a:xfrm>
                                  <a:off x="632011" y="3330390"/>
                                  <a:ext cx="5459507" cy="2432993"/>
                                  <a:chOff x="632011" y="3330390"/>
                                  <a:chExt cx="5459507" cy="2432993"/>
                                </a:xfrm>
                              </p:grpSpPr>
                              <p:sp>
                                <p:nvSpPr>
                                  <p:cNvPr id="30" name="TextBox 2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627093" y="5394051"/>
                                    <a:ext cx="3012142" cy="36933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CA" dirty="0" smtClean="0"/>
                                      <a:t>Bus Access Schedule</a:t>
                                    </a:r>
                                    <a:endParaRPr lang="en-CA" dirty="0"/>
                                  </a:p>
                                </p:txBody>
                              </p:sp>
                              <p:grpSp>
                                <p:nvGrpSpPr>
                                  <p:cNvPr id="33" name="Group 32"/>
                                  <p:cNvGrpSpPr/>
                                  <p:nvPr/>
                                </p:nvGrpSpPr>
                                <p:grpSpPr>
                                  <a:xfrm>
                                    <a:off x="632011" y="3330390"/>
                                    <a:ext cx="5459507" cy="2063661"/>
                                    <a:chOff x="632011" y="3330390"/>
                                    <a:chExt cx="5459507" cy="2063661"/>
                                  </a:xfrm>
                                </p:grpSpPr>
                                <p:grpSp>
                                  <p:nvGrpSpPr>
                                    <p:cNvPr id="15" name="Group 1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72352" y="3334871"/>
                                      <a:ext cx="1671916" cy="2041250"/>
                                      <a:chOff x="672352" y="3334871"/>
                                      <a:chExt cx="1671916" cy="2041250"/>
                                    </a:xfrm>
                                  </p:grpSpPr>
                                  <p:grpSp>
                                    <p:nvGrpSpPr>
                                      <p:cNvPr id="11" name="Group 1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72352" y="3334871"/>
                                        <a:ext cx="833719" cy="2036767"/>
                                        <a:chOff x="672352" y="3334871"/>
                                        <a:chExt cx="833719" cy="2036767"/>
                                      </a:xfrm>
                                    </p:grpSpPr>
                                    <p:sp>
                                      <p:nvSpPr>
                                        <p:cNvPr id="9" name="Rectangle 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2352" y="3334871"/>
                                          <a:ext cx="833719" cy="1667435"/>
                                        </a:xfrm>
                                        <a:prstGeom prst="rect">
                                          <a:avLst/>
                                        </a:prstGeom>
                                        <a:pattFill prst="lgGrid">
                                          <a:fgClr>
                                            <a:schemeClr val="tx2">
                                              <a:lumMod val="20000"/>
                                              <a:lumOff val="80000"/>
                                            </a:schemeClr>
                                          </a:fgClr>
                                          <a:bgClr>
                                            <a:schemeClr val="bg1"/>
                                          </a:bgClr>
                                        </a:pattFill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CA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0" name="TextBox 9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72352" y="5002306"/>
                                          <a:ext cx="833719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CA" dirty="0" smtClean="0"/>
                                            <a:t>CPU1</a:t>
                                          </a:r>
                                          <a:endParaRPr lang="en-CA" dirty="0"/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12" name="Group 1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510549" y="3339354"/>
                                        <a:ext cx="833719" cy="2036767"/>
                                        <a:chOff x="672352" y="3334871"/>
                                        <a:chExt cx="833719" cy="2036767"/>
                                      </a:xfrm>
                                    </p:grpSpPr>
                                    <p:sp>
                                      <p:nvSpPr>
                                        <p:cNvPr id="13" name="Rectangle 1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2352" y="3334871"/>
                                          <a:ext cx="833719" cy="1667435"/>
                                        </a:xfrm>
                                        <a:prstGeom prst="rect">
                                          <a:avLst/>
                                        </a:prstGeom>
                                        <a:pattFill prst="lgGrid">
                                          <a:fgClr>
                                            <a:schemeClr val="tx2">
                                              <a:lumMod val="20000"/>
                                              <a:lumOff val="80000"/>
                                            </a:schemeClr>
                                          </a:fgClr>
                                          <a:bgClr>
                                            <a:schemeClr val="bg1"/>
                                          </a:bgClr>
                                        </a:pattFill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CA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4" name="TextBox 13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72352" y="5002306"/>
                                          <a:ext cx="833719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CA" dirty="0" smtClean="0"/>
                                            <a:t>CPU2</a:t>
                                          </a:r>
                                          <a:endParaRPr lang="en-CA" dirty="0"/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16" name="Group 1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344264" y="3330390"/>
                                      <a:ext cx="1671916" cy="2050214"/>
                                      <a:chOff x="672352" y="3325907"/>
                                      <a:chExt cx="1671916" cy="2050214"/>
                                    </a:xfrm>
                                  </p:grpSpPr>
                                  <p:grpSp>
                                    <p:nvGrpSpPr>
                                      <p:cNvPr id="17" name="Group 1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72352" y="3334871"/>
                                        <a:ext cx="833719" cy="2036767"/>
                                        <a:chOff x="672352" y="3334871"/>
                                        <a:chExt cx="833719" cy="2036767"/>
                                      </a:xfrm>
                                    </p:grpSpPr>
                                    <p:sp>
                                      <p:nvSpPr>
                                        <p:cNvPr id="21" name="Rectangle 2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2352" y="3334871"/>
                                          <a:ext cx="833719" cy="1667435"/>
                                        </a:xfrm>
                                        <a:prstGeom prst="rect">
                                          <a:avLst/>
                                        </a:prstGeom>
                                        <a:pattFill prst="lgGrid">
                                          <a:fgClr>
                                            <a:schemeClr val="tx2">
                                              <a:lumMod val="20000"/>
                                              <a:lumOff val="80000"/>
                                            </a:schemeClr>
                                          </a:fgClr>
                                          <a:bgClr>
                                            <a:schemeClr val="bg1"/>
                                          </a:bgClr>
                                        </a:pattFill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CA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2" name="TextBox 21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72352" y="5002306"/>
                                          <a:ext cx="833719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CA" dirty="0" smtClean="0"/>
                                            <a:t>CPU1</a:t>
                                          </a:r>
                                          <a:endParaRPr lang="en-CA" dirty="0"/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18" name="Group 1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510549" y="3325907"/>
                                        <a:ext cx="833719" cy="2050214"/>
                                        <a:chOff x="672352" y="3321424"/>
                                        <a:chExt cx="833719" cy="2050214"/>
                                      </a:xfrm>
                                    </p:grpSpPr>
                                    <p:sp>
                                      <p:nvSpPr>
                                        <p:cNvPr id="19" name="Rectangle 1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2352" y="3321424"/>
                                          <a:ext cx="833719" cy="1667435"/>
                                        </a:xfrm>
                                        <a:prstGeom prst="rect">
                                          <a:avLst/>
                                        </a:prstGeom>
                                        <a:pattFill prst="lgGrid">
                                          <a:fgClr>
                                            <a:schemeClr val="tx2">
                                              <a:lumMod val="20000"/>
                                              <a:lumOff val="80000"/>
                                            </a:schemeClr>
                                          </a:fgClr>
                                          <a:bgClr>
                                            <a:schemeClr val="bg1"/>
                                          </a:bgClr>
                                        </a:pattFill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CA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0" name="TextBox 19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72352" y="5002306"/>
                                          <a:ext cx="833719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CA" dirty="0" smtClean="0"/>
                                            <a:t>CPU2</a:t>
                                          </a:r>
                                          <a:endParaRPr lang="en-CA" dirty="0"/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23" name="Group 2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025146" y="3330390"/>
                                      <a:ext cx="1671916" cy="2063661"/>
                                      <a:chOff x="672352" y="3312460"/>
                                      <a:chExt cx="1671916" cy="2063661"/>
                                    </a:xfrm>
                                  </p:grpSpPr>
                                  <p:grpSp>
                                    <p:nvGrpSpPr>
                                      <p:cNvPr id="24" name="Group 2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72352" y="3321424"/>
                                        <a:ext cx="833719" cy="2050214"/>
                                        <a:chOff x="672352" y="3321424"/>
                                        <a:chExt cx="833719" cy="2050214"/>
                                      </a:xfrm>
                                    </p:grpSpPr>
                                    <p:sp>
                                      <p:nvSpPr>
                                        <p:cNvPr id="28" name="Rectangle 2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2352" y="3321424"/>
                                          <a:ext cx="833719" cy="1667435"/>
                                        </a:xfrm>
                                        <a:prstGeom prst="rect">
                                          <a:avLst/>
                                        </a:prstGeom>
                                        <a:pattFill prst="lgGrid">
                                          <a:fgClr>
                                            <a:schemeClr val="tx2">
                                              <a:lumMod val="20000"/>
                                              <a:lumOff val="80000"/>
                                            </a:schemeClr>
                                          </a:fgClr>
                                          <a:bgClr>
                                            <a:schemeClr val="bg1"/>
                                          </a:bgClr>
                                        </a:pattFill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CA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9" name="TextBox 28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72352" y="5002306"/>
                                          <a:ext cx="833719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1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CA" dirty="0" smtClean="0"/>
                                            <a:t>CPU1</a:t>
                                          </a:r>
                                          <a:endParaRPr lang="en-CA" dirty="0"/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25" name="Group 2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510549" y="3312460"/>
                                        <a:ext cx="833719" cy="2063661"/>
                                        <a:chOff x="672352" y="3307977"/>
                                        <a:chExt cx="833719" cy="2063661"/>
                                      </a:xfrm>
                                    </p:grpSpPr>
                                    <p:sp>
                                      <p:nvSpPr>
                                        <p:cNvPr id="26" name="Rectangle 2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2352" y="3307977"/>
                                          <a:ext cx="833719" cy="1667435"/>
                                        </a:xfrm>
                                        <a:prstGeom prst="rect">
                                          <a:avLst/>
                                        </a:prstGeom>
                                        <a:pattFill prst="lgGrid">
                                          <a:fgClr>
                                            <a:schemeClr val="tx2">
                                              <a:lumMod val="20000"/>
                                              <a:lumOff val="80000"/>
                                            </a:schemeClr>
                                          </a:fgClr>
                                          <a:bgClr>
                                            <a:schemeClr val="bg1"/>
                                          </a:bgClr>
                                        </a:pattFill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CA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7" name="TextBox 26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72352" y="5002306"/>
                                          <a:ext cx="833719" cy="369332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CA" dirty="0" smtClean="0"/>
                                            <a:t>CPU2</a:t>
                                          </a:r>
                                          <a:endParaRPr lang="en-CA" dirty="0"/>
                                        </a:p>
                                      </p:txBody>
                                    </p:sp>
                                  </p:grpSp>
                                </p:grpSp>
                                <p:cxnSp>
                                  <p:nvCxnSpPr>
                                    <p:cNvPr id="32" name="Straight Arrow Connector 3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632011" y="4719917"/>
                                      <a:ext cx="5459507" cy="0"/>
                                    </a:xfrm>
                                    <a:prstGeom prst="straightConnector1">
                                      <a:avLst/>
                                    </a:prstGeom>
                                    <a:ln w="50800">
                                      <a:solidFill>
                                        <a:srgbClr val="FF0000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1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cxnSp>
                              <p:nvCxnSpPr>
                                <p:cNvPr id="36" name="Straight Arrow Connector 35"/>
                                <p:cNvCxnSpPr/>
                                <p:nvPr/>
                              </p:nvCxnSpPr>
                              <p:spPr>
                                <a:xfrm>
                                  <a:off x="649941" y="4025156"/>
                                  <a:ext cx="5459507" cy="0"/>
                                </a:xfrm>
                                <a:prstGeom prst="straightConnector1">
                                  <a:avLst/>
                                </a:prstGeom>
                                <a:ln w="50800">
                                  <a:solidFill>
                                    <a:srgbClr val="FF0000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43" name="Rectangle 42"/>
                              <p:cNvSpPr/>
                              <p:nvPr/>
                            </p:nvSpPr>
                            <p:spPr>
                              <a:xfrm>
                                <a:off x="685799" y="3455897"/>
                                <a:ext cx="618566" cy="51098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CA" dirty="0" smtClean="0"/>
                                  <a:t>lno3</a:t>
                                </a:r>
                                <a:endParaRPr lang="en-CA" dirty="0"/>
                              </a:p>
                            </p:txBody>
                          </p:sp>
                        </p:grpSp>
                        <p:cxnSp>
                          <p:nvCxnSpPr>
                            <p:cNvPr id="38" name="Straight Connector 37"/>
                            <p:cNvCxnSpPr/>
                            <p:nvPr/>
                          </p:nvCxnSpPr>
                          <p:spPr>
                            <a:xfrm flipV="1">
                              <a:off x="672352" y="4025156"/>
                              <a:ext cx="0" cy="694761"/>
                            </a:xfrm>
                            <a:prstGeom prst="line">
                              <a:avLst/>
                            </a:prstGeom>
                            <a:ln>
                              <a:headEnd type="none" w="lg" len="lg"/>
                              <a:tailEnd type="arrow" w="lg" len="lg"/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46" name="Straight Connector 45"/>
                          <p:cNvCxnSpPr/>
                          <p:nvPr/>
                        </p:nvCxnSpPr>
                        <p:spPr>
                          <a:xfrm flipV="1">
                            <a:off x="1322291" y="4016192"/>
                            <a:ext cx="0" cy="694761"/>
                          </a:xfrm>
                          <a:prstGeom prst="line">
                            <a:avLst/>
                          </a:prstGeom>
                          <a:ln>
                            <a:headEnd type="none" w="lg" len="lg"/>
                            <a:tailEnd type="arrow" w="lg" len="lg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8" name="Rectangle 47"/>
                        <p:cNvSpPr/>
                        <p:nvPr/>
                      </p:nvSpPr>
                      <p:spPr>
                        <a:xfrm>
                          <a:off x="2357715" y="3470559"/>
                          <a:ext cx="618566" cy="510988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65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CA" dirty="0" smtClean="0"/>
                            <a:t>lno3</a:t>
                          </a:r>
                          <a:endParaRPr lang="en-CA" dirty="0"/>
                        </a:p>
                      </p:txBody>
                    </p:sp>
                  </p:grp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flipV="1">
                        <a:off x="2998690" y="4016192"/>
                        <a:ext cx="0" cy="694761"/>
                      </a:xfrm>
                      <a:prstGeom prst="line">
                        <a:avLst/>
                      </a:prstGeom>
                      <a:ln>
                        <a:headEnd type="none" w="lg" len="lg"/>
                        <a:tailEnd type="arrow" w="lg" len="lg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2970555" y="3487276"/>
                      <a:ext cx="127972" cy="51098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 dirty="0"/>
                    </a:p>
                  </p:txBody>
                </p: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flipV="1">
                      <a:off x="3124196" y="4007228"/>
                      <a:ext cx="0" cy="694761"/>
                    </a:xfrm>
                    <a:prstGeom prst="line">
                      <a:avLst/>
                    </a:prstGeom>
                    <a:ln>
                      <a:headEnd type="none" w="lg" len="lg"/>
                      <a:tailEnd type="arrow" w="lg" len="lg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Rectangle 54"/>
                  <p:cNvSpPr/>
                  <p:nvPr/>
                </p:nvSpPr>
                <p:spPr>
                  <a:xfrm>
                    <a:off x="4034105" y="3470559"/>
                    <a:ext cx="618566" cy="51098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CA" dirty="0" smtClean="0"/>
                      <a:t>lno4</a:t>
                    </a:r>
                    <a:endParaRPr lang="en-CA" dirty="0"/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4686076" y="3994992"/>
                    <a:ext cx="0" cy="694761"/>
                  </a:xfrm>
                  <a:prstGeom prst="line">
                    <a:avLst/>
                  </a:prstGeom>
                  <a:ln>
                    <a:headEnd type="none" w="lg" len="lg"/>
                    <a:tailEnd type="arrow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4657941" y="3466076"/>
                    <a:ext cx="127972" cy="51098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3578920" y="3345050"/>
                  <a:ext cx="493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smtClean="0"/>
                    <a:t>16</a:t>
                  </a:r>
                  <a:endParaRPr lang="en-CA" dirty="0"/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5197043" y="3376427"/>
              <a:ext cx="49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32</a:t>
              </a:r>
              <a:endParaRPr lang="en-CA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57200" y="3783252"/>
            <a:ext cx="819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Node 12 completes in 39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Traditional WCET will compute this to 20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process should repeated for all possible start to end possible paths and find the longest path for WCET.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a loop each iteration can have a different Execution time due to bus schedule.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CWET analysis is exponential 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33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 Schedule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WCET analysis requires a available Bus Schedule.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Bus Schedule has a large influence on the execution time.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a given task, a schedule that allows it immediate access of bus is most favourable.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Such an algorithm will be complex and lead to a large schedule table.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Authors have tried 4 different us schedules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BSA_1	: Irregular Bus Schedule. Lowest WCET. Highly complex scheduler.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BSA_2	: Simple complexity. Bus Schedule divided in segments, Each segment has it’s own pattern regarding order and size.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BSA_3	: Simpler version of BS_2. Slots in a segment have same sizes.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BSA_4	: All the slots in the bus have same size and are repeated in a fixed sequence.</a:t>
            </a:r>
          </a:p>
          <a:p>
            <a:pPr marL="0" indent="0">
              <a:buNone/>
            </a:pP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84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480"/>
            <a:ext cx="9144000" cy="32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Experimentation &amp;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authors have experiments using a set of synthetic benchmarks consisting of random task graphs with tasks varying between 50-200. </a:t>
            </a:r>
          </a:p>
          <a:p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Tasks were extracted from C different programs (sort, search, matrix multiplication, DSP Algorithms).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Tasks were mapped on architectures consisting of 2 – 20 ARM 7 processors . They have assumed Cache penalty of 12 Cycles once bus access has been granted.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Scheduling algorithms proposed by the authors was run on a Intel 2.8 GHz processor.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the four Bus Scheduling Algorithms were evaluated for the core Bus scheduling loop of the proposed Algorithm.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Simulated Annealing was used for the Bus Scheduling Analysis</a:t>
            </a:r>
          </a:p>
          <a:p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85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5113"/>
          </a:xfrm>
        </p:spPr>
        <p:txBody>
          <a:bodyPr/>
          <a:lstStyle/>
          <a:p>
            <a:r>
              <a:rPr lang="en-CA" sz="2400" dirty="0">
                <a:latin typeface="Aharoni" panose="02010803020104030203" pitchFamily="2" charset="-79"/>
                <a:cs typeface="Aharoni" panose="02010803020104030203" pitchFamily="2" charset="-79"/>
              </a:rPr>
              <a:t>Single vs. Multiple Processor SOCs – Scheduling</a:t>
            </a:r>
            <a:endParaRPr lang="en-CA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Scheduling Example – Single vs. Multiple processor</a:t>
            </a:r>
          </a:p>
          <a:p>
            <a:r>
              <a:rPr lang="en-CA" sz="2400" dirty="0">
                <a:latin typeface="Aharoni" panose="02010803020104030203" pitchFamily="2" charset="-79"/>
                <a:cs typeface="Aharoni" panose="02010803020104030203" pitchFamily="2" charset="-79"/>
              </a:rPr>
              <a:t>Proposed Scheduling </a:t>
            </a:r>
            <a:r>
              <a:rPr lang="en-CA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Algorithm</a:t>
            </a:r>
          </a:p>
          <a:p>
            <a:r>
              <a:rPr lang="en-CA" sz="2400" dirty="0">
                <a:latin typeface="Aharoni" panose="02010803020104030203" pitchFamily="2" charset="-79"/>
                <a:cs typeface="Aharoni" panose="02010803020104030203" pitchFamily="2" charset="-79"/>
              </a:rPr>
              <a:t>Predictability of the </a:t>
            </a:r>
            <a:r>
              <a:rPr lang="en-CA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Proposed Algorithm</a:t>
            </a:r>
          </a:p>
          <a:p>
            <a:r>
              <a:rPr lang="en-CA" sz="2400" dirty="0">
                <a:latin typeface="Aharoni" panose="02010803020104030203" pitchFamily="2" charset="-79"/>
                <a:cs typeface="Aharoni" panose="02010803020104030203" pitchFamily="2" charset="-79"/>
              </a:rPr>
              <a:t>WCET Analysis </a:t>
            </a:r>
            <a:r>
              <a:rPr lang="en-CA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Multi-processor SOC</a:t>
            </a:r>
          </a:p>
          <a:p>
            <a:r>
              <a:rPr lang="en-CA" sz="2400" dirty="0">
                <a:latin typeface="Aharoni" panose="02010803020104030203" pitchFamily="2" charset="-79"/>
                <a:cs typeface="Aharoni" panose="02010803020104030203" pitchFamily="2" charset="-79"/>
              </a:rPr>
              <a:t>Bus </a:t>
            </a:r>
            <a:r>
              <a:rPr lang="en-CA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Schedule</a:t>
            </a:r>
          </a:p>
          <a:p>
            <a:r>
              <a:rPr lang="en-CA" sz="2400" dirty="0">
                <a:latin typeface="Aharoni" panose="02010803020104030203" pitchFamily="2" charset="-79"/>
                <a:cs typeface="Aharoni" panose="02010803020104030203" pitchFamily="2" charset="-79"/>
              </a:rPr>
              <a:t>Experimentation &amp; </a:t>
            </a:r>
            <a:r>
              <a:rPr lang="en-CA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Results</a:t>
            </a:r>
          </a:p>
          <a:p>
            <a:r>
              <a:rPr lang="en-CA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Conclusions / Critique</a:t>
            </a:r>
          </a:p>
          <a:p>
            <a:endParaRPr lang="en-CA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C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63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– Bus Scheduling Algorithms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178" t="4864"/>
          <a:stretch/>
        </p:blipFill>
        <p:spPr>
          <a:xfrm>
            <a:off x="3870223" y="1561404"/>
            <a:ext cx="5273777" cy="1820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47" y="1477123"/>
            <a:ext cx="3996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BSA_1 produces the shortest delays.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BSA_2 &amp; BSA_3 produce almost similar result with substantially reduced complexity.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BSA_4 produces inferior results.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4031668"/>
            <a:ext cx="3644153" cy="1905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2718" y="4031668"/>
            <a:ext cx="4733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WCET depends on the </a:t>
            </a:r>
            <a:r>
              <a:rPr lang="en-CA" dirty="0">
                <a:latin typeface="Aharoni" panose="02010803020104030203" pitchFamily="2" charset="-79"/>
                <a:cs typeface="Aharoni" panose="02010803020104030203" pitchFamily="2" charset="-79"/>
              </a:rPr>
              <a:t>ratio of the memory access to the 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computations.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Results on the left obtained using BSA_3 bus schedule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Normalized performance compared by varying this ratio (</a:t>
            </a:r>
            <a:r>
              <a:rPr lang="en-CA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instr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CA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</a:t>
            </a: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Larger Ratio leads to better results.</a:t>
            </a:r>
          </a:p>
        </p:txBody>
      </p:sp>
    </p:spTree>
    <p:extLst>
      <p:ext uri="{BB962C8B-B14F-4D97-AF65-F5344CB8AC3E}">
        <p14:creationId xmlns:p14="http://schemas.microsoft.com/office/powerpoint/2010/main" val="31772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– Smartphone Application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12141"/>
          </a:xfrm>
        </p:spPr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Authors have also tested a smart-phone containing a GSM Encoder and decoder and a MP3 decoder mapped to 4 ARM processors.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 ARM processor for GSM Encoder.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 ARM processor for GSM Decoder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 Processors for MP3 decoder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software was divided into 64 tasks with a task having: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70 to 1304 lines of code in a GSM codec.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200 to 2035 lines of code in a MP3 decoder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Data Cache and Instruction cache of 4 KB each.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deviation of a schedule length from an ideal length was:</a:t>
            </a:r>
          </a:p>
          <a:p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406" y="5157782"/>
            <a:ext cx="4627188" cy="6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0847"/>
          </a:xfrm>
        </p:spPr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Authors propose the first predictable implementation of real-time applications on multi-processor systems.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approach takes into consideration the potential shared resource contention that is unique to multi-processor systems.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authors also show that using such an approach does improve the predictability of the system.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67104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The Authors fail to explain how the predictability will be affected when the Cache miss happens in a slot later than in was predicted to happen.</a:t>
            </a:r>
          </a:p>
          <a:p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Memory accesses of a task at the boundary of arbitration policy change will be unpredictable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Clarity about task prioritization when selecting a Bus </a:t>
            </a:r>
            <a:r>
              <a:rPr lang="en-CA" sz="2000" smtClean="0">
                <a:latin typeface="Aharoni" panose="02010803020104030203" pitchFamily="2" charset="-79"/>
                <a:cs typeface="Aharoni" panose="02010803020104030203" pitchFamily="2" charset="-79"/>
              </a:rPr>
              <a:t>Scheduling Algorithm.</a:t>
            </a:r>
            <a:endParaRPr lang="en-CA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Algorithm will become infeasible for larger applications with large of number of tasks and larger number of processors (&gt;4)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Scheduling loops is a tedious affair as the bus schedule could vary for each iteration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557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ssentinel.org/wp-content/uploads/2013/10/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7" y="699247"/>
            <a:ext cx="6410191" cy="508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vs. Multiple Processor SOCs –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Performance predictability expectations are getting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higher too.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CA" sz="1600" dirty="0">
                <a:latin typeface="Aharoni" panose="02010803020104030203" pitchFamily="2" charset="-79"/>
                <a:cs typeface="Aharoni" panose="02010803020104030203" pitchFamily="2" charset="-79"/>
              </a:rPr>
              <a:t>Existing applications like automotive, medical &amp; Avionics.</a:t>
            </a:r>
          </a:p>
          <a:p>
            <a:pPr lvl="1"/>
            <a:r>
              <a:rPr lang="en-CA" sz="1600" dirty="0">
                <a:latin typeface="Aharoni" panose="02010803020104030203" pitchFamily="2" charset="-79"/>
                <a:cs typeface="Aharoni" panose="02010803020104030203" pitchFamily="2" charset="-79"/>
              </a:rPr>
              <a:t>Newer applications like video streaming, telephony etc. have to guarantee QOS. This requires knowledge of the worst-case performance.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Multi-processor systems with shared resources (memory etc.) cannot be correctly characterized by WCET in isolation.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Resource access conflicts change the WCET in multi-processor system.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a multi-processor system has dedicated resources for each processor, the WCET in isolation is a valid metric.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Correct WCET can be computed only by considering the global system with all tasks active,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57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Handling Explicit Communication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74" y="4229054"/>
            <a:ext cx="3637626" cy="140526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1584"/>
          </a:xfrm>
        </p:spPr>
        <p:txBody>
          <a:bodyPr/>
          <a:lstStyle/>
          <a:p>
            <a:pPr marL="285750" indent="-285750"/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Tasks could explicitly use shared external memory for inter-processor communication – Explicit Communication.</a:t>
            </a:r>
          </a:p>
          <a:p>
            <a:pPr marL="285750" indent="-285750"/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Such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Communication not 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handled by the proposed Algorithm. </a:t>
            </a:r>
          </a:p>
          <a:p>
            <a:pPr marL="285750" indent="-285750"/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Can be scheduled individually – </a:t>
            </a:r>
            <a:r>
              <a:rPr lang="en-CA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 Block access from active process for long </a:t>
            </a:r>
            <a:r>
              <a:rPr lang="en-CA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</a:t>
            </a:r>
            <a:endParaRPr lang="en-CA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/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Alternately such access can be considered as regular tasks but which request memory continuously – Memory request equals worst case message length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16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– Memory Access vs. Computation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80016"/>
            <a:ext cx="4235824" cy="4156881"/>
          </a:xfrm>
        </p:spPr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worst case is strongly influenced by the ratio of the memory access to the computations.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Experiments were done on 50 randomly generated task graphs for 2,4,…10 processors.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Each execution the ratio of cycles spent on computation to memory access was varied as shown.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Bus Scheduling policy used was BSA_3.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1802" y="1580016"/>
            <a:ext cx="4262198" cy="1905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1802" y="3658456"/>
            <a:ext cx="4262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Bar indicates the worst case execution time compared to ideal case. 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18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Scheduling : </a:t>
            </a:r>
            <a:r>
              <a:rPr lang="en-CA" sz="3600" i="1" dirty="0" smtClean="0"/>
              <a:t>WCET of overall System</a:t>
            </a:r>
            <a:endParaRPr lang="en-CA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31" y="1417638"/>
            <a:ext cx="4384862" cy="2396354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Instead of a FCFS Arbiter, we can have a TDMA arbiter that grants bus access to Each CPU for certain time.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is optimized for CPU1</a:t>
            </a:r>
          </a:p>
          <a:p>
            <a:endParaRPr lang="en-CA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CA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769" y="1417638"/>
            <a:ext cx="3342154" cy="239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62" y="3543184"/>
            <a:ext cx="3741644" cy="233971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0" y="3987591"/>
            <a:ext cx="4114800" cy="18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can also have an alternate Arbitration scheme that favours CPU2.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CPU1 misses the deadline</a:t>
            </a:r>
          </a:p>
          <a:p>
            <a:endParaRPr lang="en-CA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83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 vs. Multiple Processor SOCs – Scheduling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Scheduling Analysis provides the time predictability of a system.</a:t>
            </a:r>
          </a:p>
          <a:p>
            <a:r>
              <a:rPr lang="en-CA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is based on WCET computed in isolation for each task.</a:t>
            </a:r>
          </a:p>
          <a:p>
            <a:r>
              <a:rPr lang="en-CA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Extensive research has been done to modelled effects the of Cache, pipelines, branch prediction to precisely predict execution times.</a:t>
            </a:r>
          </a:p>
          <a:p>
            <a:r>
              <a:rPr lang="en-CA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These techniques work </a:t>
            </a:r>
            <a:r>
              <a:rPr lang="en-CA" sz="2200" dirty="0">
                <a:latin typeface="Aharoni" panose="02010803020104030203" pitchFamily="2" charset="-79"/>
                <a:cs typeface="Aharoni" panose="02010803020104030203" pitchFamily="2" charset="-79"/>
              </a:rPr>
              <a:t>fairly well for single processors SOC’s.</a:t>
            </a:r>
            <a:endParaRPr lang="en-CA" sz="2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sz="2200" dirty="0">
                <a:latin typeface="Aharoni" panose="02010803020104030203" pitchFamily="2" charset="-79"/>
                <a:cs typeface="Aharoni" panose="02010803020104030203" pitchFamily="2" charset="-79"/>
              </a:rPr>
              <a:t>Multi-processor systems with shared resources (memory etc.) cannot be correctly characterized by WCET in isolation.</a:t>
            </a:r>
          </a:p>
          <a:p>
            <a:r>
              <a:rPr lang="en-CA" sz="2200" dirty="0">
                <a:latin typeface="Aharoni" panose="02010803020104030203" pitchFamily="2" charset="-79"/>
                <a:cs typeface="Aharoni" panose="02010803020104030203" pitchFamily="2" charset="-79"/>
              </a:rPr>
              <a:t>Resource access conflicts change the WCET in multi-processor system.</a:t>
            </a:r>
          </a:p>
          <a:p>
            <a:r>
              <a:rPr lang="en-CA" sz="2200" dirty="0">
                <a:latin typeface="Aharoni" panose="02010803020104030203" pitchFamily="2" charset="-79"/>
                <a:cs typeface="Aharoni" panose="02010803020104030203" pitchFamily="2" charset="-79"/>
              </a:rPr>
              <a:t>If a multi-processor system has dedicated resources for each processor, the WCET in isolation is a valid metric. </a:t>
            </a:r>
          </a:p>
          <a:p>
            <a:r>
              <a:rPr lang="en-CA" sz="2200" dirty="0">
                <a:latin typeface="Aharoni" panose="02010803020104030203" pitchFamily="2" charset="-79"/>
                <a:cs typeface="Aharoni" panose="02010803020104030203" pitchFamily="2" charset="-79"/>
              </a:rPr>
              <a:t>Correct WCET can be computed only by considering the global system with all tasks </a:t>
            </a:r>
            <a:r>
              <a:rPr lang="en-CA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active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41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Multi-processor </a:t>
            </a:r>
            <a:r>
              <a:rPr lang="en-CA" dirty="0" smtClean="0"/>
              <a:t>SOC </a:t>
            </a:r>
            <a:r>
              <a:rPr lang="en-CA" dirty="0" smtClean="0"/>
              <a:t>Model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833283" cy="3288833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Two CPU’s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Each processor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with it’s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own Instruction / Data cache and a private Memory.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Private 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memory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Accesses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cached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Shared Memory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inter-processor communication.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Shared Memory accesses are un-cached.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83" y="1417638"/>
            <a:ext cx="3396317" cy="2818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526032"/>
            <a:ext cx="812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Implicit </a:t>
            </a:r>
            <a:r>
              <a:rPr lang="en-CA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Communication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 : </a:t>
            </a:r>
            <a:r>
              <a:rPr lang="en-CA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 Requests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due </a:t>
            </a:r>
            <a:r>
              <a:rPr lang="en-CA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cache misses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Explicit </a:t>
            </a:r>
            <a:r>
              <a:rPr lang="en-CA" sz="20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Communication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: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Explicit </a:t>
            </a:r>
            <a:r>
              <a:rPr lang="en-CA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the shared </a:t>
            </a:r>
            <a:r>
              <a:rPr lang="en-CA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external memory for inter-processor communication </a:t>
            </a:r>
            <a:r>
              <a:rPr lang="en-CA" sz="2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the tasks.</a:t>
            </a:r>
            <a:endParaRPr lang="en-CA" sz="2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85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Scheduling </a:t>
            </a:r>
            <a:r>
              <a:rPr lang="en-CA" dirty="0" smtClean="0"/>
              <a:t>: </a:t>
            </a:r>
            <a:r>
              <a:rPr lang="en-CA" sz="3600" i="1" dirty="0" smtClean="0"/>
              <a:t>WCET in Isolation</a:t>
            </a:r>
            <a:endParaRPr lang="en-CA" sz="3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818965" cy="407511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Two </a:t>
                </a:r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tasks </a:t>
                </a:r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on CPU1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on CPU2.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has a deadline of 60 time units.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updates shared memory at the end of the task using a </a:t>
                </a:r>
                <a:r>
                  <a:rPr lang="en-CA" b="1" i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Explicit Communication E1</a:t>
                </a:r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.</a:t>
                </a:r>
              </a:p>
              <a:p>
                <a:r>
                  <a:rPr lang="en-CA" dirty="0" smtClean="0">
                    <a:latin typeface="Aharoni" panose="02010803020104030203" pitchFamily="2" charset="-79"/>
                    <a:ea typeface="Cambria Math" panose="02040503050406030204" pitchFamily="18" charset="0"/>
                    <a:cs typeface="Aharoni" panose="02010803020104030203" pitchFamily="2" charset="-79"/>
                  </a:rPr>
                  <a:t>Execution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1" i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1" i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result in </a:t>
                </a:r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cache </a:t>
                </a:r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misses</a:t>
                </a:r>
              </a:p>
              <a:p>
                <a:r>
                  <a:rPr lang="en-CA" b="1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M</a:t>
                </a:r>
                <a:r>
                  <a:rPr lang="en-CA" b="1" baseline="-25000" dirty="0" err="1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x</a:t>
                </a:r>
                <a:r>
                  <a:rPr lang="en-CA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CA" b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: </a:t>
                </a:r>
                <a:r>
                  <a:rPr lang="en-CA" dirty="0" smtClean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Memory access resulting in cache </a:t>
                </a:r>
                <a:r>
                  <a:rPr lang="en-CA" dirty="0" smtClean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misses.</a:t>
                </a:r>
                <a:endParaRPr lang="en-CA" dirty="0" smtClean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CA" b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I</a:t>
                </a:r>
                <a:r>
                  <a:rPr lang="en-CA" b="1" baseline="-25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x</a:t>
                </a:r>
                <a:r>
                  <a:rPr lang="en-CA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en-CA" b="1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: </a:t>
                </a:r>
                <a:r>
                  <a:rPr lang="en-CA" dirty="0" smtClean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Implicit Bus Transfers to fill the </a:t>
                </a:r>
                <a:r>
                  <a:rPr lang="en-CA" dirty="0" smtClean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memory.</a:t>
                </a:r>
                <a:endParaRPr lang="en-CA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endParaRPr lang="en-CA" baseline="-250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818965" cy="4075113"/>
              </a:xfrm>
              <a:blipFill rotWithShape="0">
                <a:blip r:embed="rId2"/>
                <a:stretch>
                  <a:fillRect l="-1438" t="-1946" r="-28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8541" y="1600200"/>
            <a:ext cx="4415524" cy="30121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58541" y="4794903"/>
                <a:ext cx="44155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Classical Scheduling using individual worst case times.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 smtClean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is over by 57 times units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is over by </a:t>
                </a:r>
                <a:r>
                  <a:rPr lang="en-CA" dirty="0" smtClean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24 </a:t>
                </a:r>
                <a:r>
                  <a:rPr lang="en-CA" dirty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times </a:t>
                </a:r>
                <a:r>
                  <a:rPr lang="en-CA" dirty="0" smtClean="0">
                    <a:solidFill>
                      <a:schemeClr val="accent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units</a:t>
                </a:r>
                <a:endParaRPr lang="en-CA" dirty="0">
                  <a:solidFill>
                    <a:schemeClr val="accent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41" y="4794903"/>
                <a:ext cx="4415523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828" t="-3061" r="-1931" b="-81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4" y="3845929"/>
            <a:ext cx="483951" cy="483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91" y="3819034"/>
            <a:ext cx="483951" cy="483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1" y="3805513"/>
            <a:ext cx="483951" cy="4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Scheduling : </a:t>
            </a:r>
            <a:r>
              <a:rPr lang="en-CA" sz="3600" i="1" dirty="0" smtClean="0"/>
              <a:t>WCET of overall System</a:t>
            </a:r>
            <a:endParaRPr lang="en-CA" sz="3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17638"/>
                <a:ext cx="4548391" cy="44452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Simultaneous Bus access not possible!</a:t>
                </a:r>
              </a:p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In an actual system, overlapping </a:t>
                </a: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cache misses </a:t>
                </a:r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will be serviced in a order. </a:t>
                </a:r>
                <a:endParaRPr lang="en-CA" sz="2000" dirty="0" smtClean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One possible Arbiter sequence (First come First Serve) is as shown.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 smtClean="0">
                    <a:solidFill>
                      <a:srgbClr val="FF0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completes by 67 time units – Deadline violation!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Completes by time 43</a:t>
                </a:r>
              </a:p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Alternate Bus Access Algorithms can be used to favor one CPU over other.</a:t>
                </a:r>
                <a:endParaRPr lang="en-CA" sz="2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17638"/>
                <a:ext cx="4548391" cy="4445280"/>
              </a:xfrm>
              <a:blipFill rotWithShape="0">
                <a:blip r:embed="rId2"/>
                <a:stretch>
                  <a:fillRect l="-1206" t="-1372" r="-18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91" y="1417638"/>
            <a:ext cx="4017385" cy="23196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68002"/>
              </p:ext>
            </p:extLst>
          </p:nvPr>
        </p:nvGraphicFramePr>
        <p:xfrm>
          <a:off x="5217461" y="3852619"/>
          <a:ext cx="346933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040"/>
                <a:gridCol w="1274451"/>
                <a:gridCol w="1191848"/>
              </a:tblGrid>
              <a:tr h="21714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Request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Start - End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Total Time</a:t>
                      </a:r>
                      <a:endParaRPr lang="en-CA" sz="1600" dirty="0"/>
                    </a:p>
                  </a:txBody>
                  <a:tcPr/>
                </a:tc>
              </a:tr>
              <a:tr h="21714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</a:t>
                      </a:r>
                      <a:r>
                        <a:rPr lang="en-CA" sz="1600" baseline="-25000" dirty="0" smtClean="0"/>
                        <a:t>1 </a:t>
                      </a:r>
                      <a:r>
                        <a:rPr lang="en-CA" sz="1600" baseline="0" dirty="0" smtClean="0"/>
                        <a:t>@ 0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0 – 6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6</a:t>
                      </a:r>
                      <a:endParaRPr lang="en-CA" sz="1600" dirty="0"/>
                    </a:p>
                  </a:txBody>
                  <a:tcPr/>
                </a:tc>
              </a:tr>
              <a:tr h="2171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I</a:t>
                      </a:r>
                      <a:r>
                        <a:rPr lang="en-CA" sz="1600" baseline="-25000" dirty="0" smtClean="0"/>
                        <a:t>2 </a:t>
                      </a:r>
                      <a:r>
                        <a:rPr lang="en-CA" sz="1600" baseline="0" dirty="0" smtClean="0"/>
                        <a:t>@ 0</a:t>
                      </a:r>
                      <a:endParaRPr lang="en-CA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6-12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CA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1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I</a:t>
                      </a:r>
                      <a:r>
                        <a:rPr lang="en-CA" sz="1600" baseline="-25000" dirty="0" smtClean="0"/>
                        <a:t>3 </a:t>
                      </a:r>
                      <a:r>
                        <a:rPr lang="en-CA" sz="1600" baseline="0" dirty="0" smtClean="0"/>
                        <a:t>@ 9</a:t>
                      </a:r>
                      <a:endParaRPr lang="en-CA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12-18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CA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1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I</a:t>
                      </a:r>
                      <a:r>
                        <a:rPr lang="en-CA" sz="1600" baseline="-25000" dirty="0" smtClean="0"/>
                        <a:t>4 </a:t>
                      </a:r>
                      <a:r>
                        <a:rPr lang="en-CA" sz="1600" baseline="0" dirty="0" smtClean="0"/>
                        <a:t>@ 17</a:t>
                      </a:r>
                      <a:endParaRPr lang="en-CA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18-24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CA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1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aseline="0" dirty="0" smtClean="0"/>
                        <a:t>E</a:t>
                      </a:r>
                      <a:r>
                        <a:rPr lang="en-CA" sz="1600" baseline="-25000" dirty="0" smtClean="0"/>
                        <a:t>1 </a:t>
                      </a:r>
                      <a:r>
                        <a:rPr lang="en-CA" sz="1600" baseline="0" dirty="0" smtClean="0"/>
                        <a:t>@ 31</a:t>
                      </a:r>
                      <a:endParaRPr lang="en-CA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31-43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8</a:t>
                      </a:r>
                      <a:endParaRPr lang="en-CA" sz="1600" dirty="0"/>
                    </a:p>
                  </a:txBody>
                  <a:tcPr/>
                </a:tc>
              </a:tr>
              <a:tr h="2171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I</a:t>
                      </a:r>
                      <a:r>
                        <a:rPr lang="en-CA" sz="1600" baseline="-25000" dirty="0" smtClean="0"/>
                        <a:t>5 </a:t>
                      </a:r>
                      <a:r>
                        <a:rPr lang="en-CA" sz="1600" baseline="0" dirty="0" smtClean="0"/>
                        <a:t>@ 36</a:t>
                      </a:r>
                      <a:endParaRPr lang="en-CA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43-49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C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Proposed Scheduling Algorithm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790765" cy="4237316"/>
              </a:xfrm>
            </p:spPr>
            <p:txBody>
              <a:bodyPr/>
              <a:lstStyle/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An “Application Task Graph” is created to specify the dependencies of a task on the hardware.</a:t>
                </a:r>
              </a:p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A Task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G</m:t>
                    </m:r>
                    <m:d>
                      <m:dPr>
                        <m:ctrlPr>
                          <a:rPr lang="en-CA" sz="2000" i="1" smtClean="0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  <m:t>Π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haroni" panose="02010803020104030203" pitchFamily="2" charset="-79"/>
                          </a:rPr>
                          <m:t>Γ</m:t>
                        </m:r>
                      </m:e>
                    </m:d>
                  </m:oMath>
                </a14:m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is a ADG where the nodes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𝜏</m:t>
                    </m:r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Π</m:t>
                    </m:r>
                  </m:oMath>
                </a14:m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represent the tasks and edges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𝛾</m:t>
                    </m:r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∈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haroni" panose="02010803020104030203" pitchFamily="2" charset="-79"/>
                      </a:rPr>
                      <m:t>Γ</m:t>
                    </m:r>
                  </m:oMath>
                </a14:m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 represent the dependencies.</a:t>
                </a:r>
              </a:p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Each Task is associated with a deadline and the associated source code. </a:t>
                </a:r>
              </a:p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In a single processor system, this graph is used to determine the scheduling based on isolated WCET of individual tasks. </a:t>
                </a:r>
              </a:p>
              <a:p>
                <a:r>
                  <a:rPr lang="en-CA" sz="20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In a multi-processor System, the WCET varies due to system scheduling and the System Schedule depends on WCET</a:t>
                </a:r>
              </a:p>
              <a:p>
                <a:endParaRPr lang="en-CA" sz="2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790765" cy="4237316"/>
              </a:xfrm>
              <a:blipFill rotWithShape="0">
                <a:blip r:embed="rId2"/>
                <a:stretch>
                  <a:fillRect l="-808" t="-863" r="-1616" b="-38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1677366"/>
              </p:ext>
            </p:extLst>
          </p:nvPr>
        </p:nvGraphicFramePr>
        <p:xfrm>
          <a:off x="7140388" y="4249270"/>
          <a:ext cx="1851211" cy="158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7965" y="1417638"/>
            <a:ext cx="1304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Proposed Scheduling </a:t>
            </a:r>
            <a:r>
              <a:rPr lang="en-CA" dirty="0" smtClean="0"/>
              <a:t>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solve this issue, the authors propose to :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Use a fixed TDMA Bus access policy that is at design time and run-time.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Bus Access schedule is used for computing the WCET of the tasks.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List Scheduling Technique is used to determine the system level scheduling cycle. This is based on the task priorities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task is placed into a “Ready List” when all it’s predecessors are scheduled. 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When scheduling a new task, the task with the highest priority in the ready list is picked. </a:t>
            </a:r>
          </a:p>
          <a:p>
            <a:pPr lvl="1"/>
            <a:r>
              <a:rPr lang="en-CA" sz="1600" dirty="0">
                <a:latin typeface="Aharoni" panose="02010803020104030203" pitchFamily="2" charset="-79"/>
                <a:cs typeface="Aharoni" panose="02010803020104030203" pitchFamily="2" charset="-79"/>
              </a:rPr>
              <a:t>Once a List Scheduler picks the tasks to be scheduled on each of the processor, WCET based on a bus arbitration policy has to be computed</a:t>
            </a:r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1"/>
            <a:r>
              <a:rPr lang="en-CA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Repeat till the “Ready List” is empty.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Explicit accesses can be considered </a:t>
            </a:r>
            <a:r>
              <a:rPr lang="en-CA" sz="2000" dirty="0">
                <a:latin typeface="Aharoni" panose="02010803020104030203" pitchFamily="2" charset="-79"/>
                <a:cs typeface="Aharoni" panose="02010803020104030203" pitchFamily="2" charset="-79"/>
              </a:rPr>
              <a:t>as regular tasks but which request memory </a:t>
            </a:r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continuously.</a:t>
            </a:r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CA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86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Proposed Scheduling </a:t>
            </a:r>
            <a:r>
              <a:rPr lang="en-CA" dirty="0" smtClean="0"/>
              <a:t>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0259" cy="4075113"/>
          </a:xfrm>
        </p:spPr>
        <p:txBody>
          <a:bodyPr/>
          <a:lstStyle/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Bus Arbitration policy should be favourable for the tasks at hand.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Multiple policies will be considered to see which optimizes the WCET for the given tasks. The task on higher critical path will be prioritized for optimization.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Once the best arbitration policy is identified, the WCET is computed. </a:t>
            </a:r>
          </a:p>
          <a:p>
            <a:r>
              <a:rPr lang="en-CA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scheduler then moves to the next task and repeats the process.</a:t>
            </a:r>
          </a:p>
          <a:p>
            <a:endParaRPr lang="en-CA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4966"/>
          <a:stretch/>
        </p:blipFill>
        <p:spPr bwMode="auto">
          <a:xfrm>
            <a:off x="5217459" y="1600200"/>
            <a:ext cx="3818731" cy="38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4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Custom 1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University_Colour</Template>
  <TotalTime>14360</TotalTime>
  <Words>1846</Words>
  <Application>Microsoft Office PowerPoint</Application>
  <PresentationFormat>On-screen Show (4:3)</PresentationFormat>
  <Paragraphs>251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Aharoni</vt:lpstr>
      <vt:lpstr>Arial</vt:lpstr>
      <vt:lpstr>Cambria Math</vt:lpstr>
      <vt:lpstr>Courier New</vt:lpstr>
      <vt:lpstr>Engineering_Black</vt:lpstr>
      <vt:lpstr>Predictable Implementation of Real-Time Applications on Multiprocessor Systems-on-Chip Alexandru Andrei,  Petru Eles,  Zebo Peng,  Jakob Rosen</vt:lpstr>
      <vt:lpstr>Outline</vt:lpstr>
      <vt:lpstr>Single vs. Multiple Processor SOCs – Scheduling</vt:lpstr>
      <vt:lpstr>Multi-processor SOC Model</vt:lpstr>
      <vt:lpstr>Scheduling : WCET in Isolation</vt:lpstr>
      <vt:lpstr>Scheduling : WCET of overall System</vt:lpstr>
      <vt:lpstr>Proposed Scheduling Algorithm</vt:lpstr>
      <vt:lpstr>Proposed Scheduling Algorithm</vt:lpstr>
      <vt:lpstr>Proposed Scheduling Algorithm</vt:lpstr>
      <vt:lpstr>Proposed Scheduling Algorithm</vt:lpstr>
      <vt:lpstr>Proposed Scheduling Algorithm</vt:lpstr>
      <vt:lpstr>Predictability of the Algorithm</vt:lpstr>
      <vt:lpstr>Multi-processor SOC WCET Analysis</vt:lpstr>
      <vt:lpstr>Multi-processor SOC WCET Analysis</vt:lpstr>
      <vt:lpstr>Multi-processor SOC WCET Analysis</vt:lpstr>
      <vt:lpstr>Multi-processor SOC WCET Analysis</vt:lpstr>
      <vt:lpstr>Bus Schedule</vt:lpstr>
      <vt:lpstr>Bus Schedule</vt:lpstr>
      <vt:lpstr>Experimentation &amp; Results</vt:lpstr>
      <vt:lpstr>Results – Bus Scheduling Algorithms</vt:lpstr>
      <vt:lpstr>Results – Smartphone Application</vt:lpstr>
      <vt:lpstr>Conclusions</vt:lpstr>
      <vt:lpstr>Critique</vt:lpstr>
      <vt:lpstr>PowerPoint Presentation</vt:lpstr>
      <vt:lpstr>Single vs. Multiple Processor SOCs – Scheduling</vt:lpstr>
      <vt:lpstr>Handling Explicit Communication</vt:lpstr>
      <vt:lpstr>Results – Memory Access vs. Computation</vt:lpstr>
      <vt:lpstr>Scheduling : WCET of overall System</vt:lpstr>
    </vt:vector>
  </TitlesOfParts>
  <Company>UofWaterloo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Based Clustering Techniques</dc:title>
  <dc:creator>Anirban Basu</dc:creator>
  <cp:lastModifiedBy>Anirban Basu</cp:lastModifiedBy>
  <cp:revision>303</cp:revision>
  <cp:lastPrinted>2010-03-08T19:59:32Z</cp:lastPrinted>
  <dcterms:created xsi:type="dcterms:W3CDTF">2013-11-23T23:32:03Z</dcterms:created>
  <dcterms:modified xsi:type="dcterms:W3CDTF">2014-02-11T17:04:40Z</dcterms:modified>
</cp:coreProperties>
</file>