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sldIdLst>
    <p:sldId id="256" r:id="rId2"/>
    <p:sldId id="338" r:id="rId3"/>
    <p:sldId id="341" r:id="rId4"/>
    <p:sldId id="340" r:id="rId5"/>
    <p:sldId id="347" r:id="rId6"/>
    <p:sldId id="337" r:id="rId7"/>
    <p:sldId id="384" r:id="rId8"/>
    <p:sldId id="385" r:id="rId9"/>
    <p:sldId id="386" r:id="rId10"/>
    <p:sldId id="387" r:id="rId11"/>
    <p:sldId id="388" r:id="rId12"/>
    <p:sldId id="389" r:id="rId13"/>
    <p:sldId id="390" r:id="rId14"/>
    <p:sldId id="391" r:id="rId15"/>
    <p:sldId id="392" r:id="rId16"/>
    <p:sldId id="393" r:id="rId17"/>
    <p:sldId id="394" r:id="rId18"/>
    <p:sldId id="395" r:id="rId19"/>
    <p:sldId id="396" r:id="rId20"/>
    <p:sldId id="397" r:id="rId21"/>
    <p:sldId id="398" r:id="rId22"/>
    <p:sldId id="399" r:id="rId23"/>
    <p:sldId id="400" r:id="rId24"/>
    <p:sldId id="401" r:id="rId25"/>
    <p:sldId id="402" r:id="rId26"/>
    <p:sldId id="304" r:id="rId27"/>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1F2"/>
    <a:srgbClr val="D1FCFF"/>
    <a:srgbClr val="616947"/>
    <a:srgbClr val="A8B57B"/>
    <a:srgbClr val="4A6947"/>
    <a:srgbClr val="387D4E"/>
    <a:srgbClr val="363636"/>
    <a:srgbClr val="C9C9C9"/>
    <a:srgbClr val="DEDEDE"/>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0" autoAdjust="0"/>
    <p:restoredTop sz="78954" autoAdjust="0"/>
  </p:normalViewPr>
  <p:slideViewPr>
    <p:cSldViewPr snapToGrid="0" snapToObjects="1">
      <p:cViewPr>
        <p:scale>
          <a:sx n="90" d="100"/>
          <a:sy n="90" d="100"/>
        </p:scale>
        <p:origin x="-141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4" d="100"/>
          <a:sy n="64" d="100"/>
        </p:scale>
        <p:origin x="-3096"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44EAE8-4FD2-4E8E-84ED-862060F3F4DD}" type="datetimeFigureOut">
              <a:rPr lang="en-CA" smtClean="0"/>
              <a:pPr/>
              <a:t>2014-02-10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B1BFBA-906B-4155-A1EA-52A877DBA44C}" type="slidenum">
              <a:rPr lang="en-CA" smtClean="0"/>
              <a:pPr/>
              <a:t>‹#›</a:t>
            </a:fld>
            <a:endParaRPr lang="en-CA"/>
          </a:p>
        </p:txBody>
      </p:sp>
    </p:spTree>
    <p:extLst>
      <p:ext uri="{BB962C8B-B14F-4D97-AF65-F5344CB8AC3E}">
        <p14:creationId xmlns:p14="http://schemas.microsoft.com/office/powerpoint/2010/main" val="3992488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-Applications running on CMPs are becoming more memory intensive.</a:t>
            </a:r>
          </a:p>
          <a:p>
            <a:r>
              <a:rPr lang="en-CA" dirty="0" smtClean="0"/>
              <a:t>-CMP example: Intel</a:t>
            </a:r>
            <a:r>
              <a:rPr lang="en-CA" baseline="0" dirty="0" smtClean="0"/>
              <a:t> Core 2 Duo, multiple cores sharing cache and memory. </a:t>
            </a:r>
            <a:endParaRPr lang="en-CA" dirty="0" smtClean="0"/>
          </a:p>
        </p:txBody>
      </p:sp>
      <p:sp>
        <p:nvSpPr>
          <p:cNvPr id="4" name="Slide Number Placeholder 3"/>
          <p:cNvSpPr>
            <a:spLocks noGrp="1"/>
          </p:cNvSpPr>
          <p:nvPr>
            <p:ph type="sldNum" sz="quarter" idx="10"/>
          </p:nvPr>
        </p:nvSpPr>
        <p:spPr/>
        <p:txBody>
          <a:bodyPr/>
          <a:lstStyle/>
          <a:p>
            <a:fld id="{FAB1BFBA-906B-4155-A1EA-52A877DBA44C}" type="slidenum">
              <a:rPr lang="en-CA" smtClean="0"/>
              <a:pPr/>
              <a:t>2</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-Modified COTS-based</a:t>
            </a:r>
            <a:r>
              <a:rPr lang="en-CA" baseline="0" dirty="0" smtClean="0"/>
              <a:t> memory controller.</a:t>
            </a:r>
          </a:p>
          <a:p>
            <a:r>
              <a:rPr lang="en-CA" baseline="0" dirty="0" smtClean="0"/>
              <a:t>-Private bank scheme. </a:t>
            </a:r>
          </a:p>
          <a:p>
            <a:r>
              <a:rPr lang="en-CA" baseline="0" dirty="0" smtClean="0"/>
              <a:t>-Private buffer for each requestor to store incoming requests. The buffers store the commands that comprise a specific request (i.e. ACT, PRE).</a:t>
            </a:r>
          </a:p>
          <a:p>
            <a:r>
              <a:rPr lang="en-CA" baseline="0" dirty="0" smtClean="0"/>
              <a:t>-There is a global arbitration FIFO queue in which memory commands from each private buffer are enquired. </a:t>
            </a:r>
          </a:p>
        </p:txBody>
      </p:sp>
      <p:sp>
        <p:nvSpPr>
          <p:cNvPr id="4" name="Slide Number Placeholder 3"/>
          <p:cNvSpPr>
            <a:spLocks noGrp="1"/>
          </p:cNvSpPr>
          <p:nvPr>
            <p:ph type="sldNum" sz="quarter" idx="10"/>
          </p:nvPr>
        </p:nvSpPr>
        <p:spPr/>
        <p:txBody>
          <a:bodyPr/>
          <a:lstStyle/>
          <a:p>
            <a:fld id="{FAB1BFBA-906B-4155-A1EA-52A877DBA44C}" type="slidenum">
              <a:rPr lang="en-CA" smtClean="0"/>
              <a:pPr/>
              <a:t>11</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a:t>
            </a:r>
            <a:r>
              <a:rPr lang="en-US" baseline="0" dirty="0" smtClean="0"/>
              <a:t>Each requestor can only </a:t>
            </a:r>
            <a:r>
              <a:rPr lang="en-US" baseline="0" dirty="0" err="1" smtClean="0"/>
              <a:t>enqueue</a:t>
            </a:r>
            <a:r>
              <a:rPr lang="en-US" baseline="0" dirty="0" smtClean="0"/>
              <a:t> one command from the private buffer into the FIFO and must wait until that command is serviced (</a:t>
            </a:r>
            <a:r>
              <a:rPr lang="en-US" baseline="0" dirty="0" err="1" smtClean="0"/>
              <a:t>dequeued</a:t>
            </a:r>
            <a:r>
              <a:rPr lang="en-US" baseline="0" dirty="0" smtClean="0"/>
              <a:t> from FIFO) before inserting another command. Since CAS commands trigger data transmission, we do not allow a requestor to insert a CAS command in the queue before the data of its previous CAS command has been transmitted.</a:t>
            </a:r>
          </a:p>
          <a:p>
            <a:r>
              <a:rPr lang="en-US" baseline="0" dirty="0" smtClean="0"/>
              <a:t>-A command can only be </a:t>
            </a:r>
            <a:r>
              <a:rPr lang="en-US" baseline="0" dirty="0" err="1" smtClean="0"/>
              <a:t>enqueud</a:t>
            </a:r>
            <a:r>
              <a:rPr lang="en-US" baseline="0" dirty="0" smtClean="0"/>
              <a:t> if all timing constraints are met because there is a chance that the command will be executed immediately if there are no other requesters utilizing memory. </a:t>
            </a:r>
          </a:p>
          <a:p>
            <a:r>
              <a:rPr lang="en-US" baseline="0" dirty="0" smtClean="0"/>
              <a:t>-For the third rule, an exception is made for CAS commands.</a:t>
            </a:r>
          </a:p>
          <a:p>
            <a:r>
              <a:rPr lang="en-US" baseline="0" dirty="0" smtClean="0"/>
              <a:t>-No re-ordering of CAS commands is allowed.</a:t>
            </a:r>
            <a:endParaRPr lang="en-CA" baseline="0" dirty="0" smtClean="0"/>
          </a:p>
        </p:txBody>
      </p:sp>
      <p:sp>
        <p:nvSpPr>
          <p:cNvPr id="4" name="Slide Number Placeholder 3"/>
          <p:cNvSpPr>
            <a:spLocks noGrp="1"/>
          </p:cNvSpPr>
          <p:nvPr>
            <p:ph type="sldNum" sz="quarter" idx="10"/>
          </p:nvPr>
        </p:nvSpPr>
        <p:spPr/>
        <p:txBody>
          <a:bodyPr/>
          <a:lstStyle/>
          <a:p>
            <a:fld id="{FAB1BFBA-906B-4155-A1EA-52A877DBA44C}" type="slidenum">
              <a:rPr lang="en-CA" smtClean="0"/>
              <a:pPr/>
              <a:t>12</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a:t>
            </a:r>
            <a:r>
              <a:rPr lang="en-US" sz="1200" b="0" i="0" u="none" strike="noStrike" kern="1200" baseline="0" dirty="0" smtClean="0">
                <a:solidFill>
                  <a:schemeClr val="tx1"/>
                </a:solidFill>
                <a:latin typeface="+mn-lt"/>
                <a:ea typeface="+mn-ea"/>
                <a:cs typeface="+mn-cs"/>
              </a:rPr>
              <a:t>(1) A write command from Requestor 1 (R1) is at the front of FIFO and it is serviced. </a:t>
            </a:r>
          </a:p>
          <a:p>
            <a:r>
              <a:rPr lang="en-US" sz="1200" b="0" i="0" u="none" strike="noStrike" kern="1200" baseline="0" dirty="0" smtClean="0">
                <a:solidFill>
                  <a:schemeClr val="tx1"/>
                </a:solidFill>
                <a:latin typeface="+mn-lt"/>
                <a:ea typeface="+mn-ea"/>
                <a:cs typeface="+mn-cs"/>
              </a:rPr>
              <a:t>-(2) A read command (R2) cannot be serviced until t = 16 due to </a:t>
            </a:r>
            <a:r>
              <a:rPr lang="en-US" sz="1200" b="0" i="0" u="none" strike="noStrike" kern="1200" baseline="0" dirty="0" err="1" smtClean="0">
                <a:solidFill>
                  <a:schemeClr val="tx1"/>
                </a:solidFill>
                <a:latin typeface="+mn-lt"/>
                <a:ea typeface="+mn-ea"/>
                <a:cs typeface="+mn-cs"/>
              </a:rPr>
              <a:t>tWTR</a:t>
            </a:r>
            <a:r>
              <a:rPr lang="en-US" sz="1200" b="0" i="0" u="none" strike="noStrike" kern="1200" baseline="0" dirty="0" smtClean="0">
                <a:solidFill>
                  <a:schemeClr val="tx1"/>
                </a:solidFill>
                <a:latin typeface="+mn-lt"/>
                <a:ea typeface="+mn-ea"/>
                <a:cs typeface="+mn-cs"/>
              </a:rPr>
              <a:t> timing constraint (crossed box in figure). </a:t>
            </a:r>
          </a:p>
          <a:p>
            <a:r>
              <a:rPr lang="en-US" sz="1200" b="0" i="0" u="none" strike="noStrike" kern="1200" baseline="0" dirty="0" smtClean="0">
                <a:solidFill>
                  <a:schemeClr val="tx1"/>
                </a:solidFill>
                <a:latin typeface="+mn-lt"/>
                <a:ea typeface="+mn-ea"/>
                <a:cs typeface="+mn-cs"/>
              </a:rPr>
              <a:t>-(3) The controller then services the next write command (R3) in the FIFO queue at t = 4 following Rule-</a:t>
            </a:r>
          </a:p>
          <a:p>
            <a:r>
              <a:rPr lang="en-US" sz="1200" b="0" i="0" u="none" strike="noStrike" kern="1200" baseline="0" dirty="0" smtClean="0">
                <a:solidFill>
                  <a:schemeClr val="tx1"/>
                </a:solidFill>
                <a:latin typeface="+mn-lt"/>
                <a:ea typeface="+mn-ea"/>
                <a:cs typeface="+mn-cs"/>
              </a:rPr>
              <a:t>3. Due to </a:t>
            </a:r>
            <a:r>
              <a:rPr lang="en-US" sz="1200" b="0" i="0" u="none" strike="noStrike" kern="1200" baseline="0" dirty="0" err="1" smtClean="0">
                <a:solidFill>
                  <a:schemeClr val="tx1"/>
                </a:solidFill>
                <a:latin typeface="+mn-lt"/>
                <a:ea typeface="+mn-ea"/>
                <a:cs typeface="+mn-cs"/>
              </a:rPr>
              <a:t>tWTR</a:t>
            </a:r>
            <a:r>
              <a:rPr lang="en-US" sz="1200" b="0" i="0" u="none" strike="noStrike" kern="1200" baseline="0" dirty="0" smtClean="0">
                <a:solidFill>
                  <a:schemeClr val="tx1"/>
                </a:solidFill>
                <a:latin typeface="+mn-lt"/>
                <a:ea typeface="+mn-ea"/>
                <a:cs typeface="+mn-cs"/>
              </a:rPr>
              <a:t> constraint, the earliest time to service read command is now pushed back from t = 16 to t = 20.</a:t>
            </a:r>
          </a:p>
          <a:p>
            <a:r>
              <a:rPr lang="en-US" sz="1200" b="0" i="0" u="none" strike="noStrike" kern="1200" baseline="0" dirty="0" smtClean="0">
                <a:solidFill>
                  <a:schemeClr val="tx1"/>
                </a:solidFill>
                <a:latin typeface="+mn-lt"/>
                <a:ea typeface="+mn-ea"/>
                <a:cs typeface="+mn-cs"/>
              </a:rPr>
              <a:t>-(4) Assume that another write command from Requestor 1 is </a:t>
            </a:r>
            <a:r>
              <a:rPr lang="en-US" sz="1200" b="0" i="0" u="none" strike="noStrike" kern="1200" baseline="0" dirty="0" err="1" smtClean="0">
                <a:solidFill>
                  <a:schemeClr val="tx1"/>
                </a:solidFill>
                <a:latin typeface="+mn-lt"/>
                <a:ea typeface="+mn-ea"/>
                <a:cs typeface="+mn-cs"/>
              </a:rPr>
              <a:t>enqueued</a:t>
            </a:r>
            <a:r>
              <a:rPr lang="en-US" sz="1200" b="0" i="0" u="none" strike="noStrike" kern="1200" baseline="0" dirty="0" smtClean="0">
                <a:solidFill>
                  <a:schemeClr val="tx1"/>
                </a:solidFill>
                <a:latin typeface="+mn-lt"/>
                <a:ea typeface="+mn-ea"/>
                <a:cs typeface="+mn-cs"/>
              </a:rPr>
              <a:t> at t = 17. The controller then services this command, effectively pushing the read command back even </a:t>
            </a:r>
            <a:r>
              <a:rPr lang="en-CA" sz="1200" b="0" i="0" u="none" strike="noStrike" kern="1200" baseline="0" dirty="0" smtClean="0">
                <a:solidFill>
                  <a:schemeClr val="tx1"/>
                </a:solidFill>
                <a:latin typeface="+mn-lt"/>
                <a:ea typeface="+mn-ea"/>
                <a:cs typeface="+mn-cs"/>
              </a:rPr>
              <a:t>further to t = 33.</a:t>
            </a:r>
            <a:endParaRPr lang="en-CA" baseline="0" dirty="0" smtClean="0"/>
          </a:p>
        </p:txBody>
      </p:sp>
      <p:sp>
        <p:nvSpPr>
          <p:cNvPr id="4" name="Slide Number Placeholder 3"/>
          <p:cNvSpPr>
            <a:spLocks noGrp="1"/>
          </p:cNvSpPr>
          <p:nvPr>
            <p:ph type="sldNum" sz="quarter" idx="10"/>
          </p:nvPr>
        </p:nvSpPr>
        <p:spPr/>
        <p:txBody>
          <a:bodyPr/>
          <a:lstStyle/>
          <a:p>
            <a:fld id="{FAB1BFBA-906B-4155-A1EA-52A877DBA44C}" type="slidenum">
              <a:rPr lang="en-CA" smtClean="0"/>
              <a:pPr/>
              <a:t>13</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-The table is the notation for the number of different request types. </a:t>
            </a:r>
          </a:p>
          <a:p>
            <a:r>
              <a:rPr lang="en-CA" baseline="0" dirty="0" smtClean="0"/>
              <a:t>-In order to get the breakdown of memory requests, the task can be run on actual hardware or in a simulator and a trace of memory requests can be obtained. This has the benefit of getting the number and order of requests. The downside to this approach is that we cannot be confident that we’ve obtained the worst case. Alternatively a static analysis tool can be used to obtain a safe upper bound on the number of requests although this approach won’t give any insight into the order of requests. </a:t>
            </a:r>
          </a:p>
        </p:txBody>
      </p:sp>
      <p:sp>
        <p:nvSpPr>
          <p:cNvPr id="4" name="Slide Number Placeholder 3"/>
          <p:cNvSpPr>
            <a:spLocks noGrp="1"/>
          </p:cNvSpPr>
          <p:nvPr>
            <p:ph type="sldNum" sz="quarter" idx="10"/>
          </p:nvPr>
        </p:nvSpPr>
        <p:spPr/>
        <p:txBody>
          <a:bodyPr/>
          <a:lstStyle/>
          <a:p>
            <a:fld id="{FAB1BFBA-906B-4155-A1EA-52A877DBA44C}" type="slidenum">
              <a:rPr lang="en-CA" smtClean="0"/>
              <a:pPr/>
              <a:t>14</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a:t>
            </a:r>
            <a:r>
              <a:rPr lang="en-CA" baseline="0" dirty="0" err="1" smtClean="0"/>
              <a:t>tAC</a:t>
            </a:r>
            <a:r>
              <a:rPr lang="en-CA" baseline="0" dirty="0" smtClean="0"/>
              <a:t> is the worst case latency between the arrival of the request and the </a:t>
            </a:r>
            <a:r>
              <a:rPr lang="en-CA" baseline="0" dirty="0" err="1" smtClean="0"/>
              <a:t>enqueuing</a:t>
            </a:r>
            <a:r>
              <a:rPr lang="en-CA" baseline="0" dirty="0" smtClean="0"/>
              <a:t> of the CAS command.</a:t>
            </a:r>
          </a:p>
          <a:p>
            <a:r>
              <a:rPr lang="en-CA" baseline="0" dirty="0" smtClean="0"/>
              <a:t>-</a:t>
            </a:r>
            <a:r>
              <a:rPr lang="en-CA" baseline="0" dirty="0" err="1" smtClean="0"/>
              <a:t>tCD</a:t>
            </a:r>
            <a:r>
              <a:rPr lang="en-CA" baseline="0" dirty="0" smtClean="0"/>
              <a:t> is the worst case latency between the CAS command and the end of the data transfer.</a:t>
            </a:r>
          </a:p>
          <a:p>
            <a:r>
              <a:rPr lang="en-CA" baseline="0" dirty="0" smtClean="0"/>
              <a:t>-The dashed arrow is when the CAS command gets placed into the FIFO. </a:t>
            </a:r>
          </a:p>
        </p:txBody>
      </p:sp>
      <p:sp>
        <p:nvSpPr>
          <p:cNvPr id="4" name="Slide Number Placeholder 3"/>
          <p:cNvSpPr>
            <a:spLocks noGrp="1"/>
          </p:cNvSpPr>
          <p:nvPr>
            <p:ph type="sldNum" sz="quarter" idx="10"/>
          </p:nvPr>
        </p:nvSpPr>
        <p:spPr/>
        <p:txBody>
          <a:bodyPr/>
          <a:lstStyle/>
          <a:p>
            <a:fld id="{FAB1BFBA-906B-4155-A1EA-52A877DBA44C}" type="slidenum">
              <a:rPr lang="en-CA" smtClean="0"/>
              <a:pPr/>
              <a:t>15</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a:t>
            </a:r>
            <a:r>
              <a:rPr lang="en-CA" baseline="0" dirty="0" err="1" smtClean="0"/>
              <a:t>tAC</a:t>
            </a:r>
            <a:r>
              <a:rPr lang="en-CA" baseline="0" dirty="0" smtClean="0"/>
              <a:t> is only dependent on the timing constraints of previous commands. </a:t>
            </a:r>
          </a:p>
          <a:p>
            <a:r>
              <a:rPr lang="en-CA" baseline="0" dirty="0" smtClean="0"/>
              <a:t>-If there are 2 back to back commands, </a:t>
            </a:r>
            <a:r>
              <a:rPr lang="en-CA" baseline="0" dirty="0" err="1" smtClean="0"/>
              <a:t>tAC</a:t>
            </a:r>
            <a:r>
              <a:rPr lang="en-CA" baseline="0" dirty="0" smtClean="0"/>
              <a:t> is zero because there are no timing constraints of requests of the same type. </a:t>
            </a:r>
          </a:p>
          <a:p>
            <a:r>
              <a:rPr lang="en-CA" baseline="0" dirty="0" smtClean="0"/>
              <a:t>-It is easy to see that the latency is the longest if the request arrives as soon as possible after the data of the previous request. </a:t>
            </a:r>
          </a:p>
          <a:p>
            <a:r>
              <a:rPr lang="en-CA" baseline="0" dirty="0" smtClean="0"/>
              <a:t>-Note that </a:t>
            </a:r>
            <a:r>
              <a:rPr lang="en-CA" baseline="0" dirty="0" err="1" smtClean="0"/>
              <a:t>t_RTW</a:t>
            </a:r>
            <a:r>
              <a:rPr lang="en-CA" baseline="0" dirty="0" smtClean="0"/>
              <a:t> applies from the time when the previous read command is issued, which is </a:t>
            </a:r>
            <a:r>
              <a:rPr lang="en-CA" baseline="0" dirty="0" err="1" smtClean="0"/>
              <a:t>t_RL</a:t>
            </a:r>
            <a:r>
              <a:rPr lang="en-CA" baseline="0" dirty="0" smtClean="0"/>
              <a:t> + </a:t>
            </a:r>
            <a:r>
              <a:rPr lang="en-CA" baseline="0" dirty="0" err="1" smtClean="0"/>
              <a:t>T_bus</a:t>
            </a:r>
            <a:r>
              <a:rPr lang="en-CA" baseline="0" dirty="0" smtClean="0"/>
              <a:t> cycles before the current request arrives. </a:t>
            </a:r>
          </a:p>
        </p:txBody>
      </p:sp>
      <p:sp>
        <p:nvSpPr>
          <p:cNvPr id="4" name="Slide Number Placeholder 3"/>
          <p:cNvSpPr>
            <a:spLocks noGrp="1"/>
          </p:cNvSpPr>
          <p:nvPr>
            <p:ph type="sldNum" sz="quarter" idx="10"/>
          </p:nvPr>
        </p:nvSpPr>
        <p:spPr/>
        <p:txBody>
          <a:bodyPr/>
          <a:lstStyle/>
          <a:p>
            <a:fld id="{FAB1BFBA-906B-4155-A1EA-52A877DBA44C}" type="slidenum">
              <a:rPr lang="en-CA" smtClean="0"/>
              <a:pPr/>
              <a:t>16</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a:t>
            </a:r>
            <a:r>
              <a:rPr lang="en-CA" baseline="0" dirty="0" err="1" smtClean="0"/>
              <a:t>t_DP</a:t>
            </a:r>
            <a:r>
              <a:rPr lang="en-CA" baseline="0" dirty="0" smtClean="0"/>
              <a:t> determine the time in which the PRE command can be </a:t>
            </a:r>
            <a:r>
              <a:rPr lang="en-CA" baseline="0" dirty="0" err="1" smtClean="0"/>
              <a:t>enqueued</a:t>
            </a:r>
            <a:r>
              <a:rPr lang="en-CA" baseline="0" dirty="0" smtClean="0"/>
              <a:t> into the FIFO.</a:t>
            </a:r>
          </a:p>
          <a:p>
            <a:r>
              <a:rPr lang="en-CA" baseline="0" dirty="0" smtClean="0"/>
              <a:t>-</a:t>
            </a:r>
            <a:r>
              <a:rPr lang="en-CA" baseline="0" dirty="0" err="1" smtClean="0"/>
              <a:t>t_DA</a:t>
            </a:r>
            <a:r>
              <a:rPr lang="en-CA" baseline="0" dirty="0" smtClean="0"/>
              <a:t> determines the time in which the ACT command can be </a:t>
            </a:r>
            <a:r>
              <a:rPr lang="en-CA" baseline="0" dirty="0" err="1" smtClean="0"/>
              <a:t>enqueued</a:t>
            </a:r>
            <a:r>
              <a:rPr lang="en-CA" baseline="0" dirty="0" smtClean="0"/>
              <a:t> into the FIFO. </a:t>
            </a:r>
          </a:p>
          <a:p>
            <a:r>
              <a:rPr lang="en-CA" baseline="0" dirty="0" smtClean="0"/>
              <a:t>-</a:t>
            </a:r>
            <a:r>
              <a:rPr lang="en-CA" baseline="0" dirty="0" err="1" smtClean="0"/>
              <a:t>t_IA</a:t>
            </a:r>
            <a:r>
              <a:rPr lang="en-CA" baseline="0" dirty="0" smtClean="0"/>
              <a:t> represents the worst case delay between when ACT is placed in the FIFO and it being issued.</a:t>
            </a:r>
          </a:p>
          <a:p>
            <a:r>
              <a:rPr lang="en-CA" baseline="0" dirty="0" smtClean="0"/>
              <a:t>-</a:t>
            </a:r>
            <a:r>
              <a:rPr lang="en-CA" baseline="0" dirty="0" err="1" smtClean="0"/>
              <a:t>t_IP</a:t>
            </a:r>
            <a:r>
              <a:rPr lang="en-CA" baseline="0" dirty="0" smtClean="0"/>
              <a:t> represents the worst case delay between when PRE is placed in the FIFO and it being issued. </a:t>
            </a:r>
          </a:p>
          <a:p>
            <a:endParaRPr lang="en-CA" baseline="0" dirty="0" smtClean="0"/>
          </a:p>
        </p:txBody>
      </p:sp>
      <p:sp>
        <p:nvSpPr>
          <p:cNvPr id="4" name="Slide Number Placeholder 3"/>
          <p:cNvSpPr>
            <a:spLocks noGrp="1"/>
          </p:cNvSpPr>
          <p:nvPr>
            <p:ph type="sldNum" sz="quarter" idx="10"/>
          </p:nvPr>
        </p:nvSpPr>
        <p:spPr/>
        <p:txBody>
          <a:bodyPr/>
          <a:lstStyle/>
          <a:p>
            <a:fld id="{FAB1BFBA-906B-4155-A1EA-52A877DBA44C}" type="slidenum">
              <a:rPr lang="en-CA" smtClean="0"/>
              <a:pPr/>
              <a:t>17</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-CAS-to-Data delay depends on the CAS command of the current request: read or write. </a:t>
            </a:r>
          </a:p>
          <a:p>
            <a:r>
              <a:rPr lang="en-CA" baseline="0" dirty="0" smtClean="0"/>
              <a:t>-Worst case interference is when all M-1 requestors </a:t>
            </a:r>
            <a:r>
              <a:rPr lang="en-CA" baseline="0" dirty="0" err="1" smtClean="0"/>
              <a:t>enqueue</a:t>
            </a:r>
            <a:r>
              <a:rPr lang="en-CA" baseline="0" dirty="0" smtClean="0"/>
              <a:t> a CAS command in the global FIFO at the same time, along with an alternating pattern of read and write commands. </a:t>
            </a:r>
          </a:p>
          <a:p>
            <a:r>
              <a:rPr lang="en-CA" baseline="0" dirty="0" smtClean="0"/>
              <a:t>-In the above, each read command adds a </a:t>
            </a:r>
            <a:r>
              <a:rPr lang="en-CA" baseline="0" dirty="0" err="1" smtClean="0"/>
              <a:t>latence</a:t>
            </a:r>
            <a:r>
              <a:rPr lang="en-CA" baseline="0" dirty="0" smtClean="0"/>
              <a:t> of </a:t>
            </a:r>
            <a:r>
              <a:rPr lang="en-CA" baseline="0" dirty="0" err="1" smtClean="0"/>
              <a:t>t_WTR</a:t>
            </a:r>
            <a:r>
              <a:rPr lang="en-CA" baseline="0" dirty="0" smtClean="0"/>
              <a:t> + </a:t>
            </a:r>
            <a:r>
              <a:rPr lang="en-CA" baseline="0" dirty="0" err="1" smtClean="0"/>
              <a:t>t_RTW</a:t>
            </a:r>
            <a:r>
              <a:rPr lang="en-CA" baseline="0" dirty="0" smtClean="0"/>
              <a:t>.</a:t>
            </a:r>
          </a:p>
          <a:p>
            <a:r>
              <a:rPr lang="en-CA" baseline="0" dirty="0" smtClean="0"/>
              <a:t>-Each write command adds a latency of </a:t>
            </a:r>
            <a:r>
              <a:rPr lang="en-CA" baseline="0" dirty="0" err="1" smtClean="0"/>
              <a:t>t_WL</a:t>
            </a:r>
            <a:r>
              <a:rPr lang="en-CA" baseline="0" dirty="0" smtClean="0"/>
              <a:t> + </a:t>
            </a:r>
            <a:r>
              <a:rPr lang="en-CA" baseline="0" dirty="0" err="1" smtClean="0"/>
              <a:t>t_BUS</a:t>
            </a:r>
            <a:endParaRPr lang="en-CA" baseline="0" dirty="0" smtClean="0"/>
          </a:p>
        </p:txBody>
      </p:sp>
      <p:sp>
        <p:nvSpPr>
          <p:cNvPr id="4" name="Slide Number Placeholder 3"/>
          <p:cNvSpPr>
            <a:spLocks noGrp="1"/>
          </p:cNvSpPr>
          <p:nvPr>
            <p:ph type="sldNum" sz="quarter" idx="10"/>
          </p:nvPr>
        </p:nvSpPr>
        <p:spPr/>
        <p:txBody>
          <a:bodyPr/>
          <a:lstStyle/>
          <a:p>
            <a:fld id="{FAB1BFBA-906B-4155-A1EA-52A877DBA44C}" type="slidenum">
              <a:rPr lang="en-CA" smtClean="0"/>
              <a:pPr/>
              <a:t>18</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-CAS-to-Data delay depends on the CAS command of the current request: read or write. </a:t>
            </a:r>
          </a:p>
          <a:p>
            <a:r>
              <a:rPr lang="en-CA" baseline="0" dirty="0" smtClean="0"/>
              <a:t>-Worst case interference is when all M-1 requestors </a:t>
            </a:r>
            <a:r>
              <a:rPr lang="en-CA" baseline="0" dirty="0" err="1" smtClean="0"/>
              <a:t>enqueue</a:t>
            </a:r>
            <a:r>
              <a:rPr lang="en-CA" baseline="0" dirty="0" smtClean="0"/>
              <a:t> a CAS command in the global FIFO at the same time, along with an alternating pattern of read and write commands. </a:t>
            </a:r>
          </a:p>
          <a:p>
            <a:r>
              <a:rPr lang="en-CA" baseline="0" dirty="0" smtClean="0"/>
              <a:t>-In the above, each read command adds a </a:t>
            </a:r>
            <a:r>
              <a:rPr lang="en-CA" baseline="0" dirty="0" err="1" smtClean="0"/>
              <a:t>latence</a:t>
            </a:r>
            <a:r>
              <a:rPr lang="en-CA" baseline="0" dirty="0" smtClean="0"/>
              <a:t> of </a:t>
            </a:r>
            <a:r>
              <a:rPr lang="en-CA" baseline="0" dirty="0" err="1" smtClean="0"/>
              <a:t>t_WTR</a:t>
            </a:r>
            <a:r>
              <a:rPr lang="en-CA" baseline="0" dirty="0" smtClean="0"/>
              <a:t> + </a:t>
            </a:r>
            <a:r>
              <a:rPr lang="en-CA" baseline="0" dirty="0" err="1" smtClean="0"/>
              <a:t>t_RTW</a:t>
            </a:r>
            <a:r>
              <a:rPr lang="en-CA" baseline="0" dirty="0" smtClean="0"/>
              <a:t>.</a:t>
            </a:r>
          </a:p>
          <a:p>
            <a:r>
              <a:rPr lang="en-CA" baseline="0" dirty="0" smtClean="0"/>
              <a:t>-Each write command adds a latency of </a:t>
            </a:r>
            <a:r>
              <a:rPr lang="en-CA" baseline="0" dirty="0" err="1" smtClean="0"/>
              <a:t>t_WL</a:t>
            </a:r>
            <a:r>
              <a:rPr lang="en-CA" baseline="0" dirty="0" smtClean="0"/>
              <a:t> + </a:t>
            </a:r>
            <a:r>
              <a:rPr lang="en-CA" baseline="0" dirty="0" err="1" smtClean="0"/>
              <a:t>t_BUS</a:t>
            </a:r>
            <a:endParaRPr lang="en-CA" baseline="0" dirty="0" smtClean="0"/>
          </a:p>
        </p:txBody>
      </p:sp>
      <p:sp>
        <p:nvSpPr>
          <p:cNvPr id="4" name="Slide Number Placeholder 3"/>
          <p:cNvSpPr>
            <a:spLocks noGrp="1"/>
          </p:cNvSpPr>
          <p:nvPr>
            <p:ph type="sldNum" sz="quarter" idx="10"/>
          </p:nvPr>
        </p:nvSpPr>
        <p:spPr/>
        <p:txBody>
          <a:bodyPr/>
          <a:lstStyle/>
          <a:p>
            <a:fld id="{FAB1BFBA-906B-4155-A1EA-52A877DBA44C}" type="slidenum">
              <a:rPr lang="en-CA" smtClean="0"/>
              <a:pPr/>
              <a:t>19</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a:t>
            </a:r>
            <a:r>
              <a:rPr lang="en-CA" baseline="0" dirty="0" err="1" smtClean="0"/>
              <a:t>t_CD</a:t>
            </a:r>
            <a:r>
              <a:rPr lang="en-CA" baseline="0" dirty="0" smtClean="0"/>
              <a:t> is not dependent on the previous tasks.</a:t>
            </a:r>
          </a:p>
          <a:p>
            <a:r>
              <a:rPr lang="en-CA" baseline="0" dirty="0" smtClean="0"/>
              <a:t>-</a:t>
            </a:r>
            <a:r>
              <a:rPr lang="en-CA" baseline="0" dirty="0" err="1" smtClean="0"/>
              <a:t>t_AC</a:t>
            </a:r>
            <a:r>
              <a:rPr lang="en-CA" baseline="0" dirty="0" smtClean="0"/>
              <a:t> is dependent on the previous tasks. T_AC is the solution to the above integer linear programming problem (ILP). Variable x represents the number of stores that precede a close request and y represents the number of stores that precede an open load. Above gives a bound to the cumulative latency. </a:t>
            </a:r>
          </a:p>
          <a:p>
            <a:r>
              <a:rPr lang="en-CA" baseline="0" dirty="0" smtClean="0"/>
              <a:t>-For </a:t>
            </a:r>
            <a:r>
              <a:rPr lang="en-CA" baseline="0" dirty="0" err="1" smtClean="0"/>
              <a:t>t_AC</a:t>
            </a:r>
            <a:r>
              <a:rPr lang="en-CA" baseline="0" dirty="0" smtClean="0"/>
              <a:t>: (1) Open stores add no latency, (2) y open loads add latency </a:t>
            </a:r>
            <a:r>
              <a:rPr lang="en-CA" baseline="0" dirty="0" err="1" smtClean="0"/>
              <a:t>t_TWR</a:t>
            </a:r>
            <a:r>
              <a:rPr lang="en-CA" baseline="0" dirty="0" smtClean="0"/>
              <a:t>*y, the remaining N_OL-y requests add no latency, (3) x close requests add latency (</a:t>
            </a:r>
            <a:r>
              <a:rPr lang="en-CA" baseline="0" dirty="0" err="1" smtClean="0"/>
              <a:t>t_dev</a:t>
            </a:r>
            <a:r>
              <a:rPr lang="en-CA" baseline="0" dirty="0" smtClean="0"/>
              <a:t> + </a:t>
            </a:r>
            <a:r>
              <a:rPr lang="en-CA" baseline="0" dirty="0" err="1" smtClean="0"/>
              <a:t>t_S</a:t>
            </a:r>
            <a:r>
              <a:rPr lang="en-CA" baseline="0" dirty="0" smtClean="0"/>
              <a:t>)*x, in the worst case, the remaining N_CL + N_CS –x requests add latency (</a:t>
            </a:r>
            <a:r>
              <a:rPr lang="en-CA" baseline="0" dirty="0" err="1" smtClean="0"/>
              <a:t>t_dev</a:t>
            </a:r>
            <a:r>
              <a:rPr lang="en-CA" baseline="0" dirty="0" smtClean="0"/>
              <a:t> + </a:t>
            </a:r>
            <a:r>
              <a:rPr lang="en-CA" baseline="0" dirty="0" err="1" smtClean="0"/>
              <a:t>t_L</a:t>
            </a:r>
            <a:r>
              <a:rPr lang="en-CA" baseline="0" dirty="0" smtClean="0"/>
              <a:t>)*(N_CL + N_CS –x)</a:t>
            </a:r>
            <a:endParaRPr lang="en-CA" baseline="0" dirty="0" smtClean="0"/>
          </a:p>
        </p:txBody>
      </p:sp>
      <p:sp>
        <p:nvSpPr>
          <p:cNvPr id="4" name="Slide Number Placeholder 3"/>
          <p:cNvSpPr>
            <a:spLocks noGrp="1"/>
          </p:cNvSpPr>
          <p:nvPr>
            <p:ph type="sldNum" sz="quarter" idx="10"/>
          </p:nvPr>
        </p:nvSpPr>
        <p:spPr/>
        <p:txBody>
          <a:bodyPr/>
          <a:lstStyle/>
          <a:p>
            <a:fld id="{FAB1BFBA-906B-4155-A1EA-52A877DBA44C}" type="slidenum">
              <a:rPr lang="en-CA" smtClean="0"/>
              <a:pPr/>
              <a:t>20</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nSpc>
                <a:spcPct val="90000"/>
              </a:lnSpc>
            </a:pPr>
            <a:endParaRPr lang="en-CA" sz="1200" dirty="0" smtClean="0">
              <a:latin typeface="Baskerville Old Face" pitchFamily="18" charset="0"/>
            </a:endParaRPr>
          </a:p>
        </p:txBody>
      </p:sp>
      <p:sp>
        <p:nvSpPr>
          <p:cNvPr id="4" name="Slide Number Placeholder 3"/>
          <p:cNvSpPr>
            <a:spLocks noGrp="1"/>
          </p:cNvSpPr>
          <p:nvPr>
            <p:ph type="sldNum" sz="quarter" idx="10"/>
          </p:nvPr>
        </p:nvSpPr>
        <p:spPr/>
        <p:txBody>
          <a:bodyPr/>
          <a:lstStyle/>
          <a:p>
            <a:fld id="{FAB1BFBA-906B-4155-A1EA-52A877DBA44C}" type="slidenum">
              <a:rPr lang="en-CA" smtClean="0"/>
              <a:pPr/>
              <a:t>3</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-In order to determine how many open requests are turned into close requests, we need to compute how many refresh operations can take place during the execution of a task. The execution time of the task depends on the cumulative memory latency, which in turn depends on the number of open/close requests. Thus there is a circulator dependency! </a:t>
            </a:r>
          </a:p>
          <a:p>
            <a:r>
              <a:rPr lang="en-CA" baseline="0" dirty="0" smtClean="0"/>
              <a:t>-k represents an upper bound on the worst case number of refreshes suffered by the task under analysis. </a:t>
            </a:r>
          </a:p>
          <a:p>
            <a:r>
              <a:rPr lang="en-CA" baseline="0" dirty="0" smtClean="0"/>
              <a:t>-Need to change k open requests to close requests for final latency analysis. </a:t>
            </a:r>
            <a:endParaRPr lang="en-CA" baseline="0" dirty="0" smtClean="0"/>
          </a:p>
        </p:txBody>
      </p:sp>
      <p:sp>
        <p:nvSpPr>
          <p:cNvPr id="4" name="Slide Number Placeholder 3"/>
          <p:cNvSpPr>
            <a:spLocks noGrp="1"/>
          </p:cNvSpPr>
          <p:nvPr>
            <p:ph type="sldNum" sz="quarter" idx="10"/>
          </p:nvPr>
        </p:nvSpPr>
        <p:spPr/>
        <p:txBody>
          <a:bodyPr/>
          <a:lstStyle/>
          <a:p>
            <a:fld id="{FAB1BFBA-906B-4155-A1EA-52A877DBA44C}" type="slidenum">
              <a:rPr lang="en-CA" smtClean="0"/>
              <a:pPr/>
              <a:t>21</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-AMC uses interleaved banks however for a 64 bit data bus, it doesn’t make sense to interleave any banks together because the size of each request would  be too large compared to cache block size. </a:t>
            </a:r>
            <a:endParaRPr lang="en-CA" baseline="0" dirty="0" smtClean="0"/>
          </a:p>
        </p:txBody>
      </p:sp>
      <p:sp>
        <p:nvSpPr>
          <p:cNvPr id="4" name="Slide Number Placeholder 3"/>
          <p:cNvSpPr>
            <a:spLocks noGrp="1"/>
          </p:cNvSpPr>
          <p:nvPr>
            <p:ph type="sldNum" sz="quarter" idx="10"/>
          </p:nvPr>
        </p:nvSpPr>
        <p:spPr/>
        <p:txBody>
          <a:bodyPr/>
          <a:lstStyle/>
          <a:p>
            <a:fld id="{FAB1BFBA-906B-4155-A1EA-52A877DBA44C}" type="slidenum">
              <a:rPr lang="en-CA" smtClean="0"/>
              <a:pPr/>
              <a:t>22</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-The row hit ratio is varied.</a:t>
            </a:r>
          </a:p>
          <a:p>
            <a:r>
              <a:rPr lang="en-CA" baseline="0" dirty="0" smtClean="0"/>
              <a:t>-Memory device used in the above figures is 2GB DDR3-1333H. </a:t>
            </a:r>
          </a:p>
          <a:p>
            <a:r>
              <a:rPr lang="en-CA" baseline="0" dirty="0" smtClean="0"/>
              <a:t>-AMC is a straight line because they use close row policy, thus latency doesn’t depend on row hit ratio. </a:t>
            </a:r>
          </a:p>
          <a:p>
            <a:r>
              <a:rPr lang="en-CA" baseline="0" dirty="0" smtClean="0"/>
              <a:t>-For the average latency of various DRAM devices, the proposed approach improves rapidly compared to AMC. </a:t>
            </a:r>
          </a:p>
          <a:p>
            <a:r>
              <a:rPr lang="en-CA" baseline="0" dirty="0" smtClean="0"/>
              <a:t>-As clock frequency increases – the difference in latency between open and close requests also increases. </a:t>
            </a:r>
            <a:endParaRPr lang="en-CA" baseline="0" dirty="0" smtClean="0"/>
          </a:p>
        </p:txBody>
      </p:sp>
      <p:sp>
        <p:nvSpPr>
          <p:cNvPr id="4" name="Slide Number Placeholder 3"/>
          <p:cNvSpPr>
            <a:spLocks noGrp="1"/>
          </p:cNvSpPr>
          <p:nvPr>
            <p:ph type="sldNum" sz="quarter" idx="10"/>
          </p:nvPr>
        </p:nvSpPr>
        <p:spPr/>
        <p:txBody>
          <a:bodyPr/>
          <a:lstStyle/>
          <a:p>
            <a:fld id="{FAB1BFBA-906B-4155-A1EA-52A877DBA44C}" type="slidenum">
              <a:rPr lang="en-CA" smtClean="0"/>
              <a:pPr/>
              <a:t>23</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a:t>
            </a:r>
            <a:r>
              <a:rPr lang="en-CA" baseline="0" dirty="0" err="1" smtClean="0"/>
              <a:t>CHStone</a:t>
            </a:r>
            <a:r>
              <a:rPr lang="en-CA" baseline="0" dirty="0" smtClean="0"/>
              <a:t> benchmark suite is used. </a:t>
            </a:r>
          </a:p>
          <a:p>
            <a:r>
              <a:rPr lang="en-CA" baseline="0" dirty="0" smtClean="0"/>
              <a:t>-Run on the Gem5 simulator to obtain memory traces, which are used as inputs to the analysis.</a:t>
            </a:r>
          </a:p>
          <a:p>
            <a:r>
              <a:rPr lang="en-CA" baseline="0" dirty="0" smtClean="0"/>
              <a:t>-CPU at 1GHz with private LVL1/LVL2 caches. </a:t>
            </a:r>
          </a:p>
          <a:p>
            <a:r>
              <a:rPr lang="en-CA" baseline="0" dirty="0" smtClean="0"/>
              <a:t>-Results are normalized against the provided approach.</a:t>
            </a:r>
          </a:p>
          <a:p>
            <a:r>
              <a:rPr lang="en-CA" baseline="0" dirty="0" smtClean="0"/>
              <a:t>-Results varied between 0.3% to 11% and 5% to 70% better than AMC for 2 and 8 cores respectively. </a:t>
            </a:r>
          </a:p>
          <a:p>
            <a:r>
              <a:rPr lang="en-CA" baseline="0" dirty="0" smtClean="0"/>
              <a:t>-Benchmarks varied based on row hit ratio ranges. </a:t>
            </a:r>
            <a:endParaRPr lang="en-CA" baseline="0" dirty="0" smtClean="0"/>
          </a:p>
        </p:txBody>
      </p:sp>
      <p:sp>
        <p:nvSpPr>
          <p:cNvPr id="4" name="Slide Number Placeholder 3"/>
          <p:cNvSpPr>
            <a:spLocks noGrp="1"/>
          </p:cNvSpPr>
          <p:nvPr>
            <p:ph type="sldNum" sz="quarter" idx="10"/>
          </p:nvPr>
        </p:nvSpPr>
        <p:spPr/>
        <p:txBody>
          <a:bodyPr/>
          <a:lstStyle/>
          <a:p>
            <a:fld id="{FAB1BFBA-906B-4155-A1EA-52A877DBA44C}" type="slidenum">
              <a:rPr lang="en-CA" smtClean="0"/>
              <a:pPr/>
              <a:t>24</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FAB1BFBA-906B-4155-A1EA-52A877DBA44C}" type="slidenum">
              <a:rPr lang="en-CA" smtClean="0"/>
              <a:pPr/>
              <a:t>25</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FAB1BFBA-906B-4155-A1EA-52A877DBA44C}" type="slidenum">
              <a:rPr lang="en-CA" smtClean="0"/>
              <a:pPr/>
              <a:t>4</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-Modern DRAM system in which a memory controller interfaces between the memory devices and requestor (CPU</a:t>
            </a:r>
            <a:r>
              <a:rPr lang="en-CA" baseline="0" dirty="0" smtClean="0"/>
              <a:t>, DMAs)</a:t>
            </a:r>
            <a:r>
              <a:rPr lang="en-CA" dirty="0" smtClean="0"/>
              <a:t>. </a:t>
            </a:r>
          </a:p>
          <a:p>
            <a:r>
              <a:rPr lang="en-CA" dirty="0" smtClean="0"/>
              <a:t>-Two buses interface the controller</a:t>
            </a:r>
            <a:r>
              <a:rPr lang="en-CA" baseline="0" dirty="0" smtClean="0"/>
              <a:t> and memory devices: command and data. They can be used in parallel (one requester can use the command bus while a diff one uses the data bus). No more than one requester per bus can be in use.</a:t>
            </a:r>
          </a:p>
          <a:p>
            <a:r>
              <a:rPr lang="en-CA" baseline="0" dirty="0" smtClean="0"/>
              <a:t>-Memory organized into ranks, only one rank can be accessed simultaneously. </a:t>
            </a:r>
          </a:p>
          <a:p>
            <a:r>
              <a:rPr lang="en-CA" baseline="0" dirty="0" smtClean="0"/>
              <a:t>-Ranks are also divided into multiple banks, banks can be accessed simultaneously pending no collisions on either bus. </a:t>
            </a:r>
          </a:p>
          <a:p>
            <a:r>
              <a:rPr lang="en-CA" baseline="0" dirty="0" smtClean="0"/>
              <a:t>-Each bank has a row-buffer and storage cells organized as rows and columns. Paper only considers devices with one rank. </a:t>
            </a:r>
          </a:p>
          <a:p>
            <a:r>
              <a:rPr lang="en-CA" baseline="0" dirty="0" smtClean="0"/>
              <a:t>-Requesters can only access the data in the row buffer, if the data is outside the row buffer – other commands are necessary to load that data. </a:t>
            </a:r>
            <a:endParaRPr lang="en-CA" dirty="0"/>
          </a:p>
        </p:txBody>
      </p:sp>
      <p:sp>
        <p:nvSpPr>
          <p:cNvPr id="4" name="Slide Number Placeholder 3"/>
          <p:cNvSpPr>
            <a:spLocks noGrp="1"/>
          </p:cNvSpPr>
          <p:nvPr>
            <p:ph type="sldNum" sz="quarter" idx="10"/>
          </p:nvPr>
        </p:nvSpPr>
        <p:spPr/>
        <p:txBody>
          <a:bodyPr/>
          <a:lstStyle/>
          <a:p>
            <a:fld id="{FAB1BFBA-906B-4155-A1EA-52A877DBA44C}" type="slidenum">
              <a:rPr lang="en-CA" smtClean="0"/>
              <a:pPr/>
              <a:t>5</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-For an open request, you only need to issue a read or write command since the desired row is already cached</a:t>
            </a:r>
            <a:r>
              <a:rPr lang="en-CA" baseline="0" dirty="0" smtClean="0"/>
              <a:t> in the row buffer.</a:t>
            </a:r>
          </a:p>
          <a:p>
            <a:r>
              <a:rPr lang="en-CA" baseline="0" dirty="0" smtClean="0"/>
              <a:t>-For a closed request, you must write back the row buffer data by issuing a PRE command (</a:t>
            </a:r>
            <a:r>
              <a:rPr lang="en-CA" baseline="0" dirty="0" err="1" smtClean="0"/>
              <a:t>precharge</a:t>
            </a:r>
            <a:r>
              <a:rPr lang="en-CA" baseline="0" dirty="0" smtClean="0"/>
              <a:t>). Than an ACT (activate) command loads the desired row into the row buffer. Afterwards, you can issue read/write commands. </a:t>
            </a:r>
          </a:p>
          <a:p>
            <a:r>
              <a:rPr lang="en-CA" baseline="0" dirty="0" smtClean="0"/>
              <a:t>-Since row sizes are typically large (several kB), you only access a small portion of the row by selecting the appropriate column. This command is alluded to as Column-Address-Strobe (CAS). </a:t>
            </a:r>
            <a:endParaRPr lang="en-CA" dirty="0"/>
          </a:p>
        </p:txBody>
      </p:sp>
      <p:sp>
        <p:nvSpPr>
          <p:cNvPr id="4" name="Slide Number Placeholder 3"/>
          <p:cNvSpPr>
            <a:spLocks noGrp="1"/>
          </p:cNvSpPr>
          <p:nvPr>
            <p:ph type="sldNum" sz="quarter" idx="10"/>
          </p:nvPr>
        </p:nvSpPr>
        <p:spPr/>
        <p:txBody>
          <a:bodyPr/>
          <a:lstStyle/>
          <a:p>
            <a:fld id="{FAB1BFBA-906B-4155-A1EA-52A877DBA44C}" type="slidenum">
              <a:rPr lang="en-CA" smtClean="0"/>
              <a:pPr/>
              <a:t>6</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FAB1BFBA-906B-4155-A1EA-52A877DBA44C}" type="slidenum">
              <a:rPr lang="en-CA" smtClean="0"/>
              <a:pPr/>
              <a:t>7</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-JEDEC standards exists for different families of devices and speeds. (i.e.</a:t>
            </a:r>
            <a:r>
              <a:rPr lang="en-CA" baseline="0" dirty="0" smtClean="0"/>
              <a:t> DDR2, DDR3). </a:t>
            </a:r>
          </a:p>
          <a:p>
            <a:r>
              <a:rPr lang="en-CA" baseline="0" dirty="0" smtClean="0"/>
              <a:t>-Timing diagram illustrates a load request. </a:t>
            </a:r>
          </a:p>
          <a:p>
            <a:r>
              <a:rPr lang="en-CA" baseline="0" dirty="0" smtClean="0"/>
              <a:t>-Note the longer latency for a close request. </a:t>
            </a:r>
          </a:p>
          <a:p>
            <a:r>
              <a:rPr lang="en-CA" baseline="0" dirty="0" smtClean="0"/>
              <a:t>-There is a constraint between issuing a read command and a successive write command (or vice versa). No constraint between diff banks though. </a:t>
            </a:r>
            <a:endParaRPr lang="en-CA" dirty="0"/>
          </a:p>
        </p:txBody>
      </p:sp>
      <p:sp>
        <p:nvSpPr>
          <p:cNvPr id="4" name="Slide Number Placeholder 3"/>
          <p:cNvSpPr>
            <a:spLocks noGrp="1"/>
          </p:cNvSpPr>
          <p:nvPr>
            <p:ph type="sldNum" sz="quarter" idx="10"/>
          </p:nvPr>
        </p:nvSpPr>
        <p:spPr/>
        <p:txBody>
          <a:bodyPr/>
          <a:lstStyle/>
          <a:p>
            <a:fld id="{FAB1BFBA-906B-4155-A1EA-52A877DBA44C}" type="slidenum">
              <a:rPr lang="en-CA" smtClean="0"/>
              <a:pPr/>
              <a:t>8</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-Open Row: the buffer will be pre-charged if the refresh</a:t>
            </a:r>
            <a:r>
              <a:rPr lang="en-CA" baseline="0" dirty="0" smtClean="0"/>
              <a:t> period is reached or a row miss occurs. If there are a  lot of row hits, only a CAS command is needed (low latency!). </a:t>
            </a:r>
          </a:p>
          <a:p>
            <a:r>
              <a:rPr lang="en-CA" baseline="0" dirty="0" smtClean="0"/>
              <a:t>-Closed row: timing will be predictable because  PRE, ACT, CAS command always occurs. The downside is that this will have an overall higher latency since the row hit ratio is 0. </a:t>
            </a:r>
          </a:p>
        </p:txBody>
      </p:sp>
      <p:sp>
        <p:nvSpPr>
          <p:cNvPr id="4" name="Slide Number Placeholder 3"/>
          <p:cNvSpPr>
            <a:spLocks noGrp="1"/>
          </p:cNvSpPr>
          <p:nvPr>
            <p:ph type="sldNum" sz="quarter" idx="10"/>
          </p:nvPr>
        </p:nvSpPr>
        <p:spPr/>
        <p:txBody>
          <a:bodyPr/>
          <a:lstStyle/>
          <a:p>
            <a:fld id="{FAB1BFBA-906B-4155-A1EA-52A877DBA44C}" type="slidenum">
              <a:rPr lang="en-CA" smtClean="0"/>
              <a:pPr/>
              <a:t>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-Interleaved banks:</a:t>
            </a:r>
            <a:r>
              <a:rPr lang="en-CA" baseline="0" dirty="0" smtClean="0"/>
              <a:t> amount of data transferred per request is Burst Length * Width Bus * Number of banks. </a:t>
            </a:r>
            <a:r>
              <a:rPr lang="en-CA" baseline="0" dirty="0" err="1" smtClean="0"/>
              <a:t>Reuquesters</a:t>
            </a:r>
            <a:r>
              <a:rPr lang="en-CA" baseline="0" dirty="0" smtClean="0"/>
              <a:t> can cause mutual interference by closing each other’s rows.</a:t>
            </a:r>
          </a:p>
          <a:p>
            <a:r>
              <a:rPr lang="en-CA" baseline="0" dirty="0" smtClean="0"/>
              <a:t>-Private banks: the state of row buffers cannot be influenced by other requestors. Separate set of banks can be reserved for shared data that can be concurrently accessed. Data transferred is just Burst Length * Width Bus. Bank parallelism cannot be exploited. </a:t>
            </a:r>
          </a:p>
        </p:txBody>
      </p:sp>
      <p:sp>
        <p:nvSpPr>
          <p:cNvPr id="4" name="Slide Number Placeholder 3"/>
          <p:cNvSpPr>
            <a:spLocks noGrp="1"/>
          </p:cNvSpPr>
          <p:nvPr>
            <p:ph type="sldNum" sz="quarter" idx="10"/>
          </p:nvPr>
        </p:nvSpPr>
        <p:spPr/>
        <p:txBody>
          <a:bodyPr/>
          <a:lstStyle/>
          <a:p>
            <a:fld id="{FAB1BFBA-906B-4155-A1EA-52A877DBA44C}" type="slidenum">
              <a:rPr lang="en-CA" smtClean="0"/>
              <a:pPr/>
              <a:t>10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74390" y="1182415"/>
            <a:ext cx="7512410" cy="2418036"/>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240690" y="3684743"/>
            <a:ext cx="4966138" cy="1167524"/>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E01100-06AD-431A-86D3-DE069B130BDB}" type="datetime1">
              <a:rPr lang="en-US" smtClean="0"/>
              <a:pPr>
                <a:defRPr/>
              </a:pPr>
              <a:t>2/10/2014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8C9664-CCF3-4A01-9440-2679AB7EAC6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0690" y="3582278"/>
            <a:ext cx="4002689" cy="2204216"/>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243723" y="1086070"/>
            <a:ext cx="7418553" cy="2364828"/>
          </a:xfrm>
        </p:spPr>
        <p:txBody>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629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1629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1826C4-7CE0-4ADD-B49C-8E4ABC5A2281}" type="datetime1">
              <a:rPr lang="en-US" smtClean="0"/>
              <a:pPr>
                <a:defRPr/>
              </a:pPr>
              <a:t>2/10/2014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6CA11E-3DC8-4263-9FB4-074501990AF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5620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5620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A09CED1-3493-4EBB-9C1B-0EF7DC039F75}" type="datetime1">
              <a:rPr lang="en-US" smtClean="0"/>
              <a:pPr>
                <a:defRPr/>
              </a:pPr>
              <a:t>2/10/2014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8816EA6-9042-4A7B-8819-107B3F400A6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7E9A163-59C7-48DE-901C-14D81FEA512A}" type="datetime1">
              <a:rPr lang="en-US" smtClean="0"/>
              <a:pPr>
                <a:defRPr/>
              </a:pPr>
              <a:t>2/10/2014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22D95D0-722E-4F01-A928-016DAC27717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4ACFEF-FD8E-42D8-9A8D-F200580838C5}" type="datetime1">
              <a:rPr lang="en-US" smtClean="0"/>
              <a:pPr>
                <a:defRPr/>
              </a:pPr>
              <a:t>2/10/2014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C72D63D-A55C-4D16-AB47-A6AD99A55D8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4288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266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95F592-AFC5-418D-AFF6-8E50AF427803}" type="datetime1">
              <a:rPr lang="en-US" smtClean="0"/>
              <a:pPr>
                <a:defRPr/>
              </a:pPr>
              <a:t>2/10/2014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61AA5C-4CB9-4E52-957F-3F8686139C1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9914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11318"/>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165881"/>
            <a:ext cx="5486400" cy="3783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F900CC-B031-48F8-B619-1A00D906778C}" type="datetime1">
              <a:rPr lang="en-US" smtClean="0"/>
              <a:pPr>
                <a:defRPr/>
              </a:pPr>
              <a:t>2/10/2014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93535A-5405-4423-8B48-0B5F41F6108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075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3124200" y="6227763"/>
            <a:ext cx="2133600" cy="246062"/>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defRPr>
            </a:lvl1pPr>
          </a:lstStyle>
          <a:p>
            <a:pPr>
              <a:defRPr/>
            </a:pPr>
            <a:fld id="{57CCDCB7-E272-49CD-9F6F-EA6CB732724F}" type="datetime1">
              <a:rPr lang="en-US" smtClean="0"/>
              <a:pPr>
                <a:defRPr/>
              </a:pPr>
              <a:t>2/10/2014</a:t>
            </a:fld>
            <a:endParaRPr lang="en-US"/>
          </a:p>
        </p:txBody>
      </p:sp>
      <p:sp>
        <p:nvSpPr>
          <p:cNvPr id="5" name="Footer Placeholder 4"/>
          <p:cNvSpPr>
            <a:spLocks noGrp="1"/>
          </p:cNvSpPr>
          <p:nvPr>
            <p:ph type="ftr" sz="quarter" idx="3"/>
          </p:nvPr>
        </p:nvSpPr>
        <p:spPr>
          <a:xfrm>
            <a:off x="3124200" y="5959475"/>
            <a:ext cx="3163888" cy="257175"/>
          </a:xfrm>
          <a:prstGeom prst="rect">
            <a:avLst/>
          </a:prstGeom>
        </p:spPr>
        <p:txBody>
          <a:bodyPr vert="horz" lIns="91440" tIns="45720" rIns="91440" bIns="45720" rtlCol="0" anchor="t"/>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7900988" y="6089650"/>
            <a:ext cx="785812" cy="365125"/>
          </a:xfrm>
          <a:prstGeom prst="rect">
            <a:avLst/>
          </a:prstGeom>
        </p:spPr>
        <p:txBody>
          <a:bodyPr vert="horz" wrap="square" lIns="91440" tIns="45720" rIns="91440" bIns="45720" numCol="1" anchor="b" anchorCtr="0" compatLnSpc="1">
            <a:prstTxWarp prst="textNoShape">
              <a:avLst/>
            </a:prstTxWarp>
          </a:bodyPr>
          <a:lstStyle>
            <a:lvl1pPr algn="r">
              <a:defRPr sz="1200" smtClean="0">
                <a:solidFill>
                  <a:srgbClr val="898989"/>
                </a:solidFill>
              </a:defRPr>
            </a:lvl1pPr>
          </a:lstStyle>
          <a:p>
            <a:pPr>
              <a:defRPr/>
            </a:pPr>
            <a:fld id="{AC7E57C7-5061-47A1-8EE8-6EE2695499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15" r:id="rId2"/>
    <p:sldLayoutId id="2147483723" r:id="rId3"/>
    <p:sldLayoutId id="2147483716" r:id="rId4"/>
    <p:sldLayoutId id="2147483717" r:id="rId5"/>
    <p:sldLayoutId id="2147483718" r:id="rId6"/>
    <p:sldLayoutId id="2147483719" r:id="rId7"/>
    <p:sldLayoutId id="2147483720" r:id="rId8"/>
    <p:sldLayoutId id="2147483721" r:id="rId9"/>
  </p:sldLayoutIdLst>
  <p:hf hdr="0" ftr="0" dt="0"/>
  <p:txStyles>
    <p:titleStyle>
      <a:lvl1pPr algn="ctr" defTabSz="457200" rtl="0" eaLnBrk="1" fontAlgn="base" hangingPunct="1">
        <a:spcBef>
          <a:spcPct val="0"/>
        </a:spcBef>
        <a:spcAft>
          <a:spcPct val="0"/>
        </a:spcAft>
        <a:defRPr sz="44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88C9664-CCF3-4A01-9440-2679AB7EAC63}" type="slidenum">
              <a:rPr lang="en-US" smtClean="0"/>
              <a:pPr>
                <a:defRPr/>
              </a:pPr>
              <a:t>1</a:t>
            </a:fld>
            <a:endParaRPr lang="en-US"/>
          </a:p>
        </p:txBody>
      </p:sp>
      <p:sp>
        <p:nvSpPr>
          <p:cNvPr id="5" name="Subtitle 2"/>
          <p:cNvSpPr txBox="1">
            <a:spLocks/>
          </p:cNvSpPr>
          <p:nvPr/>
        </p:nvSpPr>
        <p:spPr bwMode="auto">
          <a:xfrm>
            <a:off x="3791828" y="4859538"/>
            <a:ext cx="5370285" cy="83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180975">
              <a:spcBef>
                <a:spcPct val="20000"/>
              </a:spcBef>
              <a:defRPr/>
            </a:pPr>
            <a:r>
              <a:rPr lang="en-CA" sz="2000" b="1" dirty="0" smtClean="0">
                <a:effectLst>
                  <a:outerShdw blurRad="38100" dist="38100" dir="2700000" algn="tl">
                    <a:srgbClr val="000000">
                      <a:alpha val="43137"/>
                    </a:srgbClr>
                  </a:outerShdw>
                </a:effectLst>
                <a:latin typeface="Calibri" pitchFamily="34" charset="0"/>
                <a:cs typeface="Calibri" pitchFamily="34" charset="0"/>
              </a:rPr>
              <a:t>Presented By:  Michael Bieniek</a:t>
            </a:r>
            <a:endParaRPr kumimoji="0" lang="en-US" sz="2000" b="1" i="0" u="none" strike="noStrike" kern="1200" cap="none" spc="0" normalizeH="0" baseline="0" noProof="0" dirty="0" smtClean="0">
              <a:ln>
                <a:noFill/>
              </a:ln>
              <a:solidFill>
                <a:srgbClr val="616947"/>
              </a:solidFill>
              <a:effectLst>
                <a:outerShdw blurRad="38100" dist="38100" dir="2700000" algn="tl">
                  <a:srgbClr val="000000">
                    <a:alpha val="43137"/>
                  </a:srgbClr>
                </a:outerShdw>
              </a:effectLst>
              <a:uLnTx/>
              <a:uFillTx/>
              <a:latin typeface="Calibri" pitchFamily="34" charset="0"/>
              <a:ea typeface="ＭＳ Ｐゴシック" charset="-128"/>
              <a:cs typeface="Calibri" pitchFamily="34" charset="0"/>
            </a:endParaRPr>
          </a:p>
        </p:txBody>
      </p:sp>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4" y="1066800"/>
            <a:ext cx="7858125"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advTm="2347"/>
    </mc:Choice>
    <mc:Fallback>
      <p:transition spd="slow" advTm="234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8675" y="5690594"/>
            <a:ext cx="2228850" cy="714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503238"/>
            <a:ext cx="8229600" cy="1143000"/>
          </a:xfrm>
        </p:spPr>
        <p:txBody>
          <a:bodyPr/>
          <a:lstStyle/>
          <a:p>
            <a:pPr algn="l"/>
            <a:r>
              <a:rPr lang="en-CA" sz="3000" dirty="0" smtClean="0">
                <a:effectLst>
                  <a:outerShdw blurRad="38100" dist="38100" dir="2700000" algn="tl">
                    <a:srgbClr val="000000">
                      <a:alpha val="43137"/>
                    </a:srgbClr>
                  </a:outerShdw>
                </a:effectLst>
              </a:rPr>
              <a:t>DRAM Background</a:t>
            </a:r>
            <a:r>
              <a:rPr lang="en-CA" sz="3200" dirty="0" smtClean="0">
                <a:effectLst>
                  <a:outerShdw blurRad="38100" dist="38100" dir="2700000" algn="tl">
                    <a:srgbClr val="000000">
                      <a:alpha val="43137"/>
                    </a:srgbClr>
                  </a:outerShdw>
                </a:effectLst>
              </a:rPr>
              <a:t/>
            </a:r>
            <a:br>
              <a:rPr lang="en-CA" sz="3200" dirty="0" smtClean="0">
                <a:effectLst>
                  <a:outerShdw blurRad="38100" dist="38100" dir="2700000" algn="tl">
                    <a:srgbClr val="000000">
                      <a:alpha val="43137"/>
                    </a:srgbClr>
                  </a:outerShdw>
                </a:effectLst>
              </a:rPr>
            </a:br>
            <a:r>
              <a:rPr lang="en-CA" sz="2000" dirty="0" smtClean="0">
                <a:solidFill>
                  <a:schemeClr val="accent2"/>
                </a:solidFill>
              </a:rPr>
              <a:t>Row Mapping</a:t>
            </a:r>
            <a:endParaRPr lang="en-CA" sz="2000" dirty="0">
              <a:solidFill>
                <a:schemeClr val="accent2"/>
              </a:solidFill>
            </a:endParaRPr>
          </a:p>
        </p:txBody>
      </p:sp>
      <p:sp>
        <p:nvSpPr>
          <p:cNvPr id="3" name="Content Placeholder 2"/>
          <p:cNvSpPr>
            <a:spLocks noGrp="1"/>
          </p:cNvSpPr>
          <p:nvPr>
            <p:ph idx="1"/>
          </p:nvPr>
        </p:nvSpPr>
        <p:spPr>
          <a:xfrm>
            <a:off x="896893" y="1894181"/>
            <a:ext cx="7608931" cy="3929579"/>
          </a:xfrm>
        </p:spPr>
        <p:txBody>
          <a:bodyPr/>
          <a:lstStyle/>
          <a:p>
            <a:pPr marL="361950" lvl="1" indent="-361950">
              <a:buSzPct val="125000"/>
              <a:buFont typeface="Arial" pitchFamily="34" charset="0"/>
              <a:buChar char="•"/>
            </a:pPr>
            <a:r>
              <a:rPr lang="en-GB" sz="2200" dirty="0" smtClean="0"/>
              <a:t>Incoming requests must be mapped to the correct bank, row, and column. </a:t>
            </a:r>
            <a:r>
              <a:rPr lang="en-GB" sz="2200" dirty="0"/>
              <a:t/>
            </a:r>
            <a:br>
              <a:rPr lang="en-GB" sz="2200" dirty="0"/>
            </a:br>
            <a:endParaRPr lang="en-GB" sz="2200" dirty="0" smtClean="0"/>
          </a:p>
          <a:p>
            <a:pPr marL="361950" lvl="1" indent="-361950">
              <a:buSzPct val="125000"/>
              <a:buFont typeface="Arial" pitchFamily="34" charset="0"/>
              <a:buChar char="•"/>
            </a:pPr>
            <a:r>
              <a:rPr lang="en-GB" sz="2200" dirty="0" smtClean="0"/>
              <a:t>Interleaved banks: each request access all banks. More BW but each requestor must utilize all banks in parallel. </a:t>
            </a:r>
            <a:br>
              <a:rPr lang="en-GB" sz="2200" dirty="0" smtClean="0"/>
            </a:br>
            <a:endParaRPr lang="en-GB" sz="2200" dirty="0" smtClean="0"/>
          </a:p>
          <a:p>
            <a:pPr marL="361950" lvl="1" indent="-361950">
              <a:buSzPct val="125000"/>
              <a:buFont typeface="Arial" pitchFamily="34" charset="0"/>
              <a:buChar char="•"/>
            </a:pPr>
            <a:r>
              <a:rPr lang="en-GB" sz="2200" dirty="0" smtClean="0"/>
              <a:t>Private banks: each requestor is assigned its own bank. No interference from other requester but less BW. </a:t>
            </a:r>
          </a:p>
        </p:txBody>
      </p:sp>
      <p:sp>
        <p:nvSpPr>
          <p:cNvPr id="6" name="Slide Number Placeholder 5"/>
          <p:cNvSpPr>
            <a:spLocks noGrp="1"/>
          </p:cNvSpPr>
          <p:nvPr>
            <p:ph type="sldNum" sz="quarter" idx="12"/>
          </p:nvPr>
        </p:nvSpPr>
        <p:spPr/>
        <p:txBody>
          <a:bodyPr/>
          <a:lstStyle/>
          <a:p>
            <a:pPr>
              <a:defRPr/>
            </a:pPr>
            <a:fld id="{E88C9664-CCF3-4A01-9440-2679AB7EAC63}" type="slidenum">
              <a:rPr lang="en-US" smtClean="0"/>
              <a:pPr>
                <a:defRPr/>
              </a:pPr>
              <a:t>10</a:t>
            </a:fld>
            <a:endParaRPr lang="en-US"/>
          </a:p>
        </p:txBody>
      </p:sp>
    </p:spTree>
    <p:extLst>
      <p:ext uri="{BB962C8B-B14F-4D97-AF65-F5344CB8AC3E}">
        <p14:creationId xmlns:p14="http://schemas.microsoft.com/office/powerpoint/2010/main" val="2064945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8675" y="5690594"/>
            <a:ext cx="2228850" cy="714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503238"/>
            <a:ext cx="8229600" cy="1143000"/>
          </a:xfrm>
        </p:spPr>
        <p:txBody>
          <a:bodyPr/>
          <a:lstStyle/>
          <a:p>
            <a:pPr algn="l"/>
            <a:r>
              <a:rPr lang="en-CA" sz="3000" dirty="0" smtClean="0">
                <a:effectLst>
                  <a:outerShdw blurRad="38100" dist="38100" dir="2700000" algn="tl">
                    <a:srgbClr val="000000">
                      <a:alpha val="43137"/>
                    </a:srgbClr>
                  </a:outerShdw>
                </a:effectLst>
              </a:rPr>
              <a:t>Memory Controller</a:t>
            </a:r>
            <a:r>
              <a:rPr lang="en-CA" sz="3200" dirty="0" smtClean="0">
                <a:effectLst>
                  <a:outerShdw blurRad="38100" dist="38100" dir="2700000" algn="tl">
                    <a:srgbClr val="000000">
                      <a:alpha val="43137"/>
                    </a:srgbClr>
                  </a:outerShdw>
                </a:effectLst>
              </a:rPr>
              <a:t/>
            </a:r>
            <a:br>
              <a:rPr lang="en-CA" sz="3200" dirty="0" smtClean="0">
                <a:effectLst>
                  <a:outerShdw blurRad="38100" dist="38100" dir="2700000" algn="tl">
                    <a:srgbClr val="000000">
                      <a:alpha val="43137"/>
                    </a:srgbClr>
                  </a:outerShdw>
                </a:effectLst>
              </a:rPr>
            </a:br>
            <a:r>
              <a:rPr lang="en-CA" sz="2000" dirty="0" smtClean="0">
                <a:solidFill>
                  <a:schemeClr val="accent2"/>
                </a:solidFill>
              </a:rPr>
              <a:t>Design</a:t>
            </a:r>
            <a:endParaRPr lang="en-CA" sz="2000" dirty="0">
              <a:solidFill>
                <a:schemeClr val="accent2"/>
              </a:solidFill>
            </a:endParaRPr>
          </a:p>
        </p:txBody>
      </p:sp>
      <p:sp>
        <p:nvSpPr>
          <p:cNvPr id="6" name="Slide Number Placeholder 5"/>
          <p:cNvSpPr>
            <a:spLocks noGrp="1"/>
          </p:cNvSpPr>
          <p:nvPr>
            <p:ph type="sldNum" sz="quarter" idx="12"/>
          </p:nvPr>
        </p:nvSpPr>
        <p:spPr/>
        <p:txBody>
          <a:bodyPr/>
          <a:lstStyle/>
          <a:p>
            <a:pPr>
              <a:defRPr/>
            </a:pPr>
            <a:fld id="{E88C9664-CCF3-4A01-9440-2679AB7EAC63}" type="slidenum">
              <a:rPr lang="en-US" smtClean="0"/>
              <a:pPr>
                <a:defRPr/>
              </a:pPr>
              <a:t>11</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363" y="1978763"/>
            <a:ext cx="6524625"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2090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8675" y="5690594"/>
            <a:ext cx="2228850" cy="714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503238"/>
            <a:ext cx="8229600" cy="1143000"/>
          </a:xfrm>
        </p:spPr>
        <p:txBody>
          <a:bodyPr/>
          <a:lstStyle/>
          <a:p>
            <a:pPr algn="l"/>
            <a:r>
              <a:rPr lang="en-CA" sz="3000" dirty="0" smtClean="0">
                <a:effectLst>
                  <a:outerShdw blurRad="38100" dist="38100" dir="2700000" algn="tl">
                    <a:srgbClr val="000000">
                      <a:alpha val="43137"/>
                    </a:srgbClr>
                  </a:outerShdw>
                </a:effectLst>
              </a:rPr>
              <a:t>Memory Controller</a:t>
            </a:r>
            <a:r>
              <a:rPr lang="en-CA" sz="3200" dirty="0" smtClean="0">
                <a:effectLst>
                  <a:outerShdw blurRad="38100" dist="38100" dir="2700000" algn="tl">
                    <a:srgbClr val="000000">
                      <a:alpha val="43137"/>
                    </a:srgbClr>
                  </a:outerShdw>
                </a:effectLst>
              </a:rPr>
              <a:t/>
            </a:r>
            <a:br>
              <a:rPr lang="en-CA" sz="3200" dirty="0" smtClean="0">
                <a:effectLst>
                  <a:outerShdw blurRad="38100" dist="38100" dir="2700000" algn="tl">
                    <a:srgbClr val="000000">
                      <a:alpha val="43137"/>
                    </a:srgbClr>
                  </a:outerShdw>
                </a:effectLst>
              </a:rPr>
            </a:br>
            <a:r>
              <a:rPr lang="en-CA" sz="2000" dirty="0" smtClean="0">
                <a:solidFill>
                  <a:schemeClr val="accent2"/>
                </a:solidFill>
              </a:rPr>
              <a:t>FIFO Arbitration Rules</a:t>
            </a:r>
            <a:endParaRPr lang="en-CA" sz="2000" dirty="0">
              <a:solidFill>
                <a:schemeClr val="accent2"/>
              </a:solidFill>
            </a:endParaRPr>
          </a:p>
        </p:txBody>
      </p:sp>
      <p:sp>
        <p:nvSpPr>
          <p:cNvPr id="3" name="Content Placeholder 2"/>
          <p:cNvSpPr>
            <a:spLocks noGrp="1"/>
          </p:cNvSpPr>
          <p:nvPr>
            <p:ph idx="1"/>
          </p:nvPr>
        </p:nvSpPr>
        <p:spPr>
          <a:xfrm>
            <a:off x="896893" y="1637192"/>
            <a:ext cx="7608931" cy="3929579"/>
          </a:xfrm>
        </p:spPr>
        <p:txBody>
          <a:bodyPr/>
          <a:lstStyle/>
          <a:p>
            <a:pPr marL="361950" lvl="1" indent="-361950">
              <a:buSzPct val="125000"/>
              <a:buFont typeface="Arial" pitchFamily="34" charset="0"/>
              <a:buChar char="•"/>
            </a:pPr>
            <a:r>
              <a:rPr lang="en-GB" sz="2000" dirty="0" smtClean="0"/>
              <a:t>Only one command from each private buffer can be in the FIFO. Must wait for it to be serviced before </a:t>
            </a:r>
            <a:r>
              <a:rPr lang="en-GB" sz="2000" dirty="0" err="1" smtClean="0"/>
              <a:t>enqueuing</a:t>
            </a:r>
            <a:r>
              <a:rPr lang="en-GB" sz="2000" dirty="0" smtClean="0"/>
              <a:t> more. </a:t>
            </a:r>
            <a:r>
              <a:rPr lang="en-GB" sz="2000" dirty="0"/>
              <a:t/>
            </a:r>
            <a:br>
              <a:rPr lang="en-GB" sz="2000" dirty="0"/>
            </a:br>
            <a:endParaRPr lang="en-GB" sz="2000" dirty="0" smtClean="0"/>
          </a:p>
          <a:p>
            <a:pPr marL="361950" lvl="1" indent="-361950">
              <a:buSzPct val="125000"/>
              <a:buFont typeface="Arial" pitchFamily="34" charset="0"/>
              <a:buChar char="•"/>
            </a:pPr>
            <a:r>
              <a:rPr lang="en-GB" sz="2000" dirty="0" smtClean="0"/>
              <a:t>A command can only be </a:t>
            </a:r>
            <a:r>
              <a:rPr lang="en-GB" sz="2000" dirty="0" err="1" smtClean="0"/>
              <a:t>enqueued</a:t>
            </a:r>
            <a:r>
              <a:rPr lang="en-GB" sz="2000" dirty="0" smtClean="0"/>
              <a:t> if all timing constraints that are caused by previous commands from the same requester are met.  </a:t>
            </a:r>
            <a:br>
              <a:rPr lang="en-GB" sz="2000" dirty="0" smtClean="0"/>
            </a:br>
            <a:endParaRPr lang="en-GB" sz="2000" dirty="0" smtClean="0"/>
          </a:p>
          <a:p>
            <a:pPr marL="361950" lvl="1" indent="-361950">
              <a:buSzPct val="125000"/>
              <a:buFont typeface="Arial" pitchFamily="34" charset="0"/>
              <a:buChar char="•"/>
            </a:pPr>
            <a:r>
              <a:rPr lang="en-GB" sz="2000" dirty="0" smtClean="0"/>
              <a:t>At the start of a memory cycle, the FIFO queue is scanned front to end and the first command that can be serviced is issued. </a:t>
            </a:r>
            <a:br>
              <a:rPr lang="en-GB" sz="2000" dirty="0" smtClean="0"/>
            </a:br>
            <a:endParaRPr lang="en-GB" sz="2000" dirty="0" smtClean="0"/>
          </a:p>
          <a:p>
            <a:pPr marL="361950" lvl="1" indent="-361950">
              <a:buSzPct val="125000"/>
              <a:buFont typeface="Arial" pitchFamily="34" charset="0"/>
              <a:buChar char="•"/>
            </a:pPr>
            <a:r>
              <a:rPr lang="en-GB" sz="2000" dirty="0" smtClean="0"/>
              <a:t>If one CAS command is blocked due to timing constraints, all other CAS commands in the FIFO will also be blocked. </a:t>
            </a:r>
          </a:p>
        </p:txBody>
      </p:sp>
      <p:sp>
        <p:nvSpPr>
          <p:cNvPr id="6" name="Slide Number Placeholder 5"/>
          <p:cNvSpPr>
            <a:spLocks noGrp="1"/>
          </p:cNvSpPr>
          <p:nvPr>
            <p:ph type="sldNum" sz="quarter" idx="12"/>
          </p:nvPr>
        </p:nvSpPr>
        <p:spPr/>
        <p:txBody>
          <a:bodyPr/>
          <a:lstStyle/>
          <a:p>
            <a:pPr>
              <a:defRPr/>
            </a:pPr>
            <a:fld id="{E88C9664-CCF3-4A01-9440-2679AB7EAC63}" type="slidenum">
              <a:rPr lang="en-US" smtClean="0"/>
              <a:pPr>
                <a:defRPr/>
              </a:pPr>
              <a:t>12</a:t>
            </a:fld>
            <a:endParaRPr lang="en-US"/>
          </a:p>
        </p:txBody>
      </p:sp>
    </p:spTree>
    <p:extLst>
      <p:ext uri="{BB962C8B-B14F-4D97-AF65-F5344CB8AC3E}">
        <p14:creationId xmlns:p14="http://schemas.microsoft.com/office/powerpoint/2010/main" val="1956013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8675" y="5690594"/>
            <a:ext cx="2228850" cy="714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503238"/>
            <a:ext cx="8229600" cy="1143000"/>
          </a:xfrm>
        </p:spPr>
        <p:txBody>
          <a:bodyPr/>
          <a:lstStyle/>
          <a:p>
            <a:pPr algn="l"/>
            <a:r>
              <a:rPr lang="en-CA" sz="3000" dirty="0" smtClean="0">
                <a:effectLst>
                  <a:outerShdw blurRad="38100" dist="38100" dir="2700000" algn="tl">
                    <a:srgbClr val="000000">
                      <a:alpha val="43137"/>
                    </a:srgbClr>
                  </a:outerShdw>
                </a:effectLst>
              </a:rPr>
              <a:t>Memory Controller</a:t>
            </a:r>
            <a:r>
              <a:rPr lang="en-CA" sz="3200" dirty="0" smtClean="0">
                <a:effectLst>
                  <a:outerShdw blurRad="38100" dist="38100" dir="2700000" algn="tl">
                    <a:srgbClr val="000000">
                      <a:alpha val="43137"/>
                    </a:srgbClr>
                  </a:outerShdw>
                </a:effectLst>
              </a:rPr>
              <a:t/>
            </a:r>
            <a:br>
              <a:rPr lang="en-CA" sz="3200" dirty="0" smtClean="0">
                <a:effectLst>
                  <a:outerShdw blurRad="38100" dist="38100" dir="2700000" algn="tl">
                    <a:srgbClr val="000000">
                      <a:alpha val="43137"/>
                    </a:srgbClr>
                  </a:outerShdw>
                </a:effectLst>
              </a:rPr>
            </a:br>
            <a:r>
              <a:rPr lang="en-CA" sz="2000" dirty="0" smtClean="0">
                <a:solidFill>
                  <a:schemeClr val="accent2"/>
                </a:solidFill>
              </a:rPr>
              <a:t>Rule 4 – Needed to prevent unbounded </a:t>
            </a:r>
            <a:r>
              <a:rPr lang="en-CA" sz="2000" dirty="0">
                <a:solidFill>
                  <a:schemeClr val="accent2"/>
                </a:solidFill>
              </a:rPr>
              <a:t>l</a:t>
            </a:r>
            <a:r>
              <a:rPr lang="en-CA" sz="2000" dirty="0" smtClean="0">
                <a:solidFill>
                  <a:schemeClr val="accent2"/>
                </a:solidFill>
              </a:rPr>
              <a:t>atency</a:t>
            </a:r>
            <a:endParaRPr lang="en-CA" sz="2000" dirty="0">
              <a:solidFill>
                <a:schemeClr val="accent2"/>
              </a:solidFill>
            </a:endParaRPr>
          </a:p>
        </p:txBody>
      </p:sp>
      <p:sp>
        <p:nvSpPr>
          <p:cNvPr id="3" name="Content Placeholder 2"/>
          <p:cNvSpPr>
            <a:spLocks noGrp="1"/>
          </p:cNvSpPr>
          <p:nvPr>
            <p:ph idx="1"/>
          </p:nvPr>
        </p:nvSpPr>
        <p:spPr>
          <a:xfrm>
            <a:off x="896893" y="1637192"/>
            <a:ext cx="7608931" cy="3929579"/>
          </a:xfrm>
        </p:spPr>
        <p:txBody>
          <a:bodyPr/>
          <a:lstStyle/>
          <a:p>
            <a:pPr marL="0" lvl="1" indent="0">
              <a:buSzPct val="125000"/>
              <a:buNone/>
            </a:pPr>
            <a:r>
              <a:rPr lang="en-GB" sz="2000" dirty="0"/>
              <a:t/>
            </a:r>
            <a:br>
              <a:rPr lang="en-GB" sz="2000" dirty="0"/>
            </a:br>
            <a:endParaRPr lang="en-GB" sz="2000" dirty="0" smtClean="0"/>
          </a:p>
        </p:txBody>
      </p:sp>
      <p:sp>
        <p:nvSpPr>
          <p:cNvPr id="6" name="Slide Number Placeholder 5"/>
          <p:cNvSpPr>
            <a:spLocks noGrp="1"/>
          </p:cNvSpPr>
          <p:nvPr>
            <p:ph type="sldNum" sz="quarter" idx="12"/>
          </p:nvPr>
        </p:nvSpPr>
        <p:spPr/>
        <p:txBody>
          <a:bodyPr/>
          <a:lstStyle/>
          <a:p>
            <a:pPr>
              <a:defRPr/>
            </a:pPr>
            <a:fld id="{E88C9664-CCF3-4A01-9440-2679AB7EAC63}" type="slidenum">
              <a:rPr lang="en-US" smtClean="0"/>
              <a:pPr>
                <a:defRPr/>
              </a:pPr>
              <a:t>13</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028" y="1499428"/>
            <a:ext cx="6326483" cy="4348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2104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8675" y="5690594"/>
            <a:ext cx="2228850" cy="714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503238"/>
            <a:ext cx="8229600" cy="1143000"/>
          </a:xfrm>
        </p:spPr>
        <p:txBody>
          <a:bodyPr/>
          <a:lstStyle/>
          <a:p>
            <a:pPr algn="l"/>
            <a:r>
              <a:rPr lang="en-CA" sz="3000" dirty="0" smtClean="0">
                <a:effectLst>
                  <a:outerShdw blurRad="38100" dist="38100" dir="2700000" algn="tl">
                    <a:srgbClr val="000000">
                      <a:alpha val="43137"/>
                    </a:srgbClr>
                  </a:outerShdw>
                </a:effectLst>
              </a:rPr>
              <a:t>Worst Case Analysis</a:t>
            </a:r>
            <a:r>
              <a:rPr lang="en-CA" sz="3200" dirty="0" smtClean="0">
                <a:effectLst>
                  <a:outerShdw blurRad="38100" dist="38100" dir="2700000" algn="tl">
                    <a:srgbClr val="000000">
                      <a:alpha val="43137"/>
                    </a:srgbClr>
                  </a:outerShdw>
                </a:effectLst>
              </a:rPr>
              <a:t/>
            </a:r>
            <a:br>
              <a:rPr lang="en-CA" sz="3200" dirty="0" smtClean="0">
                <a:effectLst>
                  <a:outerShdw blurRad="38100" dist="38100" dir="2700000" algn="tl">
                    <a:srgbClr val="000000">
                      <a:alpha val="43137"/>
                    </a:srgbClr>
                  </a:outerShdw>
                </a:effectLst>
              </a:rPr>
            </a:br>
            <a:r>
              <a:rPr lang="en-CA" sz="2000" dirty="0" smtClean="0">
                <a:solidFill>
                  <a:schemeClr val="accent2"/>
                </a:solidFill>
              </a:rPr>
              <a:t>System Model</a:t>
            </a:r>
            <a:endParaRPr lang="en-CA" sz="2000" dirty="0">
              <a:solidFill>
                <a:schemeClr val="accent2"/>
              </a:solidFill>
            </a:endParaRPr>
          </a:p>
        </p:txBody>
      </p:sp>
      <p:sp>
        <p:nvSpPr>
          <p:cNvPr id="3" name="Content Placeholder 2"/>
          <p:cNvSpPr>
            <a:spLocks noGrp="1"/>
          </p:cNvSpPr>
          <p:nvPr>
            <p:ph idx="1"/>
          </p:nvPr>
        </p:nvSpPr>
        <p:spPr>
          <a:xfrm>
            <a:off x="896893" y="1637192"/>
            <a:ext cx="7608931" cy="3929579"/>
          </a:xfrm>
        </p:spPr>
        <p:txBody>
          <a:bodyPr/>
          <a:lstStyle/>
          <a:p>
            <a:pPr marL="361950" lvl="1" indent="-361950">
              <a:buSzPct val="125000"/>
              <a:buFont typeface="Arial" pitchFamily="34" charset="0"/>
              <a:buChar char="•"/>
            </a:pPr>
            <a:r>
              <a:rPr lang="en-GB" sz="2000" dirty="0" smtClean="0"/>
              <a:t>The analysis assumes a system with M memory requestors and an in-order memory requests. </a:t>
            </a:r>
            <a:r>
              <a:rPr lang="en-GB" sz="2000" dirty="0"/>
              <a:t/>
            </a:r>
            <a:br>
              <a:rPr lang="en-GB" sz="2000" dirty="0"/>
            </a:br>
            <a:endParaRPr lang="en-GB" sz="2000" dirty="0" smtClean="0"/>
          </a:p>
          <a:p>
            <a:pPr marL="361950" lvl="1" indent="-361950">
              <a:buSzPct val="125000"/>
              <a:buFont typeface="Arial" pitchFamily="34" charset="0"/>
              <a:buChar char="•"/>
            </a:pPr>
            <a:r>
              <a:rPr lang="en-GB" sz="2000" dirty="0" smtClean="0"/>
              <a:t>In order to model latency, the number of each request type and the order in which requests are generated. </a:t>
            </a:r>
            <a:r>
              <a:rPr lang="en-GB" sz="2000" dirty="0"/>
              <a:t/>
            </a:r>
            <a:br>
              <a:rPr lang="en-GB" sz="2000" dirty="0"/>
            </a:br>
            <a:endParaRPr lang="en-GB" sz="2000" dirty="0" smtClean="0"/>
          </a:p>
          <a:p>
            <a:pPr marL="361950" lvl="1" indent="-361950">
              <a:buSzPct val="125000"/>
              <a:buFont typeface="Arial" pitchFamily="34" charset="0"/>
              <a:buChar char="•"/>
            </a:pPr>
            <a:r>
              <a:rPr lang="en-GB" sz="2000" dirty="0" smtClean="0"/>
              <a:t>How do we get the above info?</a:t>
            </a:r>
            <a:endParaRPr lang="en-GB" sz="1600" dirty="0"/>
          </a:p>
          <a:p>
            <a:pPr marL="762000" lvl="2" indent="-361950">
              <a:buSzPct val="125000"/>
              <a:buFont typeface="Arial" pitchFamily="34" charset="0"/>
              <a:buChar char="•"/>
            </a:pPr>
            <a:r>
              <a:rPr lang="en-GB" sz="1600" dirty="0" smtClean="0"/>
              <a:t>Run the task and get a memory trace or static analysis. </a:t>
            </a:r>
          </a:p>
        </p:txBody>
      </p:sp>
      <p:sp>
        <p:nvSpPr>
          <p:cNvPr id="6" name="Slide Number Placeholder 5"/>
          <p:cNvSpPr>
            <a:spLocks noGrp="1"/>
          </p:cNvSpPr>
          <p:nvPr>
            <p:ph type="sldNum" sz="quarter" idx="12"/>
          </p:nvPr>
        </p:nvSpPr>
        <p:spPr/>
        <p:txBody>
          <a:bodyPr/>
          <a:lstStyle/>
          <a:p>
            <a:pPr>
              <a:defRPr/>
            </a:pPr>
            <a:fld id="{E88C9664-CCF3-4A01-9440-2679AB7EAC63}" type="slidenum">
              <a:rPr lang="en-US" smtClean="0"/>
              <a:pPr>
                <a:defRPr/>
              </a:pPr>
              <a:t>14</a:t>
            </a:fld>
            <a:endParaRPr lang="en-US"/>
          </a:p>
        </p:txBody>
      </p:sp>
      <p:pic>
        <p:nvPicPr>
          <p:cNvPr id="8" name="Picture 7" descr="Screen Shot 2014-02-08 at 10.22.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889" y="4473222"/>
            <a:ext cx="5425722" cy="1198518"/>
          </a:xfrm>
          <a:prstGeom prst="rect">
            <a:avLst/>
          </a:prstGeom>
        </p:spPr>
      </p:pic>
    </p:spTree>
    <p:extLst>
      <p:ext uri="{BB962C8B-B14F-4D97-AF65-F5344CB8AC3E}">
        <p14:creationId xmlns:p14="http://schemas.microsoft.com/office/powerpoint/2010/main" val="3470475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8675" y="5690594"/>
            <a:ext cx="2228850" cy="714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503238"/>
            <a:ext cx="8229600" cy="1143000"/>
          </a:xfrm>
        </p:spPr>
        <p:txBody>
          <a:bodyPr/>
          <a:lstStyle/>
          <a:p>
            <a:pPr algn="l"/>
            <a:r>
              <a:rPr lang="en-CA" sz="3000" dirty="0" smtClean="0">
                <a:effectLst>
                  <a:outerShdw blurRad="38100" dist="38100" dir="2700000" algn="tl">
                    <a:srgbClr val="000000">
                      <a:alpha val="43137"/>
                    </a:srgbClr>
                  </a:outerShdw>
                </a:effectLst>
              </a:rPr>
              <a:t>Worst Case Analysis</a:t>
            </a:r>
            <a:r>
              <a:rPr lang="en-CA" sz="3200" dirty="0" smtClean="0">
                <a:effectLst>
                  <a:outerShdw blurRad="38100" dist="38100" dir="2700000" algn="tl">
                    <a:srgbClr val="000000">
                      <a:alpha val="43137"/>
                    </a:srgbClr>
                  </a:outerShdw>
                </a:effectLst>
              </a:rPr>
              <a:t/>
            </a:r>
            <a:br>
              <a:rPr lang="en-CA" sz="3200" dirty="0" smtClean="0">
                <a:effectLst>
                  <a:outerShdw blurRad="38100" dist="38100" dir="2700000" algn="tl">
                    <a:srgbClr val="000000">
                      <a:alpha val="43137"/>
                    </a:srgbClr>
                  </a:outerShdw>
                </a:effectLst>
              </a:rPr>
            </a:br>
            <a:r>
              <a:rPr lang="en-CA" sz="2000" dirty="0" smtClean="0">
                <a:solidFill>
                  <a:schemeClr val="accent2"/>
                </a:solidFill>
              </a:rPr>
              <a:t>Per Request Latency </a:t>
            </a:r>
            <a:r>
              <a:rPr lang="en-US" sz="2000" dirty="0" smtClean="0">
                <a:solidFill>
                  <a:schemeClr val="accent2"/>
                </a:solidFill>
              </a:rPr>
              <a:t>–</a:t>
            </a:r>
            <a:r>
              <a:rPr lang="en-CA" sz="2000" dirty="0" smtClean="0">
                <a:solidFill>
                  <a:schemeClr val="accent2"/>
                </a:solidFill>
              </a:rPr>
              <a:t> Arrival to CAS</a:t>
            </a:r>
            <a:endParaRPr lang="en-CA" sz="2000" dirty="0">
              <a:solidFill>
                <a:schemeClr val="accent2"/>
              </a:solidFill>
            </a:endParaRPr>
          </a:p>
        </p:txBody>
      </p:sp>
      <p:sp>
        <p:nvSpPr>
          <p:cNvPr id="3" name="Content Placeholder 2"/>
          <p:cNvSpPr>
            <a:spLocks noGrp="1"/>
          </p:cNvSpPr>
          <p:nvPr>
            <p:ph idx="1"/>
          </p:nvPr>
        </p:nvSpPr>
        <p:spPr>
          <a:xfrm>
            <a:off x="896893" y="1637192"/>
            <a:ext cx="7608931" cy="3929579"/>
          </a:xfrm>
        </p:spPr>
        <p:txBody>
          <a:bodyPr/>
          <a:lstStyle/>
          <a:p>
            <a:pPr marL="361950" lvl="1" indent="-361950">
              <a:buSzPct val="125000"/>
              <a:buFont typeface="Arial" pitchFamily="34" charset="0"/>
              <a:buChar char="•"/>
            </a:pPr>
            <a:r>
              <a:rPr lang="en-GB" sz="1600" dirty="0" smtClean="0"/>
              <a:t>Arrival to CAS is the worst case interval between the arrival of a request to the memory controller and the subsequent </a:t>
            </a:r>
            <a:r>
              <a:rPr lang="en-GB" sz="1600" dirty="0" err="1" smtClean="0"/>
              <a:t>enqueuing</a:t>
            </a:r>
            <a:r>
              <a:rPr lang="en-GB" sz="1600" dirty="0" smtClean="0"/>
              <a:t> of the CAS command. </a:t>
            </a:r>
          </a:p>
        </p:txBody>
      </p:sp>
      <p:sp>
        <p:nvSpPr>
          <p:cNvPr id="6" name="Slide Number Placeholder 5"/>
          <p:cNvSpPr>
            <a:spLocks noGrp="1"/>
          </p:cNvSpPr>
          <p:nvPr>
            <p:ph type="sldNum" sz="quarter" idx="12"/>
          </p:nvPr>
        </p:nvSpPr>
        <p:spPr/>
        <p:txBody>
          <a:bodyPr/>
          <a:lstStyle/>
          <a:p>
            <a:pPr>
              <a:defRPr/>
            </a:pPr>
            <a:fld id="{E88C9664-CCF3-4A01-9440-2679AB7EAC63}" type="slidenum">
              <a:rPr lang="en-US" smtClean="0"/>
              <a:pPr>
                <a:defRPr/>
              </a:pPr>
              <a:t>15</a:t>
            </a:fld>
            <a:endParaRPr lang="en-US"/>
          </a:p>
        </p:txBody>
      </p:sp>
      <p:pic>
        <p:nvPicPr>
          <p:cNvPr id="7" name="Picture 6" descr="Screen Shot 2014-02-08 at 11.52.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898" y="2451100"/>
            <a:ext cx="5380457" cy="1683456"/>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0425" y="4397117"/>
            <a:ext cx="2343150"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7880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8675" y="5690594"/>
            <a:ext cx="2228850" cy="714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503238"/>
            <a:ext cx="8229600" cy="1143000"/>
          </a:xfrm>
        </p:spPr>
        <p:txBody>
          <a:bodyPr/>
          <a:lstStyle/>
          <a:p>
            <a:pPr algn="l"/>
            <a:r>
              <a:rPr lang="en-CA" sz="3000" dirty="0" smtClean="0">
                <a:effectLst>
                  <a:outerShdw blurRad="38100" dist="38100" dir="2700000" algn="tl">
                    <a:srgbClr val="000000">
                      <a:alpha val="43137"/>
                    </a:srgbClr>
                  </a:outerShdw>
                </a:effectLst>
              </a:rPr>
              <a:t>Worst Case Analysis</a:t>
            </a:r>
            <a:r>
              <a:rPr lang="en-CA" sz="3200" dirty="0" smtClean="0">
                <a:effectLst>
                  <a:outerShdw blurRad="38100" dist="38100" dir="2700000" algn="tl">
                    <a:srgbClr val="000000">
                      <a:alpha val="43137"/>
                    </a:srgbClr>
                  </a:outerShdw>
                </a:effectLst>
              </a:rPr>
              <a:t/>
            </a:r>
            <a:br>
              <a:rPr lang="en-CA" sz="3200" dirty="0" smtClean="0">
                <a:effectLst>
                  <a:outerShdw blurRad="38100" dist="38100" dir="2700000" algn="tl">
                    <a:srgbClr val="000000">
                      <a:alpha val="43137"/>
                    </a:srgbClr>
                  </a:outerShdw>
                </a:effectLst>
              </a:rPr>
            </a:br>
            <a:r>
              <a:rPr lang="en-CA" sz="2000" dirty="0" smtClean="0">
                <a:solidFill>
                  <a:schemeClr val="accent2"/>
                </a:solidFill>
              </a:rPr>
              <a:t>Per Request Latency </a:t>
            </a:r>
            <a:r>
              <a:rPr lang="en-US" sz="2000" dirty="0" smtClean="0">
                <a:solidFill>
                  <a:schemeClr val="accent2"/>
                </a:solidFill>
              </a:rPr>
              <a:t>–</a:t>
            </a:r>
            <a:r>
              <a:rPr lang="en-CA" sz="2000" dirty="0" smtClean="0">
                <a:solidFill>
                  <a:schemeClr val="accent2"/>
                </a:solidFill>
              </a:rPr>
              <a:t> Arrival to CAS, Open Request</a:t>
            </a:r>
            <a:endParaRPr lang="en-CA" sz="2000" dirty="0">
              <a:solidFill>
                <a:schemeClr val="accent2"/>
              </a:solidFill>
            </a:endParaRPr>
          </a:p>
        </p:txBody>
      </p:sp>
      <p:sp>
        <p:nvSpPr>
          <p:cNvPr id="3" name="Content Placeholder 2"/>
          <p:cNvSpPr>
            <a:spLocks noGrp="1"/>
          </p:cNvSpPr>
          <p:nvPr>
            <p:ph idx="1"/>
          </p:nvPr>
        </p:nvSpPr>
        <p:spPr>
          <a:xfrm>
            <a:off x="896893" y="1637192"/>
            <a:ext cx="7608931" cy="3929579"/>
          </a:xfrm>
        </p:spPr>
        <p:txBody>
          <a:bodyPr/>
          <a:lstStyle/>
          <a:p>
            <a:pPr marL="361950" lvl="1" indent="-361950">
              <a:buSzPct val="125000"/>
              <a:buFont typeface="Arial" pitchFamily="34" charset="0"/>
              <a:buChar char="•"/>
            </a:pPr>
            <a:r>
              <a:rPr lang="en-GB" sz="1600" dirty="0" smtClean="0"/>
              <a:t>In an open request, the memory request is just a single CAS command because the row is already open. This means that </a:t>
            </a:r>
            <a:r>
              <a:rPr lang="en-GB" sz="1600" dirty="0" err="1"/>
              <a:t>t</a:t>
            </a:r>
            <a:r>
              <a:rPr lang="en-GB" sz="1000" dirty="0" err="1" smtClean="0"/>
              <a:t>AC</a:t>
            </a:r>
            <a:r>
              <a:rPr lang="en-GB" sz="1600" dirty="0" smtClean="0"/>
              <a:t> contains the latency of the timing constraints of previous commands.</a:t>
            </a:r>
          </a:p>
        </p:txBody>
      </p:sp>
      <p:sp>
        <p:nvSpPr>
          <p:cNvPr id="6" name="Slide Number Placeholder 5"/>
          <p:cNvSpPr>
            <a:spLocks noGrp="1"/>
          </p:cNvSpPr>
          <p:nvPr>
            <p:ph type="sldNum" sz="quarter" idx="12"/>
          </p:nvPr>
        </p:nvSpPr>
        <p:spPr/>
        <p:txBody>
          <a:bodyPr/>
          <a:lstStyle/>
          <a:p>
            <a:pPr>
              <a:defRPr/>
            </a:pPr>
            <a:fld id="{E88C9664-CCF3-4A01-9440-2679AB7EAC63}" type="slidenum">
              <a:rPr lang="en-US" smtClean="0"/>
              <a:pPr>
                <a:defRPr/>
              </a:pPr>
              <a:t>16</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29688"/>
            <a:ext cx="428625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4678" y="3518934"/>
            <a:ext cx="5199321"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2967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8675" y="5690594"/>
            <a:ext cx="2228850" cy="714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152364"/>
            <a:ext cx="8229600" cy="1143000"/>
          </a:xfrm>
        </p:spPr>
        <p:txBody>
          <a:bodyPr/>
          <a:lstStyle/>
          <a:p>
            <a:pPr algn="l"/>
            <a:r>
              <a:rPr lang="en-CA" sz="3000" dirty="0" smtClean="0">
                <a:effectLst>
                  <a:outerShdw blurRad="38100" dist="38100" dir="2700000" algn="tl">
                    <a:srgbClr val="000000">
                      <a:alpha val="43137"/>
                    </a:srgbClr>
                  </a:outerShdw>
                </a:effectLst>
              </a:rPr>
              <a:t>Worst Case Analysis</a:t>
            </a:r>
            <a:r>
              <a:rPr lang="en-CA" sz="3200" dirty="0" smtClean="0">
                <a:effectLst>
                  <a:outerShdw blurRad="38100" dist="38100" dir="2700000" algn="tl">
                    <a:srgbClr val="000000">
                      <a:alpha val="43137"/>
                    </a:srgbClr>
                  </a:outerShdw>
                </a:effectLst>
              </a:rPr>
              <a:t/>
            </a:r>
            <a:br>
              <a:rPr lang="en-CA" sz="3200" dirty="0" smtClean="0">
                <a:effectLst>
                  <a:outerShdw blurRad="38100" dist="38100" dir="2700000" algn="tl">
                    <a:srgbClr val="000000">
                      <a:alpha val="43137"/>
                    </a:srgbClr>
                  </a:outerShdw>
                </a:effectLst>
              </a:rPr>
            </a:br>
            <a:r>
              <a:rPr lang="en-CA" sz="2000" dirty="0" smtClean="0">
                <a:solidFill>
                  <a:schemeClr val="accent2"/>
                </a:solidFill>
              </a:rPr>
              <a:t>Per Request Latency </a:t>
            </a:r>
            <a:r>
              <a:rPr lang="en-US" sz="2000" dirty="0" smtClean="0">
                <a:solidFill>
                  <a:schemeClr val="accent2"/>
                </a:solidFill>
              </a:rPr>
              <a:t>–</a:t>
            </a:r>
            <a:r>
              <a:rPr lang="en-CA" sz="2000" dirty="0" smtClean="0">
                <a:solidFill>
                  <a:schemeClr val="accent2"/>
                </a:solidFill>
              </a:rPr>
              <a:t> Arrival to CAS, Close Request</a:t>
            </a:r>
            <a:endParaRPr lang="en-CA" sz="2000" dirty="0">
              <a:solidFill>
                <a:schemeClr val="accent2"/>
              </a:solidFill>
            </a:endParaRPr>
          </a:p>
        </p:txBody>
      </p:sp>
      <p:sp>
        <p:nvSpPr>
          <p:cNvPr id="6" name="Slide Number Placeholder 5"/>
          <p:cNvSpPr>
            <a:spLocks noGrp="1"/>
          </p:cNvSpPr>
          <p:nvPr>
            <p:ph type="sldNum" sz="quarter" idx="12"/>
          </p:nvPr>
        </p:nvSpPr>
        <p:spPr/>
        <p:txBody>
          <a:bodyPr/>
          <a:lstStyle/>
          <a:p>
            <a:pPr>
              <a:defRPr/>
            </a:pPr>
            <a:fld id="{E88C9664-CCF3-4A01-9440-2679AB7EAC63}" type="slidenum">
              <a:rPr lang="en-US" smtClean="0"/>
              <a:pPr>
                <a:defRPr/>
              </a:pPr>
              <a:t>17</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065" y="1148095"/>
            <a:ext cx="5695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0665" y="2608408"/>
            <a:ext cx="60007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8428" y="4006369"/>
            <a:ext cx="57626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2749" y="4809572"/>
            <a:ext cx="166687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9790" y="3370521"/>
            <a:ext cx="52292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7926" y="5238197"/>
            <a:ext cx="408622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7181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8675" y="5690594"/>
            <a:ext cx="2228850" cy="714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503238"/>
            <a:ext cx="8229600" cy="1143000"/>
          </a:xfrm>
        </p:spPr>
        <p:txBody>
          <a:bodyPr/>
          <a:lstStyle/>
          <a:p>
            <a:pPr algn="l"/>
            <a:r>
              <a:rPr lang="en-CA" sz="3000" dirty="0" smtClean="0">
                <a:effectLst>
                  <a:outerShdw blurRad="38100" dist="38100" dir="2700000" algn="tl">
                    <a:srgbClr val="000000">
                      <a:alpha val="43137"/>
                    </a:srgbClr>
                  </a:outerShdw>
                </a:effectLst>
              </a:rPr>
              <a:t>Worst Case Analysis</a:t>
            </a:r>
            <a:r>
              <a:rPr lang="en-CA" sz="3200" dirty="0" smtClean="0">
                <a:effectLst>
                  <a:outerShdw blurRad="38100" dist="38100" dir="2700000" algn="tl">
                    <a:srgbClr val="000000">
                      <a:alpha val="43137"/>
                    </a:srgbClr>
                  </a:outerShdw>
                </a:effectLst>
              </a:rPr>
              <a:t/>
            </a:r>
            <a:br>
              <a:rPr lang="en-CA" sz="3200" dirty="0" smtClean="0">
                <a:effectLst>
                  <a:outerShdw blurRad="38100" dist="38100" dir="2700000" algn="tl">
                    <a:srgbClr val="000000">
                      <a:alpha val="43137"/>
                    </a:srgbClr>
                  </a:outerShdw>
                </a:effectLst>
              </a:rPr>
            </a:br>
            <a:r>
              <a:rPr lang="en-CA" sz="2000" dirty="0" smtClean="0">
                <a:solidFill>
                  <a:schemeClr val="accent2"/>
                </a:solidFill>
              </a:rPr>
              <a:t>Per Request Latency </a:t>
            </a:r>
            <a:r>
              <a:rPr lang="en-US" sz="2000" dirty="0" smtClean="0">
                <a:solidFill>
                  <a:schemeClr val="accent2"/>
                </a:solidFill>
              </a:rPr>
              <a:t>–</a:t>
            </a:r>
            <a:r>
              <a:rPr lang="en-CA" sz="2000" dirty="0" smtClean="0">
                <a:solidFill>
                  <a:schemeClr val="accent2"/>
                </a:solidFill>
              </a:rPr>
              <a:t> </a:t>
            </a:r>
            <a:r>
              <a:rPr lang="en-CA" sz="2000" dirty="0" smtClean="0">
                <a:solidFill>
                  <a:schemeClr val="accent2"/>
                </a:solidFill>
              </a:rPr>
              <a:t>CAS to Data, Write</a:t>
            </a:r>
            <a:endParaRPr lang="en-CA" sz="2000" dirty="0">
              <a:solidFill>
                <a:schemeClr val="accent2"/>
              </a:solidFill>
            </a:endParaRPr>
          </a:p>
        </p:txBody>
      </p:sp>
      <p:sp>
        <p:nvSpPr>
          <p:cNvPr id="3" name="Content Placeholder 2"/>
          <p:cNvSpPr>
            <a:spLocks noGrp="1"/>
          </p:cNvSpPr>
          <p:nvPr>
            <p:ph idx="1"/>
          </p:nvPr>
        </p:nvSpPr>
        <p:spPr>
          <a:xfrm>
            <a:off x="896893" y="1637192"/>
            <a:ext cx="7608931" cy="3929579"/>
          </a:xfrm>
        </p:spPr>
        <p:txBody>
          <a:bodyPr/>
          <a:lstStyle/>
          <a:p>
            <a:pPr marL="361950" lvl="1" indent="-361950">
              <a:buSzPct val="125000"/>
              <a:buFont typeface="Arial" pitchFamily="34" charset="0"/>
              <a:buChar char="•"/>
            </a:pPr>
            <a:r>
              <a:rPr lang="en-GB" sz="1600" dirty="0" smtClean="0"/>
              <a:t>Worst case interference is when all M-1 requestors </a:t>
            </a:r>
            <a:r>
              <a:rPr lang="en-GB" sz="1600" dirty="0" err="1" smtClean="0"/>
              <a:t>enqueue</a:t>
            </a:r>
            <a:r>
              <a:rPr lang="en-GB" sz="1600" dirty="0" smtClean="0"/>
              <a:t> a CAS command in the global FIFO in an alternating pattern of read and write commands. </a:t>
            </a:r>
            <a:endParaRPr lang="en-GB" sz="1600" dirty="0" smtClean="0"/>
          </a:p>
        </p:txBody>
      </p:sp>
      <p:sp>
        <p:nvSpPr>
          <p:cNvPr id="6" name="Slide Number Placeholder 5"/>
          <p:cNvSpPr>
            <a:spLocks noGrp="1"/>
          </p:cNvSpPr>
          <p:nvPr>
            <p:ph type="sldNum" sz="quarter" idx="12"/>
          </p:nvPr>
        </p:nvSpPr>
        <p:spPr/>
        <p:txBody>
          <a:bodyPr/>
          <a:lstStyle/>
          <a:p>
            <a:pPr>
              <a:defRPr/>
            </a:pPr>
            <a:fld id="{E88C9664-CCF3-4A01-9440-2679AB7EAC63}" type="slidenum">
              <a:rPr lang="en-US" smtClean="0"/>
              <a:pPr>
                <a:defRPr/>
              </a:pPr>
              <a:t>18</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2357953"/>
            <a:ext cx="5171778" cy="2458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1644" y="4894701"/>
            <a:ext cx="5534690" cy="672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2165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8675" y="5690594"/>
            <a:ext cx="2228850" cy="714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503238"/>
            <a:ext cx="8229600" cy="1143000"/>
          </a:xfrm>
        </p:spPr>
        <p:txBody>
          <a:bodyPr/>
          <a:lstStyle/>
          <a:p>
            <a:pPr algn="l"/>
            <a:r>
              <a:rPr lang="en-CA" sz="3000" dirty="0" smtClean="0">
                <a:effectLst>
                  <a:outerShdw blurRad="38100" dist="38100" dir="2700000" algn="tl">
                    <a:srgbClr val="000000">
                      <a:alpha val="43137"/>
                    </a:srgbClr>
                  </a:outerShdw>
                </a:effectLst>
              </a:rPr>
              <a:t>Worst Case Analysis</a:t>
            </a:r>
            <a:r>
              <a:rPr lang="en-CA" sz="3200" dirty="0" smtClean="0">
                <a:effectLst>
                  <a:outerShdw blurRad="38100" dist="38100" dir="2700000" algn="tl">
                    <a:srgbClr val="000000">
                      <a:alpha val="43137"/>
                    </a:srgbClr>
                  </a:outerShdw>
                </a:effectLst>
              </a:rPr>
              <a:t/>
            </a:r>
            <a:br>
              <a:rPr lang="en-CA" sz="3200" dirty="0" smtClean="0">
                <a:effectLst>
                  <a:outerShdw blurRad="38100" dist="38100" dir="2700000" algn="tl">
                    <a:srgbClr val="000000">
                      <a:alpha val="43137"/>
                    </a:srgbClr>
                  </a:outerShdw>
                </a:effectLst>
              </a:rPr>
            </a:br>
            <a:r>
              <a:rPr lang="en-CA" sz="2000" dirty="0" smtClean="0">
                <a:solidFill>
                  <a:schemeClr val="accent2"/>
                </a:solidFill>
              </a:rPr>
              <a:t>Per Request Latency </a:t>
            </a:r>
            <a:r>
              <a:rPr lang="en-US" sz="2000" dirty="0" smtClean="0">
                <a:solidFill>
                  <a:schemeClr val="accent2"/>
                </a:solidFill>
              </a:rPr>
              <a:t>–</a:t>
            </a:r>
            <a:r>
              <a:rPr lang="en-CA" sz="2000" dirty="0" smtClean="0">
                <a:solidFill>
                  <a:schemeClr val="accent2"/>
                </a:solidFill>
              </a:rPr>
              <a:t> </a:t>
            </a:r>
            <a:r>
              <a:rPr lang="en-CA" sz="2000" dirty="0" smtClean="0">
                <a:solidFill>
                  <a:schemeClr val="accent2"/>
                </a:solidFill>
              </a:rPr>
              <a:t>CAS to Data, Read</a:t>
            </a:r>
            <a:endParaRPr lang="en-CA" sz="2000" dirty="0">
              <a:solidFill>
                <a:schemeClr val="accent2"/>
              </a:solidFill>
            </a:endParaRPr>
          </a:p>
        </p:txBody>
      </p:sp>
      <p:sp>
        <p:nvSpPr>
          <p:cNvPr id="3" name="Content Placeholder 2"/>
          <p:cNvSpPr>
            <a:spLocks noGrp="1"/>
          </p:cNvSpPr>
          <p:nvPr>
            <p:ph idx="1"/>
          </p:nvPr>
        </p:nvSpPr>
        <p:spPr>
          <a:xfrm>
            <a:off x="896893" y="1637192"/>
            <a:ext cx="7608931" cy="3929579"/>
          </a:xfrm>
        </p:spPr>
        <p:txBody>
          <a:bodyPr/>
          <a:lstStyle/>
          <a:p>
            <a:pPr marL="361950" lvl="1" indent="-361950">
              <a:buSzPct val="125000"/>
              <a:buFont typeface="Arial" pitchFamily="34" charset="0"/>
              <a:buChar char="•"/>
            </a:pPr>
            <a:r>
              <a:rPr lang="en-GB" sz="1600" dirty="0" smtClean="0"/>
              <a:t>Worst case interference is when all M-1 requestors </a:t>
            </a:r>
            <a:r>
              <a:rPr lang="en-GB" sz="1600" dirty="0" err="1" smtClean="0"/>
              <a:t>enqueue</a:t>
            </a:r>
            <a:r>
              <a:rPr lang="en-GB" sz="1600" dirty="0" smtClean="0"/>
              <a:t> a CAS command in the global FIFO in an alternating pattern of read and write commands. Same as the write case except the last read command contributes diff latency.</a:t>
            </a:r>
            <a:endParaRPr lang="en-GB" sz="1600" dirty="0" smtClean="0"/>
          </a:p>
        </p:txBody>
      </p:sp>
      <p:sp>
        <p:nvSpPr>
          <p:cNvPr id="6" name="Slide Number Placeholder 5"/>
          <p:cNvSpPr>
            <a:spLocks noGrp="1"/>
          </p:cNvSpPr>
          <p:nvPr>
            <p:ph type="sldNum" sz="quarter" idx="12"/>
          </p:nvPr>
        </p:nvSpPr>
        <p:spPr/>
        <p:txBody>
          <a:bodyPr/>
          <a:lstStyle/>
          <a:p>
            <a:pPr>
              <a:defRPr/>
            </a:pPr>
            <a:fld id="{E88C9664-CCF3-4A01-9440-2679AB7EAC63}" type="slidenum">
              <a:rPr lang="en-US" smtClean="0"/>
              <a:pPr>
                <a:defRPr/>
              </a:pPr>
              <a:t>19</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770" y="3508743"/>
            <a:ext cx="5907944" cy="883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3264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8675" y="5690594"/>
            <a:ext cx="2228850" cy="714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763543" y="1371599"/>
            <a:ext cx="7608931" cy="4800601"/>
          </a:xfrm>
        </p:spPr>
        <p:txBody>
          <a:bodyPr/>
          <a:lstStyle/>
          <a:p>
            <a:pPr lvl="0">
              <a:buSzPct val="125000"/>
              <a:buFont typeface="Arial" pitchFamily="34" charset="0"/>
              <a:buChar char="•"/>
            </a:pPr>
            <a:r>
              <a:rPr lang="en-GB" sz="2200" dirty="0" smtClean="0"/>
              <a:t>Embedded systems are increasingly using chip multiprocessors (CMPs) due to their low power and high performance capabilities.</a:t>
            </a:r>
            <a:br>
              <a:rPr lang="en-GB" sz="2200" dirty="0" smtClean="0"/>
            </a:br>
            <a:endParaRPr lang="en-GB" sz="2200" dirty="0" smtClean="0"/>
          </a:p>
          <a:p>
            <a:pPr lvl="0">
              <a:buSzPct val="125000"/>
              <a:buFont typeface="Arial" pitchFamily="34" charset="0"/>
              <a:buChar char="•"/>
            </a:pPr>
            <a:r>
              <a:rPr lang="en-GB" sz="2200" dirty="0" smtClean="0"/>
              <a:t>Shared main memory becoming a significant bottleneck.</a:t>
            </a:r>
            <a:br>
              <a:rPr lang="en-GB" sz="2200" dirty="0" smtClean="0"/>
            </a:br>
            <a:endParaRPr lang="en-GB" sz="2200" dirty="0" smtClean="0"/>
          </a:p>
          <a:p>
            <a:pPr lvl="0">
              <a:buSzPct val="125000"/>
              <a:buFont typeface="Arial" pitchFamily="34" charset="0"/>
              <a:buChar char="•"/>
            </a:pPr>
            <a:r>
              <a:rPr lang="en-GB" sz="2200" dirty="0" smtClean="0"/>
              <a:t>There is a need to bound worst case memory latency to provide hard guarantees to real-time tasks.  </a:t>
            </a:r>
          </a:p>
          <a:p>
            <a:pPr lvl="0">
              <a:buSzPct val="125000"/>
              <a:buFont typeface="Arial" pitchFamily="34" charset="0"/>
              <a:buChar char="•"/>
            </a:pPr>
            <a:endParaRPr lang="en-GB" sz="1400" dirty="0"/>
          </a:p>
          <a:p>
            <a:pPr lvl="0">
              <a:buSzPct val="125000"/>
              <a:buFont typeface="Arial" pitchFamily="34" charset="0"/>
              <a:buChar char="•"/>
            </a:pPr>
            <a:endParaRPr lang="en-GB" sz="1400" dirty="0"/>
          </a:p>
        </p:txBody>
      </p:sp>
      <p:sp>
        <p:nvSpPr>
          <p:cNvPr id="6" name="Slide Number Placeholder 5"/>
          <p:cNvSpPr>
            <a:spLocks noGrp="1"/>
          </p:cNvSpPr>
          <p:nvPr>
            <p:ph type="sldNum" sz="quarter" idx="12"/>
          </p:nvPr>
        </p:nvSpPr>
        <p:spPr/>
        <p:txBody>
          <a:bodyPr/>
          <a:lstStyle/>
          <a:p>
            <a:pPr>
              <a:defRPr/>
            </a:pPr>
            <a:fld id="{E88C9664-CCF3-4A01-9440-2679AB7EAC63}" type="slidenum">
              <a:rPr lang="en-US" smtClean="0"/>
              <a:pPr>
                <a:defRPr/>
              </a:pPr>
              <a:t>2</a:t>
            </a:fld>
            <a:endParaRPr lang="en-US"/>
          </a:p>
        </p:txBody>
      </p:sp>
      <p:sp>
        <p:nvSpPr>
          <p:cNvPr id="7" name="Title 1"/>
          <p:cNvSpPr txBox="1">
            <a:spLocks/>
          </p:cNvSpPr>
          <p:nvPr/>
        </p:nvSpPr>
        <p:spPr bwMode="auto">
          <a:xfrm>
            <a:off x="457200" y="2365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a:lstStyle>
          <a:p>
            <a:pPr algn="l"/>
            <a:r>
              <a:rPr lang="en-CA" sz="3000" dirty="0" smtClean="0">
                <a:effectLst>
                  <a:outerShdw blurRad="38100" dist="38100" dir="2700000" algn="tl">
                    <a:srgbClr val="000000">
                      <a:alpha val="43137"/>
                    </a:srgbClr>
                  </a:outerShdw>
                </a:effectLst>
              </a:rPr>
              <a:t>Introduction</a:t>
            </a:r>
            <a:r>
              <a:rPr lang="en-CA" sz="3200" dirty="0" smtClean="0">
                <a:effectLst>
                  <a:outerShdw blurRad="38100" dist="38100" dir="2700000" algn="tl">
                    <a:srgbClr val="000000">
                      <a:alpha val="43137"/>
                    </a:srgbClr>
                  </a:outerShdw>
                </a:effectLst>
              </a:rPr>
              <a:t/>
            </a:r>
            <a:br>
              <a:rPr lang="en-CA" sz="3200" dirty="0" smtClean="0">
                <a:effectLst>
                  <a:outerShdw blurRad="38100" dist="38100" dir="2700000" algn="tl">
                    <a:srgbClr val="000000">
                      <a:alpha val="43137"/>
                    </a:srgbClr>
                  </a:outerShdw>
                </a:effectLst>
              </a:rPr>
            </a:br>
            <a:r>
              <a:rPr lang="en-CA" sz="2000" dirty="0" smtClean="0">
                <a:solidFill>
                  <a:schemeClr val="accent2"/>
                </a:solidFill>
              </a:rPr>
              <a:t>Context</a:t>
            </a:r>
            <a:endParaRPr lang="en-CA" sz="2000" dirty="0">
              <a:solidFill>
                <a:schemeClr val="accent2"/>
              </a:solidFill>
            </a:endParaRPr>
          </a:p>
        </p:txBody>
      </p:sp>
    </p:spTree>
    <p:extLst>
      <p:ext uri="{BB962C8B-B14F-4D97-AF65-F5344CB8AC3E}">
        <p14:creationId xmlns:p14="http://schemas.microsoft.com/office/powerpoint/2010/main" val="28227195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8675" y="5690594"/>
            <a:ext cx="2228850" cy="714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503238"/>
            <a:ext cx="8229600" cy="1143000"/>
          </a:xfrm>
        </p:spPr>
        <p:txBody>
          <a:bodyPr/>
          <a:lstStyle/>
          <a:p>
            <a:pPr algn="l"/>
            <a:r>
              <a:rPr lang="en-CA" sz="3000" dirty="0" smtClean="0">
                <a:effectLst>
                  <a:outerShdw blurRad="38100" dist="38100" dir="2700000" algn="tl">
                    <a:srgbClr val="000000">
                      <a:alpha val="43137"/>
                    </a:srgbClr>
                  </a:outerShdw>
                </a:effectLst>
              </a:rPr>
              <a:t>Worst Case Analysis</a:t>
            </a:r>
            <a:r>
              <a:rPr lang="en-CA" sz="3200" dirty="0" smtClean="0">
                <a:effectLst>
                  <a:outerShdw blurRad="38100" dist="38100" dir="2700000" algn="tl">
                    <a:srgbClr val="000000">
                      <a:alpha val="43137"/>
                    </a:srgbClr>
                  </a:outerShdw>
                </a:effectLst>
              </a:rPr>
              <a:t/>
            </a:r>
            <a:br>
              <a:rPr lang="en-CA" sz="3200" dirty="0" smtClean="0">
                <a:effectLst>
                  <a:outerShdw blurRad="38100" dist="38100" dir="2700000" algn="tl">
                    <a:srgbClr val="000000">
                      <a:alpha val="43137"/>
                    </a:srgbClr>
                  </a:outerShdw>
                </a:effectLst>
              </a:rPr>
            </a:br>
            <a:r>
              <a:rPr lang="en-CA" sz="2000" dirty="0" smtClean="0">
                <a:solidFill>
                  <a:schemeClr val="accent2"/>
                </a:solidFill>
              </a:rPr>
              <a:t>Cumulative Latency </a:t>
            </a:r>
            <a:endParaRPr lang="en-CA" sz="2000" dirty="0">
              <a:solidFill>
                <a:schemeClr val="accent2"/>
              </a:solidFill>
            </a:endParaRPr>
          </a:p>
        </p:txBody>
      </p:sp>
      <p:sp>
        <p:nvSpPr>
          <p:cNvPr id="3" name="Content Placeholder 2"/>
          <p:cNvSpPr>
            <a:spLocks noGrp="1"/>
          </p:cNvSpPr>
          <p:nvPr>
            <p:ph idx="1"/>
          </p:nvPr>
        </p:nvSpPr>
        <p:spPr>
          <a:xfrm>
            <a:off x="981954" y="2806773"/>
            <a:ext cx="7608931" cy="3929579"/>
          </a:xfrm>
        </p:spPr>
        <p:txBody>
          <a:bodyPr/>
          <a:lstStyle/>
          <a:p>
            <a:pPr marL="361950" lvl="1" indent="-361950">
              <a:buSzPct val="125000"/>
              <a:buFont typeface="Arial" pitchFamily="34" charset="0"/>
              <a:buChar char="•"/>
            </a:pPr>
            <a:r>
              <a:rPr lang="en-GB" sz="1600" dirty="0" err="1" smtClean="0"/>
              <a:t>t</a:t>
            </a:r>
            <a:r>
              <a:rPr lang="en-GB" sz="1050" dirty="0" err="1" smtClean="0"/>
              <a:t>AC</a:t>
            </a:r>
            <a:r>
              <a:rPr lang="en-GB" sz="1050" dirty="0" smtClean="0"/>
              <a:t>:</a:t>
            </a:r>
            <a:endParaRPr lang="en-GB" sz="1600" dirty="0" smtClean="0"/>
          </a:p>
        </p:txBody>
      </p:sp>
      <p:sp>
        <p:nvSpPr>
          <p:cNvPr id="6" name="Slide Number Placeholder 5"/>
          <p:cNvSpPr>
            <a:spLocks noGrp="1"/>
          </p:cNvSpPr>
          <p:nvPr>
            <p:ph type="sldNum" sz="quarter" idx="12"/>
          </p:nvPr>
        </p:nvSpPr>
        <p:spPr/>
        <p:txBody>
          <a:bodyPr/>
          <a:lstStyle/>
          <a:p>
            <a:pPr>
              <a:defRPr/>
            </a:pPr>
            <a:fld id="{E88C9664-CCF3-4A01-9440-2679AB7EAC63}" type="slidenum">
              <a:rPr lang="en-US" smtClean="0"/>
              <a:pPr>
                <a:defRPr/>
              </a:pPr>
              <a:t>20</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763" y="2028382"/>
            <a:ext cx="6043613" cy="566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100" y="3181108"/>
            <a:ext cx="5391704" cy="2307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4448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8675" y="5690594"/>
            <a:ext cx="2228850" cy="714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503238"/>
            <a:ext cx="8229600" cy="1143000"/>
          </a:xfrm>
        </p:spPr>
        <p:txBody>
          <a:bodyPr/>
          <a:lstStyle/>
          <a:p>
            <a:pPr algn="l"/>
            <a:r>
              <a:rPr lang="en-CA" sz="3000" dirty="0" smtClean="0">
                <a:effectLst>
                  <a:outerShdw blurRad="38100" dist="38100" dir="2700000" algn="tl">
                    <a:srgbClr val="000000">
                      <a:alpha val="43137"/>
                    </a:srgbClr>
                  </a:outerShdw>
                </a:effectLst>
              </a:rPr>
              <a:t>Worst Case Analysis</a:t>
            </a:r>
            <a:r>
              <a:rPr lang="en-CA" sz="3200" dirty="0" smtClean="0">
                <a:effectLst>
                  <a:outerShdw blurRad="38100" dist="38100" dir="2700000" algn="tl">
                    <a:srgbClr val="000000">
                      <a:alpha val="43137"/>
                    </a:srgbClr>
                  </a:outerShdw>
                </a:effectLst>
              </a:rPr>
              <a:t/>
            </a:r>
            <a:br>
              <a:rPr lang="en-CA" sz="3200" dirty="0" smtClean="0">
                <a:effectLst>
                  <a:outerShdw blurRad="38100" dist="38100" dir="2700000" algn="tl">
                    <a:srgbClr val="000000">
                      <a:alpha val="43137"/>
                    </a:srgbClr>
                  </a:outerShdw>
                </a:effectLst>
              </a:rPr>
            </a:br>
            <a:r>
              <a:rPr lang="en-CA" sz="2000" dirty="0" smtClean="0">
                <a:solidFill>
                  <a:schemeClr val="accent2"/>
                </a:solidFill>
              </a:rPr>
              <a:t>Refresh, Overall Latency</a:t>
            </a:r>
            <a:endParaRPr lang="en-CA" sz="2000" dirty="0">
              <a:solidFill>
                <a:schemeClr val="accent2"/>
              </a:solidFill>
            </a:endParaRPr>
          </a:p>
        </p:txBody>
      </p:sp>
      <p:sp>
        <p:nvSpPr>
          <p:cNvPr id="3" name="Content Placeholder 2"/>
          <p:cNvSpPr>
            <a:spLocks noGrp="1"/>
          </p:cNvSpPr>
          <p:nvPr>
            <p:ph idx="1"/>
          </p:nvPr>
        </p:nvSpPr>
        <p:spPr>
          <a:xfrm>
            <a:off x="896893" y="1637192"/>
            <a:ext cx="7608931" cy="3929579"/>
          </a:xfrm>
        </p:spPr>
        <p:txBody>
          <a:bodyPr/>
          <a:lstStyle/>
          <a:p>
            <a:pPr marL="361950" lvl="1" indent="-361950">
              <a:buSzPct val="125000"/>
              <a:buFont typeface="Arial" pitchFamily="34" charset="0"/>
              <a:buChar char="•"/>
            </a:pPr>
            <a:r>
              <a:rPr lang="en-GB" sz="1600" dirty="0" smtClean="0"/>
              <a:t>Refresh commands are issued periodically and must be considered</a:t>
            </a:r>
            <a:r>
              <a:rPr lang="en-GB" sz="1600" dirty="0"/>
              <a:t> </a:t>
            </a:r>
            <a:r>
              <a:rPr lang="en-GB" sz="1600" dirty="0" smtClean="0"/>
              <a:t>as it is a time in which the DRAM cannot service any requests. </a:t>
            </a:r>
            <a:r>
              <a:rPr lang="en-GB" sz="1600" dirty="0" smtClean="0"/>
              <a:t/>
            </a:r>
            <a:br>
              <a:rPr lang="en-GB" sz="1600" dirty="0" smtClean="0"/>
            </a:br>
            <a:endParaRPr lang="en-GB" sz="1600" dirty="0" smtClean="0"/>
          </a:p>
          <a:p>
            <a:pPr marL="361950" lvl="1" indent="-361950">
              <a:buSzPct val="125000"/>
              <a:buFont typeface="Arial" pitchFamily="34" charset="0"/>
              <a:buChar char="•"/>
            </a:pPr>
            <a:r>
              <a:rPr lang="en-GB" sz="1600" dirty="0" smtClean="0"/>
              <a:t>Added  complexity because all row buffers are closed, this turns open requests into close requests. </a:t>
            </a:r>
            <a:r>
              <a:rPr lang="en-GB" sz="1600" dirty="0"/>
              <a:t/>
            </a:r>
            <a:br>
              <a:rPr lang="en-GB" sz="1600" dirty="0"/>
            </a:br>
            <a:endParaRPr lang="en-GB" sz="1600" dirty="0" smtClean="0"/>
          </a:p>
          <a:p>
            <a:pPr marL="361950" lvl="1" indent="-361950">
              <a:buSzPct val="125000"/>
              <a:buFont typeface="Arial" pitchFamily="34" charset="0"/>
              <a:buChar char="•"/>
            </a:pPr>
            <a:r>
              <a:rPr lang="en-GB" sz="1600" dirty="0" smtClean="0"/>
              <a:t>In order to determine how many open requests turn to close requests, need to compute how many refresh operations can take place during the execution of a task. Task execution depends on cumulative memory latency, circular dependency!</a:t>
            </a:r>
          </a:p>
        </p:txBody>
      </p:sp>
      <p:sp>
        <p:nvSpPr>
          <p:cNvPr id="6" name="Slide Number Placeholder 5"/>
          <p:cNvSpPr>
            <a:spLocks noGrp="1"/>
          </p:cNvSpPr>
          <p:nvPr>
            <p:ph type="sldNum" sz="quarter" idx="12"/>
          </p:nvPr>
        </p:nvSpPr>
        <p:spPr/>
        <p:txBody>
          <a:bodyPr/>
          <a:lstStyle/>
          <a:p>
            <a:pPr>
              <a:defRPr/>
            </a:pPr>
            <a:fld id="{E88C9664-CCF3-4A01-9440-2679AB7EAC63}" type="slidenum">
              <a:rPr lang="en-US" smtClean="0"/>
              <a:pPr>
                <a:defRPr/>
              </a:pPr>
              <a:t>21</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832" y="4525483"/>
            <a:ext cx="423862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6389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8675" y="5690594"/>
            <a:ext cx="2228850" cy="714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503238"/>
            <a:ext cx="8229600" cy="1143000"/>
          </a:xfrm>
        </p:spPr>
        <p:txBody>
          <a:bodyPr/>
          <a:lstStyle/>
          <a:p>
            <a:pPr algn="l"/>
            <a:r>
              <a:rPr lang="en-CA" sz="3000" dirty="0" smtClean="0">
                <a:effectLst>
                  <a:outerShdw blurRad="38100" dist="38100" dir="2700000" algn="tl">
                    <a:srgbClr val="000000">
                      <a:alpha val="43137"/>
                    </a:srgbClr>
                  </a:outerShdw>
                </a:effectLst>
              </a:rPr>
              <a:t>Evaluation</a:t>
            </a:r>
            <a:r>
              <a:rPr lang="en-CA" sz="3200" dirty="0" smtClean="0">
                <a:effectLst>
                  <a:outerShdw blurRad="38100" dist="38100" dir="2700000" algn="tl">
                    <a:srgbClr val="000000">
                      <a:alpha val="43137"/>
                    </a:srgbClr>
                  </a:outerShdw>
                </a:effectLst>
              </a:rPr>
              <a:t/>
            </a:r>
            <a:br>
              <a:rPr lang="en-CA" sz="3200" dirty="0" smtClean="0">
                <a:effectLst>
                  <a:outerShdw blurRad="38100" dist="38100" dir="2700000" algn="tl">
                    <a:srgbClr val="000000">
                      <a:alpha val="43137"/>
                    </a:srgbClr>
                  </a:outerShdw>
                </a:effectLst>
              </a:rPr>
            </a:br>
            <a:r>
              <a:rPr lang="en-CA" sz="2000" dirty="0" smtClean="0">
                <a:solidFill>
                  <a:schemeClr val="accent2"/>
                </a:solidFill>
              </a:rPr>
              <a:t>Setup</a:t>
            </a:r>
            <a:endParaRPr lang="en-CA" sz="2000" dirty="0">
              <a:solidFill>
                <a:schemeClr val="accent2"/>
              </a:solidFill>
            </a:endParaRPr>
          </a:p>
        </p:txBody>
      </p:sp>
      <p:sp>
        <p:nvSpPr>
          <p:cNvPr id="3" name="Content Placeholder 2"/>
          <p:cNvSpPr>
            <a:spLocks noGrp="1"/>
          </p:cNvSpPr>
          <p:nvPr>
            <p:ph idx="1"/>
          </p:nvPr>
        </p:nvSpPr>
        <p:spPr>
          <a:xfrm>
            <a:off x="896893" y="1637192"/>
            <a:ext cx="7608931" cy="3929579"/>
          </a:xfrm>
        </p:spPr>
        <p:txBody>
          <a:bodyPr/>
          <a:lstStyle/>
          <a:p>
            <a:pPr marL="361950" lvl="1" indent="-361950">
              <a:buSzPct val="125000"/>
              <a:buFont typeface="Arial" pitchFamily="34" charset="0"/>
              <a:buChar char="•"/>
            </a:pPr>
            <a:r>
              <a:rPr lang="en-GB" sz="1600" dirty="0" smtClean="0"/>
              <a:t>Compared against the </a:t>
            </a:r>
            <a:r>
              <a:rPr lang="en-GB" sz="1600" dirty="0" err="1" smtClean="0"/>
              <a:t>Analyzable</a:t>
            </a:r>
            <a:r>
              <a:rPr lang="en-GB" sz="1600" dirty="0" smtClean="0"/>
              <a:t> Memory Controller (AMC)</a:t>
            </a:r>
            <a:br>
              <a:rPr lang="en-GB" sz="1600" dirty="0" smtClean="0"/>
            </a:br>
            <a:endParaRPr lang="en-GB" sz="1600" dirty="0" smtClean="0"/>
          </a:p>
          <a:p>
            <a:pPr marL="361950" lvl="1" indent="-361950">
              <a:buSzPct val="125000"/>
              <a:buFont typeface="Arial" pitchFamily="34" charset="0"/>
              <a:buChar char="•"/>
            </a:pPr>
            <a:r>
              <a:rPr lang="en-GB" sz="1600" dirty="0" smtClean="0"/>
              <a:t>Fair comparison as AMC also utilizes a fair round robin arbitration system which does not prioritize requestors. </a:t>
            </a:r>
            <a:br>
              <a:rPr lang="en-GB" sz="1600" dirty="0" smtClean="0"/>
            </a:br>
            <a:endParaRPr lang="en-GB" sz="1600" dirty="0" smtClean="0"/>
          </a:p>
          <a:p>
            <a:pPr marL="361950" lvl="1" indent="-361950">
              <a:buSzPct val="125000"/>
              <a:buFont typeface="Arial" pitchFamily="34" charset="0"/>
              <a:buChar char="•"/>
            </a:pPr>
            <a:r>
              <a:rPr lang="en-GB" sz="1600" dirty="0" smtClean="0"/>
              <a:t>AMC uses interleaved banks.</a:t>
            </a:r>
            <a:br>
              <a:rPr lang="en-GB" sz="1600" dirty="0" smtClean="0"/>
            </a:br>
            <a:endParaRPr lang="en-GB" sz="1600" dirty="0" smtClean="0"/>
          </a:p>
          <a:p>
            <a:pPr marL="361950" lvl="1" indent="-361950">
              <a:buSzPct val="125000"/>
              <a:buFont typeface="Arial" pitchFamily="34" charset="0"/>
              <a:buChar char="•"/>
            </a:pPr>
            <a:r>
              <a:rPr lang="en-GB" sz="1600" dirty="0" smtClean="0"/>
              <a:t>AMC uses close row policy. </a:t>
            </a:r>
          </a:p>
        </p:txBody>
      </p:sp>
      <p:sp>
        <p:nvSpPr>
          <p:cNvPr id="6" name="Slide Number Placeholder 5"/>
          <p:cNvSpPr>
            <a:spLocks noGrp="1"/>
          </p:cNvSpPr>
          <p:nvPr>
            <p:ph type="sldNum" sz="quarter" idx="12"/>
          </p:nvPr>
        </p:nvSpPr>
        <p:spPr/>
        <p:txBody>
          <a:bodyPr/>
          <a:lstStyle/>
          <a:p>
            <a:pPr>
              <a:defRPr/>
            </a:pPr>
            <a:fld id="{E88C9664-CCF3-4A01-9440-2679AB7EAC63}" type="slidenum">
              <a:rPr lang="en-US" smtClean="0"/>
              <a:pPr>
                <a:defRPr/>
              </a:pPr>
              <a:t>22</a:t>
            </a:fld>
            <a:endParaRPr lang="en-US"/>
          </a:p>
        </p:txBody>
      </p:sp>
    </p:spTree>
    <p:extLst>
      <p:ext uri="{BB962C8B-B14F-4D97-AF65-F5344CB8AC3E}">
        <p14:creationId xmlns:p14="http://schemas.microsoft.com/office/powerpoint/2010/main" val="37689852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5609" y="5732462"/>
            <a:ext cx="2228850" cy="714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503238"/>
            <a:ext cx="8229600" cy="1143000"/>
          </a:xfrm>
        </p:spPr>
        <p:txBody>
          <a:bodyPr/>
          <a:lstStyle/>
          <a:p>
            <a:pPr algn="l"/>
            <a:r>
              <a:rPr lang="en-CA" sz="3000" dirty="0" smtClean="0">
                <a:effectLst>
                  <a:outerShdw blurRad="38100" dist="38100" dir="2700000" algn="tl">
                    <a:srgbClr val="000000">
                      <a:alpha val="43137"/>
                    </a:srgbClr>
                  </a:outerShdw>
                </a:effectLst>
              </a:rPr>
              <a:t>Evaluation</a:t>
            </a:r>
            <a:r>
              <a:rPr lang="en-CA" sz="3200" dirty="0" smtClean="0">
                <a:effectLst>
                  <a:outerShdw blurRad="38100" dist="38100" dir="2700000" algn="tl">
                    <a:srgbClr val="000000">
                      <a:alpha val="43137"/>
                    </a:srgbClr>
                  </a:outerShdw>
                </a:effectLst>
              </a:rPr>
              <a:t/>
            </a:r>
            <a:br>
              <a:rPr lang="en-CA" sz="3200" dirty="0" smtClean="0">
                <a:effectLst>
                  <a:outerShdw blurRad="38100" dist="38100" dir="2700000" algn="tl">
                    <a:srgbClr val="000000">
                      <a:alpha val="43137"/>
                    </a:srgbClr>
                  </a:outerShdw>
                </a:effectLst>
              </a:rPr>
            </a:br>
            <a:r>
              <a:rPr lang="en-CA" sz="2000" dirty="0" smtClean="0">
                <a:solidFill>
                  <a:schemeClr val="accent2"/>
                </a:solidFill>
              </a:rPr>
              <a:t>Synthetic Benchmark </a:t>
            </a:r>
            <a:endParaRPr lang="en-CA" sz="2000" dirty="0">
              <a:solidFill>
                <a:schemeClr val="accent2"/>
              </a:solidFill>
            </a:endParaRPr>
          </a:p>
        </p:txBody>
      </p:sp>
      <p:sp>
        <p:nvSpPr>
          <p:cNvPr id="6" name="Slide Number Placeholder 5"/>
          <p:cNvSpPr>
            <a:spLocks noGrp="1"/>
          </p:cNvSpPr>
          <p:nvPr>
            <p:ph type="sldNum" sz="quarter" idx="12"/>
          </p:nvPr>
        </p:nvSpPr>
        <p:spPr/>
        <p:txBody>
          <a:bodyPr/>
          <a:lstStyle/>
          <a:p>
            <a:pPr>
              <a:defRPr/>
            </a:pPr>
            <a:fld id="{E88C9664-CCF3-4A01-9440-2679AB7EAC63}" type="slidenum">
              <a:rPr lang="en-US" smtClean="0"/>
              <a:pPr>
                <a:defRPr/>
              </a:pPr>
              <a:t>23</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29" y="1440377"/>
            <a:ext cx="4283650" cy="2751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7066" y="1400024"/>
            <a:ext cx="4616301" cy="2772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8029" y="4565245"/>
            <a:ext cx="6259340" cy="88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94859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5609" y="5732462"/>
            <a:ext cx="2228850" cy="714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503238"/>
            <a:ext cx="8229600" cy="1143000"/>
          </a:xfrm>
        </p:spPr>
        <p:txBody>
          <a:bodyPr/>
          <a:lstStyle/>
          <a:p>
            <a:pPr algn="l"/>
            <a:r>
              <a:rPr lang="en-CA" sz="3000" dirty="0" smtClean="0">
                <a:effectLst>
                  <a:outerShdw blurRad="38100" dist="38100" dir="2700000" algn="tl">
                    <a:srgbClr val="000000">
                      <a:alpha val="43137"/>
                    </a:srgbClr>
                  </a:outerShdw>
                </a:effectLst>
              </a:rPr>
              <a:t>Evaluation</a:t>
            </a:r>
            <a:r>
              <a:rPr lang="en-CA" sz="3200" dirty="0" smtClean="0">
                <a:effectLst>
                  <a:outerShdw blurRad="38100" dist="38100" dir="2700000" algn="tl">
                    <a:srgbClr val="000000">
                      <a:alpha val="43137"/>
                    </a:srgbClr>
                  </a:outerShdw>
                </a:effectLst>
              </a:rPr>
              <a:t/>
            </a:r>
            <a:br>
              <a:rPr lang="en-CA" sz="3200" dirty="0" smtClean="0">
                <a:effectLst>
                  <a:outerShdw blurRad="38100" dist="38100" dir="2700000" algn="tl">
                    <a:srgbClr val="000000">
                      <a:alpha val="43137"/>
                    </a:srgbClr>
                  </a:outerShdw>
                </a:effectLst>
              </a:rPr>
            </a:br>
            <a:r>
              <a:rPr lang="en-CA" sz="2000" dirty="0" err="1" smtClean="0">
                <a:solidFill>
                  <a:schemeClr val="accent2"/>
                </a:solidFill>
              </a:rPr>
              <a:t>CHStone</a:t>
            </a:r>
            <a:r>
              <a:rPr lang="en-CA" sz="2000" dirty="0" smtClean="0">
                <a:solidFill>
                  <a:schemeClr val="accent2"/>
                </a:solidFill>
              </a:rPr>
              <a:t> Benchmark </a:t>
            </a:r>
            <a:endParaRPr lang="en-CA" sz="2000" dirty="0">
              <a:solidFill>
                <a:schemeClr val="accent2"/>
              </a:solidFill>
            </a:endParaRPr>
          </a:p>
        </p:txBody>
      </p:sp>
      <p:sp>
        <p:nvSpPr>
          <p:cNvPr id="6" name="Slide Number Placeholder 5"/>
          <p:cNvSpPr>
            <a:spLocks noGrp="1"/>
          </p:cNvSpPr>
          <p:nvPr>
            <p:ph type="sldNum" sz="quarter" idx="12"/>
          </p:nvPr>
        </p:nvSpPr>
        <p:spPr/>
        <p:txBody>
          <a:bodyPr/>
          <a:lstStyle/>
          <a:p>
            <a:pPr>
              <a:defRPr/>
            </a:pPr>
            <a:fld id="{E88C9664-CCF3-4A01-9440-2679AB7EAC63}" type="slidenum">
              <a:rPr lang="en-US" smtClean="0"/>
              <a:pPr>
                <a:defRPr/>
              </a:pPr>
              <a:t>24</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83" y="2031483"/>
            <a:ext cx="4048458" cy="2512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5361" y="2069417"/>
            <a:ext cx="4185356" cy="2436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494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8675" y="5690594"/>
            <a:ext cx="2228850" cy="714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503238"/>
            <a:ext cx="8229600" cy="1143000"/>
          </a:xfrm>
        </p:spPr>
        <p:txBody>
          <a:bodyPr/>
          <a:lstStyle/>
          <a:p>
            <a:pPr algn="l"/>
            <a:r>
              <a:rPr lang="en-CA" sz="3000" dirty="0" smtClean="0">
                <a:effectLst>
                  <a:outerShdw blurRad="38100" dist="38100" dir="2700000" algn="tl">
                    <a:srgbClr val="000000">
                      <a:alpha val="43137"/>
                    </a:srgbClr>
                  </a:outerShdw>
                </a:effectLst>
              </a:rPr>
              <a:t>Conclusion</a:t>
            </a:r>
            <a:r>
              <a:rPr lang="en-CA" sz="3200" dirty="0" smtClean="0">
                <a:effectLst>
                  <a:outerShdw blurRad="38100" dist="38100" dir="2700000" algn="tl">
                    <a:srgbClr val="000000">
                      <a:alpha val="43137"/>
                    </a:srgbClr>
                  </a:outerShdw>
                </a:effectLst>
              </a:rPr>
              <a:t/>
            </a:r>
            <a:br>
              <a:rPr lang="en-CA" sz="3200" dirty="0" smtClean="0">
                <a:effectLst>
                  <a:outerShdw blurRad="38100" dist="38100" dir="2700000" algn="tl">
                    <a:srgbClr val="000000">
                      <a:alpha val="43137"/>
                    </a:srgbClr>
                  </a:outerShdw>
                </a:effectLst>
              </a:rPr>
            </a:br>
            <a:endParaRPr lang="en-CA" sz="2000" dirty="0">
              <a:solidFill>
                <a:schemeClr val="accent2"/>
              </a:solidFill>
            </a:endParaRPr>
          </a:p>
        </p:txBody>
      </p:sp>
      <p:sp>
        <p:nvSpPr>
          <p:cNvPr id="3" name="Content Placeholder 2"/>
          <p:cNvSpPr>
            <a:spLocks noGrp="1"/>
          </p:cNvSpPr>
          <p:nvPr>
            <p:ph idx="1"/>
          </p:nvPr>
        </p:nvSpPr>
        <p:spPr>
          <a:xfrm>
            <a:off x="896893" y="1637192"/>
            <a:ext cx="7608931" cy="3929579"/>
          </a:xfrm>
        </p:spPr>
        <p:txBody>
          <a:bodyPr/>
          <a:lstStyle/>
          <a:p>
            <a:pPr marL="361950" lvl="1" indent="-361950">
              <a:buSzPct val="125000"/>
              <a:buFont typeface="Arial" pitchFamily="34" charset="0"/>
              <a:buChar char="•"/>
            </a:pPr>
            <a:r>
              <a:rPr lang="en-GB" sz="1600" dirty="0" smtClean="0"/>
              <a:t>Proposed approach utilizing an open row policy and private bank mapping appear to provide a better worst case bound for memory latency. </a:t>
            </a:r>
            <a:r>
              <a:rPr lang="en-GB" sz="1600" dirty="0"/>
              <a:t/>
            </a:r>
            <a:br>
              <a:rPr lang="en-GB" sz="1600" dirty="0"/>
            </a:br>
            <a:endParaRPr lang="en-GB" sz="1600" dirty="0" smtClean="0"/>
          </a:p>
          <a:p>
            <a:pPr marL="361950" lvl="1" indent="-361950">
              <a:buSzPct val="125000"/>
              <a:buFont typeface="Arial" pitchFamily="34" charset="0"/>
              <a:buChar char="•"/>
            </a:pPr>
            <a:r>
              <a:rPr lang="en-GB" sz="1600" dirty="0" smtClean="0"/>
              <a:t>Evaluation results show that the proposed method scales better with increasing number of requestors and is more suited for current and future generations of memory devices as memory speed increases. </a:t>
            </a:r>
            <a:br>
              <a:rPr lang="en-GB" sz="1600" dirty="0" smtClean="0"/>
            </a:br>
            <a:endParaRPr lang="en-GB" sz="1600" dirty="0" smtClean="0"/>
          </a:p>
          <a:p>
            <a:pPr marL="361950" lvl="1" indent="-361950">
              <a:buSzPct val="125000"/>
              <a:buFont typeface="Arial" pitchFamily="34" charset="0"/>
              <a:buChar char="•"/>
            </a:pPr>
            <a:r>
              <a:rPr lang="en-GB" sz="1600" dirty="0" smtClean="0"/>
              <a:t>The proposed approach minimizes the amount of wasteful data transferred.</a:t>
            </a:r>
            <a:r>
              <a:rPr lang="en-GB" sz="1600" dirty="0"/>
              <a:t/>
            </a:r>
            <a:br>
              <a:rPr lang="en-GB" sz="1600" dirty="0"/>
            </a:br>
            <a:endParaRPr lang="en-GB" sz="1600" dirty="0"/>
          </a:p>
        </p:txBody>
      </p:sp>
      <p:sp>
        <p:nvSpPr>
          <p:cNvPr id="6" name="Slide Number Placeholder 5"/>
          <p:cNvSpPr>
            <a:spLocks noGrp="1"/>
          </p:cNvSpPr>
          <p:nvPr>
            <p:ph type="sldNum" sz="quarter" idx="12"/>
          </p:nvPr>
        </p:nvSpPr>
        <p:spPr/>
        <p:txBody>
          <a:bodyPr/>
          <a:lstStyle/>
          <a:p>
            <a:pPr>
              <a:defRPr/>
            </a:pPr>
            <a:fld id="{E88C9664-CCF3-4A01-9440-2679AB7EAC63}" type="slidenum">
              <a:rPr lang="en-US" smtClean="0"/>
              <a:pPr>
                <a:defRPr/>
              </a:pPr>
              <a:t>25</a:t>
            </a:fld>
            <a:endParaRPr lang="en-US"/>
          </a:p>
        </p:txBody>
      </p:sp>
    </p:spTree>
    <p:extLst>
      <p:ext uri="{BB962C8B-B14F-4D97-AF65-F5344CB8AC3E}">
        <p14:creationId xmlns:p14="http://schemas.microsoft.com/office/powerpoint/2010/main" val="11239794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474664"/>
            <a:ext cx="8229600" cy="7350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3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ＭＳ Ｐゴシック" charset="-128"/>
                <a:cs typeface="ＭＳ Ｐゴシック" charset="-128"/>
              </a:rPr>
              <a:t>Q&amp;A</a:t>
            </a:r>
            <a:endParaRPr kumimoji="0" lang="en-CA" sz="2000" b="1" i="0" u="none" strike="noStrike" kern="1200" cap="none" spc="0" normalizeH="0" baseline="0" noProof="0" dirty="0">
              <a:ln>
                <a:noFill/>
              </a:ln>
              <a:solidFill>
                <a:schemeClr val="accent2"/>
              </a:solidFill>
              <a:effectLst/>
              <a:uLnTx/>
              <a:uFillTx/>
              <a:latin typeface="+mj-lt"/>
              <a:ea typeface="ＭＳ Ｐゴシック" charset="-128"/>
              <a:cs typeface="ＭＳ Ｐゴシック" charset="-128"/>
            </a:endParaRPr>
          </a:p>
        </p:txBody>
      </p:sp>
      <p:sp>
        <p:nvSpPr>
          <p:cNvPr id="5" name="Slide Number Placeholder 4"/>
          <p:cNvSpPr>
            <a:spLocks noGrp="1"/>
          </p:cNvSpPr>
          <p:nvPr>
            <p:ph type="sldNum" sz="quarter" idx="12"/>
          </p:nvPr>
        </p:nvSpPr>
        <p:spPr/>
        <p:txBody>
          <a:bodyPr/>
          <a:lstStyle/>
          <a:p>
            <a:pPr>
              <a:defRPr/>
            </a:pPr>
            <a:fld id="{922D95D0-722E-4F01-A928-016DAC277178}" type="slidenum">
              <a:rPr lang="en-US" smtClean="0"/>
              <a:pPr>
                <a:defRPr/>
              </a:pPr>
              <a:t>26</a:t>
            </a:fld>
            <a:endParaRPr lang="en-US"/>
          </a:p>
        </p:txBody>
      </p:sp>
      <p:pic>
        <p:nvPicPr>
          <p:cNvPr id="7" name="Picture 2"/>
          <p:cNvPicPr>
            <a:picLocks noChangeAspect="1" noChangeArrowheads="1"/>
          </p:cNvPicPr>
          <p:nvPr/>
        </p:nvPicPr>
        <p:blipFill>
          <a:blip r:embed="rId2"/>
          <a:srcRect/>
          <a:stretch>
            <a:fillRect/>
          </a:stretch>
        </p:blipFill>
        <p:spPr bwMode="auto">
          <a:xfrm>
            <a:off x="1349228" y="1866066"/>
            <a:ext cx="2724150" cy="2724150"/>
          </a:xfrm>
          <a:prstGeom prst="rect">
            <a:avLst/>
          </a:prstGeom>
          <a:noFill/>
          <a:ln w="9525">
            <a:noFill/>
            <a:miter lim="800000"/>
            <a:headEnd/>
            <a:tailEnd/>
          </a:ln>
        </p:spPr>
      </p:pic>
      <p:pic>
        <p:nvPicPr>
          <p:cNvPr id="6" name="Picture 7"/>
          <p:cNvPicPr>
            <a:picLocks noChangeAspect="1" noChangeArrowheads="1"/>
          </p:cNvPicPr>
          <p:nvPr/>
        </p:nvPicPr>
        <p:blipFill>
          <a:blip r:embed="rId3"/>
          <a:srcRect/>
          <a:stretch>
            <a:fillRect/>
          </a:stretch>
        </p:blipFill>
        <p:spPr bwMode="auto">
          <a:xfrm>
            <a:off x="5138738" y="1956554"/>
            <a:ext cx="2762250" cy="254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75" y="5772150"/>
            <a:ext cx="2228850" cy="714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457200" y="1446090"/>
            <a:ext cx="8229600" cy="4554660"/>
          </a:xfrm>
        </p:spPr>
        <p:txBody>
          <a:bodyPr/>
          <a:lstStyle/>
          <a:p>
            <a:pPr>
              <a:lnSpc>
                <a:spcPct val="90000"/>
              </a:lnSpc>
              <a:buSzPct val="125000"/>
            </a:pPr>
            <a:r>
              <a:rPr lang="en-US" sz="2200" dirty="0" smtClean="0">
                <a:ea typeface="Verdana" pitchFamily="34" charset="0"/>
                <a:cs typeface="Verdana" pitchFamily="34" charset="0"/>
              </a:rPr>
              <a:t>Researchers have already proposed many different analyses that assume constant time for each memory request.</a:t>
            </a:r>
            <a:br>
              <a:rPr lang="en-US" sz="2200" dirty="0" smtClean="0">
                <a:ea typeface="Verdana" pitchFamily="34" charset="0"/>
                <a:cs typeface="Verdana" pitchFamily="34" charset="0"/>
              </a:rPr>
            </a:br>
            <a:endParaRPr lang="en-US" sz="2200" dirty="0" smtClean="0">
              <a:ea typeface="Verdana" pitchFamily="34" charset="0"/>
              <a:cs typeface="Verdana" pitchFamily="34" charset="0"/>
            </a:endParaRPr>
          </a:p>
          <a:p>
            <a:pPr>
              <a:lnSpc>
                <a:spcPct val="90000"/>
              </a:lnSpc>
              <a:buSzPct val="125000"/>
            </a:pPr>
            <a:r>
              <a:rPr lang="en-US" sz="2200" dirty="0" smtClean="0">
                <a:ea typeface="Verdana" pitchFamily="34" charset="0"/>
                <a:cs typeface="Verdana" pitchFamily="34" charset="0"/>
              </a:rPr>
              <a:t>Modern CMPs use Double Data Rate Dynamic RAM (aka DDR DRAM) as their main memory. </a:t>
            </a:r>
            <a:r>
              <a:rPr lang="en-US" sz="2200" dirty="0">
                <a:ea typeface="Verdana" pitchFamily="34" charset="0"/>
                <a:cs typeface="Verdana" pitchFamily="34" charset="0"/>
              </a:rPr>
              <a:t/>
            </a:r>
            <a:br>
              <a:rPr lang="en-US" sz="2200" dirty="0">
                <a:ea typeface="Verdana" pitchFamily="34" charset="0"/>
                <a:cs typeface="Verdana" pitchFamily="34" charset="0"/>
              </a:rPr>
            </a:br>
            <a:endParaRPr lang="en-US" sz="2200" dirty="0" smtClean="0">
              <a:ea typeface="Verdana" pitchFamily="34" charset="0"/>
              <a:cs typeface="Verdana" pitchFamily="34" charset="0"/>
            </a:endParaRPr>
          </a:p>
          <a:p>
            <a:pPr>
              <a:lnSpc>
                <a:spcPct val="90000"/>
              </a:lnSpc>
              <a:buSzPct val="125000"/>
            </a:pPr>
            <a:r>
              <a:rPr lang="en-US" sz="2200" dirty="0" smtClean="0">
                <a:ea typeface="Verdana" pitchFamily="34" charset="0"/>
                <a:cs typeface="Verdana" pitchFamily="34" charset="0"/>
              </a:rPr>
              <a:t>Constant times for memory requests cannot be used for this type of memory as the latency of each request is highly variable on previous requests and states. </a:t>
            </a:r>
            <a:br>
              <a:rPr lang="en-US" sz="2200" dirty="0" smtClean="0">
                <a:ea typeface="Verdana" pitchFamily="34" charset="0"/>
                <a:cs typeface="Verdana" pitchFamily="34" charset="0"/>
              </a:rPr>
            </a:br>
            <a:endParaRPr lang="en-US" sz="2200" dirty="0" smtClean="0">
              <a:ea typeface="Verdana" pitchFamily="34" charset="0"/>
              <a:cs typeface="Verdana" pitchFamily="34" charset="0"/>
            </a:endParaRPr>
          </a:p>
          <a:p>
            <a:pPr>
              <a:lnSpc>
                <a:spcPct val="90000"/>
              </a:lnSpc>
              <a:buSzPct val="125000"/>
            </a:pPr>
            <a:r>
              <a:rPr lang="en-US" sz="2200" dirty="0" smtClean="0">
                <a:ea typeface="Verdana" pitchFamily="34" charset="0"/>
                <a:cs typeface="Verdana" pitchFamily="34" charset="0"/>
              </a:rPr>
              <a:t>Commercial-Off-The-Shelf (COTS) memory controllers could have unbounded latency! </a:t>
            </a:r>
          </a:p>
        </p:txBody>
      </p:sp>
      <p:sp>
        <p:nvSpPr>
          <p:cNvPr id="5" name="Slide Number Placeholder 4"/>
          <p:cNvSpPr>
            <a:spLocks noGrp="1"/>
          </p:cNvSpPr>
          <p:nvPr>
            <p:ph type="sldNum" sz="quarter" idx="12"/>
          </p:nvPr>
        </p:nvSpPr>
        <p:spPr/>
        <p:txBody>
          <a:bodyPr/>
          <a:lstStyle/>
          <a:p>
            <a:pPr>
              <a:defRPr/>
            </a:pPr>
            <a:fld id="{E88C9664-CCF3-4A01-9440-2679AB7EAC63}" type="slidenum">
              <a:rPr lang="en-US" smtClean="0"/>
              <a:pPr>
                <a:defRPr/>
              </a:pPr>
              <a:t>3</a:t>
            </a:fld>
            <a:endParaRPr lang="en-US"/>
          </a:p>
        </p:txBody>
      </p:sp>
      <p:sp>
        <p:nvSpPr>
          <p:cNvPr id="8" name="Title 1"/>
          <p:cNvSpPr txBox="1">
            <a:spLocks/>
          </p:cNvSpPr>
          <p:nvPr/>
        </p:nvSpPr>
        <p:spPr bwMode="auto">
          <a:xfrm>
            <a:off x="457200" y="1889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a:lstStyle>
          <a:p>
            <a:pPr algn="l"/>
            <a:r>
              <a:rPr lang="en-CA" sz="3000" dirty="0" smtClean="0">
                <a:effectLst>
                  <a:outerShdw blurRad="38100" dist="38100" dir="2700000" algn="tl">
                    <a:srgbClr val="000000">
                      <a:alpha val="43137"/>
                    </a:srgbClr>
                  </a:outerShdw>
                </a:effectLst>
              </a:rPr>
              <a:t>Introduction</a:t>
            </a:r>
            <a:r>
              <a:rPr lang="en-CA" sz="3200" dirty="0" smtClean="0">
                <a:effectLst>
                  <a:outerShdw blurRad="38100" dist="38100" dir="2700000" algn="tl">
                    <a:srgbClr val="000000">
                      <a:alpha val="43137"/>
                    </a:srgbClr>
                  </a:outerShdw>
                </a:effectLst>
              </a:rPr>
              <a:t/>
            </a:r>
            <a:br>
              <a:rPr lang="en-CA" sz="3200" dirty="0" smtClean="0">
                <a:effectLst>
                  <a:outerShdw blurRad="38100" dist="38100" dir="2700000" algn="tl">
                    <a:srgbClr val="000000">
                      <a:alpha val="43137"/>
                    </a:srgbClr>
                  </a:outerShdw>
                </a:effectLst>
              </a:rPr>
            </a:br>
            <a:r>
              <a:rPr lang="en-CA" sz="2000" dirty="0" smtClean="0">
                <a:solidFill>
                  <a:schemeClr val="accent2"/>
                </a:solidFill>
              </a:rPr>
              <a:t>Context</a:t>
            </a:r>
            <a:endParaRPr lang="en-CA" sz="2000" dirty="0">
              <a:solidFill>
                <a:schemeClr val="accent2"/>
              </a:solidFill>
            </a:endParaRPr>
          </a:p>
        </p:txBody>
      </p:sp>
    </p:spTree>
    <p:extLst>
      <p:ext uri="{BB962C8B-B14F-4D97-AF65-F5344CB8AC3E}">
        <p14:creationId xmlns:p14="http://schemas.microsoft.com/office/powerpoint/2010/main" val="3751067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8675" y="5690594"/>
            <a:ext cx="2228850" cy="714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503238"/>
            <a:ext cx="8229600" cy="1143000"/>
          </a:xfrm>
        </p:spPr>
        <p:txBody>
          <a:bodyPr/>
          <a:lstStyle/>
          <a:p>
            <a:pPr algn="l"/>
            <a:r>
              <a:rPr lang="en-CA" sz="3000" dirty="0" smtClean="0">
                <a:effectLst>
                  <a:outerShdw blurRad="38100" dist="38100" dir="2700000" algn="tl">
                    <a:srgbClr val="000000">
                      <a:alpha val="43137"/>
                    </a:srgbClr>
                  </a:outerShdw>
                </a:effectLst>
              </a:rPr>
              <a:t>Introduction</a:t>
            </a:r>
            <a:r>
              <a:rPr lang="en-CA" sz="3200" dirty="0" smtClean="0">
                <a:effectLst>
                  <a:outerShdw blurRad="38100" dist="38100" dir="2700000" algn="tl">
                    <a:srgbClr val="000000">
                      <a:alpha val="43137"/>
                    </a:srgbClr>
                  </a:outerShdw>
                </a:effectLst>
              </a:rPr>
              <a:t/>
            </a:r>
            <a:br>
              <a:rPr lang="en-CA" sz="3200" dirty="0" smtClean="0">
                <a:effectLst>
                  <a:outerShdw blurRad="38100" dist="38100" dir="2700000" algn="tl">
                    <a:srgbClr val="000000">
                      <a:alpha val="43137"/>
                    </a:srgbClr>
                  </a:outerShdw>
                </a:effectLst>
              </a:rPr>
            </a:br>
            <a:r>
              <a:rPr lang="en-CA" sz="2000" dirty="0" smtClean="0">
                <a:solidFill>
                  <a:schemeClr val="accent2"/>
                </a:solidFill>
              </a:rPr>
              <a:t>Paper Contributions</a:t>
            </a:r>
            <a:endParaRPr lang="en-CA" sz="2000" dirty="0">
              <a:solidFill>
                <a:schemeClr val="accent2"/>
              </a:solidFill>
            </a:endParaRPr>
          </a:p>
        </p:txBody>
      </p:sp>
      <p:sp>
        <p:nvSpPr>
          <p:cNvPr id="3" name="Content Placeholder 2"/>
          <p:cNvSpPr>
            <a:spLocks noGrp="1"/>
          </p:cNvSpPr>
          <p:nvPr>
            <p:ph idx="1"/>
          </p:nvPr>
        </p:nvSpPr>
        <p:spPr>
          <a:xfrm>
            <a:off x="763543" y="2231546"/>
            <a:ext cx="7608931" cy="2873117"/>
          </a:xfrm>
        </p:spPr>
        <p:txBody>
          <a:bodyPr/>
          <a:lstStyle/>
          <a:p>
            <a:pPr lvl="0">
              <a:buSzPct val="125000"/>
              <a:buFont typeface="Arial" pitchFamily="34" charset="0"/>
              <a:buChar char="•"/>
            </a:pPr>
            <a:r>
              <a:rPr lang="en-GB" sz="2200" dirty="0" smtClean="0"/>
              <a:t>A modified memory controller to allow for bounded memory requests. </a:t>
            </a:r>
          </a:p>
          <a:p>
            <a:pPr lvl="0">
              <a:buSzPct val="125000"/>
              <a:buFont typeface="Arial" pitchFamily="34" charset="0"/>
              <a:buChar char="•"/>
            </a:pPr>
            <a:endParaRPr lang="en-CA" sz="2200" dirty="0" smtClean="0"/>
          </a:p>
          <a:p>
            <a:pPr lvl="0">
              <a:buSzPct val="125000"/>
              <a:buFont typeface="Arial" pitchFamily="34" charset="0"/>
              <a:buChar char="•"/>
            </a:pPr>
            <a:r>
              <a:rPr lang="en-GB" sz="2200" dirty="0" smtClean="0"/>
              <a:t>Derived worst case memory latency for DDR DRAM. </a:t>
            </a:r>
          </a:p>
          <a:p>
            <a:pPr lvl="0">
              <a:buSzPct val="125000"/>
              <a:buFont typeface="Arial" pitchFamily="34" charset="0"/>
              <a:buChar char="•"/>
            </a:pPr>
            <a:endParaRPr lang="en-CA" sz="2200" dirty="0" smtClean="0"/>
          </a:p>
          <a:p>
            <a:pPr lvl="0">
              <a:buSzPct val="125000"/>
              <a:buFont typeface="Arial" pitchFamily="34" charset="0"/>
              <a:buChar char="•"/>
            </a:pPr>
            <a:r>
              <a:rPr lang="en-GB" sz="2200" dirty="0" smtClean="0"/>
              <a:t>Evaluation of the memory system compared to alternate approaches. </a:t>
            </a:r>
          </a:p>
        </p:txBody>
      </p:sp>
      <p:sp>
        <p:nvSpPr>
          <p:cNvPr id="6" name="Slide Number Placeholder 5"/>
          <p:cNvSpPr>
            <a:spLocks noGrp="1"/>
          </p:cNvSpPr>
          <p:nvPr>
            <p:ph type="sldNum" sz="quarter" idx="12"/>
          </p:nvPr>
        </p:nvSpPr>
        <p:spPr/>
        <p:txBody>
          <a:bodyPr/>
          <a:lstStyle/>
          <a:p>
            <a:pPr>
              <a:defRPr/>
            </a:pPr>
            <a:fld id="{E88C9664-CCF3-4A01-9440-2679AB7EAC63}" type="slidenum">
              <a:rPr lang="en-US" smtClean="0"/>
              <a:pPr>
                <a:defRPr/>
              </a:pPr>
              <a:t>4</a:t>
            </a:fld>
            <a:endParaRPr lang="en-US"/>
          </a:p>
        </p:txBody>
      </p:sp>
    </p:spTree>
    <p:extLst>
      <p:ext uri="{BB962C8B-B14F-4D97-AF65-F5344CB8AC3E}">
        <p14:creationId xmlns:p14="http://schemas.microsoft.com/office/powerpoint/2010/main" val="3191016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8675" y="5690594"/>
            <a:ext cx="2228850" cy="714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503238"/>
            <a:ext cx="8229600" cy="1143000"/>
          </a:xfrm>
        </p:spPr>
        <p:txBody>
          <a:bodyPr/>
          <a:lstStyle/>
          <a:p>
            <a:pPr algn="l"/>
            <a:r>
              <a:rPr lang="en-CA" sz="3000" dirty="0" smtClean="0">
                <a:effectLst>
                  <a:outerShdw blurRad="38100" dist="38100" dir="2700000" algn="tl">
                    <a:srgbClr val="000000">
                      <a:alpha val="43137"/>
                    </a:srgbClr>
                  </a:outerShdw>
                </a:effectLst>
              </a:rPr>
              <a:t>DRAM Background</a:t>
            </a:r>
            <a:r>
              <a:rPr lang="en-CA" sz="3200" dirty="0" smtClean="0">
                <a:effectLst>
                  <a:outerShdw blurRad="38100" dist="38100" dir="2700000" algn="tl">
                    <a:srgbClr val="000000">
                      <a:alpha val="43137"/>
                    </a:srgbClr>
                  </a:outerShdw>
                </a:effectLst>
              </a:rPr>
              <a:t/>
            </a:r>
            <a:br>
              <a:rPr lang="en-CA" sz="3200" dirty="0" smtClean="0">
                <a:effectLst>
                  <a:outerShdw blurRad="38100" dist="38100" dir="2700000" algn="tl">
                    <a:srgbClr val="000000">
                      <a:alpha val="43137"/>
                    </a:srgbClr>
                  </a:outerShdw>
                </a:effectLst>
              </a:rPr>
            </a:br>
            <a:r>
              <a:rPr lang="en-CA" sz="2000" dirty="0" smtClean="0">
                <a:solidFill>
                  <a:schemeClr val="accent2"/>
                </a:solidFill>
              </a:rPr>
              <a:t>Organization</a:t>
            </a:r>
            <a:endParaRPr lang="en-CA" sz="2000" dirty="0">
              <a:solidFill>
                <a:schemeClr val="accent2"/>
              </a:solidFill>
            </a:endParaRPr>
          </a:p>
        </p:txBody>
      </p:sp>
      <p:sp>
        <p:nvSpPr>
          <p:cNvPr id="6" name="Slide Number Placeholder 5"/>
          <p:cNvSpPr>
            <a:spLocks noGrp="1"/>
          </p:cNvSpPr>
          <p:nvPr>
            <p:ph type="sldNum" sz="quarter" idx="12"/>
          </p:nvPr>
        </p:nvSpPr>
        <p:spPr/>
        <p:txBody>
          <a:bodyPr/>
          <a:lstStyle/>
          <a:p>
            <a:pPr>
              <a:defRPr/>
            </a:pPr>
            <a:fld id="{E88C9664-CCF3-4A01-9440-2679AB7EAC63}" type="slidenum">
              <a:rPr lang="en-US" smtClean="0"/>
              <a:pPr>
                <a:defRPr/>
              </a:pPr>
              <a:t>5</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399" y="1830897"/>
            <a:ext cx="5148263" cy="3739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7840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8675" y="5690594"/>
            <a:ext cx="2228850" cy="714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503238"/>
            <a:ext cx="8229600" cy="1143000"/>
          </a:xfrm>
        </p:spPr>
        <p:txBody>
          <a:bodyPr/>
          <a:lstStyle/>
          <a:p>
            <a:pPr algn="l"/>
            <a:r>
              <a:rPr lang="en-CA" sz="3000" dirty="0" smtClean="0">
                <a:effectLst>
                  <a:outerShdw blurRad="38100" dist="38100" dir="2700000" algn="tl">
                    <a:srgbClr val="000000">
                      <a:alpha val="43137"/>
                    </a:srgbClr>
                  </a:outerShdw>
                </a:effectLst>
              </a:rPr>
              <a:t>DRAM Background</a:t>
            </a:r>
            <a:r>
              <a:rPr lang="en-CA" sz="3200" dirty="0" smtClean="0">
                <a:effectLst>
                  <a:outerShdw blurRad="38100" dist="38100" dir="2700000" algn="tl">
                    <a:srgbClr val="000000">
                      <a:alpha val="43137"/>
                    </a:srgbClr>
                  </a:outerShdw>
                </a:effectLst>
              </a:rPr>
              <a:t/>
            </a:r>
            <a:br>
              <a:rPr lang="en-CA" sz="3200" dirty="0" smtClean="0">
                <a:effectLst>
                  <a:outerShdw blurRad="38100" dist="38100" dir="2700000" algn="tl">
                    <a:srgbClr val="000000">
                      <a:alpha val="43137"/>
                    </a:srgbClr>
                  </a:outerShdw>
                </a:effectLst>
              </a:rPr>
            </a:br>
            <a:r>
              <a:rPr lang="en-CA" sz="2000" dirty="0" smtClean="0">
                <a:solidFill>
                  <a:schemeClr val="accent2"/>
                </a:solidFill>
              </a:rPr>
              <a:t>Open and Close Requests</a:t>
            </a:r>
            <a:endParaRPr lang="en-CA" sz="2000" dirty="0">
              <a:solidFill>
                <a:schemeClr val="accent2"/>
              </a:solidFill>
            </a:endParaRPr>
          </a:p>
        </p:txBody>
      </p:sp>
      <p:sp>
        <p:nvSpPr>
          <p:cNvPr id="3" name="Content Placeholder 2"/>
          <p:cNvSpPr>
            <a:spLocks noGrp="1"/>
          </p:cNvSpPr>
          <p:nvPr>
            <p:ph idx="1"/>
          </p:nvPr>
        </p:nvSpPr>
        <p:spPr>
          <a:xfrm>
            <a:off x="896893" y="1894181"/>
            <a:ext cx="7608931" cy="3929579"/>
          </a:xfrm>
        </p:spPr>
        <p:txBody>
          <a:bodyPr/>
          <a:lstStyle/>
          <a:p>
            <a:pPr marL="361950" lvl="1" indent="-361950">
              <a:buSzPct val="125000"/>
              <a:buFont typeface="Arial" pitchFamily="34" charset="0"/>
              <a:buChar char="•"/>
            </a:pPr>
            <a:r>
              <a:rPr lang="en-GB" sz="2200" dirty="0" smtClean="0"/>
              <a:t>Open Request: requested data is already cached in the row buffer. Row hit!</a:t>
            </a:r>
          </a:p>
          <a:p>
            <a:pPr marL="0" indent="0">
              <a:buSzPct val="125000"/>
              <a:buNone/>
            </a:pPr>
            <a:endParaRPr lang="en-CA" sz="2200" dirty="0">
              <a:cs typeface="+mn-cs"/>
            </a:endParaRPr>
          </a:p>
          <a:p>
            <a:r>
              <a:rPr lang="en-GB" sz="2200" dirty="0" smtClean="0">
                <a:cs typeface="+mn-cs"/>
              </a:rPr>
              <a:t>Closed Request: requested data is not cached in the row buffer. Row miss!</a:t>
            </a:r>
            <a:br>
              <a:rPr lang="en-GB" sz="2200" dirty="0" smtClean="0">
                <a:cs typeface="+mn-cs"/>
              </a:rPr>
            </a:br>
            <a:endParaRPr lang="en-GB" sz="2200" dirty="0" smtClean="0">
              <a:cs typeface="+mn-cs"/>
            </a:endParaRPr>
          </a:p>
          <a:p>
            <a:pPr marL="342900" lvl="1" indent="-342900">
              <a:buFont typeface="Arial" charset="0"/>
              <a:buChar char="•"/>
            </a:pPr>
            <a:r>
              <a:rPr lang="en-GB" sz="2200" dirty="0"/>
              <a:t>What happens if you have an </a:t>
            </a:r>
            <a:r>
              <a:rPr lang="en-GB" sz="2200" dirty="0" smtClean="0"/>
              <a:t>open request</a:t>
            </a:r>
            <a:r>
              <a:rPr lang="en-GB" sz="2200" dirty="0"/>
              <a:t>?</a:t>
            </a:r>
          </a:p>
          <a:p>
            <a:pPr marL="742950" lvl="2" indent="-342900"/>
            <a:r>
              <a:rPr lang="en-GB" sz="1400" dirty="0" smtClean="0"/>
              <a:t>R/W [CAS]</a:t>
            </a:r>
            <a:endParaRPr lang="en-GB" sz="1400" dirty="0"/>
          </a:p>
          <a:p>
            <a:pPr marL="0" lvl="1" indent="0">
              <a:buNone/>
            </a:pPr>
            <a:endParaRPr lang="en-GB" sz="2200" dirty="0"/>
          </a:p>
          <a:p>
            <a:pPr marL="342900" lvl="1" indent="-342900">
              <a:buFont typeface="Arial" charset="0"/>
              <a:buChar char="•"/>
            </a:pPr>
            <a:r>
              <a:rPr lang="en-GB" sz="2200" dirty="0" smtClean="0"/>
              <a:t>What happens if you have an closed request?</a:t>
            </a:r>
          </a:p>
          <a:p>
            <a:pPr marL="742950" lvl="2" indent="-342900"/>
            <a:r>
              <a:rPr lang="en-GB" sz="1400" dirty="0" smtClean="0"/>
              <a:t>PRE, ACT, R/W [CAS]</a:t>
            </a:r>
          </a:p>
        </p:txBody>
      </p:sp>
      <p:sp>
        <p:nvSpPr>
          <p:cNvPr id="6" name="Slide Number Placeholder 5"/>
          <p:cNvSpPr>
            <a:spLocks noGrp="1"/>
          </p:cNvSpPr>
          <p:nvPr>
            <p:ph type="sldNum" sz="quarter" idx="12"/>
          </p:nvPr>
        </p:nvSpPr>
        <p:spPr/>
        <p:txBody>
          <a:bodyPr/>
          <a:lstStyle/>
          <a:p>
            <a:pPr>
              <a:defRPr/>
            </a:pPr>
            <a:fld id="{E88C9664-CCF3-4A01-9440-2679AB7EAC63}" type="slidenum">
              <a:rPr lang="en-US" smtClean="0"/>
              <a:pPr>
                <a:defRPr/>
              </a:pPr>
              <a:t>6</a:t>
            </a:fld>
            <a:endParaRPr lang="en-US"/>
          </a:p>
        </p:txBody>
      </p:sp>
    </p:spTree>
    <p:extLst>
      <p:ext uri="{BB962C8B-B14F-4D97-AF65-F5344CB8AC3E}">
        <p14:creationId xmlns:p14="http://schemas.microsoft.com/office/powerpoint/2010/main" val="106449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8675" y="5690594"/>
            <a:ext cx="2228850" cy="714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503238"/>
            <a:ext cx="8229600" cy="1143000"/>
          </a:xfrm>
        </p:spPr>
        <p:txBody>
          <a:bodyPr/>
          <a:lstStyle/>
          <a:p>
            <a:pPr algn="l"/>
            <a:r>
              <a:rPr lang="en-CA" sz="3000" dirty="0" smtClean="0">
                <a:effectLst>
                  <a:outerShdw blurRad="38100" dist="38100" dir="2700000" algn="tl">
                    <a:srgbClr val="000000">
                      <a:alpha val="43137"/>
                    </a:srgbClr>
                  </a:outerShdw>
                </a:effectLst>
              </a:rPr>
              <a:t>DRAM Background</a:t>
            </a:r>
            <a:r>
              <a:rPr lang="en-CA" sz="3200" dirty="0" smtClean="0">
                <a:effectLst>
                  <a:outerShdw blurRad="38100" dist="38100" dir="2700000" algn="tl">
                    <a:srgbClr val="000000">
                      <a:alpha val="43137"/>
                    </a:srgbClr>
                  </a:outerShdw>
                </a:effectLst>
              </a:rPr>
              <a:t/>
            </a:r>
            <a:br>
              <a:rPr lang="en-CA" sz="3200" dirty="0" smtClean="0">
                <a:effectLst>
                  <a:outerShdw blurRad="38100" dist="38100" dir="2700000" algn="tl">
                    <a:srgbClr val="000000">
                      <a:alpha val="43137"/>
                    </a:srgbClr>
                  </a:outerShdw>
                </a:effectLst>
              </a:rPr>
            </a:br>
            <a:r>
              <a:rPr lang="en-CA" sz="2000" dirty="0" smtClean="0">
                <a:solidFill>
                  <a:schemeClr val="accent2"/>
                </a:solidFill>
              </a:rPr>
              <a:t>Refresh</a:t>
            </a:r>
            <a:endParaRPr lang="en-CA" sz="2000" dirty="0">
              <a:solidFill>
                <a:schemeClr val="accent2"/>
              </a:solidFill>
            </a:endParaRPr>
          </a:p>
        </p:txBody>
      </p:sp>
      <p:sp>
        <p:nvSpPr>
          <p:cNvPr id="3" name="Content Placeholder 2"/>
          <p:cNvSpPr>
            <a:spLocks noGrp="1"/>
          </p:cNvSpPr>
          <p:nvPr>
            <p:ph idx="1"/>
          </p:nvPr>
        </p:nvSpPr>
        <p:spPr>
          <a:xfrm>
            <a:off x="896893" y="1894181"/>
            <a:ext cx="7608931" cy="3929579"/>
          </a:xfrm>
        </p:spPr>
        <p:txBody>
          <a:bodyPr/>
          <a:lstStyle/>
          <a:p>
            <a:pPr marL="361950" lvl="1" indent="-361950">
              <a:buSzPct val="125000"/>
              <a:buFont typeface="Arial" pitchFamily="34" charset="0"/>
              <a:buChar char="•"/>
            </a:pPr>
            <a:r>
              <a:rPr lang="en-GB" sz="2200" dirty="0" smtClean="0"/>
              <a:t>DRAM storage elements contain capacitors which must be recharged periodically.</a:t>
            </a:r>
          </a:p>
          <a:p>
            <a:pPr marL="0" indent="0">
              <a:buSzPct val="125000"/>
              <a:buNone/>
            </a:pPr>
            <a:endParaRPr lang="en-CA" sz="2200" dirty="0">
              <a:cs typeface="+mn-cs"/>
            </a:endParaRPr>
          </a:p>
          <a:p>
            <a:r>
              <a:rPr lang="en-GB" sz="2200" dirty="0" smtClean="0">
                <a:cs typeface="+mn-cs"/>
              </a:rPr>
              <a:t>A Refresh (REF) command must be issued to all ranks and banks occasionally. </a:t>
            </a:r>
            <a:br>
              <a:rPr lang="en-GB" sz="2200" dirty="0" smtClean="0">
                <a:cs typeface="+mn-cs"/>
              </a:rPr>
            </a:br>
            <a:endParaRPr lang="en-GB" sz="2200" dirty="0" smtClean="0">
              <a:cs typeface="+mn-cs"/>
            </a:endParaRPr>
          </a:p>
        </p:txBody>
      </p:sp>
      <p:sp>
        <p:nvSpPr>
          <p:cNvPr id="6" name="Slide Number Placeholder 5"/>
          <p:cNvSpPr>
            <a:spLocks noGrp="1"/>
          </p:cNvSpPr>
          <p:nvPr>
            <p:ph type="sldNum" sz="quarter" idx="12"/>
          </p:nvPr>
        </p:nvSpPr>
        <p:spPr/>
        <p:txBody>
          <a:bodyPr/>
          <a:lstStyle/>
          <a:p>
            <a:pPr>
              <a:defRPr/>
            </a:pPr>
            <a:fld id="{E88C9664-CCF3-4A01-9440-2679AB7EAC63}" type="slidenum">
              <a:rPr lang="en-US" smtClean="0"/>
              <a:pPr>
                <a:defRPr/>
              </a:pPr>
              <a:t>7</a:t>
            </a:fld>
            <a:endParaRPr lang="en-US"/>
          </a:p>
        </p:txBody>
      </p:sp>
    </p:spTree>
    <p:extLst>
      <p:ext uri="{BB962C8B-B14F-4D97-AF65-F5344CB8AC3E}">
        <p14:creationId xmlns:p14="http://schemas.microsoft.com/office/powerpoint/2010/main" val="4213045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8675" y="5690594"/>
            <a:ext cx="2228850" cy="714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503238"/>
            <a:ext cx="8229600" cy="1143000"/>
          </a:xfrm>
        </p:spPr>
        <p:txBody>
          <a:bodyPr/>
          <a:lstStyle/>
          <a:p>
            <a:pPr algn="l"/>
            <a:r>
              <a:rPr lang="en-CA" sz="3000" dirty="0" smtClean="0">
                <a:effectLst>
                  <a:outerShdw blurRad="38100" dist="38100" dir="2700000" algn="tl">
                    <a:srgbClr val="000000">
                      <a:alpha val="43137"/>
                    </a:srgbClr>
                  </a:outerShdw>
                </a:effectLst>
              </a:rPr>
              <a:t>DRAM Background</a:t>
            </a:r>
            <a:r>
              <a:rPr lang="en-CA" sz="3200" dirty="0" smtClean="0">
                <a:effectLst>
                  <a:outerShdw blurRad="38100" dist="38100" dir="2700000" algn="tl">
                    <a:srgbClr val="000000">
                      <a:alpha val="43137"/>
                    </a:srgbClr>
                  </a:outerShdw>
                </a:effectLst>
              </a:rPr>
              <a:t/>
            </a:r>
            <a:br>
              <a:rPr lang="en-CA" sz="3200" dirty="0" smtClean="0">
                <a:effectLst>
                  <a:outerShdw blurRad="38100" dist="38100" dir="2700000" algn="tl">
                    <a:srgbClr val="000000">
                      <a:alpha val="43137"/>
                    </a:srgbClr>
                  </a:outerShdw>
                </a:effectLst>
              </a:rPr>
            </a:br>
            <a:r>
              <a:rPr lang="en-CA" sz="2000" dirty="0" smtClean="0">
                <a:solidFill>
                  <a:schemeClr val="accent2"/>
                </a:solidFill>
              </a:rPr>
              <a:t>Timing Constraints</a:t>
            </a:r>
            <a:endParaRPr lang="en-CA" sz="2000" dirty="0">
              <a:solidFill>
                <a:schemeClr val="accent2"/>
              </a:solidFill>
            </a:endParaRPr>
          </a:p>
        </p:txBody>
      </p:sp>
      <p:sp>
        <p:nvSpPr>
          <p:cNvPr id="3" name="Content Placeholder 2"/>
          <p:cNvSpPr>
            <a:spLocks noGrp="1"/>
          </p:cNvSpPr>
          <p:nvPr>
            <p:ph idx="1"/>
          </p:nvPr>
        </p:nvSpPr>
        <p:spPr>
          <a:xfrm>
            <a:off x="896893" y="1894181"/>
            <a:ext cx="7608931" cy="3929579"/>
          </a:xfrm>
        </p:spPr>
        <p:txBody>
          <a:bodyPr/>
          <a:lstStyle/>
          <a:p>
            <a:pPr marL="361950" lvl="1" indent="-361950">
              <a:buSzPct val="125000"/>
              <a:buFont typeface="Arial" pitchFamily="34" charset="0"/>
              <a:buChar char="•"/>
            </a:pPr>
            <a:r>
              <a:rPr lang="en-GB" sz="2200" dirty="0" smtClean="0"/>
              <a:t>A JEDEC standard exists for defining operation and timing constraints of memory devices.  </a:t>
            </a:r>
          </a:p>
        </p:txBody>
      </p:sp>
      <p:sp>
        <p:nvSpPr>
          <p:cNvPr id="6" name="Slide Number Placeholder 5"/>
          <p:cNvSpPr>
            <a:spLocks noGrp="1"/>
          </p:cNvSpPr>
          <p:nvPr>
            <p:ph type="sldNum" sz="quarter" idx="12"/>
          </p:nvPr>
        </p:nvSpPr>
        <p:spPr/>
        <p:txBody>
          <a:bodyPr/>
          <a:lstStyle/>
          <a:p>
            <a:pPr>
              <a:defRPr/>
            </a:pPr>
            <a:fld id="{E88C9664-CCF3-4A01-9440-2679AB7EAC63}" type="slidenum">
              <a:rPr lang="en-US" smtClean="0"/>
              <a:pPr>
                <a:defRPr/>
              </a:pPr>
              <a:t>8</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86320"/>
            <a:ext cx="4839830" cy="2198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9830" y="2922999"/>
            <a:ext cx="4079580" cy="2524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465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8675" y="5690594"/>
            <a:ext cx="2228850" cy="714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503238"/>
            <a:ext cx="8229600" cy="1143000"/>
          </a:xfrm>
        </p:spPr>
        <p:txBody>
          <a:bodyPr/>
          <a:lstStyle/>
          <a:p>
            <a:pPr algn="l"/>
            <a:r>
              <a:rPr lang="en-CA" sz="3000" dirty="0" smtClean="0">
                <a:effectLst>
                  <a:outerShdw blurRad="38100" dist="38100" dir="2700000" algn="tl">
                    <a:srgbClr val="000000">
                      <a:alpha val="43137"/>
                    </a:srgbClr>
                  </a:outerShdw>
                </a:effectLst>
              </a:rPr>
              <a:t>DRAM Background</a:t>
            </a:r>
            <a:r>
              <a:rPr lang="en-CA" sz="3200" dirty="0" smtClean="0">
                <a:effectLst>
                  <a:outerShdw blurRad="38100" dist="38100" dir="2700000" algn="tl">
                    <a:srgbClr val="000000">
                      <a:alpha val="43137"/>
                    </a:srgbClr>
                  </a:outerShdw>
                </a:effectLst>
              </a:rPr>
              <a:t/>
            </a:r>
            <a:br>
              <a:rPr lang="en-CA" sz="3200" dirty="0" smtClean="0">
                <a:effectLst>
                  <a:outerShdw blurRad="38100" dist="38100" dir="2700000" algn="tl">
                    <a:srgbClr val="000000">
                      <a:alpha val="43137"/>
                    </a:srgbClr>
                  </a:outerShdw>
                </a:effectLst>
              </a:rPr>
            </a:br>
            <a:r>
              <a:rPr lang="en-CA" sz="2000" dirty="0" smtClean="0">
                <a:solidFill>
                  <a:schemeClr val="accent2"/>
                </a:solidFill>
              </a:rPr>
              <a:t>Row Policy</a:t>
            </a:r>
            <a:endParaRPr lang="en-CA" sz="2000" dirty="0">
              <a:solidFill>
                <a:schemeClr val="accent2"/>
              </a:solidFill>
            </a:endParaRPr>
          </a:p>
        </p:txBody>
      </p:sp>
      <p:sp>
        <p:nvSpPr>
          <p:cNvPr id="3" name="Content Placeholder 2"/>
          <p:cNvSpPr>
            <a:spLocks noGrp="1"/>
          </p:cNvSpPr>
          <p:nvPr>
            <p:ph idx="1"/>
          </p:nvPr>
        </p:nvSpPr>
        <p:spPr>
          <a:xfrm>
            <a:off x="896893" y="1894181"/>
            <a:ext cx="7608931" cy="3929579"/>
          </a:xfrm>
        </p:spPr>
        <p:txBody>
          <a:bodyPr/>
          <a:lstStyle/>
          <a:p>
            <a:pPr marL="361950" lvl="1" indent="-361950">
              <a:buSzPct val="125000"/>
              <a:buFont typeface="Arial" pitchFamily="34" charset="0"/>
              <a:buChar char="•"/>
            </a:pPr>
            <a:r>
              <a:rPr lang="en-GB" sz="2200" dirty="0" smtClean="0"/>
              <a:t>Open Row Policy: leave the row buffer open as long as possible.</a:t>
            </a:r>
            <a:r>
              <a:rPr lang="en-GB" sz="2200" dirty="0"/>
              <a:t/>
            </a:r>
            <a:br>
              <a:rPr lang="en-GB" sz="2200" dirty="0"/>
            </a:br>
            <a:endParaRPr lang="en-GB" sz="2200" dirty="0" smtClean="0"/>
          </a:p>
          <a:p>
            <a:pPr marL="361950" lvl="1" indent="-361950">
              <a:buSzPct val="125000"/>
              <a:buFont typeface="Arial" pitchFamily="34" charset="0"/>
              <a:buChar char="•"/>
            </a:pPr>
            <a:r>
              <a:rPr lang="en-GB" sz="2200" dirty="0" smtClean="0"/>
              <a:t>Closed Row Policy: automatically </a:t>
            </a:r>
            <a:r>
              <a:rPr lang="en-GB" sz="2200" dirty="0" err="1" smtClean="0"/>
              <a:t>precharges</a:t>
            </a:r>
            <a:r>
              <a:rPr lang="en-GB" sz="2200" dirty="0" smtClean="0"/>
              <a:t> the row buffer after every request. All requests will have an ACT/CAS command, thus predictable latency. </a:t>
            </a:r>
          </a:p>
        </p:txBody>
      </p:sp>
      <p:sp>
        <p:nvSpPr>
          <p:cNvPr id="6" name="Slide Number Placeholder 5"/>
          <p:cNvSpPr>
            <a:spLocks noGrp="1"/>
          </p:cNvSpPr>
          <p:nvPr>
            <p:ph type="sldNum" sz="quarter" idx="12"/>
          </p:nvPr>
        </p:nvSpPr>
        <p:spPr/>
        <p:txBody>
          <a:bodyPr/>
          <a:lstStyle/>
          <a:p>
            <a:pPr>
              <a:defRPr/>
            </a:pPr>
            <a:fld id="{E88C9664-CCF3-4A01-9440-2679AB7EAC63}" type="slidenum">
              <a:rPr lang="en-US" smtClean="0"/>
              <a:pPr>
                <a:defRPr/>
              </a:pPr>
              <a:t>9</a:t>
            </a:fld>
            <a:endParaRPr lang="en-US"/>
          </a:p>
        </p:txBody>
      </p:sp>
    </p:spTree>
    <p:extLst>
      <p:ext uri="{BB962C8B-B14F-4D97-AF65-F5344CB8AC3E}">
        <p14:creationId xmlns:p14="http://schemas.microsoft.com/office/powerpoint/2010/main" val="365154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InClassPresentation_Group11">
  <a:themeElements>
    <a:clrScheme name="Custom 1">
      <a:dk1>
        <a:sysClr val="windowText" lastClr="000000"/>
      </a:dk1>
      <a:lt1>
        <a:srgbClr val="FFFFFF"/>
      </a:lt1>
      <a:dk2>
        <a:srgbClr val="96172E"/>
      </a:dk2>
      <a:lt2>
        <a:srgbClr val="FFFFFF"/>
      </a:lt2>
      <a:accent1>
        <a:srgbClr val="0073CF"/>
      </a:accent1>
      <a:accent2>
        <a:srgbClr val="E98300"/>
      </a:accent2>
      <a:accent3>
        <a:srgbClr val="E0249A"/>
      </a:accent3>
      <a:accent4>
        <a:srgbClr val="009AA6"/>
      </a:accent4>
      <a:accent5>
        <a:srgbClr val="57068C"/>
      </a:accent5>
      <a:accent6>
        <a:srgbClr val="B6BF00"/>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3625</TotalTime>
  <Words>2258</Words>
  <Application>Microsoft Office PowerPoint</Application>
  <PresentationFormat>On-screen Show (4:3)</PresentationFormat>
  <Paragraphs>200</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InClassPresentation_Group11</vt:lpstr>
      <vt:lpstr>PowerPoint Presentation</vt:lpstr>
      <vt:lpstr>PowerPoint Presentation</vt:lpstr>
      <vt:lpstr>PowerPoint Presentation</vt:lpstr>
      <vt:lpstr>Introduction Paper Contributions</vt:lpstr>
      <vt:lpstr>DRAM Background Organization</vt:lpstr>
      <vt:lpstr>DRAM Background Open and Close Requests</vt:lpstr>
      <vt:lpstr>DRAM Background Refresh</vt:lpstr>
      <vt:lpstr>DRAM Background Timing Constraints</vt:lpstr>
      <vt:lpstr>DRAM Background Row Policy</vt:lpstr>
      <vt:lpstr>DRAM Background Row Mapping</vt:lpstr>
      <vt:lpstr>Memory Controller Design</vt:lpstr>
      <vt:lpstr>Memory Controller FIFO Arbitration Rules</vt:lpstr>
      <vt:lpstr>Memory Controller Rule 4 – Needed to prevent unbounded latency</vt:lpstr>
      <vt:lpstr>Worst Case Analysis System Model</vt:lpstr>
      <vt:lpstr>Worst Case Analysis Per Request Latency – Arrival to CAS</vt:lpstr>
      <vt:lpstr>Worst Case Analysis Per Request Latency – Arrival to CAS, Open Request</vt:lpstr>
      <vt:lpstr>Worst Case Analysis Per Request Latency – Arrival to CAS, Close Request</vt:lpstr>
      <vt:lpstr>Worst Case Analysis Per Request Latency – CAS to Data, Write</vt:lpstr>
      <vt:lpstr>Worst Case Analysis Per Request Latency – CAS to Data, Read</vt:lpstr>
      <vt:lpstr>Worst Case Analysis Cumulative Latency </vt:lpstr>
      <vt:lpstr>Worst Case Analysis Refresh, Overall Latency</vt:lpstr>
      <vt:lpstr>Evaluation Setup</vt:lpstr>
      <vt:lpstr>Evaluation Synthetic Benchmark </vt:lpstr>
      <vt:lpstr>Evaluation CHStone Benchmark </vt:lpstr>
      <vt:lpstr>Conclusion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Worst Case Analysis of DRAM Latency</dc:title>
  <dc:creator>Michael Bieniek</dc:creator>
  <cp:lastModifiedBy>Michael Bieniek</cp:lastModifiedBy>
  <cp:revision>904</cp:revision>
  <cp:lastPrinted>2010-03-08T19:59:32Z</cp:lastPrinted>
  <dcterms:created xsi:type="dcterms:W3CDTF">2011-07-12T23:52:47Z</dcterms:created>
  <dcterms:modified xsi:type="dcterms:W3CDTF">2014-02-11T05:25:19Z</dcterms:modified>
</cp:coreProperties>
</file>