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7" r:id="rId4"/>
    <p:sldId id="258" r:id="rId5"/>
    <p:sldId id="259" r:id="rId6"/>
    <p:sldId id="265" r:id="rId7"/>
    <p:sldId id="269" r:id="rId8"/>
    <p:sldId id="270" r:id="rId9"/>
    <p:sldId id="274" r:id="rId10"/>
    <p:sldId id="261" r:id="rId11"/>
    <p:sldId id="262" r:id="rId12"/>
    <p:sldId id="263" r:id="rId13"/>
    <p:sldId id="264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6530F-C480-4646-8BAE-4227549FDA33}" type="datetimeFigureOut">
              <a:rPr lang="en-CA" smtClean="0"/>
              <a:t>2014-03-18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C133E-FAA1-4CB0-AC58-A2FC3E2550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6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C133E-FAA1-4CB0-AC58-A2FC3E2550C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2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AC40-3BBD-49E9-A208-3948A71DF962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8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9D27-3362-4348-9AD9-4CBCA065E7C6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7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2632-394A-482F-B796-096DFCB3978A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01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54E4-C605-424E-9352-3715B254DBEF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3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A289-D7DC-4D02-9056-1E151F2A3019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4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068C-6B49-4A94-A41D-DF45162FDE53}" type="datetime1">
              <a:rPr lang="en-CA" smtClean="0"/>
              <a:t>2014-03-18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45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4CFD-F138-4031-A1F3-8D729468B872}" type="datetime1">
              <a:rPr lang="en-CA" smtClean="0"/>
              <a:t>2014-03-18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86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B9CA-8711-43E3-9A98-F6359CB800B5}" type="datetime1">
              <a:rPr lang="en-CA" smtClean="0"/>
              <a:t>2014-03-18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1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C599-44E4-4CFF-8FE4-95F83BE80921}" type="datetime1">
              <a:rPr lang="en-CA" smtClean="0"/>
              <a:t>2014-03-18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82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0022-5F45-4C20-B0CF-293D15BF7659}" type="datetime1">
              <a:rPr lang="en-CA" smtClean="0"/>
              <a:t>2014-03-18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16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2473-851D-49AB-8988-8805C041A87F}" type="datetime1">
              <a:rPr lang="en-CA" smtClean="0"/>
              <a:t>2014-03-18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0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0241-A263-4984-A419-C6B259946744}" type="datetime1">
              <a:rPr lang="en-CA" smtClean="0"/>
              <a:t>2014-03-18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4DD1-21B7-4E51-8C36-DF8F5372F4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2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Timing Analysis of Concurrent Programs Running on Shared Cache Multi-Cores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</a:t>
            </a:r>
            <a:r>
              <a:rPr lang="en-US" dirty="0" smtClean="0"/>
              <a:t>By: Rahil Shah</a:t>
            </a:r>
          </a:p>
          <a:p>
            <a:r>
              <a:rPr lang="en-US" dirty="0" smtClean="0"/>
              <a:t>Candidate for Master of Engineering in ECE</a:t>
            </a:r>
          </a:p>
          <a:p>
            <a:r>
              <a:rPr lang="en-US" dirty="0" smtClean="0"/>
              <a:t>Electrical and Computer </a:t>
            </a:r>
            <a:r>
              <a:rPr lang="en-US" dirty="0" err="1" smtClean="0"/>
              <a:t>Engg</a:t>
            </a:r>
            <a:r>
              <a:rPr lang="en-US" dirty="0" smtClean="0"/>
              <a:t>. Dept. </a:t>
            </a:r>
          </a:p>
          <a:p>
            <a:r>
              <a:rPr lang="en-US" dirty="0" smtClean="0"/>
              <a:t>University of Waterloo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83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CA" sz="2800" dirty="0"/>
              <a:t>Access latency of a reference in best case and worst case given its</a:t>
            </a:r>
            <a:br>
              <a:rPr lang="en-CA" sz="2800" dirty="0"/>
            </a:br>
            <a:r>
              <a:rPr lang="en-CA" sz="2800" dirty="0" smtClean="0"/>
              <a:t>classifications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864726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L1 cache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L2 cache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Best-case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Worst-case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MISS-L2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MISS-L2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MISS-L2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HIT-L1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MISS-L2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8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EarliestReady</a:t>
            </a:r>
            <a:r>
              <a:rPr lang="en-CA" dirty="0" smtClean="0"/>
              <a:t>[t]/</a:t>
            </a:r>
            <a:r>
              <a:rPr lang="en-CA" dirty="0" err="1" smtClean="0"/>
              <a:t>LatestReady</a:t>
            </a:r>
            <a:r>
              <a:rPr lang="en-CA" dirty="0" smtClean="0"/>
              <a:t>[t</a:t>
            </a:r>
            <a:r>
              <a:rPr lang="en-CA" dirty="0"/>
              <a:t>]: earliest/latest time when all of t's </a:t>
            </a:r>
            <a:r>
              <a:rPr lang="en-CA" dirty="0" smtClean="0"/>
              <a:t>predecessors </a:t>
            </a:r>
            <a:r>
              <a:rPr lang="en-CA" dirty="0"/>
              <a:t>have completed execution.</a:t>
            </a:r>
          </a:p>
          <a:p>
            <a:r>
              <a:rPr lang="en-CA" dirty="0"/>
              <a:t> </a:t>
            </a:r>
            <a:r>
              <a:rPr lang="en-CA" dirty="0" err="1" smtClean="0"/>
              <a:t>EarliestFinish</a:t>
            </a:r>
            <a:r>
              <a:rPr lang="en-CA" dirty="0" smtClean="0"/>
              <a:t>[t]/</a:t>
            </a:r>
            <a:r>
              <a:rPr lang="en-CA" dirty="0" err="1" smtClean="0"/>
              <a:t>LatestFinish</a:t>
            </a:r>
            <a:r>
              <a:rPr lang="en-CA" dirty="0" smtClean="0"/>
              <a:t>[t</a:t>
            </a:r>
            <a:r>
              <a:rPr lang="en-CA" dirty="0"/>
              <a:t>]: earliest/latest time when task t </a:t>
            </a:r>
            <a:r>
              <a:rPr lang="en-CA" dirty="0" smtClean="0"/>
              <a:t>finishes </a:t>
            </a:r>
            <a:r>
              <a:rPr lang="en-CA" dirty="0"/>
              <a:t>its execution.</a:t>
            </a:r>
          </a:p>
          <a:p>
            <a:r>
              <a:rPr lang="en-CA" dirty="0"/>
              <a:t> separated(t; u): If tasks t and u do not have any dependencies and </a:t>
            </a:r>
            <a:r>
              <a:rPr lang="en-CA" dirty="0" smtClean="0"/>
              <a:t>their execution </a:t>
            </a:r>
            <a:r>
              <a:rPr lang="en-CA" dirty="0"/>
              <a:t>interval do not overlap or if asks t and u have dependencies </a:t>
            </a:r>
            <a:r>
              <a:rPr lang="en-CA" dirty="0" smtClean="0"/>
              <a:t>, then </a:t>
            </a:r>
            <a:r>
              <a:rPr lang="en-CA" dirty="0"/>
              <a:t>separated(t; u) is assigned true; otherwise it is assigned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5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WCRT calculation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070723"/>
            <a:ext cx="8762481" cy="1429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73" y="3463509"/>
            <a:ext cx="6795393" cy="6305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373" y="2332607"/>
            <a:ext cx="5811850" cy="5324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373" y="2919624"/>
            <a:ext cx="5767144" cy="448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5500048"/>
            <a:ext cx="8210266" cy="60721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2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9787" y="600501"/>
            <a:ext cx="3932237" cy="80180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Experiments</a:t>
            </a:r>
            <a:endParaRPr lang="en-CA" sz="4000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922" b="2922"/>
          <a:stretch>
            <a:fillRect/>
          </a:stretch>
        </p:blipFill>
        <p:spPr>
          <a:xfrm>
            <a:off x="5049672" y="600501"/>
            <a:ext cx="6305715" cy="477671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39788" y="1528549"/>
            <a:ext cx="3932237" cy="434043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/>
              <a:t>DEBIE-I DPU </a:t>
            </a:r>
            <a:r>
              <a:rPr lang="en-CA" sz="1800" dirty="0" smtClean="0"/>
              <a:t>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 Total </a:t>
            </a:r>
            <a:r>
              <a:rPr lang="en-CA" sz="1800" dirty="0"/>
              <a:t>35 </a:t>
            </a:r>
            <a:r>
              <a:rPr lang="en-CA" sz="1800" dirty="0" smtClean="0"/>
              <a:t>tasks.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The </a:t>
            </a:r>
            <a:r>
              <a:rPr lang="en-CA" sz="1800" dirty="0"/>
              <a:t>code size of </a:t>
            </a:r>
            <a:r>
              <a:rPr lang="en-CA" sz="1800" dirty="0" smtClean="0"/>
              <a:t>tasks vary </a:t>
            </a:r>
            <a:r>
              <a:rPr lang="en-CA" sz="1800" dirty="0"/>
              <a:t>from 320 bytes to 23,288 bytes</a:t>
            </a:r>
            <a:r>
              <a:rPr lang="en-CA" sz="1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800" dirty="0"/>
          </a:p>
          <a:p>
            <a:endParaRPr lang="en-CA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err="1" smtClean="0"/>
              <a:t>Papabench</a:t>
            </a:r>
            <a:r>
              <a:rPr lang="en-CA" sz="1800" dirty="0" smtClean="0"/>
              <a:t> (</a:t>
            </a:r>
            <a:r>
              <a:rPr lang="en-CA" sz="1800" dirty="0"/>
              <a:t>Unmanned Aerial Vehicle (UAV) control </a:t>
            </a:r>
            <a:r>
              <a:rPr lang="en-CA" sz="1800" dirty="0" smtClean="0"/>
              <a:t>application)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/>
              <a:t>Total 28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/>
              <a:t>The code size of tasks vary from 96 bytes to 6,496 bytes.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42550" y="5499656"/>
            <a:ext cx="6036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 u="none" strike="noStrike" baseline="0" dirty="0" smtClean="0">
                <a:latin typeface="CMR10"/>
              </a:rPr>
              <a:t>Average number of task per set for different size of cache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5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en-CA" dirty="0" smtClean="0"/>
              <a:t>Results and Comparison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51128"/>
            <a:ext cx="10515599" cy="48258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9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 smtClean="0"/>
              <a:t>Studied worst-case </a:t>
            </a:r>
            <a:r>
              <a:rPr lang="en-CA" dirty="0"/>
              <a:t>response time (WCRT) analysis of </a:t>
            </a:r>
            <a:r>
              <a:rPr lang="en-CA" dirty="0" smtClean="0"/>
              <a:t>concurrent </a:t>
            </a:r>
            <a:r>
              <a:rPr lang="en-CA" dirty="0"/>
              <a:t>programs, where the concurrent execution of the tasks is analyzed </a:t>
            </a:r>
            <a:r>
              <a:rPr lang="en-CA" dirty="0" smtClean="0"/>
              <a:t>to bound </a:t>
            </a:r>
            <a:r>
              <a:rPr lang="en-CA" dirty="0"/>
              <a:t>the shared cache interferences</a:t>
            </a:r>
            <a:r>
              <a:rPr lang="en-CA" dirty="0" smtClean="0"/>
              <a:t>.</a:t>
            </a:r>
          </a:p>
          <a:p>
            <a:pPr algn="just"/>
            <a:r>
              <a:rPr lang="en-CA" dirty="0"/>
              <a:t> </a:t>
            </a:r>
            <a:r>
              <a:rPr lang="en-CA" dirty="0" smtClean="0"/>
              <a:t>It obtains </a:t>
            </a:r>
            <a:r>
              <a:rPr lang="en-CA" dirty="0"/>
              <a:t>lower WCRT estimates than existing shared cache analysis </a:t>
            </a:r>
            <a:r>
              <a:rPr lang="en-CA" dirty="0" smtClean="0"/>
              <a:t>methods on </a:t>
            </a:r>
            <a:r>
              <a:rPr lang="en-CA" dirty="0"/>
              <a:t>a real-world application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4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5" y="2767131"/>
            <a:ext cx="10515600" cy="1325563"/>
          </a:xfrm>
        </p:spPr>
        <p:txBody>
          <a:bodyPr/>
          <a:lstStyle/>
          <a:p>
            <a:pPr algn="ctr"/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3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</a:p>
          <a:p>
            <a:r>
              <a:rPr lang="en-CA" dirty="0" smtClean="0"/>
              <a:t>Analysis Framework</a:t>
            </a:r>
          </a:p>
          <a:p>
            <a:r>
              <a:rPr lang="en-CA" dirty="0" smtClean="0"/>
              <a:t>Illustration</a:t>
            </a:r>
          </a:p>
          <a:p>
            <a:r>
              <a:rPr lang="en-CA" dirty="0" smtClean="0"/>
              <a:t>Analysis Components</a:t>
            </a:r>
          </a:p>
          <a:p>
            <a:r>
              <a:rPr lang="en-CA" dirty="0" smtClean="0"/>
              <a:t>Experiments</a:t>
            </a:r>
          </a:p>
          <a:p>
            <a:r>
              <a:rPr lang="en-CA" dirty="0" smtClean="0"/>
              <a:t>Results</a:t>
            </a:r>
          </a:p>
          <a:p>
            <a:r>
              <a:rPr lang="en-CA" dirty="0" smtClean="0"/>
              <a:t>Conclusion</a:t>
            </a:r>
          </a:p>
          <a:p>
            <a:r>
              <a:rPr lang="en-CA" dirty="0" smtClean="0"/>
              <a:t>Questions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83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Multi-core Architecture with shared caches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2936" y="1690688"/>
            <a:ext cx="4980864" cy="28409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216" y="1690688"/>
            <a:ext cx="5392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Times New Roman" pitchFamily="18" charset="0"/>
              </a:rPr>
              <a:t>Hard Real-time Systems</a:t>
            </a:r>
          </a:p>
          <a:p>
            <a:pPr marL="914400" lvl="1" indent="-457200">
              <a:buClrTx/>
              <a:buAutoNum type="arabicPeriod"/>
            </a:pPr>
            <a:r>
              <a:rPr lang="en-US" sz="2000" dirty="0" smtClean="0">
                <a:latin typeface="+mj-lt"/>
                <a:cs typeface="Times New Roman" pitchFamily="18" charset="0"/>
              </a:rPr>
              <a:t>Increasing numbers of Multi-Cores in real time embedded systems</a:t>
            </a:r>
          </a:p>
          <a:p>
            <a:pPr marL="914400" lvl="1" indent="-457200">
              <a:buClrTx/>
              <a:buAutoNum type="arabicPeriod"/>
            </a:pPr>
            <a:r>
              <a:rPr lang="en-CA" sz="2000" dirty="0" smtClean="0">
                <a:latin typeface="+mj-lt"/>
              </a:rPr>
              <a:t>Multiprocessing - opens </a:t>
            </a:r>
            <a:r>
              <a:rPr lang="en-CA" sz="2000" dirty="0">
                <a:latin typeface="+mj-lt"/>
              </a:rPr>
              <a:t>the opportunity for concurrent execution and memory </a:t>
            </a:r>
            <a:r>
              <a:rPr lang="en-CA" sz="2000" dirty="0" smtClean="0">
                <a:latin typeface="+mj-lt"/>
              </a:rPr>
              <a:t>sharing.</a:t>
            </a:r>
          </a:p>
          <a:p>
            <a:pPr marL="914400" lvl="1" indent="-457200">
              <a:buClrTx/>
              <a:buAutoNum type="arabicPeriod"/>
            </a:pPr>
            <a:r>
              <a:rPr lang="en-CA" sz="2000" dirty="0">
                <a:latin typeface="+mj-lt"/>
              </a:rPr>
              <a:t>I</a:t>
            </a:r>
            <a:r>
              <a:rPr lang="en-CA" sz="2000" dirty="0" smtClean="0">
                <a:latin typeface="+mj-lt"/>
              </a:rPr>
              <a:t>ntroduces </a:t>
            </a:r>
            <a:r>
              <a:rPr lang="en-CA" sz="2000" dirty="0">
                <a:latin typeface="+mj-lt"/>
              </a:rPr>
              <a:t>the problem of estimating the impact of resource contention.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</a:p>
          <a:p>
            <a:pPr marL="914400" lvl="1" indent="-457200">
              <a:buClrTx/>
              <a:buAutoNum type="arabicPeriod"/>
            </a:pPr>
            <a:r>
              <a:rPr lang="en-US" sz="2000" dirty="0" smtClean="0">
                <a:latin typeface="+mj-lt"/>
                <a:cs typeface="Times New Roman" pitchFamily="18" charset="0"/>
              </a:rPr>
              <a:t>Most Multi-Core Architecture Contains private L1 cache and shared L2 cache.</a:t>
            </a:r>
          </a:p>
          <a:p>
            <a:pPr marL="914400" lvl="1" indent="-457200">
              <a:buClrTx/>
              <a:buAutoNum type="arabicPeriod"/>
            </a:pPr>
            <a:r>
              <a:rPr lang="en-US" sz="2000" dirty="0" smtClean="0">
                <a:latin typeface="+mj-lt"/>
                <a:cs typeface="Times New Roman" pitchFamily="18" charset="0"/>
              </a:rPr>
              <a:t>Timing Analysis – Abstract Interpretation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9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A simple MSC and a mapping of its processes to cores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5207" y="1690689"/>
            <a:ext cx="6632812" cy="46691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7672" y="1961444"/>
            <a:ext cx="44189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+mj-lt"/>
              </a:rPr>
              <a:t>Message Sequence Chart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+mj-lt"/>
              </a:rPr>
              <a:t>Concurrent program visualized as a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+mj-lt"/>
              </a:rPr>
              <a:t>Vertical Lines – Individual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+mj-lt"/>
              </a:rPr>
              <a:t>Horizontal Lines – Interaction Between the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+mj-lt"/>
              </a:rPr>
              <a:t>Blocks on vertical lines – Computation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99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9787" y="300251"/>
            <a:ext cx="3932237" cy="463573"/>
          </a:xfrm>
        </p:spPr>
        <p:txBody>
          <a:bodyPr>
            <a:noAutofit/>
          </a:bodyPr>
          <a:lstStyle/>
          <a:p>
            <a:pPr algn="just"/>
            <a:r>
              <a:rPr lang="en-CA" sz="2800" dirty="0">
                <a:latin typeface="+mn-lt"/>
              </a:rPr>
              <a:t>DEBIE Case Study</a:t>
            </a:r>
            <a:r>
              <a:rPr lang="en-CA" sz="2800" dirty="0" smtClean="0">
                <a:latin typeface="+mn-lt"/>
              </a:rPr>
              <a:t>.</a:t>
            </a:r>
            <a:endParaRPr lang="en-CA" sz="2800" dirty="0">
              <a:latin typeface="+mn-lt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2025" y="300251"/>
            <a:ext cx="6978697" cy="603231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39788" y="887103"/>
            <a:ext cx="3932237" cy="5445457"/>
          </a:xfrm>
        </p:spPr>
        <p:txBody>
          <a:bodyPr>
            <a:normAutofit/>
          </a:bodyPr>
          <a:lstStyle/>
          <a:p>
            <a:r>
              <a:rPr lang="en-CA" sz="2400" dirty="0" smtClean="0">
                <a:latin typeface="+mj-lt"/>
              </a:rPr>
              <a:t>Message Sequence Graph: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+mj-lt"/>
              </a:rPr>
              <a:t>A Finite graph where each node is described by an MSC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sz="2400" dirty="0" smtClean="0">
                <a:latin typeface="+mj-lt"/>
              </a:rPr>
              <a:t>Describes Control Flow</a:t>
            </a:r>
          </a:p>
          <a:p>
            <a:pPr algn="just"/>
            <a:endParaRPr lang="en-C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5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323" y="341194"/>
            <a:ext cx="3932237" cy="583442"/>
          </a:xfrm>
        </p:spPr>
        <p:txBody>
          <a:bodyPr/>
          <a:lstStyle/>
          <a:p>
            <a:r>
              <a:rPr lang="en-CA" dirty="0" smtClean="0"/>
              <a:t>Analysis Framework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5081" y="457201"/>
            <a:ext cx="6769289" cy="54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064525"/>
            <a:ext cx="3932237" cy="48044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CA" dirty="0" smtClean="0"/>
              <a:t>Assumptions: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It is assumed </a:t>
            </a:r>
            <a:r>
              <a:rPr lang="en-CA" dirty="0"/>
              <a:t>that the data memory references do </a:t>
            </a:r>
            <a:r>
              <a:rPr lang="en-CA" dirty="0" smtClean="0"/>
              <a:t>not interfere </a:t>
            </a:r>
            <a:r>
              <a:rPr lang="en-CA" dirty="0"/>
              <a:t>in any way with the L1 and L2 </a:t>
            </a:r>
            <a:r>
              <a:rPr lang="en-CA" dirty="0" smtClean="0"/>
              <a:t>instruction caches.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Least </a:t>
            </a:r>
            <a:r>
              <a:rPr lang="en-CA" dirty="0"/>
              <a:t>Recently </a:t>
            </a:r>
            <a:r>
              <a:rPr lang="en-CA" dirty="0" smtClean="0"/>
              <a:t>Used(LRU</a:t>
            </a:r>
            <a:r>
              <a:rPr lang="en-CA" dirty="0"/>
              <a:t>) cache replacement policy for </a:t>
            </a:r>
            <a:r>
              <a:rPr lang="en-CA" dirty="0" smtClean="0"/>
              <a:t>set-associative caches</a:t>
            </a:r>
            <a:r>
              <a:rPr lang="en-CA" dirty="0"/>
              <a:t>. </a:t>
            </a:r>
            <a:endParaRPr lang="en-CA" dirty="0" smtClean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The </a:t>
            </a:r>
            <a:r>
              <a:rPr lang="en-CA" dirty="0"/>
              <a:t>L2 cache block size is assumed to be </a:t>
            </a:r>
            <a:r>
              <a:rPr lang="en-CA" dirty="0" smtClean="0"/>
              <a:t>larger than </a:t>
            </a:r>
            <a:r>
              <a:rPr lang="en-CA" dirty="0"/>
              <a:t>or equal to the L1 cache block size. 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They analyzed </a:t>
            </a:r>
            <a:r>
              <a:rPr lang="en-CA" dirty="0"/>
              <a:t>non-inclusive multi-level </a:t>
            </a:r>
            <a:r>
              <a:rPr lang="en-CA" dirty="0" smtClean="0"/>
              <a:t>caches.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No Shared </a:t>
            </a:r>
            <a:r>
              <a:rPr lang="en-CA" dirty="0"/>
              <a:t>code across </a:t>
            </a:r>
            <a:r>
              <a:rPr lang="en-CA" dirty="0" smtClean="0"/>
              <a:t>tasks.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CA" dirty="0"/>
              <a:t>C</a:t>
            </a:r>
            <a:r>
              <a:rPr lang="en-CA" dirty="0" smtClean="0"/>
              <a:t>oncurrent </a:t>
            </a:r>
            <a:r>
              <a:rPr lang="en-CA" dirty="0"/>
              <a:t>program is executed in a static </a:t>
            </a:r>
            <a:r>
              <a:rPr lang="en-CA" dirty="0" smtClean="0"/>
              <a:t>priority-driven non-</a:t>
            </a:r>
            <a:r>
              <a:rPr lang="en-CA" dirty="0" err="1" smtClean="0"/>
              <a:t>preemptive</a:t>
            </a:r>
            <a:r>
              <a:rPr lang="en-CA" dirty="0" smtClean="0"/>
              <a:t> </a:t>
            </a:r>
            <a:r>
              <a:rPr lang="en-CA" dirty="0"/>
              <a:t>fashion.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2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3932237" cy="556146"/>
          </a:xfrm>
        </p:spPr>
        <p:txBody>
          <a:bodyPr/>
          <a:lstStyle/>
          <a:p>
            <a:r>
              <a:rPr lang="en-CA" dirty="0" smtClean="0"/>
              <a:t>Intra Core Analysis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Employs abstract interpretation methods at both L1 and L2 level</a:t>
            </a:r>
          </a:p>
          <a:p>
            <a:r>
              <a:rPr lang="en-CA" dirty="0" smtClean="0"/>
              <a:t>Persistent Block : Always Miss for its first reference, rest of the other references are considered always hit.</a:t>
            </a:r>
          </a:p>
          <a:p>
            <a:r>
              <a:rPr lang="en-CA" dirty="0" smtClean="0"/>
              <a:t>Filter Function in between the analysis at L1 level and L2 level cache</a:t>
            </a:r>
            <a:endParaRPr lang="en-CA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595245"/>
              </p:ext>
            </p:extLst>
          </p:nvPr>
        </p:nvGraphicFramePr>
        <p:xfrm>
          <a:off x="839787" y="4065312"/>
          <a:ext cx="393382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6913"/>
                <a:gridCol w="1966913"/>
              </a:tblGrid>
              <a:tr h="306345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L1 </a:t>
                      </a:r>
                      <a:r>
                        <a:rPr lang="en-CA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Classication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L2 Access</a:t>
                      </a:r>
                      <a:endParaRPr lang="en-CA" dirty="0"/>
                    </a:p>
                  </a:txBody>
                  <a:tcPr/>
                </a:tc>
              </a:tr>
              <a:tr h="306345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Hit (AH)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Never (N)</a:t>
                      </a:r>
                      <a:endParaRPr lang="en-CA" dirty="0"/>
                    </a:p>
                  </a:txBody>
                  <a:tcPr/>
                </a:tc>
              </a:tr>
              <a:tr h="306345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Miss (AM)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 (A)</a:t>
                      </a:r>
                    </a:p>
                  </a:txBody>
                  <a:tcPr/>
                </a:tc>
              </a:tr>
              <a:tr h="306345">
                <a:tc>
                  <a:txBody>
                    <a:bodyPr/>
                    <a:lstStyle/>
                    <a:p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CA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Classifed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(NC)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Uncertain (U)</a:t>
                      </a:r>
                      <a:endParaRPr lang="en-CA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83118" y="5528352"/>
            <a:ext cx="2045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0" i="0" u="none" strike="noStrike" baseline="0" dirty="0" smtClean="0">
                <a:latin typeface="CMR10"/>
              </a:rPr>
              <a:t>Filter function</a:t>
            </a:r>
            <a:endParaRPr lang="en-CA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678675" y="1651379"/>
            <a:ext cx="2033516" cy="736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L1 Cache Analysis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678675" y="3235023"/>
            <a:ext cx="2033516" cy="601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L2 Cache Analysis</a:t>
            </a:r>
            <a:endParaRPr lang="en-CA" dirty="0"/>
          </a:p>
        </p:txBody>
      </p:sp>
      <p:sp>
        <p:nvSpPr>
          <p:cNvPr id="17" name="Rounded Rectangle 16"/>
          <p:cNvSpPr/>
          <p:nvPr/>
        </p:nvSpPr>
        <p:spPr>
          <a:xfrm>
            <a:off x="1323833" y="2743955"/>
            <a:ext cx="2743200" cy="246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Filter</a:t>
            </a:r>
            <a:endParaRPr lang="en-CA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61815" y="2388358"/>
            <a:ext cx="40943" cy="327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82764" y="2388358"/>
            <a:ext cx="0" cy="327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2695433" y="2388358"/>
            <a:ext cx="0" cy="846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64752" y="2326018"/>
            <a:ext cx="46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AH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2236486" y="2389617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mtClean="0"/>
              <a:t>AM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3364039" y="238498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NC</a:t>
            </a:r>
            <a:endParaRPr lang="en-CA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02758" y="2990372"/>
            <a:ext cx="0" cy="24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02758" y="2990372"/>
            <a:ext cx="655093" cy="24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50827" y="2928031"/>
            <a:ext cx="31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3977636" y="2971291"/>
            <a:ext cx="31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6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9087"/>
          </a:xfrm>
        </p:spPr>
        <p:txBody>
          <a:bodyPr>
            <a:normAutofit/>
          </a:bodyPr>
          <a:lstStyle/>
          <a:p>
            <a:r>
              <a:rPr lang="en-CA" dirty="0" smtClean="0"/>
              <a:t>Cache Conflict Analysis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996287"/>
            <a:ext cx="3932237" cy="4872701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 smtClean="0"/>
              <a:t>Central component of the framework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 smtClean="0"/>
              <a:t>Identify all potential conflict among the memory blocks from different cores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 smtClean="0"/>
              <a:t>Consider two task T and T` from core-1 and core-2 respectively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CA" dirty="0" smtClean="0"/>
              <a:t>If T has memory reference m which is from the cache set C mapped by the memory block referred by T` then convert m from ‘Always Hit’ to ‘Not Specified’.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CA" dirty="0"/>
          </a:p>
          <a:p>
            <a:pPr algn="just"/>
            <a:r>
              <a:rPr lang="en-CA" dirty="0" smtClean="0"/>
              <a:t> 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436" y="457200"/>
            <a:ext cx="5302605" cy="609988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9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Interference Graphs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5403"/>
            <a:ext cx="10515600" cy="375313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4DD1-21B7-4E51-8C36-DF8F5372F41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5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631</Words>
  <Application>Microsoft Office PowerPoint</Application>
  <PresentationFormat>Widescreen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CMR10</vt:lpstr>
      <vt:lpstr>Times New Roman</vt:lpstr>
      <vt:lpstr>Office Theme</vt:lpstr>
      <vt:lpstr>Timing Analysis of Concurrent Programs Running on Shared Cache Multi-Cores</vt:lpstr>
      <vt:lpstr>Outline</vt:lpstr>
      <vt:lpstr>Multi-core Architecture with shared caches</vt:lpstr>
      <vt:lpstr>A simple MSC and a mapping of its processes to cores</vt:lpstr>
      <vt:lpstr>DEBIE Case Study.</vt:lpstr>
      <vt:lpstr>Analysis Framework</vt:lpstr>
      <vt:lpstr>Intra Core Analysis </vt:lpstr>
      <vt:lpstr>Cache Conflict Analysis</vt:lpstr>
      <vt:lpstr>Interference Graphs </vt:lpstr>
      <vt:lpstr>Access latency of a reference in best case and worst case given its classifications</vt:lpstr>
      <vt:lpstr>Definitions:</vt:lpstr>
      <vt:lpstr>WCRT calculation</vt:lpstr>
      <vt:lpstr>Experiments</vt:lpstr>
      <vt:lpstr>Results and Comparison</vt:lpstr>
      <vt:lpstr>Conclusion: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Analysis of Concurrent Programs Running on Shared Cache Multi-Cores</dc:title>
  <dc:creator>Rahil Shah</dc:creator>
  <cp:lastModifiedBy>Rahil Shah</cp:lastModifiedBy>
  <cp:revision>43</cp:revision>
  <dcterms:created xsi:type="dcterms:W3CDTF">2014-03-18T08:39:39Z</dcterms:created>
  <dcterms:modified xsi:type="dcterms:W3CDTF">2014-03-18T17:52:53Z</dcterms:modified>
</cp:coreProperties>
</file>