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0" r:id="rId7"/>
    <p:sldId id="262" r:id="rId8"/>
    <p:sldId id="263" r:id="rId9"/>
    <p:sldId id="265" r:id="rId10"/>
    <p:sldId id="264" r:id="rId11"/>
    <p:sldId id="273" r:id="rId12"/>
    <p:sldId id="266" r:id="rId13"/>
    <p:sldId id="268" r:id="rId14"/>
    <p:sldId id="272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2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820433" cy="2971801"/>
          </a:xfrm>
        </p:spPr>
        <p:txBody>
          <a:bodyPr>
            <a:normAutofit/>
          </a:bodyPr>
          <a:lstStyle/>
          <a:p>
            <a:r>
              <a:rPr lang="en-US" b="1" dirty="0"/>
              <a:t>Impact of Cache Partitioning on Multi-Tasking Real Time Embedded </a:t>
            </a:r>
            <a:r>
              <a:rPr lang="en-US" b="1" dirty="0" smtClean="0"/>
              <a:t>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by: Eric </a:t>
            </a:r>
            <a:r>
              <a:rPr lang="en-US" dirty="0" err="1" smtClean="0"/>
              <a:t>Magil</a:t>
            </a:r>
            <a:endParaRPr lang="en-US" dirty="0" smtClean="0"/>
          </a:p>
          <a:p>
            <a:r>
              <a:rPr lang="en-US" dirty="0" smtClean="0"/>
              <a:t>Research by: </a:t>
            </a:r>
            <a:r>
              <a:rPr lang="it-IT" dirty="0"/>
              <a:t>Bach D. Bui, Marco Caccamo, Lui </a:t>
            </a:r>
            <a:r>
              <a:rPr lang="it-IT" dirty="0" smtClean="0"/>
              <a:t>Sha, and Joseph Martinez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0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1" y="204582"/>
            <a:ext cx="9635445" cy="1507067"/>
          </a:xfrm>
        </p:spPr>
        <p:txBody>
          <a:bodyPr/>
          <a:lstStyle/>
          <a:p>
            <a:pPr algn="ctr"/>
            <a:r>
              <a:rPr lang="en-US" dirty="0" smtClean="0"/>
              <a:t>Testing the algorithm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62815" y="1711649"/>
            <a:ext cx="778372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Assume cyclic executive task manager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applied to any offline scheduling method just as easily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tasks have period of 16.67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Compare baseline worst-case utilization (all shared cache) with proposed algorithm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also estimate the theoretical lower bound of task utilization to perform comparison…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aseline="-25000" dirty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aseline="-25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930" y="2968786"/>
            <a:ext cx="2628900" cy="1666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5430" y="1468408"/>
            <a:ext cx="2438400" cy="1390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94930" y="4721290"/>
            <a:ext cx="2628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cyclic executive schedule.</a:t>
            </a:r>
          </a:p>
          <a:p>
            <a:r>
              <a:rPr lang="en-US" sz="1000" dirty="0"/>
              <a:t>Scheduling: Cyclic Executive and Rate</a:t>
            </a:r>
          </a:p>
          <a:p>
            <a:r>
              <a:rPr lang="en-US" sz="1000" dirty="0" smtClean="0"/>
              <a:t>Monotonic</a:t>
            </a:r>
            <a:r>
              <a:rPr lang="en-US" sz="1000" b="1" dirty="0" smtClean="0"/>
              <a:t>, </a:t>
            </a:r>
            <a:r>
              <a:rPr lang="en-US" sz="1000" dirty="0" err="1" smtClean="0"/>
              <a:t>Calin</a:t>
            </a:r>
            <a:r>
              <a:rPr lang="en-US" sz="1000" dirty="0" smtClean="0"/>
              <a:t> </a:t>
            </a:r>
            <a:r>
              <a:rPr lang="en-US" sz="1000" dirty="0" err="1" smtClean="0"/>
              <a:t>Curescu</a:t>
            </a:r>
            <a:r>
              <a:rPr lang="en-US" sz="1000" dirty="0" smtClean="0"/>
              <a:t>, </a:t>
            </a:r>
            <a:r>
              <a:rPr lang="en-US" sz="1000" dirty="0"/>
              <a:t>Real-Time Systems Laboratory</a:t>
            </a:r>
          </a:p>
          <a:p>
            <a:r>
              <a:rPr lang="en-US" sz="1000" dirty="0"/>
              <a:t>Department of Computer and Information Science</a:t>
            </a:r>
          </a:p>
          <a:p>
            <a:r>
              <a:rPr lang="en-US" sz="1000" dirty="0"/>
              <a:t>Linköping University, Sweden</a:t>
            </a:r>
          </a:p>
        </p:txBody>
      </p:sp>
    </p:spTree>
    <p:extLst>
      <p:ext uri="{BB962C8B-B14F-4D97-AF65-F5344CB8AC3E}">
        <p14:creationId xmlns:p14="http://schemas.microsoft.com/office/powerpoint/2010/main" val="149706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1" y="204582"/>
            <a:ext cx="9635445" cy="1507067"/>
          </a:xfrm>
        </p:spPr>
        <p:txBody>
          <a:bodyPr/>
          <a:lstStyle/>
          <a:p>
            <a:pPr algn="ctr"/>
            <a:r>
              <a:rPr lang="en-US" dirty="0" smtClean="0"/>
              <a:t>Estimating Utilization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62815" y="1711649"/>
                <a:ext cx="7783721" cy="5068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Start with a cache of infinite size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Make greedy choices of either shrinking a task’s private partition or moving some of it to shared space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cost of each decision is calculated by:</a:t>
                </a:r>
              </a:p>
              <a:p>
                <a:pPr lvl="1"/>
                <a:endParaRPr 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p>
                      </m:sSubSup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𝑒𝑥𝑒𝑐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𝑒𝑥𝑒𝑐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𝐶𝑅𝑇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Repeat until cache size is reduced to the target value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This is a theoretical bound only, since solution can split tasks between shared and </a:t>
                </a:r>
                <a:r>
                  <a:rPr lang="en-US" smtClean="0"/>
                  <a:t>private cache</a:t>
                </a:r>
                <a:endParaRPr lang="en-US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baseline="-25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15" y="1711649"/>
                <a:ext cx="7783721" cy="5068632"/>
              </a:xfrm>
              <a:prstGeom prst="rect">
                <a:avLst/>
              </a:prstGeom>
              <a:blipFill rotWithShape="1">
                <a:blip r:embed="rId2"/>
                <a:stretch>
                  <a:fillRect t="-602" b="-108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283200" y="4725432"/>
            <a:ext cx="506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Cost differential for moving to shared cache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008136" y="3847968"/>
            <a:ext cx="506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Cost differential for reducing private cache size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6531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1" y="204582"/>
            <a:ext cx="9635445" cy="1507067"/>
          </a:xfrm>
        </p:spPr>
        <p:txBody>
          <a:bodyPr/>
          <a:lstStyle/>
          <a:p>
            <a:pPr algn="ctr"/>
            <a:r>
              <a:rPr lang="en-US" dirty="0" smtClean="0"/>
              <a:t>Testing the algorithm (Cont’d)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540" y="1797229"/>
            <a:ext cx="77837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aseline="-25000" dirty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aseline="-2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26" y="1711649"/>
            <a:ext cx="3705225" cy="2371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8528" y="1883098"/>
            <a:ext cx="3733800" cy="2028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09935" y="4534678"/>
            <a:ext cx="6438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Significant improvement with proposed algorithm – all tasks are now schedulable!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72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1" y="204582"/>
            <a:ext cx="9635445" cy="1507067"/>
          </a:xfrm>
        </p:spPr>
        <p:txBody>
          <a:bodyPr/>
          <a:lstStyle/>
          <a:p>
            <a:pPr algn="ctr"/>
            <a:r>
              <a:rPr lang="en-US" dirty="0" smtClean="0"/>
              <a:t>Another contender?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64540" y="1797229"/>
                <a:ext cx="10750856" cy="2150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Proposed algorithm is also compared with proportional cache partitioning: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𝑠𝑖𝑧𝑒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40" y="1797229"/>
                <a:ext cx="10750856" cy="21500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919" y="3455728"/>
            <a:ext cx="8439150" cy="2409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5919" y="5934670"/>
            <a:ext cx="8349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expected, </a:t>
            </a:r>
            <a:r>
              <a:rPr lang="en-US" smtClean="0"/>
              <a:t>the </a:t>
            </a:r>
            <a:r>
              <a:rPr lang="en-US" smtClean="0"/>
              <a:t>optimizing</a:t>
            </a:r>
            <a:r>
              <a:rPr lang="en-US" smtClean="0"/>
              <a:t> </a:t>
            </a:r>
            <a:r>
              <a:rPr lang="en-US" dirty="0" smtClean="0"/>
              <a:t>algorithm outperforms both the baseline and proportional algorithms, and approaches the theoretical minimum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7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1" y="204582"/>
            <a:ext cx="9635445" cy="1507067"/>
          </a:xfrm>
        </p:spPr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36548" y="1711649"/>
            <a:ext cx="10750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Cache interference is demonstrably a serious problem in real-time 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 improvement when using optimizing algorithm compared to proportional algorithm or no partitioning at 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Proposed solution would help enable temporal isolation in real-time systems using a variety of scheduling algorithms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Extensible to a large number of concurrent tasks, due to use of genetic algorithm</a:t>
            </a:r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5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1" y="204582"/>
            <a:ext cx="9635445" cy="1507067"/>
          </a:xfrm>
        </p:spPr>
        <p:txBody>
          <a:bodyPr/>
          <a:lstStyle/>
          <a:p>
            <a:pPr algn="ctr"/>
            <a:r>
              <a:rPr lang="en-US" dirty="0" smtClean="0"/>
              <a:t>Critique / Questions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540" y="1797229"/>
            <a:ext cx="10750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a maximum of 40 tasks, could they have not directly calculated the lower bound using brute-force?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would this method interact with algorithms for isolating other shared resources?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“It is worth noticing </a:t>
            </a:r>
            <a:r>
              <a:rPr lang="en-US" dirty="0" smtClean="0"/>
              <a:t>that since </a:t>
            </a:r>
            <a:r>
              <a:rPr lang="en-US" dirty="0"/>
              <a:t>CPU, memory bus speed, and cache size are </a:t>
            </a:r>
            <a:r>
              <a:rPr lang="en-US" dirty="0" smtClean="0"/>
              <a:t>constantly increasing </a:t>
            </a:r>
            <a:r>
              <a:rPr lang="en-US" dirty="0"/>
              <a:t>in modern computer architectures, it </a:t>
            </a:r>
            <a:r>
              <a:rPr lang="en-US" dirty="0" smtClean="0"/>
              <a:t>is unlikely </a:t>
            </a:r>
            <a:r>
              <a:rPr lang="en-US" dirty="0"/>
              <a:t>that this problem will be less severe in the near </a:t>
            </a:r>
            <a:r>
              <a:rPr lang="en-US" dirty="0" smtClean="0"/>
              <a:t>future” – wouldn’t increased memory bus speed and increased cache size reduce the severity of memory latency?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Algorithm not compared to other partitioning strategies</a:t>
            </a:r>
            <a:r>
              <a:rPr lang="en-US" dirty="0" smtClean="0"/>
              <a:t>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 extension to this would be to somehow allow the algorithm to perform on-line scheduling…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42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1" y="204582"/>
            <a:ext cx="9635445" cy="1507067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540" y="1797229"/>
            <a:ext cx="10750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39991" y="1797228"/>
            <a:ext cx="8612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Bui, Bach </a:t>
            </a:r>
            <a:r>
              <a:rPr lang="en-US" dirty="0" err="1"/>
              <a:t>Duy</a:t>
            </a:r>
            <a:r>
              <a:rPr lang="en-US" dirty="0"/>
              <a:t>, et al. "Impact of cache partitioning on multi-tasking real time embedded systems." Embedded and Real-Time Computing Systems and Applications, 2008. RTCSA'08. 14th IEEE International Conference on. IEEE, 2008.</a:t>
            </a:r>
          </a:p>
        </p:txBody>
      </p:sp>
    </p:spTree>
    <p:extLst>
      <p:ext uri="{BB962C8B-B14F-4D97-AF65-F5344CB8AC3E}">
        <p14:creationId xmlns:p14="http://schemas.microsoft.com/office/powerpoint/2010/main" val="88067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92" y="204582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why cache?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82546" y="1711649"/>
            <a:ext cx="1894114" cy="17864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641633" y="1711650"/>
            <a:ext cx="1894114" cy="17864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Speed SRAM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6972" y="4746777"/>
            <a:ext cx="1894114" cy="17864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Speed DRAM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7109927" y="2462420"/>
            <a:ext cx="2379306" cy="413224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7345525" y="3410167"/>
            <a:ext cx="1908109" cy="578498"/>
          </a:xfrm>
          <a:prstGeom prst="right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36972" y="2530532"/>
            <a:ext cx="2080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Address and Data bus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2685" y="2068866"/>
            <a:ext cx="43760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Reduces memory access time by employing high-speed SRAM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Algorithm attempts to store copies of most-used DRAM memory items in cache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SRAM is expensive, so space is very limited!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performance enhancement is also attractive for real-time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8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92" y="204582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The interference problem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691673" y="2068866"/>
            <a:ext cx="1492898" cy="4877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38187" y="2068866"/>
            <a:ext cx="1492898" cy="4877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68677" y="2068866"/>
            <a:ext cx="1492898" cy="4877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36800" y="2187256"/>
            <a:ext cx="63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91873" y="3806890"/>
            <a:ext cx="2385526" cy="13809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L2 Cache</a:t>
            </a:r>
            <a:endParaRPr lang="en-US" dirty="0"/>
          </a:p>
        </p:txBody>
      </p:sp>
      <p:cxnSp>
        <p:nvCxnSpPr>
          <p:cNvPr id="16" name="Elbow Connector 15"/>
          <p:cNvCxnSpPr>
            <a:stCxn id="3" idx="2"/>
            <a:endCxn id="14" idx="0"/>
          </p:cNvCxnSpPr>
          <p:nvPr/>
        </p:nvCxnSpPr>
        <p:spPr>
          <a:xfrm rot="16200000" flipH="1">
            <a:off x="6836228" y="2158482"/>
            <a:ext cx="1250302" cy="204651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  <a:endCxn id="14" idx="0"/>
          </p:cNvCxnSpPr>
          <p:nvPr/>
        </p:nvCxnSpPr>
        <p:spPr>
          <a:xfrm>
            <a:off x="8484636" y="2556588"/>
            <a:ext cx="0" cy="12503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4" idx="0"/>
          </p:cNvCxnSpPr>
          <p:nvPr/>
        </p:nvCxnSpPr>
        <p:spPr>
          <a:xfrm rot="5400000">
            <a:off x="8924730" y="2116494"/>
            <a:ext cx="1250302" cy="213049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10-Point Star 20"/>
          <p:cNvSpPr/>
          <p:nvPr/>
        </p:nvSpPr>
        <p:spPr>
          <a:xfrm>
            <a:off x="7346266" y="4651828"/>
            <a:ext cx="2290667" cy="535992"/>
          </a:xfrm>
          <a:prstGeom prst="star10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Interference!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1175" y="1711649"/>
            <a:ext cx="4509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Multiple tasks running concurrently, but only one shared cache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 attempt to minimize “cache misses”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Tasks will overwrite each other’s cached memory when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a problem on general-purpose computers, but can be dangerous for real-time computations…</a:t>
            </a:r>
          </a:p>
        </p:txBody>
      </p:sp>
    </p:spTree>
    <p:extLst>
      <p:ext uri="{BB962C8B-B14F-4D97-AF65-F5344CB8AC3E}">
        <p14:creationId xmlns:p14="http://schemas.microsoft.com/office/powerpoint/2010/main" val="251478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92" y="204582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Cache Interference and real-time computing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758611" y="2880301"/>
            <a:ext cx="54677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767942" y="2385778"/>
            <a:ext cx="1175657" cy="485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767942" y="2105860"/>
            <a:ext cx="0" cy="7744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951305" y="2171175"/>
            <a:ext cx="0" cy="709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9032032" y="2171175"/>
            <a:ext cx="9331" cy="709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969965" y="2385778"/>
            <a:ext cx="1175657" cy="485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050691" y="2385778"/>
            <a:ext cx="1175657" cy="485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17404" y="1744106"/>
            <a:ext cx="1726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 smtClean="0"/>
              <a:t>10</a:t>
            </a:r>
            <a:r>
              <a:rPr lang="en-US" sz="1400" dirty="0" smtClean="0"/>
              <a:t> = 10ms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291910" y="1776764"/>
            <a:ext cx="1726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 smtClean="0"/>
              <a:t>11</a:t>
            </a:r>
            <a:r>
              <a:rPr lang="en-US" sz="1400" dirty="0" smtClean="0"/>
              <a:t> = 20ms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8627673" y="1776764"/>
            <a:ext cx="1726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r>
              <a:rPr lang="en-US" sz="1400" baseline="-25000" dirty="0" smtClean="0"/>
              <a:t>12</a:t>
            </a:r>
            <a:r>
              <a:rPr lang="en-US" sz="1400" dirty="0" smtClean="0"/>
              <a:t> = 30ms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8155" y="2192694"/>
            <a:ext cx="3449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Low-priority periodic task </a:t>
            </a:r>
            <a:r>
              <a:rPr lang="el-GR" dirty="0" smtClean="0"/>
              <a:t>τ</a:t>
            </a:r>
            <a:r>
              <a:rPr lang="en-US" baseline="-25000" dirty="0" smtClean="0"/>
              <a:t>1</a:t>
            </a:r>
            <a:r>
              <a:rPr lang="en-US" dirty="0" smtClean="0"/>
              <a:t> with 10ms period and 5ms execution time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9730" y="3739321"/>
            <a:ext cx="351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high-priority periodic task </a:t>
            </a:r>
            <a:r>
              <a:rPr lang="el-GR" dirty="0" smtClean="0"/>
              <a:t>τ</a:t>
            </a:r>
            <a:r>
              <a:rPr lang="en-US" baseline="-25000" dirty="0"/>
              <a:t>2</a:t>
            </a:r>
            <a:r>
              <a:rPr lang="en-US" dirty="0" smtClean="0"/>
              <a:t> with 10ms period and 3ms execution time – no problem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767942" y="3132227"/>
            <a:ext cx="1175657" cy="186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03844" y="3141557"/>
            <a:ext cx="839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5mS</a:t>
            </a:r>
            <a:endParaRPr lang="en-US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4758611" y="4534030"/>
            <a:ext cx="66713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767942" y="4039507"/>
            <a:ext cx="1175657" cy="485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4767942" y="3759589"/>
            <a:ext cx="0" cy="7744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6951305" y="3824904"/>
            <a:ext cx="0" cy="709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9032032" y="3824904"/>
            <a:ext cx="9331" cy="709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969965" y="4039507"/>
            <a:ext cx="1175657" cy="485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9050691" y="4039507"/>
            <a:ext cx="1175657" cy="485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962259" y="4039507"/>
            <a:ext cx="615823" cy="485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5962259" y="3824904"/>
            <a:ext cx="0" cy="699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8145622" y="3824904"/>
            <a:ext cx="0" cy="699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10226348" y="3824904"/>
            <a:ext cx="0" cy="699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8164313" y="4048954"/>
            <a:ext cx="615823" cy="485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0229716" y="4039507"/>
            <a:ext cx="615823" cy="485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68155" y="5285948"/>
            <a:ext cx="351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consider that </a:t>
            </a:r>
            <a:r>
              <a:rPr lang="el-GR" dirty="0"/>
              <a:t>τ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may unload </a:t>
            </a:r>
            <a:r>
              <a:rPr lang="el-GR" dirty="0"/>
              <a:t>τ</a:t>
            </a:r>
            <a:r>
              <a:rPr lang="en-US" baseline="-25000" dirty="0" smtClean="0"/>
              <a:t>1</a:t>
            </a:r>
            <a:r>
              <a:rPr lang="en-US" dirty="0" smtClean="0"/>
              <a:t>’s data from the shared cache -  C</a:t>
            </a:r>
            <a:r>
              <a:rPr lang="en-US" baseline="-25000" dirty="0" smtClean="0"/>
              <a:t>1</a:t>
            </a:r>
            <a:r>
              <a:rPr lang="en-US" dirty="0" smtClean="0"/>
              <a:t> increases!</a:t>
            </a:r>
            <a:r>
              <a:rPr lang="en-US" baseline="-25000" dirty="0" smtClean="0"/>
              <a:t> 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4780350" y="5780471"/>
            <a:ext cx="66713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789681" y="5285948"/>
            <a:ext cx="1175657" cy="485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4789681" y="5006030"/>
            <a:ext cx="0" cy="7744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973044" y="5071345"/>
            <a:ext cx="0" cy="709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9053771" y="5071345"/>
            <a:ext cx="9331" cy="709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991704" y="5285948"/>
            <a:ext cx="1539554" cy="485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9072430" y="5285948"/>
            <a:ext cx="1175657" cy="485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5983998" y="5285948"/>
            <a:ext cx="615823" cy="485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5983998" y="5071345"/>
            <a:ext cx="0" cy="699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8540586" y="5071345"/>
            <a:ext cx="0" cy="699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10248087" y="5071345"/>
            <a:ext cx="0" cy="699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8549914" y="5285948"/>
            <a:ext cx="615823" cy="485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0257415" y="5275970"/>
            <a:ext cx="615823" cy="485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8864082" y="5071345"/>
            <a:ext cx="513183" cy="9562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8948058" y="5071345"/>
            <a:ext cx="307909" cy="9562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06489" y="6302138"/>
            <a:ext cx="10674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Cache interference: Tasks are no longer temporally isolated!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4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ounded Rectangle 78"/>
          <p:cNvSpPr/>
          <p:nvPr/>
        </p:nvSpPr>
        <p:spPr>
          <a:xfrm>
            <a:off x="9931650" y="3228390"/>
            <a:ext cx="2055076" cy="247261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2" y="204582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Solving the interference problem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540" y="1797229"/>
            <a:ext cx="54024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Cache partitioning is proposed, with an emphasis on application to real-time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Tasks are given a number of fixed-size partitions of total cache space to work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Partitions can be managed using hardware, compilers, or the OS itself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Advantages: Provides temporal 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Disadvantage: Inflexibility! Tasks are often forced to use only certain parts of the cache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035304" y="1975560"/>
            <a:ext cx="1621988" cy="9729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Safety-critical </a:t>
            </a:r>
          </a:p>
          <a:p>
            <a:pPr algn="ctr"/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988541" y="1975560"/>
            <a:ext cx="1645299" cy="9729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Real-Time</a:t>
            </a:r>
          </a:p>
          <a:p>
            <a:pPr algn="ctr"/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0271432" y="1975560"/>
            <a:ext cx="1492898" cy="9729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Non-Critical Tasks 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739555" y="2373868"/>
            <a:ext cx="63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5" name="Straight Arrow Connector 54"/>
          <p:cNvCxnSpPr>
            <a:stCxn id="50" idx="2"/>
            <a:endCxn id="66" idx="0"/>
          </p:cNvCxnSpPr>
          <p:nvPr/>
        </p:nvCxnSpPr>
        <p:spPr>
          <a:xfrm flipH="1">
            <a:off x="8811190" y="2948474"/>
            <a:ext cx="1" cy="559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485506" y="3508306"/>
            <a:ext cx="721584" cy="1474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Private cache</a:t>
            </a:r>
          </a:p>
          <a:p>
            <a:pPr algn="ctr"/>
            <a:r>
              <a:rPr lang="en-US" sz="1050" dirty="0"/>
              <a:t>p</a:t>
            </a:r>
            <a:r>
              <a:rPr lang="en-US" sz="1050" dirty="0" smtClean="0"/>
              <a:t>artition</a:t>
            </a:r>
            <a:endParaRPr lang="en-US" sz="1050" dirty="0"/>
          </a:p>
        </p:txBody>
      </p:sp>
      <p:cxnSp>
        <p:nvCxnSpPr>
          <p:cNvPr id="64" name="Straight Arrow Connector 63"/>
          <p:cNvCxnSpPr>
            <a:stCxn id="49" idx="2"/>
            <a:endCxn id="58" idx="0"/>
          </p:cNvCxnSpPr>
          <p:nvPr/>
        </p:nvCxnSpPr>
        <p:spPr>
          <a:xfrm>
            <a:off x="6846298" y="2948474"/>
            <a:ext cx="0" cy="5598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8437179" y="3508306"/>
            <a:ext cx="748022" cy="1474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Private cache</a:t>
            </a:r>
          </a:p>
          <a:p>
            <a:pPr algn="ctr"/>
            <a:r>
              <a:rPr lang="en-US" sz="1050" dirty="0"/>
              <a:t>p</a:t>
            </a:r>
            <a:r>
              <a:rPr lang="en-US" sz="1050" dirty="0" smtClean="0"/>
              <a:t>artition</a:t>
            </a:r>
            <a:endParaRPr lang="en-US" sz="1050" dirty="0"/>
          </a:p>
        </p:txBody>
      </p:sp>
      <p:sp>
        <p:nvSpPr>
          <p:cNvPr id="67" name="Rectangle 66"/>
          <p:cNvSpPr/>
          <p:nvPr/>
        </p:nvSpPr>
        <p:spPr>
          <a:xfrm>
            <a:off x="10271432" y="3508306"/>
            <a:ext cx="643812" cy="1474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1116650" y="3508306"/>
            <a:ext cx="643812" cy="1474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>
            <a:stCxn id="51" idx="2"/>
            <a:endCxn id="67" idx="0"/>
          </p:cNvCxnSpPr>
          <p:nvPr/>
        </p:nvCxnSpPr>
        <p:spPr>
          <a:xfrm flipH="1">
            <a:off x="10593338" y="2948474"/>
            <a:ext cx="424543" cy="559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1" idx="2"/>
            <a:endCxn id="68" idx="0"/>
          </p:cNvCxnSpPr>
          <p:nvPr/>
        </p:nvCxnSpPr>
        <p:spPr>
          <a:xfrm>
            <a:off x="11017881" y="2948474"/>
            <a:ext cx="420675" cy="559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0142346" y="5018608"/>
            <a:ext cx="182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 cache partitions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4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6057" y="201417"/>
            <a:ext cx="10083314" cy="1507067"/>
          </a:xfrm>
        </p:spPr>
        <p:txBody>
          <a:bodyPr/>
          <a:lstStyle/>
          <a:p>
            <a:pPr algn="ctr"/>
            <a:r>
              <a:rPr lang="en-US" dirty="0" smtClean="0"/>
              <a:t>Optimizing cache usage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540" y="1797229"/>
            <a:ext cx="5402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3893" y="1708484"/>
            <a:ext cx="75111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Problem: Which tasks require private cache, and how much?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Fixed partitioning can lead to inefficiencies and memory restrictions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Treat it as an optimization problem: What is the optimal task-partition assignment to maximize schedulability?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Reduces to the knapsack problem in CS -&gt; NP-Hard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036" y="1708484"/>
            <a:ext cx="3838700" cy="33252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75036" y="5103845"/>
            <a:ext cx="3853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knapsack problem – what items should we put in the fixed size knapsack to maximize the value?, </a:t>
            </a:r>
            <a:r>
              <a:rPr lang="en-US" sz="1100" dirty="0" smtClean="0"/>
              <a:t>www.mathcs.emory.edu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6846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2" y="204582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Optimizing cache </a:t>
            </a:r>
            <a:r>
              <a:rPr lang="en-US" dirty="0" smtClean="0"/>
              <a:t>usage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64540" y="1797229"/>
                <a:ext cx="7783721" cy="3876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We must determine for each task: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Should the (non safety-critical) task be placed in private or shared cache?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How many “slices” of the cache should the task receive?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How big should the shared cache be?</a:t>
                </a:r>
              </a:p>
              <a:p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problem is formulated with objective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𝑊𝐶𝐸𝑇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Where Worst-Case Execution Time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𝑊𝐶𝐸𝑇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𝑒𝑥𝑒𝑐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𝐶𝑅𝑇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Constraints are added to ensure the solution is feasible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40" y="1797229"/>
                <a:ext cx="7783721" cy="3876574"/>
              </a:xfrm>
              <a:prstGeom prst="rect">
                <a:avLst/>
              </a:prstGeom>
              <a:blipFill rotWithShape="0">
                <a:blip r:embed="rId2"/>
                <a:stretch>
                  <a:fillRect l="-470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829" y="1501063"/>
            <a:ext cx="3667125" cy="3314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26963" y="4861249"/>
            <a:ext cx="3713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Execution time for various tasks in an avionic computer as a function of cache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2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1" y="204582"/>
            <a:ext cx="9635445" cy="1507067"/>
          </a:xfrm>
        </p:spPr>
        <p:txBody>
          <a:bodyPr/>
          <a:lstStyle/>
          <a:p>
            <a:pPr algn="ctr"/>
            <a:r>
              <a:rPr lang="en-US" dirty="0" smtClean="0"/>
              <a:t>Optimization with genetic algorithms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540" y="1797229"/>
            <a:ext cx="778372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Being NP-Hard, this would be a difficult problem to optimize using a standard linear optimizer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Authors therefore employ a genetic algorithm to solve the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Evolves a population of solutions using principles of natural selection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aseline="-25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“genes” of the best solutions are combined (crossed-over) to produce even better solutions from one generation to the next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Random mutations help prevent convergence to a local optimum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Advantages: Faster, several solutions are produced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Disadvantage: No guarantee of global optimality</a:t>
            </a:r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856" y="1711649"/>
            <a:ext cx="3480319" cy="31977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25542" y="5047861"/>
            <a:ext cx="34150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Selection via biased roulette wheel – fitter candidates have a better chance of propagating their genes to the next generation</a:t>
            </a:r>
            <a:r>
              <a:rPr lang="en-US" sz="1100" dirty="0"/>
              <a:t>.</a:t>
            </a:r>
            <a:r>
              <a:rPr lang="en-US" sz="1100" dirty="0" smtClean="0"/>
              <a:t> </a:t>
            </a:r>
            <a:r>
              <a:rPr lang="en-US" sz="1100" dirty="0"/>
              <a:t>Roulette wheel </a:t>
            </a:r>
            <a:r>
              <a:rPr lang="en-US" sz="1100" dirty="0" smtClean="0"/>
              <a:t>selection, Newcastle University Engineering Design Centre</a:t>
            </a:r>
          </a:p>
        </p:txBody>
      </p:sp>
    </p:spTree>
    <p:extLst>
      <p:ext uri="{BB962C8B-B14F-4D97-AF65-F5344CB8AC3E}">
        <p14:creationId xmlns:p14="http://schemas.microsoft.com/office/powerpoint/2010/main" val="412057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9991" y="204582"/>
            <a:ext cx="9635445" cy="1507067"/>
          </a:xfrm>
        </p:spPr>
        <p:txBody>
          <a:bodyPr/>
          <a:lstStyle/>
          <a:p>
            <a:pPr algn="ctr"/>
            <a:r>
              <a:rPr lang="en-US" dirty="0" smtClean="0"/>
              <a:t>Application of genetic algorithms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64540" y="1797229"/>
            <a:ext cx="77837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Algorithm pseudo-code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Initialize solution vector population </a:t>
            </a:r>
            <a:r>
              <a:rPr lang="en-US" dirty="0"/>
              <a:t>X[N+1</a:t>
            </a:r>
            <a:r>
              <a:rPr lang="en-US" dirty="0" smtClean="0"/>
              <a:t>] * </a:t>
            </a:r>
            <a:r>
              <a:rPr lang="en-US" dirty="0"/>
              <a:t>g</a:t>
            </a:r>
            <a:r>
              <a:rPr lang="en-US" dirty="0" smtClean="0"/>
              <a:t> individuals, </a:t>
            </a:r>
            <a:r>
              <a:rPr lang="en-US" dirty="0"/>
              <a:t>where X[</a:t>
            </a:r>
            <a:r>
              <a:rPr lang="en-US" dirty="0" err="1"/>
              <a:t>i</a:t>
            </a:r>
            <a:r>
              <a:rPr lang="en-US" dirty="0"/>
              <a:t>] represents the number of private partitions to assign to task </a:t>
            </a:r>
            <a:r>
              <a:rPr lang="el-GR" dirty="0"/>
              <a:t>τ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endParaRPr lang="en-US" baseline="-25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Mutate </a:t>
            </a:r>
            <a:r>
              <a:rPr lang="en-US" dirty="0"/>
              <a:t>the values of a randomly selected </a:t>
            </a:r>
            <a:r>
              <a:rPr lang="en-US" dirty="0" smtClean="0"/>
              <a:t>individual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aseline="-25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 cross-over of some (likely the fittest) individuals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Locally optimize each solution using simulated annealing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individuals which will continue to the next generation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Repeat until generation limit is reached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aseline="-25000" dirty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434130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559</TotalTime>
  <Words>1224</Words>
  <Application>Microsoft Office PowerPoint</Application>
  <PresentationFormat>Custom</PresentationFormat>
  <Paragraphs>204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Slice</vt:lpstr>
      <vt:lpstr>Impact of Cache Partitioning on Multi-Tasking Real Time Embedded Systems</vt:lpstr>
      <vt:lpstr>why cache?</vt:lpstr>
      <vt:lpstr>The interference problem</vt:lpstr>
      <vt:lpstr>Cache Interference and real-time computing</vt:lpstr>
      <vt:lpstr>Solving the interference problem</vt:lpstr>
      <vt:lpstr>Optimizing cache usage</vt:lpstr>
      <vt:lpstr>Optimizing cache usage (cont’d)</vt:lpstr>
      <vt:lpstr>Optimization with genetic algorithms</vt:lpstr>
      <vt:lpstr>Application of genetic algorithms</vt:lpstr>
      <vt:lpstr>Testing the algorithm</vt:lpstr>
      <vt:lpstr>Estimating Utilization</vt:lpstr>
      <vt:lpstr>Testing the algorithm (Cont’d)</vt:lpstr>
      <vt:lpstr>Another contender?</vt:lpstr>
      <vt:lpstr>Conclusions</vt:lpstr>
      <vt:lpstr>Critique / Questions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Cache Partitioning on Multi-Tasking Real Time Embedded Systems∗</dc:title>
  <dc:creator>Emag</dc:creator>
  <cp:lastModifiedBy>Eric</cp:lastModifiedBy>
  <cp:revision>78</cp:revision>
  <dcterms:created xsi:type="dcterms:W3CDTF">2014-01-23T18:56:17Z</dcterms:created>
  <dcterms:modified xsi:type="dcterms:W3CDTF">2014-01-28T18:39:32Z</dcterms:modified>
</cp:coreProperties>
</file>