
<file path=[Content_Types].xml><?xml version="1.0" encoding="utf-8"?>
<Types xmlns="http://schemas.openxmlformats.org/package/2006/content-types">
  <Default Extension="xml" ContentType="application/xml"/>
  <Default Extension="wmf" ContentType="image/x-wmf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3"/>
  </p:notesMasterIdLst>
  <p:sldIdLst>
    <p:sldId id="256" r:id="rId2"/>
    <p:sldId id="257" r:id="rId3"/>
    <p:sldId id="271" r:id="rId4"/>
    <p:sldId id="258" r:id="rId5"/>
    <p:sldId id="301" r:id="rId6"/>
    <p:sldId id="272" r:id="rId7"/>
    <p:sldId id="303" r:id="rId8"/>
    <p:sldId id="273" r:id="rId9"/>
    <p:sldId id="274" r:id="rId10"/>
    <p:sldId id="304" r:id="rId11"/>
    <p:sldId id="305" r:id="rId12"/>
    <p:sldId id="279" r:id="rId13"/>
    <p:sldId id="275" r:id="rId14"/>
    <p:sldId id="306" r:id="rId15"/>
    <p:sldId id="307" r:id="rId16"/>
    <p:sldId id="373" r:id="rId17"/>
    <p:sldId id="308" r:id="rId18"/>
    <p:sldId id="280" r:id="rId19"/>
    <p:sldId id="281" r:id="rId20"/>
    <p:sldId id="310" r:id="rId21"/>
    <p:sldId id="276" r:id="rId22"/>
    <p:sldId id="329" r:id="rId23"/>
    <p:sldId id="285" r:id="rId24"/>
    <p:sldId id="311" r:id="rId25"/>
    <p:sldId id="313" r:id="rId26"/>
    <p:sldId id="312" r:id="rId27"/>
    <p:sldId id="315" r:id="rId28"/>
    <p:sldId id="309" r:id="rId29"/>
    <p:sldId id="375" r:id="rId30"/>
    <p:sldId id="277" r:id="rId31"/>
    <p:sldId id="314" r:id="rId32"/>
    <p:sldId id="316" r:id="rId33"/>
    <p:sldId id="374" r:id="rId34"/>
    <p:sldId id="270" r:id="rId35"/>
    <p:sldId id="347" r:id="rId36"/>
    <p:sldId id="260" r:id="rId37"/>
    <p:sldId id="324" r:id="rId38"/>
    <p:sldId id="325" r:id="rId39"/>
    <p:sldId id="326" r:id="rId40"/>
    <p:sldId id="327" r:id="rId41"/>
    <p:sldId id="261" r:id="rId42"/>
    <p:sldId id="263" r:id="rId43"/>
    <p:sldId id="317" r:id="rId44"/>
    <p:sldId id="318" r:id="rId45"/>
    <p:sldId id="319" r:id="rId46"/>
    <p:sldId id="320" r:id="rId47"/>
    <p:sldId id="262" r:id="rId48"/>
    <p:sldId id="328" r:id="rId49"/>
    <p:sldId id="264" r:id="rId50"/>
    <p:sldId id="321" r:id="rId51"/>
    <p:sldId id="323" r:id="rId52"/>
    <p:sldId id="330" r:id="rId53"/>
    <p:sldId id="331" r:id="rId54"/>
    <p:sldId id="348" r:id="rId55"/>
    <p:sldId id="352" r:id="rId56"/>
    <p:sldId id="353" r:id="rId57"/>
    <p:sldId id="354" r:id="rId58"/>
    <p:sldId id="355" r:id="rId59"/>
    <p:sldId id="332" r:id="rId60"/>
    <p:sldId id="335" r:id="rId61"/>
    <p:sldId id="334" r:id="rId62"/>
    <p:sldId id="336" r:id="rId63"/>
    <p:sldId id="337" r:id="rId64"/>
    <p:sldId id="357" r:id="rId65"/>
    <p:sldId id="358" r:id="rId66"/>
    <p:sldId id="359" r:id="rId67"/>
    <p:sldId id="360" r:id="rId68"/>
    <p:sldId id="361" r:id="rId69"/>
    <p:sldId id="341" r:id="rId70"/>
    <p:sldId id="342" r:id="rId71"/>
    <p:sldId id="346" r:id="rId72"/>
    <p:sldId id="362" r:id="rId73"/>
    <p:sldId id="343" r:id="rId74"/>
    <p:sldId id="345" r:id="rId75"/>
    <p:sldId id="344" r:id="rId76"/>
    <p:sldId id="288" r:id="rId77"/>
    <p:sldId id="363" r:id="rId78"/>
    <p:sldId id="291" r:id="rId79"/>
    <p:sldId id="293" r:id="rId80"/>
    <p:sldId id="368" r:id="rId81"/>
    <p:sldId id="364" r:id="rId82"/>
    <p:sldId id="294" r:id="rId83"/>
    <p:sldId id="295" r:id="rId84"/>
    <p:sldId id="300" r:id="rId85"/>
    <p:sldId id="366" r:id="rId86"/>
    <p:sldId id="367" r:id="rId87"/>
    <p:sldId id="369" r:id="rId88"/>
    <p:sldId id="370" r:id="rId89"/>
    <p:sldId id="371" r:id="rId90"/>
    <p:sldId id="372" r:id="rId91"/>
    <p:sldId id="296" r:id="rId92"/>
  </p:sldIdLst>
  <p:sldSz cx="9144000" cy="6858000" type="screen4x3"/>
  <p:notesSz cx="6858000" cy="9144000"/>
  <p:defaultTextStyle>
    <a:defPPr>
      <a:defRPr lang="en-CA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7BF214EA-474A-4334-A62F-9999E722DA2C}">
          <p14:sldIdLst>
            <p14:sldId id="256"/>
            <p14:sldId id="257"/>
          </p14:sldIdLst>
        </p14:section>
        <p14:section name="Untitled Section" id="{AC659B58-251A-4BEB-99ED-FB73A9EB50A8}">
          <p14:sldIdLst>
            <p14:sldId id="271"/>
            <p14:sldId id="258"/>
            <p14:sldId id="301"/>
            <p14:sldId id="272"/>
            <p14:sldId id="303"/>
            <p14:sldId id="273"/>
            <p14:sldId id="274"/>
            <p14:sldId id="304"/>
            <p14:sldId id="305"/>
            <p14:sldId id="279"/>
            <p14:sldId id="275"/>
            <p14:sldId id="306"/>
            <p14:sldId id="307"/>
            <p14:sldId id="373"/>
            <p14:sldId id="308"/>
            <p14:sldId id="280"/>
            <p14:sldId id="281"/>
            <p14:sldId id="310"/>
            <p14:sldId id="276"/>
            <p14:sldId id="329"/>
            <p14:sldId id="285"/>
            <p14:sldId id="311"/>
            <p14:sldId id="313"/>
            <p14:sldId id="312"/>
            <p14:sldId id="315"/>
            <p14:sldId id="309"/>
            <p14:sldId id="375"/>
            <p14:sldId id="277"/>
            <p14:sldId id="314"/>
            <p14:sldId id="316"/>
            <p14:sldId id="374"/>
          </p14:sldIdLst>
        </p14:section>
        <p14:section name="Untitled Section" id="{5F042664-908B-4982-8932-46B93C68AC3A}">
          <p14:sldIdLst>
            <p14:sldId id="270"/>
            <p14:sldId id="347"/>
            <p14:sldId id="260"/>
            <p14:sldId id="324"/>
            <p14:sldId id="325"/>
            <p14:sldId id="326"/>
            <p14:sldId id="327"/>
            <p14:sldId id="261"/>
            <p14:sldId id="263"/>
            <p14:sldId id="317"/>
            <p14:sldId id="318"/>
            <p14:sldId id="319"/>
            <p14:sldId id="320"/>
            <p14:sldId id="262"/>
            <p14:sldId id="328"/>
            <p14:sldId id="264"/>
            <p14:sldId id="321"/>
            <p14:sldId id="323"/>
            <p14:sldId id="330"/>
            <p14:sldId id="331"/>
            <p14:sldId id="348"/>
            <p14:sldId id="352"/>
            <p14:sldId id="353"/>
            <p14:sldId id="354"/>
            <p14:sldId id="355"/>
            <p14:sldId id="332"/>
            <p14:sldId id="335"/>
            <p14:sldId id="334"/>
            <p14:sldId id="336"/>
            <p14:sldId id="337"/>
            <p14:sldId id="357"/>
            <p14:sldId id="358"/>
            <p14:sldId id="359"/>
            <p14:sldId id="360"/>
            <p14:sldId id="361"/>
            <p14:sldId id="341"/>
            <p14:sldId id="342"/>
            <p14:sldId id="346"/>
            <p14:sldId id="362"/>
            <p14:sldId id="343"/>
            <p14:sldId id="345"/>
            <p14:sldId id="344"/>
          </p14:sldIdLst>
        </p14:section>
        <p14:section name="Untitled Section" id="{301C1CBF-8FBD-414B-9376-9C2F292A2806}">
          <p14:sldIdLst>
            <p14:sldId id="288"/>
            <p14:sldId id="363"/>
            <p14:sldId id="291"/>
            <p14:sldId id="293"/>
            <p14:sldId id="368"/>
            <p14:sldId id="364"/>
            <p14:sldId id="294"/>
            <p14:sldId id="295"/>
            <p14:sldId id="300"/>
            <p14:sldId id="366"/>
            <p14:sldId id="367"/>
            <p14:sldId id="369"/>
            <p14:sldId id="370"/>
            <p14:sldId id="371"/>
            <p14:sldId id="372"/>
            <p14:sldId id="296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A23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8166" autoAdjust="0"/>
  </p:normalViewPr>
  <p:slideViewPr>
    <p:cSldViewPr snapToGrid="0" snapToObjects="1">
      <p:cViewPr>
        <p:scale>
          <a:sx n="90" d="100"/>
          <a:sy n="90" d="100"/>
        </p:scale>
        <p:origin x="-1344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-3186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slide" Target="slides/slide58.xml"/><Relationship Id="rId70" Type="http://schemas.openxmlformats.org/officeDocument/2006/relationships/slide" Target="slides/slide69.xml"/><Relationship Id="rId71" Type="http://schemas.openxmlformats.org/officeDocument/2006/relationships/slide" Target="slides/slide70.xml"/><Relationship Id="rId72" Type="http://schemas.openxmlformats.org/officeDocument/2006/relationships/slide" Target="slides/slide71.xml"/><Relationship Id="rId73" Type="http://schemas.openxmlformats.org/officeDocument/2006/relationships/slide" Target="slides/slide72.xml"/><Relationship Id="rId74" Type="http://schemas.openxmlformats.org/officeDocument/2006/relationships/slide" Target="slides/slide73.xml"/><Relationship Id="rId75" Type="http://schemas.openxmlformats.org/officeDocument/2006/relationships/slide" Target="slides/slide74.xml"/><Relationship Id="rId76" Type="http://schemas.openxmlformats.org/officeDocument/2006/relationships/slide" Target="slides/slide75.xml"/><Relationship Id="rId77" Type="http://schemas.openxmlformats.org/officeDocument/2006/relationships/slide" Target="slides/slide76.xml"/><Relationship Id="rId78" Type="http://schemas.openxmlformats.org/officeDocument/2006/relationships/slide" Target="slides/slide77.xml"/><Relationship Id="rId79" Type="http://schemas.openxmlformats.org/officeDocument/2006/relationships/slide" Target="slides/slide78.xml"/><Relationship Id="rId90" Type="http://schemas.openxmlformats.org/officeDocument/2006/relationships/slide" Target="slides/slide89.xml"/><Relationship Id="rId91" Type="http://schemas.openxmlformats.org/officeDocument/2006/relationships/slide" Target="slides/slide90.xml"/><Relationship Id="rId92" Type="http://schemas.openxmlformats.org/officeDocument/2006/relationships/slide" Target="slides/slide91.xml"/><Relationship Id="rId93" Type="http://schemas.openxmlformats.org/officeDocument/2006/relationships/notesMaster" Target="notesMasters/notesMaster1.xml"/><Relationship Id="rId94" Type="http://schemas.openxmlformats.org/officeDocument/2006/relationships/printerSettings" Target="printerSettings/printerSettings1.bin"/><Relationship Id="rId95" Type="http://schemas.openxmlformats.org/officeDocument/2006/relationships/presProps" Target="presProps.xml"/><Relationship Id="rId96" Type="http://schemas.openxmlformats.org/officeDocument/2006/relationships/viewProps" Target="viewProps.xml"/><Relationship Id="rId97" Type="http://schemas.openxmlformats.org/officeDocument/2006/relationships/theme" Target="theme/theme1.xml"/><Relationship Id="rId98" Type="http://schemas.openxmlformats.org/officeDocument/2006/relationships/tableStyles" Target="tableStyles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60" Type="http://schemas.openxmlformats.org/officeDocument/2006/relationships/slide" Target="slides/slide59.xml"/><Relationship Id="rId61" Type="http://schemas.openxmlformats.org/officeDocument/2006/relationships/slide" Target="slides/slide60.xml"/><Relationship Id="rId62" Type="http://schemas.openxmlformats.org/officeDocument/2006/relationships/slide" Target="slides/slide61.xml"/><Relationship Id="rId63" Type="http://schemas.openxmlformats.org/officeDocument/2006/relationships/slide" Target="slides/slide62.xml"/><Relationship Id="rId64" Type="http://schemas.openxmlformats.org/officeDocument/2006/relationships/slide" Target="slides/slide63.xml"/><Relationship Id="rId65" Type="http://schemas.openxmlformats.org/officeDocument/2006/relationships/slide" Target="slides/slide64.xml"/><Relationship Id="rId66" Type="http://schemas.openxmlformats.org/officeDocument/2006/relationships/slide" Target="slides/slide65.xml"/><Relationship Id="rId67" Type="http://schemas.openxmlformats.org/officeDocument/2006/relationships/slide" Target="slides/slide66.xml"/><Relationship Id="rId68" Type="http://schemas.openxmlformats.org/officeDocument/2006/relationships/slide" Target="slides/slide67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1" Type="http://schemas.openxmlformats.org/officeDocument/2006/relationships/slide" Target="slides/slide80.xml"/><Relationship Id="rId82" Type="http://schemas.openxmlformats.org/officeDocument/2006/relationships/slide" Target="slides/slide81.xml"/><Relationship Id="rId83" Type="http://schemas.openxmlformats.org/officeDocument/2006/relationships/slide" Target="slides/slide82.xml"/><Relationship Id="rId84" Type="http://schemas.openxmlformats.org/officeDocument/2006/relationships/slide" Target="slides/slide83.xml"/><Relationship Id="rId85" Type="http://schemas.openxmlformats.org/officeDocument/2006/relationships/slide" Target="slides/slide84.xml"/><Relationship Id="rId86" Type="http://schemas.openxmlformats.org/officeDocument/2006/relationships/slide" Target="slides/slide85.xml"/><Relationship Id="rId87" Type="http://schemas.openxmlformats.org/officeDocument/2006/relationships/slide" Target="slides/slide86.xml"/><Relationship Id="rId88" Type="http://schemas.openxmlformats.org/officeDocument/2006/relationships/slide" Target="slides/slide87.xml"/><Relationship Id="rId89" Type="http://schemas.openxmlformats.org/officeDocument/2006/relationships/slide" Target="slides/slide88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8.wmf"/><Relationship Id="rId4" Type="http://schemas.openxmlformats.org/officeDocument/2006/relationships/image" Target="../media/image49.wmf"/><Relationship Id="rId5" Type="http://schemas.openxmlformats.org/officeDocument/2006/relationships/image" Target="../media/image50.wmf"/><Relationship Id="rId6" Type="http://schemas.openxmlformats.org/officeDocument/2006/relationships/image" Target="../media/image51.wmf"/><Relationship Id="rId7" Type="http://schemas.openxmlformats.org/officeDocument/2006/relationships/image" Target="../media/image52.wmf"/><Relationship Id="rId1" Type="http://schemas.openxmlformats.org/officeDocument/2006/relationships/image" Target="../media/image46.wmf"/><Relationship Id="rId2" Type="http://schemas.openxmlformats.org/officeDocument/2006/relationships/image" Target="../media/image4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DD4B28-E48A-4072-9159-A2EA3DEAAE79}" type="datetimeFigureOut">
              <a:rPr lang="en-CA" smtClean="0"/>
              <a:t>1/7/14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E3BA49-2B02-4A24-9E99-FC23E1A79BE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82404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74390" y="1182415"/>
            <a:ext cx="7512410" cy="241803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240690" y="3684743"/>
            <a:ext cx="4966138" cy="1167524"/>
          </a:xfrm>
        </p:spPr>
        <p:txBody>
          <a:bodyPr/>
          <a:lstStyle>
            <a:lvl1pPr marL="0" indent="0" algn="l">
              <a:buNone/>
              <a:defRPr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07804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2004" y="0"/>
            <a:ext cx="8565158" cy="861237"/>
          </a:xfrm>
        </p:spPr>
        <p:txBody>
          <a:bodyPr/>
          <a:lstStyle>
            <a:lvl1pPr>
              <a:defRPr sz="3800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195157"/>
          </a:xfrm>
        </p:spPr>
        <p:txBody>
          <a:bodyPr/>
          <a:lstStyle>
            <a:lvl1pPr>
              <a:defRPr sz="24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8DA3D6-BA25-433F-A9BA-5036AE111D03}" type="datetime1">
              <a:rPr lang="en-CA" smtClean="0"/>
              <a:t>1/7/14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673082" y="6106559"/>
            <a:ext cx="966175" cy="365125"/>
          </a:xfrm>
        </p:spPr>
        <p:txBody>
          <a:bodyPr/>
          <a:lstStyle>
            <a:lvl1pPr>
              <a:defRPr/>
            </a:lvl1pPr>
          </a:lstStyle>
          <a:p>
            <a:fld id="{9E8281E7-ED26-4FDF-A81D-C63B5C4C571A}" type="slidenum">
              <a:rPr lang="en-CA" smtClean="0"/>
              <a:pPr/>
              <a:t>‹#›</a:t>
            </a:fld>
            <a:endParaRPr lang="en-CA" dirty="0"/>
          </a:p>
        </p:txBody>
      </p:sp>
      <p:sp>
        <p:nvSpPr>
          <p:cNvPr id="7" name="Rectangle 6"/>
          <p:cNvSpPr/>
          <p:nvPr userDrawn="1"/>
        </p:nvSpPr>
        <p:spPr>
          <a:xfrm>
            <a:off x="755008" y="5830349"/>
            <a:ext cx="2223083" cy="643476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8" name="Straight Connector 7"/>
          <p:cNvCxnSpPr/>
          <p:nvPr userDrawn="1"/>
        </p:nvCxnSpPr>
        <p:spPr>
          <a:xfrm flipV="1">
            <a:off x="0" y="861237"/>
            <a:ext cx="9144000" cy="4390"/>
          </a:xfrm>
          <a:prstGeom prst="line">
            <a:avLst/>
          </a:prstGeom>
          <a:ln w="12700" cmpd="sng">
            <a:solidFill>
              <a:srgbClr val="4A2384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8554196" y="610870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en-CA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600" kern="1200">
                <a:solidFill>
                  <a:srgbClr val="898989"/>
                </a:solidFill>
                <a:latin typeface="Arial" charset="0"/>
                <a:ea typeface="ＭＳ Ｐゴシック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charset="-128"/>
                <a:cs typeface="+mn-cs"/>
              </a:defRPr>
            </a:lvl9pPr>
          </a:lstStyle>
          <a:p>
            <a:pPr algn="l"/>
            <a:r>
              <a:rPr lang="en-CA" dirty="0" smtClean="0"/>
              <a:t>/ </a:t>
            </a:r>
            <a:r>
              <a:rPr lang="en-CA" baseline="0" dirty="0" smtClean="0"/>
              <a:t>91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672158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40690" y="3582278"/>
            <a:ext cx="4002689" cy="2204216"/>
          </a:xfrm>
        </p:spPr>
        <p:txBody>
          <a:bodyPr anchor="t"/>
          <a:lstStyle>
            <a:lvl1pPr algn="l">
              <a:defRPr sz="4000" b="1" cap="all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43723" y="1086070"/>
            <a:ext cx="7418553" cy="2364828"/>
          </a:xfrm>
        </p:spPr>
        <p:txBody>
          <a:bodyPr/>
          <a:lstStyle>
            <a:lvl1pPr marL="0" indent="0">
              <a:buNone/>
              <a:defRPr sz="200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68589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1629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80D0014-C320-4223-B3CF-C6D006A281E8}" type="datetime1">
              <a:rPr lang="en-CA" smtClean="0"/>
              <a:t>1/7/14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F0B6C9-74B1-4D63-A8AE-62FC058CA6E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446798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56202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DC0AF0-110E-402C-B9B4-1E65A5CAEB6F}" type="datetime1">
              <a:rPr lang="en-CA" smtClean="0"/>
              <a:t>1/7/14</a:t>
            </a:fld>
            <a:endParaRPr lang="en-CA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67D0F1-AF9F-4725-A92B-88ECFB40C4B6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9243353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42E1FA2-6918-4420-A423-A3AF65C20276}" type="datetime1">
              <a:rPr lang="en-CA" smtClean="0"/>
              <a:t>1/7/14</a:t>
            </a:fld>
            <a:endParaRPr lang="en-CA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538026-329F-4D12-BF8A-D8C726627C77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29529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114AA4C-BE25-4A96-A1D0-57E82FB7B036}" type="datetime1">
              <a:rPr lang="en-CA" smtClean="0"/>
              <a:t>1/7/14</a:t>
            </a:fld>
            <a:endParaRPr lang="en-CA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AFE6E1-08A3-4AC1-B41C-052042F445A9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4767471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4288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1"/>
            <a:ext cx="3008313" cy="42667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74F8E3F-6E57-4BF6-978F-E0A16BD28633}" type="datetime1">
              <a:rPr lang="en-CA" smtClean="0"/>
              <a:t>1/7/14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BB9F9F8-463D-4CD6-95B9-B1C203882118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488871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99143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11318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65881"/>
            <a:ext cx="5486400" cy="37831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540AB6D-57E4-4157-A3AC-E721F379C44A}" type="datetime1">
              <a:rPr lang="en-CA" smtClean="0"/>
              <a:t>1/7/14</a:t>
            </a:fld>
            <a:endParaRPr lang="en-CA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CC2A06-1BFC-4AC4-9B35-69C76D4C2B0E}" type="slidenum">
              <a:rPr lang="en-CA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57151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theme" Target="../theme/theme1.xml"/><Relationship Id="rId11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  <a:endParaRPr lang="en-CA" dirty="0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075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124200" y="6227763"/>
            <a:ext cx="2133600" cy="24606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C49CF754-CA6D-4F0F-A54C-6670EC127DB0}" type="datetime1">
              <a:rPr lang="en-CA" smtClean="0"/>
              <a:t>1/7/14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5959475"/>
            <a:ext cx="3163888" cy="25717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00987" y="6089650"/>
            <a:ext cx="966175" cy="365125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600">
                <a:solidFill>
                  <a:srgbClr val="898989"/>
                </a:solidFill>
              </a:defRPr>
            </a:lvl1pPr>
          </a:lstStyle>
          <a:p>
            <a:fld id="{3F60D685-141D-4225-82A7-0CA82435C400}" type="slidenum">
              <a:rPr lang="en-CA" smtClean="0"/>
              <a:pPr/>
              <a:t>‹#›</a:t>
            </a:fld>
            <a:endParaRPr lang="en-C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  <p:sldLayoutId id="2147483704" r:id="rId2"/>
    <p:sldLayoutId id="2147483712" r:id="rId3"/>
    <p:sldLayoutId id="2147483705" r:id="rId4"/>
    <p:sldLayoutId id="2147483706" r:id="rId5"/>
    <p:sldLayoutId id="2147483707" r:id="rId6"/>
    <p:sldLayoutId id="2147483708" r:id="rId7"/>
    <p:sldLayoutId id="2147483709" r:id="rId8"/>
    <p:sldLayoutId id="2147483710" r:id="rId9"/>
  </p:sldLayoutIdLst>
  <p:hf hdr="0" ftr="0" dt="0"/>
  <p:txStyles>
    <p:titleStyle>
      <a:lvl1pPr algn="ctr" defTabSz="457200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tx1"/>
          </a:solidFill>
          <a:latin typeface="+mj-lt"/>
          <a:ea typeface="ＭＳ Ｐゴシック" charset="-128"/>
          <a:cs typeface="ＭＳ Ｐゴシック" charset="-128"/>
        </a:defRPr>
      </a:lvl1pPr>
      <a:lvl2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-128"/>
          <a:cs typeface="+mn-cs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-128"/>
          <a:cs typeface="+mn-cs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png"/><Relationship Id="rId3" Type="http://schemas.openxmlformats.org/officeDocument/2006/relationships/image" Target="../media/image28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4" Type="http://schemas.openxmlformats.org/officeDocument/2006/relationships/image" Target="../media/image31.jpeg"/><Relationship Id="rId5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3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4" Type="http://schemas.openxmlformats.org/officeDocument/2006/relationships/image" Target="../media/image3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7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0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1.pn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png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4.png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4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5.emf"/></Relationships>
</file>

<file path=ppt/slides/_rels/slide73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5.bin"/><Relationship Id="rId12" Type="http://schemas.openxmlformats.org/officeDocument/2006/relationships/image" Target="../media/image50.w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51.w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52.wmf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46.w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47.w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8.wmf"/><Relationship Id="rId9" Type="http://schemas.openxmlformats.org/officeDocument/2006/relationships/oleObject" Target="../embeddings/oleObject4.bin"/><Relationship Id="rId10" Type="http://schemas.openxmlformats.org/officeDocument/2006/relationships/image" Target="../media/image49.wmf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3.png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rpellizz@uwaterloo.ca" TargetMode="External"/></Relationships>
</file>

<file path=ppt/slides/_rels/slide7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ece.uwaterloo.ca/~rpellizz/ECE720T5-2014.php" TargetMode="Externa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ctrTitle"/>
          </p:nvPr>
        </p:nvSpPr>
        <p:spPr>
          <a:xfrm>
            <a:off x="1174750" y="1182688"/>
            <a:ext cx="7512050" cy="2417762"/>
          </a:xfrm>
        </p:spPr>
        <p:txBody>
          <a:bodyPr/>
          <a:lstStyle/>
          <a:p>
            <a:pPr eaLnBrk="1" hangingPunct="1"/>
            <a:r>
              <a:rPr lang="en-US" dirty="0" smtClean="0"/>
              <a:t>ECE 720T5 Winter 2014       Cyber-Physical Systems</a:t>
            </a:r>
          </a:p>
        </p:txBody>
      </p:sp>
      <p:sp>
        <p:nvSpPr>
          <p:cNvPr id="11267" name="Subtitle 2"/>
          <p:cNvSpPr>
            <a:spLocks noGrp="1"/>
          </p:cNvSpPr>
          <p:nvPr>
            <p:ph type="subTitle" idx="1"/>
          </p:nvPr>
        </p:nvSpPr>
        <p:spPr>
          <a:xfrm>
            <a:off x="3240088" y="3684588"/>
            <a:ext cx="4967287" cy="1168400"/>
          </a:xfrm>
        </p:spPr>
        <p:txBody>
          <a:bodyPr/>
          <a:lstStyle/>
          <a:p>
            <a:pPr eaLnBrk="1" hangingPunct="1"/>
            <a:r>
              <a:rPr lang="en-US" dirty="0" smtClean="0"/>
              <a:t>Rodolfo </a:t>
            </a:r>
            <a:r>
              <a:rPr lang="en-US" dirty="0" err="1" smtClean="0"/>
              <a:t>Pellizzoni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978196"/>
          </a:xfrm>
        </p:spPr>
        <p:txBody>
          <a:bodyPr/>
          <a:lstStyle/>
          <a:p>
            <a:r>
              <a:rPr lang="en-CA" sz="2400" dirty="0" smtClean="0"/>
              <a:t>Other application are an evolution of existing systems. 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10</a:t>
            </a:fld>
            <a:endParaRPr lang="en-CA" dirty="0"/>
          </a:p>
        </p:txBody>
      </p:sp>
      <p:sp>
        <p:nvSpPr>
          <p:cNvPr id="14" name="Rectangle 13"/>
          <p:cNvSpPr/>
          <p:nvPr/>
        </p:nvSpPr>
        <p:spPr>
          <a:xfrm>
            <a:off x="638098" y="1935127"/>
            <a:ext cx="3379472" cy="207242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>
            <a:off x="638098" y="4007556"/>
            <a:ext cx="3379472" cy="45346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Unmanned Arial Vehicles</a:t>
            </a:r>
          </a:p>
        </p:txBody>
      </p:sp>
      <p:grpSp>
        <p:nvGrpSpPr>
          <p:cNvPr id="18" name="Group 17"/>
          <p:cNvGrpSpPr/>
          <p:nvPr/>
        </p:nvGrpSpPr>
        <p:grpSpPr>
          <a:xfrm>
            <a:off x="5100858" y="2916024"/>
            <a:ext cx="3282803" cy="2628900"/>
            <a:chOff x="5486401" y="228600"/>
            <a:chExt cx="3021647" cy="2628900"/>
          </a:xfrm>
        </p:grpSpPr>
        <p:sp>
          <p:nvSpPr>
            <p:cNvPr id="19" name="Rectangle 18"/>
            <p:cNvSpPr/>
            <p:nvPr/>
          </p:nvSpPr>
          <p:spPr>
            <a:xfrm>
              <a:off x="5486401" y="228600"/>
              <a:ext cx="3021647" cy="2209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5486401" y="2438400"/>
              <a:ext cx="3021647" cy="419100"/>
            </a:xfrm>
            <a:prstGeom prst="rect">
              <a:avLst/>
            </a:prstGeom>
            <a:solidFill>
              <a:srgbClr val="800000"/>
            </a:soli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Autonomous Vehicles</a:t>
              </a: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0858" y="2916024"/>
            <a:ext cx="3282803" cy="21885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8098" y="1935127"/>
            <a:ext cx="3379472" cy="2072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3058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Requirements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pPr marL="457200" indent="-457200">
              <a:buFont typeface="+mj-lt"/>
              <a:buAutoNum type="arabicPeriod"/>
            </a:pPr>
            <a:r>
              <a:rPr lang="en-CA" dirty="0" smtClean="0"/>
              <a:t>Safety</a:t>
            </a:r>
          </a:p>
          <a:p>
            <a:pPr marL="857250" lvl="1" indent="-457200"/>
            <a:r>
              <a:rPr lang="en-CA" dirty="0" smtClean="0"/>
              <a:t>All such systems interact with the environment.</a:t>
            </a:r>
          </a:p>
          <a:p>
            <a:pPr marL="857250" lvl="1" indent="-457200"/>
            <a:r>
              <a:rPr lang="en-CA" dirty="0" smtClean="0"/>
              <a:t>System failure can have catastrophic consequences.</a:t>
            </a:r>
          </a:p>
          <a:p>
            <a:pPr marL="857250" lvl="1" indent="-457200"/>
            <a:r>
              <a:rPr lang="en-CA" dirty="0" smtClean="0"/>
              <a:t>System correctness depends on both logical results and the time at which results are produced (real-time). 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Performance</a:t>
            </a:r>
          </a:p>
          <a:p>
            <a:pPr marL="857250" lvl="1" indent="-457200"/>
            <a:r>
              <a:rPr lang="en-CA" dirty="0" smtClean="0"/>
              <a:t>Safety is number #1 requirement, but we still need to achieve sufficient performance.</a:t>
            </a:r>
          </a:p>
          <a:p>
            <a:pPr marL="857250" lvl="1" indent="-457200"/>
            <a:r>
              <a:rPr lang="en-CA" dirty="0" smtClean="0"/>
              <a:t>Many systems are resource constrained (in either weight, power, cost, etc.)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Interoperability</a:t>
            </a:r>
          </a:p>
          <a:p>
            <a:pPr marL="857250" lvl="1" indent="-457200"/>
            <a:r>
              <a:rPr lang="en-CA" dirty="0" smtClean="0"/>
              <a:t>Individual subsystems connected by open protocols.</a:t>
            </a:r>
          </a:p>
          <a:p>
            <a:pPr marL="857250" lvl="1" indent="-457200"/>
            <a:r>
              <a:rPr lang="en-CA" dirty="0" smtClean="0"/>
              <a:t>Security can be an issue.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46940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as multidisciplinary approach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Within ECE, CPS design requires competences in…</a:t>
            </a:r>
          </a:p>
          <a:p>
            <a:pPr lvl="1"/>
            <a:r>
              <a:rPr lang="en-CA" dirty="0" smtClean="0"/>
              <a:t>Computer Architecture</a:t>
            </a:r>
          </a:p>
          <a:p>
            <a:pPr lvl="1"/>
            <a:r>
              <a:rPr lang="en-CA" dirty="0" smtClean="0"/>
              <a:t>CAD &amp; Embedded Design</a:t>
            </a:r>
          </a:p>
          <a:p>
            <a:pPr lvl="1"/>
            <a:r>
              <a:rPr lang="en-CA" dirty="0" smtClean="0"/>
              <a:t>Software Engineering</a:t>
            </a:r>
          </a:p>
          <a:p>
            <a:pPr lvl="1"/>
            <a:r>
              <a:rPr lang="en-CA" dirty="0" smtClean="0"/>
              <a:t>Control</a:t>
            </a:r>
          </a:p>
          <a:p>
            <a:pPr lvl="1"/>
            <a:r>
              <a:rPr lang="en-CA" dirty="0" smtClean="0"/>
              <a:t>Formal Verification</a:t>
            </a:r>
          </a:p>
          <a:p>
            <a:pPr lvl="1"/>
            <a:r>
              <a:rPr lang="en-CA" dirty="0" smtClean="0"/>
              <a:t>Real-Time Analysis</a:t>
            </a:r>
          </a:p>
          <a:p>
            <a:r>
              <a:rPr lang="en-CA" dirty="0" smtClean="0"/>
              <a:t>… plus whatever engineering field(s) are related to the design of the plant/actuator.</a:t>
            </a:r>
          </a:p>
          <a:p>
            <a:r>
              <a:rPr lang="en-CA" dirty="0" smtClean="0"/>
              <a:t>Problem: all such field and subfields have very different design &amp; development conventions.</a:t>
            </a:r>
          </a:p>
          <a:p>
            <a:r>
              <a:rPr lang="en-CA" dirty="0" smtClean="0"/>
              <a:t>Perhaps we need a new science of CPS design?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743059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400" dirty="0" smtClean="0"/>
              <a:t>CPS Challenges – Design Abstractions</a:t>
            </a:r>
            <a:endParaRPr lang="en-CA" sz="3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0754" y="956930"/>
            <a:ext cx="8549020" cy="1116419"/>
          </a:xfrm>
        </p:spPr>
        <p:txBody>
          <a:bodyPr/>
          <a:lstStyle/>
          <a:p>
            <a:r>
              <a:rPr lang="en-CA" dirty="0" smtClean="0"/>
              <a:t>We could argue that the biggest design challenge is in abstractions – the entire ECE design is a stack-based process.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13</a:t>
            </a:fld>
            <a:endParaRPr lang="en-CA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2753" y="1949524"/>
            <a:ext cx="3977020" cy="39551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33427" y="5904125"/>
            <a:ext cx="221567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(from Prof. Edward Lee)</a:t>
            </a:r>
            <a:endParaRPr lang="en-CA" sz="1400" b="1" dirty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180754" y="2179674"/>
            <a:ext cx="4327451" cy="4540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Unfortunately, most such abstractions </a:t>
            </a:r>
            <a:r>
              <a:rPr lang="en-CA" dirty="0"/>
              <a:t> </a:t>
            </a:r>
            <a:r>
              <a:rPr lang="en-CA" dirty="0" smtClean="0"/>
              <a:t>do not directly encapsulate characteristics of the environment such as:</a:t>
            </a:r>
          </a:p>
          <a:p>
            <a:pPr lvl="1"/>
            <a:r>
              <a:rPr lang="en-CA" dirty="0" smtClean="0"/>
              <a:t>Concurrency</a:t>
            </a:r>
          </a:p>
          <a:p>
            <a:pPr lvl="1"/>
            <a:r>
              <a:rPr lang="en-CA" dirty="0" smtClean="0"/>
              <a:t>Criticality</a:t>
            </a:r>
          </a:p>
          <a:p>
            <a:pPr lvl="1"/>
            <a:r>
              <a:rPr lang="en-CA" dirty="0" smtClean="0"/>
              <a:t>Timing</a:t>
            </a:r>
          </a:p>
          <a:p>
            <a:r>
              <a:rPr lang="en-CA" dirty="0" smtClean="0"/>
              <a:t>It is very hard to predict if the cyber part will meet the requirements of the physical part!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582550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Current Design Flow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The picture below exemplifies a typical design flow for an avionic subsystem.</a:t>
            </a:r>
          </a:p>
          <a:p>
            <a:r>
              <a:rPr lang="en-CA" dirty="0" smtClean="0"/>
              <a:t>Analysis is required to verify that requirements are met.</a:t>
            </a:r>
          </a:p>
          <a:p>
            <a:r>
              <a:rPr lang="en-CA" dirty="0" smtClean="0"/>
              <a:t>Analysis can only be performed after implementation.</a:t>
            </a:r>
          </a:p>
          <a:p>
            <a:r>
              <a:rPr lang="en-CA" dirty="0" smtClean="0"/>
              <a:t>Recipe for disaster!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14</a:t>
            </a:fld>
            <a:endParaRPr lang="en-CA" dirty="0"/>
          </a:p>
        </p:txBody>
      </p:sp>
      <p:pic>
        <p:nvPicPr>
          <p:cNvPr id="5" name="Picture 62" descr="analysis_overview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3231445"/>
            <a:ext cx="8761708" cy="29206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200397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CPS: not so much!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200830"/>
            <a:ext cx="3657600" cy="485162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In 2007, 12 F-22s were going from Hawaii to Japan.</a:t>
            </a:r>
          </a:p>
          <a:p>
            <a:pPr>
              <a:lnSpc>
                <a:spcPct val="80000"/>
              </a:lnSpc>
              <a:spcBef>
                <a:spcPts val="500"/>
              </a:spcBef>
              <a:buNone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400" dirty="0" smtClean="0"/>
          </a:p>
          <a:p>
            <a:pPr>
              <a:lnSpc>
                <a:spcPct val="80000"/>
              </a:lnSpc>
              <a:spcBef>
                <a:spcPts val="5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After crossing the IDL, all 12 experienced multiple crashes.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No navigation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No fuel subsystems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Limited communications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dirty="0" smtClean="0"/>
              <a:t>Rebooting didn’t help</a:t>
            </a:r>
          </a:p>
          <a:p>
            <a:pPr lvl="1"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en-GB" sz="2000" dirty="0" smtClean="0"/>
          </a:p>
          <a:p>
            <a:pPr>
              <a:lnSpc>
                <a:spcPct val="80000"/>
              </a:lnSpc>
              <a:spcBef>
                <a:spcPts val="45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en-GB" sz="2400" dirty="0" smtClean="0"/>
              <a:t>F-22 has 1.7 million lines of code.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38600" y="1676400"/>
            <a:ext cx="4876800" cy="39004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4038600" y="1676400"/>
            <a:ext cx="4876798" cy="3900488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038600" y="5566996"/>
            <a:ext cx="4876798" cy="30040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F-22 Raptor</a:t>
            </a:r>
          </a:p>
        </p:txBody>
      </p:sp>
    </p:spTree>
    <p:extLst>
      <p:ext uri="{BB962C8B-B14F-4D97-AF65-F5344CB8AC3E}">
        <p14:creationId xmlns:p14="http://schemas.microsoft.com/office/powerpoint/2010/main" val="17366264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1"/>
          <p:cNvGrpSpPr/>
          <p:nvPr/>
        </p:nvGrpSpPr>
        <p:grpSpPr>
          <a:xfrm>
            <a:off x="228600" y="3702163"/>
            <a:ext cx="4267200" cy="2686050"/>
            <a:chOff x="228600" y="3702163"/>
            <a:chExt cx="4267200" cy="2686050"/>
          </a:xfrm>
        </p:grpSpPr>
        <p:pic>
          <p:nvPicPr>
            <p:cNvPr id="74757" name="Picture 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28600" y="3702163"/>
              <a:ext cx="3581400" cy="26860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Right Arrow 9"/>
            <p:cNvSpPr/>
            <p:nvPr/>
          </p:nvSpPr>
          <p:spPr>
            <a:xfrm rot="10800000">
              <a:off x="3810000" y="4686301"/>
              <a:ext cx="685800" cy="685800"/>
            </a:xfrm>
            <a:prstGeom prst="rightArrow">
              <a:avLst/>
            </a:prstGeom>
          </p:spPr>
          <p:style>
            <a:lnRef idx="1">
              <a:schemeClr val="accent2"/>
            </a:lnRef>
            <a:fillRef idx="3">
              <a:schemeClr val="accent2"/>
            </a:fillRef>
            <a:effectRef idx="2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/>
            <p:cNvSpPr/>
            <p:nvPr/>
          </p:nvSpPr>
          <p:spPr>
            <a:xfrm>
              <a:off x="3124200" y="6096000"/>
              <a:ext cx="685800" cy="29221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Reliable CPS: not so much!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24400" y="1384186"/>
            <a:ext cx="4114800" cy="5004027"/>
          </a:xfrm>
        </p:spPr>
        <p:txBody>
          <a:bodyPr>
            <a:normAutofit/>
          </a:bodyPr>
          <a:lstStyle/>
          <a:p>
            <a:endParaRPr lang="en-US" sz="2400" dirty="0" smtClean="0"/>
          </a:p>
          <a:p>
            <a:r>
              <a:rPr lang="en-US" sz="2400" dirty="0" smtClean="0"/>
              <a:t>Mercedes Class A failed the moose test in 1997. </a:t>
            </a:r>
          </a:p>
          <a:p>
            <a:endParaRPr lang="en-US" sz="2400" dirty="0" smtClean="0"/>
          </a:p>
          <a:p>
            <a:r>
              <a:rPr lang="en-US" sz="2400" dirty="0" smtClean="0"/>
              <a:t>Sensors on roof detect overturn and automatically open door.</a:t>
            </a:r>
          </a:p>
          <a:p>
            <a:endParaRPr lang="en-US" sz="2400" dirty="0" smtClean="0"/>
          </a:p>
          <a:p>
            <a:r>
              <a:rPr lang="en-US" sz="2400" dirty="0" smtClean="0"/>
              <a:t>What happens if a thief jumps on the car roof?</a:t>
            </a:r>
            <a:endParaRPr lang="en-US" sz="2400" dirty="0"/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" y="1223596"/>
            <a:ext cx="355753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228600" y="1223596"/>
            <a:ext cx="3557530" cy="23622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28600" y="3585796"/>
            <a:ext cx="3557530" cy="30040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Mercedes Class A W168</a:t>
            </a:r>
          </a:p>
        </p:txBody>
      </p:sp>
    </p:spTree>
    <p:extLst>
      <p:ext uri="{BB962C8B-B14F-4D97-AF65-F5344CB8AC3E}">
        <p14:creationId xmlns:p14="http://schemas.microsoft.com/office/powerpoint/2010/main" val="145626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Challenges - Safety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Safety is hard to guarantee in interconnected and interdependent systems.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Do not trust communication channels.</a:t>
            </a:r>
          </a:p>
          <a:p>
            <a:pPr lvl="1" indent="-342900"/>
            <a:r>
              <a:rPr lang="en-CA" dirty="0" smtClean="0"/>
              <a:t>Ex: medical plug-and-play initiative is looking to interconnect medical devices using wireless technology.</a:t>
            </a:r>
          </a:p>
          <a:p>
            <a:pPr lvl="1" indent="-342900"/>
            <a:r>
              <a:rPr lang="en-CA" dirty="0" smtClean="0"/>
              <a:t>Problem: what happens if somebody jams the signal?</a:t>
            </a:r>
          </a:p>
          <a:p>
            <a:pPr lvl="1" indent="-342900"/>
            <a:r>
              <a:rPr lang="en-CA" dirty="0" smtClean="0"/>
              <a:t>Each subsystem must be independently safe.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Do not trust the users.</a:t>
            </a:r>
          </a:p>
          <a:p>
            <a:pPr marL="857250" lvl="1" indent="-457200"/>
            <a:r>
              <a:rPr lang="en-CA" dirty="0" smtClean="0"/>
              <a:t>Users are an (unfortunate) part of the systems.</a:t>
            </a:r>
          </a:p>
          <a:p>
            <a:pPr marL="857250" lvl="1" indent="-457200"/>
            <a:r>
              <a:rPr lang="en-CA" dirty="0" smtClean="0"/>
              <a:t>Users are very error prone: over 90% of avionic accidents are caused by flight crew/controllers.</a:t>
            </a:r>
          </a:p>
          <a:p>
            <a:pPr marL="857250" lvl="1" indent="-457200"/>
            <a:r>
              <a:rPr lang="en-CA" dirty="0" smtClean="0"/>
              <a:t>System must be protected against user mistakes.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810503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CPS Challenges - Safety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887508"/>
            <a:ext cx="8565158" cy="5195157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CA" dirty="0"/>
              <a:t>Do not trust lower-criticality subsystems.</a:t>
            </a:r>
          </a:p>
          <a:p>
            <a:pPr lvl="1"/>
            <a:r>
              <a:rPr lang="en-CA" dirty="0" smtClean="0"/>
              <a:t>Medical pacemaker composed of multiple subsystems.</a:t>
            </a:r>
          </a:p>
          <a:p>
            <a:pPr lvl="1"/>
            <a:r>
              <a:rPr lang="en-US" dirty="0"/>
              <a:t>Life-critical functionalities: base pacing, wiring, battery</a:t>
            </a:r>
          </a:p>
          <a:p>
            <a:pPr lvl="1"/>
            <a:r>
              <a:rPr lang="en-US" dirty="0"/>
              <a:t>Non-critical functionalities: adaptive pacing, logging, programming, RF communication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Protect life-critical subsystem.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18</a:t>
            </a:fld>
            <a:endParaRPr lang="en-CA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51629" y="3637487"/>
            <a:ext cx="2663771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 descr="C:\Users\rpelliz2\AppData\Local\Temp\Rar$DR06.127\pacemaker_description\logical_desig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9972" y="3577392"/>
            <a:ext cx="4825900" cy="2975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6251628" y="3637487"/>
            <a:ext cx="2663771" cy="2514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6251629" y="3334885"/>
            <a:ext cx="2663770" cy="300404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Pacemaker</a:t>
            </a:r>
          </a:p>
        </p:txBody>
      </p:sp>
    </p:spTree>
    <p:extLst>
      <p:ext uri="{BB962C8B-B14F-4D97-AF65-F5344CB8AC3E}">
        <p14:creationId xmlns:p14="http://schemas.microsoft.com/office/powerpoint/2010/main" val="4026158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Verification &amp; Certification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How do we ensure safety?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Formal Verification</a:t>
            </a:r>
          </a:p>
          <a:p>
            <a:pPr lvl="1"/>
            <a:r>
              <a:rPr lang="en-CA" dirty="0" smtClean="0"/>
              <a:t>Build a model of the systems.</a:t>
            </a:r>
          </a:p>
          <a:p>
            <a:pPr lvl="1"/>
            <a:r>
              <a:rPr lang="en-CA" dirty="0" smtClean="0"/>
              <a:t>Prove (mathematically) that the system satisfies some safety property.</a:t>
            </a:r>
          </a:p>
          <a:p>
            <a:pPr lvl="1"/>
            <a:r>
              <a:rPr lang="en-CA" dirty="0" smtClean="0"/>
              <a:t>Problem #1: can we model the whole system?</a:t>
            </a:r>
          </a:p>
          <a:p>
            <a:pPr lvl="1"/>
            <a:r>
              <a:rPr lang="en-CA" dirty="0" smtClean="0"/>
              <a:t>Problem #2: model is not implementation.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Certification</a:t>
            </a:r>
          </a:p>
          <a:p>
            <a:pPr marL="857250" lvl="1" indent="-457200"/>
            <a:r>
              <a:rPr lang="en-CA" dirty="0" smtClean="0"/>
              <a:t>Usually a process-based mechanism: show that you have performed all process step according to some standard (ex: DO178a/b/c, IEC 61508).</a:t>
            </a:r>
          </a:p>
          <a:p>
            <a:pPr marL="857250" lvl="1" indent="-457200"/>
            <a:r>
              <a:rPr lang="en-CA" dirty="0" smtClean="0"/>
              <a:t>Typically includes extensive testing.</a:t>
            </a:r>
          </a:p>
          <a:p>
            <a:pPr marL="857250" lvl="1" indent="-457200"/>
            <a:r>
              <a:rPr lang="en-CA" dirty="0" smtClean="0"/>
              <a:t>Very expensive.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19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15804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Today’s 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1063256"/>
            <a:ext cx="8565158" cy="5088831"/>
          </a:xfrm>
        </p:spPr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dirty="0" smtClean="0"/>
              <a:t>Introduction to CPS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Break! </a:t>
            </a:r>
            <a:r>
              <a:rPr lang="en-US" dirty="0" smtClean="0"/>
              <a:t>Distributing survey form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(Detailed) Course Overview</a:t>
            </a:r>
          </a:p>
          <a:p>
            <a:pPr marL="514350" indent="-514350">
              <a:buFont typeface="+mj-lt"/>
              <a:buAutoNum type="arabicPeriod"/>
            </a:pPr>
            <a:endParaRPr lang="en-US" dirty="0" smtClean="0"/>
          </a:p>
          <a:p>
            <a:pPr marL="514350" indent="-514350">
              <a:buFont typeface="+mj-lt"/>
              <a:buAutoNum type="arabicPeriod"/>
            </a:pPr>
            <a:r>
              <a:rPr lang="en-US" dirty="0" smtClean="0"/>
              <a:t>Course Organization</a:t>
            </a:r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514350" indent="-514350">
              <a:buFont typeface="+mj-lt"/>
              <a:buAutoNum type="arabicPeriod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Slides will be available on line (in fact, slides are meant as a reference, so they are fairly wordy).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2156183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CPS Challenges - Integration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1956391"/>
          </a:xfrm>
        </p:spPr>
        <p:txBody>
          <a:bodyPr/>
          <a:lstStyle/>
          <a:p>
            <a:r>
              <a:rPr lang="en-CA" dirty="0" smtClean="0"/>
              <a:t>Putting the system together is much more challenging that implementing the individual subsystems.</a:t>
            </a:r>
          </a:p>
          <a:p>
            <a:r>
              <a:rPr lang="en-CA" dirty="0" smtClean="0"/>
              <a:t>Quiz (avionic systems): can you guess what % of $ goes in implementation </a:t>
            </a:r>
            <a:r>
              <a:rPr lang="en-CA" dirty="0" err="1" smtClean="0"/>
              <a:t>vs</a:t>
            </a:r>
            <a:r>
              <a:rPr lang="en-CA" dirty="0" smtClean="0"/>
              <a:t> debugging?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20</a:t>
            </a:fld>
            <a:endParaRPr lang="en-CA" dirty="0"/>
          </a:p>
        </p:txBody>
      </p:sp>
      <p:grpSp>
        <p:nvGrpSpPr>
          <p:cNvPr id="5" name="Group 4"/>
          <p:cNvGrpSpPr/>
          <p:nvPr/>
        </p:nvGrpSpPr>
        <p:grpSpPr>
          <a:xfrm>
            <a:off x="5867401" y="3023891"/>
            <a:ext cx="3064050" cy="2630842"/>
            <a:chOff x="5867400" y="3128092"/>
            <a:chExt cx="3064050" cy="2630842"/>
          </a:xfrm>
        </p:grpSpPr>
        <p:sp>
          <p:nvSpPr>
            <p:cNvPr id="6" name="Pie 5"/>
            <p:cNvSpPr/>
            <p:nvPr/>
          </p:nvSpPr>
          <p:spPr>
            <a:xfrm>
              <a:off x="5867400" y="3396734"/>
              <a:ext cx="2362200" cy="2362200"/>
            </a:xfrm>
            <a:prstGeom prst="pie">
              <a:avLst>
                <a:gd name="adj1" fmla="val 16188021"/>
                <a:gd name="adj2" fmla="val 20434553"/>
              </a:avLst>
            </a:prstGeom>
            <a:gradFill rotWithShape="1">
              <a:gsLst>
                <a:gs pos="0">
                  <a:srgbClr val="9BBB59">
                    <a:tint val="100000"/>
                    <a:shade val="100000"/>
                    <a:satMod val="130000"/>
                  </a:srgbClr>
                </a:gs>
                <a:gs pos="100000">
                  <a:srgbClr val="9BBB59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9BBB59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7239000" y="3810000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20%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7238999" y="3128092"/>
              <a:ext cx="16924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Implementation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4648201" y="3292533"/>
            <a:ext cx="3581400" cy="2362200"/>
            <a:chOff x="4648200" y="3396734"/>
            <a:chExt cx="3581400" cy="2362200"/>
          </a:xfrm>
        </p:grpSpPr>
        <p:sp>
          <p:nvSpPr>
            <p:cNvPr id="10" name="Pie 9"/>
            <p:cNvSpPr/>
            <p:nvPr/>
          </p:nvSpPr>
          <p:spPr>
            <a:xfrm>
              <a:off x="5867400" y="3396734"/>
              <a:ext cx="2362200" cy="2362200"/>
            </a:xfrm>
            <a:prstGeom prst="pie">
              <a:avLst>
                <a:gd name="adj1" fmla="val 20473275"/>
                <a:gd name="adj2" fmla="val 16191499"/>
              </a:avLst>
            </a:prstGeom>
            <a:gradFill rotWithShape="1">
              <a:gsLst>
                <a:gs pos="0">
                  <a:srgbClr val="C0504D">
                    <a:tint val="100000"/>
                    <a:shade val="100000"/>
                    <a:satMod val="130000"/>
                  </a:srgbClr>
                </a:gs>
                <a:gs pos="100000">
                  <a:srgbClr val="C0504D">
                    <a:tint val="50000"/>
                    <a:shade val="100000"/>
                    <a:satMod val="350000"/>
                  </a:srgbClr>
                </a:gs>
              </a:gsLst>
              <a:lin ang="16200000" scaled="0"/>
            </a:gradFill>
            <a:ln w="9525" cap="flat" cmpd="sng" algn="ctr">
              <a:solidFill>
                <a:srgbClr val="C0504D">
                  <a:shade val="95000"/>
                  <a:satMod val="105000"/>
                </a:srgbClr>
              </a:solidFill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248400" y="4583668"/>
              <a:ext cx="58381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80%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4648200" y="5112603"/>
              <a:ext cx="1400255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Debugging &amp;</a:t>
              </a:r>
            </a:p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rPr>
                <a:t>Verification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</p:grpSp>
      <p:grpSp>
        <p:nvGrpSpPr>
          <p:cNvPr id="13" name="Group 12"/>
          <p:cNvGrpSpPr/>
          <p:nvPr/>
        </p:nvGrpSpPr>
        <p:grpSpPr>
          <a:xfrm>
            <a:off x="4648200" y="3023891"/>
            <a:ext cx="4283252" cy="3115912"/>
            <a:chOff x="4648199" y="3128092"/>
            <a:chExt cx="4283252" cy="3115912"/>
          </a:xfrm>
        </p:grpSpPr>
        <p:sp>
          <p:nvSpPr>
            <p:cNvPr id="14" name="Rectangle 13"/>
            <p:cNvSpPr/>
            <p:nvPr/>
          </p:nvSpPr>
          <p:spPr>
            <a:xfrm>
              <a:off x="4648200" y="5943600"/>
              <a:ext cx="4283251" cy="300404"/>
            </a:xfrm>
            <a:prstGeom prst="rect">
              <a:avLst/>
            </a:prstGeom>
            <a:solidFill>
              <a:srgbClr val="800000"/>
            </a:solidFill>
            <a:ln w="9525" cap="flat" cmpd="sng" algn="ctr">
              <a:noFill/>
              <a:prstDash val="solid"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ysClr val="window" lastClr="FFFFFF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Avionic Development Cost</a:t>
              </a:r>
            </a:p>
          </p:txBody>
        </p:sp>
        <p:sp>
          <p:nvSpPr>
            <p:cNvPr id="15" name="Rectangle 14"/>
            <p:cNvSpPr/>
            <p:nvPr/>
          </p:nvSpPr>
          <p:spPr>
            <a:xfrm>
              <a:off x="4648199" y="3128092"/>
              <a:ext cx="4283251" cy="2815508"/>
            </a:xfrm>
            <a:prstGeom prst="rect">
              <a:avLst/>
            </a:prstGeom>
            <a:noFill/>
            <a:ln w="25400" cap="flat" cmpd="sng" algn="ctr">
              <a:solidFill>
                <a:sysClr val="windowText" lastClr="000000"/>
              </a:solidFill>
              <a:prstDash val="solid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8" name="Content Placeholder 2"/>
          <p:cNvSpPr txBox="1">
            <a:spLocks/>
          </p:cNvSpPr>
          <p:nvPr/>
        </p:nvSpPr>
        <p:spPr bwMode="auto">
          <a:xfrm>
            <a:off x="302004" y="2627663"/>
            <a:ext cx="4216833" cy="51951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Individual productivity for safety-critical code is reported as 6 lines/day!</a:t>
            </a:r>
          </a:p>
          <a:p>
            <a:pPr lvl="1"/>
            <a:r>
              <a:rPr lang="en-CA" sz="2000" dirty="0" smtClean="0"/>
              <a:t>F22: 1.7 million lines / 6 = 776 man-years</a:t>
            </a:r>
          </a:p>
          <a:p>
            <a:pPr lvl="1"/>
            <a:r>
              <a:rPr lang="en-CA" sz="2000" dirty="0" smtClean="0"/>
              <a:t>Perhaps the US$66.7billion program cost is not a surprise…</a:t>
            </a:r>
          </a:p>
          <a:p>
            <a:r>
              <a:rPr lang="en-CA" dirty="0" smtClean="0"/>
              <a:t>Clearly the design process must be improved…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685936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CPS Challenges - Timing Predictability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693" y="956930"/>
            <a:ext cx="6018029" cy="5635256"/>
          </a:xfrm>
        </p:spPr>
        <p:txBody>
          <a:bodyPr/>
          <a:lstStyle/>
          <a:p>
            <a:r>
              <a:rPr lang="en-CA" dirty="0" smtClean="0"/>
              <a:t>The biggest architectural challenge.</a:t>
            </a:r>
          </a:p>
          <a:p>
            <a:r>
              <a:rPr lang="en-CA" dirty="0" smtClean="0"/>
              <a:t>The lowest abstraction layer (transistors) is pretty deterministic – we know how to compute exact timings.</a:t>
            </a:r>
          </a:p>
          <a:p>
            <a:r>
              <a:rPr lang="en-CA" dirty="0" smtClean="0"/>
              <a:t>However, higher levels lose all concept of timing.</a:t>
            </a:r>
          </a:p>
          <a:p>
            <a:pPr lvl="1"/>
            <a:r>
              <a:rPr lang="en-CA" dirty="0" smtClean="0"/>
              <a:t>Deep pipelining, caches, out-of-order and speculative execution…</a:t>
            </a:r>
          </a:p>
          <a:p>
            <a:pPr lvl="1"/>
            <a:r>
              <a:rPr lang="en-CA" dirty="0" smtClean="0"/>
              <a:t>Thread models, locking, interrupts…</a:t>
            </a:r>
          </a:p>
          <a:p>
            <a:pPr lvl="1"/>
            <a:endParaRPr lang="en-CA" dirty="0" smtClean="0"/>
          </a:p>
          <a:p>
            <a:r>
              <a:rPr lang="en-CA" dirty="0"/>
              <a:t>This is fine for general purpose computing, but not for CPS – the physical system uses real time!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21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14" y="1860695"/>
            <a:ext cx="2838502" cy="32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0829" y="5149778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(by Prof. Edward Lee)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34658086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dirty="0" smtClean="0"/>
              <a:t>CPS Challenges - Timing Predictability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326" y="956930"/>
            <a:ext cx="6103088" cy="5635256"/>
          </a:xfrm>
        </p:spPr>
        <p:txBody>
          <a:bodyPr/>
          <a:lstStyle/>
          <a:p>
            <a:r>
              <a:rPr lang="en-CA" dirty="0" smtClean="0"/>
              <a:t>We need to ensure that computation </a:t>
            </a:r>
            <a:r>
              <a:rPr lang="en-CA" u="sng" dirty="0" smtClean="0"/>
              <a:t>always</a:t>
            </a:r>
            <a:r>
              <a:rPr lang="en-CA" dirty="0" smtClean="0"/>
              <a:t> finishes within guarantee time windows -&gt; We are interested in worst-case performance, not average performance!</a:t>
            </a:r>
          </a:p>
          <a:p>
            <a:endParaRPr lang="en-CA" dirty="0"/>
          </a:p>
          <a:p>
            <a:r>
              <a:rPr lang="en-CA" u="sng" dirty="0" smtClean="0"/>
              <a:t>Timing predictability</a:t>
            </a:r>
          </a:p>
          <a:p>
            <a:pPr lvl="1"/>
            <a:r>
              <a:rPr lang="en-CA" dirty="0" smtClean="0"/>
              <a:t>The time that the system requires to perform an operation should exhibit little variation.</a:t>
            </a:r>
          </a:p>
          <a:p>
            <a:pPr lvl="1"/>
            <a:r>
              <a:rPr lang="en-CA" dirty="0" smtClean="0"/>
              <a:t>Such time should be easy to compute.</a:t>
            </a:r>
          </a:p>
          <a:p>
            <a:pPr lvl="1"/>
            <a:r>
              <a:rPr lang="en-CA" dirty="0" smtClean="0"/>
              <a:t>It should not be affected by other parallel operations in the system.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22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9414" y="1860695"/>
            <a:ext cx="2838502" cy="32890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6520829" y="5149778"/>
            <a:ext cx="202491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(by Prof. Edward Lee)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39031540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Real-Time and </a:t>
            </a:r>
            <a:r>
              <a:rPr lang="en-CA" dirty="0" err="1" smtClean="0"/>
              <a:t>Composability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433237"/>
          </a:xfrm>
        </p:spPr>
        <p:txBody>
          <a:bodyPr/>
          <a:lstStyle/>
          <a:p>
            <a:r>
              <a:rPr lang="en-CA" dirty="0" smtClean="0"/>
              <a:t>System correctness depends on:</a:t>
            </a:r>
          </a:p>
          <a:p>
            <a:pPr lvl="1"/>
            <a:r>
              <a:rPr lang="en-CA" dirty="0" smtClean="0"/>
              <a:t>Logical correctness: system produces correct results.</a:t>
            </a:r>
          </a:p>
          <a:p>
            <a:pPr lvl="1"/>
            <a:r>
              <a:rPr lang="en-CA" dirty="0" smtClean="0"/>
              <a:t>Temporal correctness: system produces results at the right time.</a:t>
            </a:r>
          </a:p>
          <a:p>
            <a:r>
              <a:rPr lang="en-CA" dirty="0" smtClean="0"/>
              <a:t>Timing (real-time) analysis = verify temporal correctness.</a:t>
            </a:r>
          </a:p>
          <a:p>
            <a:r>
              <a:rPr lang="en-CA" dirty="0" smtClean="0"/>
              <a:t>Ideally, we want </a:t>
            </a:r>
            <a:r>
              <a:rPr lang="en-CA" dirty="0" err="1" smtClean="0"/>
              <a:t>composable</a:t>
            </a:r>
            <a:r>
              <a:rPr lang="en-CA" dirty="0" smtClean="0"/>
              <a:t> analysis</a:t>
            </a:r>
          </a:p>
          <a:p>
            <a:pPr lvl="1"/>
            <a:r>
              <a:rPr lang="en-CA" dirty="0" smtClean="0"/>
              <a:t>Verify each subsystem in isolation</a:t>
            </a:r>
          </a:p>
          <a:p>
            <a:pPr lvl="1"/>
            <a:r>
              <a:rPr lang="en-CA" dirty="0" smtClean="0"/>
              <a:t>Then verify that their interaction is correct</a:t>
            </a:r>
          </a:p>
          <a:p>
            <a:r>
              <a:rPr lang="en-CA" dirty="0" smtClean="0"/>
              <a:t>Unfortunately, this is very hard in practice…</a:t>
            </a:r>
          </a:p>
          <a:p>
            <a:r>
              <a:rPr lang="en-CA" dirty="0"/>
              <a:t>M</a:t>
            </a:r>
            <a:r>
              <a:rPr lang="en-CA" dirty="0" smtClean="0"/>
              <a:t>ain issue: hardware and software resources shared among multiple subsystems.</a:t>
            </a:r>
          </a:p>
          <a:p>
            <a:pPr lvl="1"/>
            <a:endParaRPr lang="en-CA" dirty="0" smtClean="0"/>
          </a:p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379638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Ex: Memory and </a:t>
            </a:r>
            <a:r>
              <a:rPr lang="en-CA" sz="3600" dirty="0" err="1" smtClean="0"/>
              <a:t>Composability</a:t>
            </a:r>
            <a:r>
              <a:rPr lang="en-CA" sz="3600" dirty="0" smtClean="0"/>
              <a:t> Issues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7591" y="956930"/>
            <a:ext cx="8856921" cy="5514754"/>
          </a:xfrm>
        </p:spPr>
        <p:txBody>
          <a:bodyPr/>
          <a:lstStyle/>
          <a:p>
            <a:r>
              <a:rPr lang="en-CA" dirty="0" smtClean="0"/>
              <a:t>Consider a dual-core system where last-level cache is shared among the cores.</a:t>
            </a:r>
          </a:p>
          <a:p>
            <a:r>
              <a:rPr lang="en-CA" dirty="0" smtClean="0"/>
              <a:t>We run two virtual machines, each on one core. VM#A is safety critical, VM#B is not.</a:t>
            </a:r>
          </a:p>
          <a:p>
            <a:r>
              <a:rPr lang="en-CA" dirty="0" smtClean="0"/>
              <a:t>If VM#B suffers a cache miss, it can replace a cache line of VM#A in last-level cache</a:t>
            </a:r>
          </a:p>
          <a:p>
            <a:pPr lvl="1"/>
            <a:r>
              <a:rPr lang="en-CA" dirty="0" smtClean="0"/>
              <a:t>Result: VM#B delays VM#A.</a:t>
            </a:r>
          </a:p>
          <a:p>
            <a:pPr lvl="1"/>
            <a:r>
              <a:rPr lang="en-CA" dirty="0" smtClean="0"/>
              <a:t>Criticality-inversion: the safety of VM#A depends on VM#B</a:t>
            </a:r>
            <a:endParaRPr lang="en-CA" dirty="0"/>
          </a:p>
          <a:p>
            <a:r>
              <a:rPr lang="en-CA" dirty="0" smtClean="0"/>
              <a:t>Plenty of other examples in modern architecture!</a:t>
            </a:r>
          </a:p>
          <a:p>
            <a:pPr lvl="1"/>
            <a:r>
              <a:rPr lang="en-CA" dirty="0" smtClean="0"/>
              <a:t>Main memory</a:t>
            </a:r>
          </a:p>
          <a:p>
            <a:pPr lvl="1"/>
            <a:r>
              <a:rPr lang="en-CA" dirty="0" smtClean="0"/>
              <a:t>I/O data transfers</a:t>
            </a:r>
          </a:p>
          <a:p>
            <a:pPr lvl="1"/>
            <a:r>
              <a:rPr lang="en-CA" dirty="0" smtClean="0"/>
              <a:t>Interrupts</a:t>
            </a:r>
          </a:p>
          <a:p>
            <a:pPr lvl="1"/>
            <a:r>
              <a:rPr lang="en-CA" dirty="0" smtClean="0"/>
              <a:t>Etc.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673402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COTS Components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68173"/>
            <a:ext cx="8610600" cy="5080227"/>
          </a:xfrm>
        </p:spPr>
        <p:txBody>
          <a:bodyPr>
            <a:normAutofit/>
          </a:bodyPr>
          <a:lstStyle/>
          <a:p>
            <a:r>
              <a:rPr lang="en-US" dirty="0" smtClean="0"/>
              <a:t>So why don’t we use more predictable components?</a:t>
            </a:r>
          </a:p>
          <a:p>
            <a:r>
              <a:rPr lang="en-US" dirty="0" smtClean="0"/>
              <a:t>Partially a performance problem.</a:t>
            </a:r>
          </a:p>
          <a:p>
            <a:r>
              <a:rPr lang="en-US" dirty="0" smtClean="0"/>
              <a:t>Commercial-Off-The-Shelf (COTS) components are often much faster than components designed for safety-critical systems. </a:t>
            </a:r>
          </a:p>
          <a:p>
            <a:pPr lvl="1"/>
            <a:r>
              <a:rPr lang="en-US" dirty="0" smtClean="0"/>
              <a:t>Ex: avionic </a:t>
            </a:r>
            <a:r>
              <a:rPr lang="en-US" dirty="0" err="1" smtClean="0"/>
              <a:t>SAFEbus</a:t>
            </a:r>
            <a:r>
              <a:rPr lang="en-US" dirty="0" smtClean="0"/>
              <a:t>: 60 Mbit/s</a:t>
            </a:r>
          </a:p>
          <a:p>
            <a:pPr lvl="1"/>
            <a:r>
              <a:rPr lang="en-US" dirty="0" smtClean="0"/>
              <a:t>PCI Express 3.0: over 16Gbyte/s</a:t>
            </a:r>
          </a:p>
          <a:p>
            <a:r>
              <a:rPr lang="en-US" dirty="0" smtClean="0"/>
              <a:t>Unfortunately, these hardware components are not designed to provide predictable performance.</a:t>
            </a:r>
          </a:p>
        </p:txBody>
      </p:sp>
    </p:spTree>
    <p:extLst>
      <p:ext uri="{BB962C8B-B14F-4D97-AF65-F5344CB8AC3E}">
        <p14:creationId xmlns:p14="http://schemas.microsoft.com/office/powerpoint/2010/main" val="20732873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" name="Table 22"/>
          <p:cNvGraphicFramePr>
            <a:graphicFrameLocks noGrp="1"/>
          </p:cNvGraphicFramePr>
          <p:nvPr/>
        </p:nvGraphicFramePr>
        <p:xfrm>
          <a:off x="914400" y="3504672"/>
          <a:ext cx="4064000" cy="29858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2032000"/>
              </a:tblGrid>
              <a:tr h="99060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Transaction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</a:t>
                      </a:r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Length</a:t>
                      </a:r>
                      <a:endParaRPr lang="en-US" dirty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>
                          <a:solidFill>
                            <a:srgbClr val="000000"/>
                          </a:solidFill>
                        </a:rPr>
                        <a:t>Bandwidth</a:t>
                      </a:r>
                      <a:r>
                        <a:rPr lang="en-US" baseline="0" dirty="0" smtClean="0">
                          <a:solidFill>
                            <a:srgbClr val="000000"/>
                          </a:solidFill>
                        </a:rPr>
                        <a:t> (256B)</a:t>
                      </a:r>
                      <a:endParaRPr lang="en-US" dirty="0" smtClean="0">
                        <a:solidFill>
                          <a:srgbClr val="000000"/>
                        </a:solidFill>
                      </a:endParaRPr>
                    </a:p>
                  </a:txBody>
                  <a:tcPr>
                    <a:noFill/>
                  </a:tcPr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No interference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596MB/s</a:t>
                      </a:r>
                      <a:r>
                        <a:rPr lang="en-US" baseline="0" dirty="0" smtClean="0"/>
                        <a:t> (100%)</a:t>
                      </a:r>
                      <a:endParaRPr lang="en-US" dirty="0"/>
                    </a:p>
                  </a:txBody>
                  <a:tcPr/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128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441MB/s</a:t>
                      </a:r>
                      <a:r>
                        <a:rPr lang="en-US" baseline="0" dirty="0" smtClean="0"/>
                        <a:t> (74%)</a:t>
                      </a:r>
                      <a:endParaRPr lang="en-US" dirty="0"/>
                    </a:p>
                  </a:txBody>
                  <a:tcPr/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256</a:t>
                      </a:r>
                      <a:r>
                        <a:rPr lang="en-US" baseline="0" dirty="0" smtClean="0"/>
                        <a:t>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346MB/s (58%)</a:t>
                      </a:r>
                      <a:endParaRPr lang="en-US" dirty="0"/>
                    </a:p>
                  </a:txBody>
                  <a:tcPr/>
                </a:tc>
              </a:tr>
              <a:tr h="449287">
                <a:tc>
                  <a:txBody>
                    <a:bodyPr/>
                    <a:lstStyle/>
                    <a:p>
                      <a:r>
                        <a:rPr lang="en-US" dirty="0" smtClean="0"/>
                        <a:t>512 bytes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241MB/s</a:t>
                      </a:r>
                      <a:r>
                        <a:rPr lang="en-US" baseline="0" dirty="0" smtClean="0"/>
                        <a:t> (40%)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40" name="Picture 3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55435" y="3340932"/>
            <a:ext cx="863600" cy="794003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1386" y="5562960"/>
            <a:ext cx="863600" cy="794003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4410" y="3109910"/>
            <a:ext cx="838200" cy="593089"/>
          </a:xfrm>
          <a:prstGeom prst="rect">
            <a:avLst/>
          </a:prstGeom>
        </p:spPr>
      </p:pic>
      <p:pic>
        <p:nvPicPr>
          <p:cNvPr id="27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830886" y="4755533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COTS example: Bus Arbitration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1" y="1187019"/>
            <a:ext cx="5562600" cy="2163763"/>
          </a:xfrm>
        </p:spPr>
        <p:txBody>
          <a:bodyPr>
            <a:normAutofit/>
          </a:bodyPr>
          <a:lstStyle/>
          <a:p>
            <a:r>
              <a:rPr lang="en-US" sz="2400" dirty="0" smtClean="0"/>
              <a:t>Two DMA peripherals transmitting at full speed on PCI-X bus.</a:t>
            </a:r>
          </a:p>
          <a:p>
            <a:r>
              <a:rPr lang="en-US" sz="2400" dirty="0" smtClean="0"/>
              <a:t>Round-robin arbitration does not allow timing guarantees.</a:t>
            </a:r>
            <a:endParaRPr lang="en-US" sz="2400" dirty="0"/>
          </a:p>
        </p:txBody>
      </p:sp>
      <p:sp>
        <p:nvSpPr>
          <p:cNvPr id="31" name="Rectangle 30"/>
          <p:cNvSpPr/>
          <p:nvPr/>
        </p:nvSpPr>
        <p:spPr>
          <a:xfrm>
            <a:off x="3505200" y="3378322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2" name="Picture 1" descr="http://images10.newegg.com/NeweggImage/productimage/33-105-053-0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46146" y="3305444"/>
            <a:ext cx="998003" cy="7485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Rectangle 32"/>
          <p:cNvSpPr/>
          <p:nvPr/>
        </p:nvSpPr>
        <p:spPr>
          <a:xfrm>
            <a:off x="1600200" y="3334995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/>
          <p:cNvSpPr/>
          <p:nvPr/>
        </p:nvSpPr>
        <p:spPr>
          <a:xfrm>
            <a:off x="914400" y="3192729"/>
            <a:ext cx="4064000" cy="3297811"/>
          </a:xfrm>
          <a:prstGeom prst="rect">
            <a:avLst/>
          </a:prstGeom>
          <a:noFill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2" descr="http://images10.newegg.com/NeweggImage/productimage/22-136-074-0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84941" y="3910232"/>
            <a:ext cx="794724" cy="675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" name="Rectangle 43"/>
          <p:cNvSpPr/>
          <p:nvPr/>
        </p:nvSpPr>
        <p:spPr>
          <a:xfrm>
            <a:off x="7663128" y="1644219"/>
            <a:ext cx="768479" cy="4572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6">
                  <a:lumMod val="40000"/>
                  <a:lumOff val="60000"/>
                </a:schemeClr>
              </a:gs>
            </a:gsLst>
            <a:lin ang="1266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CPU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7626479" y="2482420"/>
            <a:ext cx="914401" cy="1066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47" name="Left-Right Arrow 46"/>
          <p:cNvSpPr/>
          <p:nvPr/>
        </p:nvSpPr>
        <p:spPr>
          <a:xfrm>
            <a:off x="6746939" y="2422096"/>
            <a:ext cx="879539" cy="502443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ectangle 47"/>
          <p:cNvSpPr/>
          <p:nvPr/>
        </p:nvSpPr>
        <p:spPr>
          <a:xfrm>
            <a:off x="5984940" y="2422096"/>
            <a:ext cx="762000" cy="487362"/>
          </a:xfrm>
          <a:prstGeom prst="rect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rgbClr val="000000"/>
                </a:solidFill>
              </a:rPr>
              <a:t>RAM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9" name="Left-Right Arrow 48"/>
          <p:cNvSpPr/>
          <p:nvPr/>
        </p:nvSpPr>
        <p:spPr>
          <a:xfrm>
            <a:off x="6746940" y="3038839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5984940" y="3038839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Up-Down Arrow 53"/>
          <p:cNvSpPr/>
          <p:nvPr/>
        </p:nvSpPr>
        <p:spPr>
          <a:xfrm>
            <a:off x="7784819" y="3572057"/>
            <a:ext cx="616079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7626479" y="3900058"/>
            <a:ext cx="914401" cy="685800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000" dirty="0">
              <a:solidFill>
                <a:srgbClr val="000000"/>
              </a:solidFill>
            </a:endParaRPr>
          </a:p>
        </p:txBody>
      </p:sp>
      <p:sp>
        <p:nvSpPr>
          <p:cNvPr id="56" name="Left-Right Arrow 55"/>
          <p:cNvSpPr/>
          <p:nvPr/>
        </p:nvSpPr>
        <p:spPr>
          <a:xfrm>
            <a:off x="6746940" y="3900058"/>
            <a:ext cx="879539" cy="5635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5984940" y="3900056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Left-Right Arrow 57"/>
          <p:cNvSpPr/>
          <p:nvPr/>
        </p:nvSpPr>
        <p:spPr>
          <a:xfrm rot="16200000">
            <a:off x="7164963" y="5195995"/>
            <a:ext cx="1830958" cy="616079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984940" y="5606620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Rectangle 59"/>
          <p:cNvSpPr/>
          <p:nvPr/>
        </p:nvSpPr>
        <p:spPr>
          <a:xfrm>
            <a:off x="5984940" y="4785084"/>
            <a:ext cx="762000" cy="68580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Up-Down Arrow 60"/>
          <p:cNvSpPr/>
          <p:nvPr/>
        </p:nvSpPr>
        <p:spPr>
          <a:xfrm>
            <a:off x="7772401" y="2116718"/>
            <a:ext cx="616078" cy="334962"/>
          </a:xfrm>
          <a:prstGeom prst="upDownArrow">
            <a:avLst>
              <a:gd name="adj1" fmla="val 50000"/>
              <a:gd name="adj2" fmla="val 24492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Left-Right Arrow 61"/>
          <p:cNvSpPr/>
          <p:nvPr/>
        </p:nvSpPr>
        <p:spPr>
          <a:xfrm>
            <a:off x="6779664" y="4853005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Left-Right Arrow 62"/>
          <p:cNvSpPr/>
          <p:nvPr/>
        </p:nvSpPr>
        <p:spPr>
          <a:xfrm>
            <a:off x="6782770" y="5696280"/>
            <a:ext cx="1145135" cy="484196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4" name="Straight Arrow Connector 63"/>
          <p:cNvCxnSpPr>
            <a:stCxn id="62" idx="3"/>
          </p:cNvCxnSpPr>
          <p:nvPr/>
        </p:nvCxnSpPr>
        <p:spPr>
          <a:xfrm rot="10800000" flipH="1" flipV="1">
            <a:off x="6779664" y="509510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5" name="Straight Arrow Connector 64"/>
          <p:cNvCxnSpPr/>
          <p:nvPr/>
        </p:nvCxnSpPr>
        <p:spPr>
          <a:xfrm rot="10800000" flipH="1" flipV="1">
            <a:off x="6782770" y="59415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rot="10800000" flipH="1" flipV="1">
            <a:off x="6746939" y="4188982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/>
          <p:nvPr/>
        </p:nvCxnSpPr>
        <p:spPr>
          <a:xfrm rot="10800000" flipH="1" flipV="1">
            <a:off x="6746938" y="3326716"/>
            <a:ext cx="1297536" cy="8279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8" name="Straight Arrow Connector 67"/>
          <p:cNvCxnSpPr/>
          <p:nvPr/>
        </p:nvCxnSpPr>
        <p:spPr>
          <a:xfrm rot="16200000" flipV="1">
            <a:off x="7747295" y="3001180"/>
            <a:ext cx="667628" cy="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9" name="Straight Arrow Connector 68"/>
          <p:cNvCxnSpPr>
            <a:endCxn id="48" idx="3"/>
          </p:cNvCxnSpPr>
          <p:nvPr/>
        </p:nvCxnSpPr>
        <p:spPr>
          <a:xfrm rot="10800000">
            <a:off x="6746940" y="2665777"/>
            <a:ext cx="1334166" cy="1588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0" name="Oval 69"/>
          <p:cNvSpPr/>
          <p:nvPr/>
        </p:nvSpPr>
        <p:spPr>
          <a:xfrm>
            <a:off x="7780635" y="5209908"/>
            <a:ext cx="603660" cy="563562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3" name="Straight Arrow Connector 72"/>
          <p:cNvCxnSpPr/>
          <p:nvPr/>
        </p:nvCxnSpPr>
        <p:spPr>
          <a:xfrm rot="5400000" flipH="1" flipV="1">
            <a:off x="7666131" y="3777915"/>
            <a:ext cx="822135" cy="1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rot="16200000" flipV="1">
            <a:off x="7204812" y="5073561"/>
            <a:ext cx="1752600" cy="1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42008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is Required - Isolation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Isolation: one subsystem should not affect another unrelated subsystem.</a:t>
            </a:r>
          </a:p>
          <a:p>
            <a:r>
              <a:rPr lang="en-CA" dirty="0" smtClean="0"/>
              <a:t>Current architectures are pretty good at logical isolation…</a:t>
            </a:r>
          </a:p>
          <a:p>
            <a:pPr lvl="1"/>
            <a:r>
              <a:rPr lang="en-CA" dirty="0" smtClean="0"/>
              <a:t>Ex: memory protection and privilege levels in the CPU make sure that a process can not mess with the memory of another process or the OS.</a:t>
            </a:r>
          </a:p>
          <a:p>
            <a:r>
              <a:rPr lang="en-CA" dirty="0" smtClean="0"/>
              <a:t>… but fairly poor at temporal isolation.</a:t>
            </a:r>
          </a:p>
          <a:p>
            <a:endParaRPr lang="en-CA" dirty="0"/>
          </a:p>
          <a:p>
            <a:r>
              <a:rPr lang="en-CA" dirty="0"/>
              <a:t>Note </a:t>
            </a:r>
            <a:r>
              <a:rPr lang="en-CA" dirty="0" smtClean="0"/>
              <a:t>#1: </a:t>
            </a:r>
            <a:r>
              <a:rPr lang="en-CA" dirty="0"/>
              <a:t>any and all </a:t>
            </a:r>
            <a:r>
              <a:rPr lang="en-CA" dirty="0" err="1"/>
              <a:t>hw</a:t>
            </a:r>
            <a:r>
              <a:rPr lang="en-CA" dirty="0"/>
              <a:t> isolation mechanisms are useless if not supported by the OS</a:t>
            </a:r>
            <a:r>
              <a:rPr lang="en-CA" dirty="0" smtClean="0"/>
              <a:t>. </a:t>
            </a:r>
          </a:p>
          <a:p>
            <a:r>
              <a:rPr lang="en-CA" dirty="0" smtClean="0"/>
              <a:t>Note #2: after the first OS was created, it took a while before </a:t>
            </a:r>
            <a:r>
              <a:rPr lang="en-CA" dirty="0" err="1" smtClean="0"/>
              <a:t>hw</a:t>
            </a:r>
            <a:r>
              <a:rPr lang="en-CA" dirty="0" smtClean="0"/>
              <a:t> architects started implementing protection mechanisms. So we stand a chance!</a:t>
            </a:r>
          </a:p>
          <a:p>
            <a:endParaRPr lang="en-CA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5712519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Challenges – Software Models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92726"/>
          </a:xfrm>
        </p:spPr>
        <p:txBody>
          <a:bodyPr/>
          <a:lstStyle/>
          <a:p>
            <a:r>
              <a:rPr lang="en-CA" sz="2200" dirty="0" smtClean="0"/>
              <a:t>Current software programming models and languages are inadequate to support CPS design.</a:t>
            </a:r>
          </a:p>
          <a:p>
            <a:r>
              <a:rPr lang="en-CA" sz="2200" dirty="0" smtClean="0"/>
              <a:t>C is by far the most popular language for embedded systems.</a:t>
            </a:r>
          </a:p>
          <a:p>
            <a:r>
              <a:rPr lang="en-CA" sz="2200" dirty="0" smtClean="0"/>
              <a:t>C has no intrinsic support for concurrency, timing parameters, synchronization, etc.</a:t>
            </a:r>
          </a:p>
          <a:p>
            <a:r>
              <a:rPr lang="en-CA" sz="2200" dirty="0" smtClean="0"/>
              <a:t>POSIX libraries (ex: threads) are often used, but again lack any explicit concept of timing.</a:t>
            </a:r>
          </a:p>
          <a:p>
            <a:r>
              <a:rPr lang="en-CA" sz="2200" dirty="0" smtClean="0"/>
              <a:t>Extremely common operations in controller implementation:</a:t>
            </a:r>
          </a:p>
          <a:p>
            <a:pPr lvl="1"/>
            <a:r>
              <a:rPr lang="en-CA" sz="2200" dirty="0" smtClean="0"/>
              <a:t>specify that I want to execute an operation after a given amount of time</a:t>
            </a:r>
          </a:p>
          <a:p>
            <a:pPr lvl="1"/>
            <a:r>
              <a:rPr lang="en-CA" sz="2200" dirty="0" smtClean="0"/>
              <a:t>specify that I want to complete an operation within a given amount of time</a:t>
            </a:r>
          </a:p>
          <a:p>
            <a:r>
              <a:rPr lang="en-CA" sz="2200" dirty="0" smtClean="0"/>
              <a:t>Why do I need to use OS constructs (times, watchdogs) for this?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03883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CPS Challenges - Security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Interconnected systems are also open to attacks.</a:t>
            </a:r>
          </a:p>
          <a:p>
            <a:r>
              <a:rPr lang="en-US" dirty="0" smtClean="0"/>
              <a:t>Security can become a significant concern!</a:t>
            </a:r>
          </a:p>
          <a:p>
            <a:pPr lvl="1"/>
            <a:r>
              <a:rPr lang="en-US" dirty="0" smtClean="0"/>
              <a:t>Integrity &amp; availability are often more important than confidentiality, but not always.</a:t>
            </a:r>
          </a:p>
          <a:p>
            <a:r>
              <a:rPr lang="en-US" dirty="0" smtClean="0"/>
              <a:t>Recent examples:</a:t>
            </a:r>
          </a:p>
          <a:p>
            <a:pPr lvl="1"/>
            <a:r>
              <a:rPr lang="en-US" dirty="0" err="1" smtClean="0"/>
              <a:t>Stuxnet</a:t>
            </a:r>
            <a:endParaRPr lang="en-US" dirty="0" smtClean="0"/>
          </a:p>
          <a:p>
            <a:pPr lvl="1"/>
            <a:r>
              <a:rPr lang="en-US" dirty="0" smtClean="0"/>
              <a:t>Predator UAV hacking</a:t>
            </a:r>
          </a:p>
          <a:p>
            <a:r>
              <a:rPr lang="en-US" dirty="0" smtClean="0"/>
              <a:t>Several more proven attacks by academia…</a:t>
            </a:r>
          </a:p>
          <a:p>
            <a:pPr lvl="1"/>
            <a:r>
              <a:rPr lang="en-US" dirty="0" smtClean="0"/>
              <a:t>Car hacking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29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8220573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Cyber-Physical Systems – Concepts and Challenges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67844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the course is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Focus #1: provide an understanding of the challenges in CPS design</a:t>
            </a:r>
          </a:p>
          <a:p>
            <a:pPr lvl="1"/>
            <a:r>
              <a:rPr lang="en-CA" dirty="0" smtClean="0"/>
              <a:t>CPS as an interdisciplinary field</a:t>
            </a:r>
          </a:p>
          <a:p>
            <a:pPr lvl="1"/>
            <a:r>
              <a:rPr lang="en-CA" dirty="0" smtClean="0"/>
              <a:t>Specialize in one aspect, but understand the big picture</a:t>
            </a:r>
          </a:p>
          <a:p>
            <a:r>
              <a:rPr lang="en-CA" dirty="0" smtClean="0"/>
              <a:t>Focus #2: provide an understanding of the state-of-the-art solutions in architectures for CPS systems.</a:t>
            </a:r>
          </a:p>
          <a:p>
            <a:r>
              <a:rPr lang="en-CA" dirty="0" smtClean="0"/>
              <a:t>In particular we will focus on:</a:t>
            </a:r>
          </a:p>
          <a:p>
            <a:pPr lvl="1"/>
            <a:r>
              <a:rPr lang="en-CA" dirty="0" smtClean="0"/>
              <a:t>Predictable computer architectures (largest portion of the course)</a:t>
            </a:r>
          </a:p>
          <a:p>
            <a:pPr lvl="1"/>
            <a:r>
              <a:rPr lang="en-CA" dirty="0" smtClean="0"/>
              <a:t>Related Operating System support</a:t>
            </a:r>
          </a:p>
          <a:p>
            <a:pPr lvl="1"/>
            <a:r>
              <a:rPr lang="en-CA" dirty="0" smtClean="0"/>
              <a:t>Timing analysis techniques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17912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the course is about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dirty="0" smtClean="0"/>
              <a:t>If you are doing research in any of the (general fields) of:  </a:t>
            </a:r>
          </a:p>
          <a:p>
            <a:pPr lvl="1"/>
            <a:r>
              <a:rPr lang="en-CA" dirty="0" smtClean="0"/>
              <a:t>Computer architecture</a:t>
            </a:r>
          </a:p>
          <a:p>
            <a:pPr lvl="1"/>
            <a:r>
              <a:rPr lang="en-CA" dirty="0" smtClean="0"/>
              <a:t>Operating systems</a:t>
            </a:r>
          </a:p>
          <a:p>
            <a:pPr marL="0" indent="0">
              <a:buNone/>
            </a:pPr>
            <a:r>
              <a:rPr lang="en-CA" dirty="0"/>
              <a:t>	</a:t>
            </a:r>
            <a:r>
              <a:rPr lang="en-CA" dirty="0" smtClean="0"/>
              <a:t>the course will provide you with an appreciation of the 	specific techniques required for safety-critical embedded 	systems.</a:t>
            </a:r>
          </a:p>
          <a:p>
            <a:r>
              <a:rPr lang="en-CA" dirty="0" smtClean="0"/>
              <a:t>If you are doing research in control systems, the course will provide you with an appreciation of “what sits behind” and why the various parts of the system should be co-designed.</a:t>
            </a:r>
          </a:p>
          <a:p>
            <a:r>
              <a:rPr lang="en-CA" dirty="0" smtClean="0"/>
              <a:t>If you are specifically interested in safety-critical embedded systems, the course will provide an overview of the state-of-the-art in the field of embedded architectures and what is to come next.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316397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What we are not going to cover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endParaRPr lang="en-CA" sz="2200" dirty="0" smtClean="0"/>
          </a:p>
          <a:p>
            <a:r>
              <a:rPr lang="en-CA" sz="2200" dirty="0" smtClean="0"/>
              <a:t>We will not cover in details:</a:t>
            </a:r>
          </a:p>
          <a:p>
            <a:endParaRPr lang="en-CA" sz="2200" dirty="0" smtClean="0"/>
          </a:p>
          <a:p>
            <a:r>
              <a:rPr lang="en-CA" sz="2200" dirty="0" smtClean="0"/>
              <a:t>Control theory: while modeling the physical part of the system is integral to CPS design, this is not a course on control.</a:t>
            </a:r>
          </a:p>
          <a:p>
            <a:pPr marL="0" indent="0">
              <a:buNone/>
            </a:pPr>
            <a:endParaRPr lang="en-CA" sz="2200" dirty="0" smtClean="0"/>
          </a:p>
          <a:p>
            <a:r>
              <a:rPr lang="en-CA" sz="2200" dirty="0" smtClean="0"/>
              <a:t>Embedded software design: software application models are covered in ECE750T22. We are interested in </a:t>
            </a:r>
            <a:r>
              <a:rPr lang="en-CA" sz="2200" dirty="0" err="1" smtClean="0"/>
              <a:t>sw</a:t>
            </a:r>
            <a:r>
              <a:rPr lang="en-CA" sz="2200" dirty="0" smtClean="0"/>
              <a:t>/</a:t>
            </a:r>
            <a:r>
              <a:rPr lang="en-CA" sz="2200" dirty="0" err="1" smtClean="0"/>
              <a:t>hw</a:t>
            </a:r>
            <a:r>
              <a:rPr lang="en-CA" sz="2200" dirty="0" smtClean="0"/>
              <a:t> interactions.</a:t>
            </a:r>
          </a:p>
          <a:p>
            <a:endParaRPr lang="en-CA" sz="2200" dirty="0"/>
          </a:p>
          <a:p>
            <a:r>
              <a:rPr lang="en-CA" sz="2200" dirty="0" smtClean="0"/>
              <a:t>Networking: CPS are usually networked systems, but we will focus on node-level architecture.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166115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about scheduling?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Real</a:t>
            </a:r>
            <a:r>
              <a:rPr lang="en-CA" dirty="0"/>
              <a:t>-Time </a:t>
            </a:r>
            <a:r>
              <a:rPr lang="en-CA" dirty="0" err="1"/>
              <a:t>schedulability</a:t>
            </a:r>
            <a:r>
              <a:rPr lang="en-CA" dirty="0"/>
              <a:t> theory: CPS systems are real-time systems, so we will provide an overview of related topic. </a:t>
            </a:r>
            <a:endParaRPr lang="en-CA" dirty="0" smtClean="0"/>
          </a:p>
          <a:p>
            <a:pPr lvl="1"/>
            <a:r>
              <a:rPr lang="en-CA" dirty="0" smtClean="0"/>
              <a:t>ECE750T22</a:t>
            </a:r>
            <a:r>
              <a:rPr lang="en-CA" dirty="0"/>
              <a:t> </a:t>
            </a:r>
            <a:r>
              <a:rPr lang="en-CA" dirty="0" smtClean="0"/>
              <a:t>provides an introduction to the topic.</a:t>
            </a:r>
          </a:p>
          <a:p>
            <a:pPr lvl="1"/>
            <a:r>
              <a:rPr lang="en-CA" dirty="0"/>
              <a:t>I</a:t>
            </a:r>
            <a:r>
              <a:rPr lang="en-CA" dirty="0" smtClean="0"/>
              <a:t> can cover other topics based on interest.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616386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Overview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02293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Why an overview?</a:t>
            </a:r>
            <a:endParaRPr lang="en-CA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Three main reasons:</a:t>
            </a:r>
          </a:p>
          <a:p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All topics are interrelated - understanding the big picture helps following each individual topic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It gives you a better idea about the scope of the course (and possible project ideas)!</a:t>
            </a:r>
          </a:p>
          <a:p>
            <a:pPr marL="457200" indent="-457200">
              <a:buFont typeface="+mj-lt"/>
              <a:buAutoNum type="arabicPeriod"/>
            </a:pPr>
            <a:endParaRPr lang="en-CA" dirty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It let me better calibrate the course based on your interests and background.</a:t>
            </a:r>
            <a:endParaRPr lang="en-CA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538026-329F-4D12-BF8A-D8C726627C77}" type="slidenum">
              <a:rPr lang="en-CA" smtClean="0"/>
              <a:pPr/>
              <a:t>35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32070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Introduction to CPS</a:t>
            </a:r>
          </a:p>
          <a:p>
            <a:pPr marL="857250" lvl="1" indent="-457200"/>
            <a:r>
              <a:rPr lang="en-CA" dirty="0" smtClean="0"/>
              <a:t>This lecture!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80070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Introduction to Real-Time Systems</a:t>
            </a:r>
          </a:p>
          <a:p>
            <a:pPr lvl="1" indent="-342900"/>
            <a:r>
              <a:rPr lang="en-CA" dirty="0" smtClean="0"/>
              <a:t>Required for students without relevant background.</a:t>
            </a:r>
          </a:p>
          <a:p>
            <a:pPr lvl="1" indent="-342900"/>
            <a:r>
              <a:rPr lang="en-CA" dirty="0" smtClean="0"/>
              <a:t>More or less in-depth based </a:t>
            </a:r>
            <a:r>
              <a:rPr lang="en-CA" smtClean="0"/>
              <a:t>on interest.</a:t>
            </a:r>
            <a:endParaRPr lang="en-CA" dirty="0" smtClean="0"/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35081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776177"/>
            <a:ext cx="8565158" cy="5847907"/>
          </a:xfrm>
        </p:spPr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CPS applications</a:t>
            </a:r>
          </a:p>
          <a:p>
            <a:pPr marL="857250" lvl="1" indent="-457200"/>
            <a:r>
              <a:rPr lang="en-CA" dirty="0" smtClean="0"/>
              <a:t>A more detailed look at specific examples of CPS systems and related challenges.</a:t>
            </a:r>
          </a:p>
          <a:p>
            <a:pPr marL="857250" lvl="1" indent="-457200"/>
            <a:r>
              <a:rPr lang="en-CA" dirty="0" smtClean="0"/>
              <a:t>I will focus on avionics and automotive systems, with additional examples from other fields.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39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169020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Embedded Systems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Embedded system: computing systems designed for a specific purpose.</a:t>
            </a:r>
          </a:p>
          <a:p>
            <a:r>
              <a:rPr lang="en-CA" sz="2400" dirty="0" smtClean="0"/>
              <a:t>Embedded systems are everywhere!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</a:t>
            </a:fld>
            <a:endParaRPr lang="en-CA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004" y="2823978"/>
            <a:ext cx="2619375" cy="1743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6129" y="4559639"/>
            <a:ext cx="2286000" cy="2000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1274" y="4268234"/>
            <a:ext cx="2495550" cy="183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87" y="4738134"/>
            <a:ext cx="2628900" cy="173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6194" y="2004967"/>
            <a:ext cx="2143125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092" y="2647994"/>
            <a:ext cx="2571750" cy="1771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9412" y="1756254"/>
            <a:ext cx="1504588" cy="2232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43828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025960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3. Predictable Computer Architecture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What we need:</a:t>
            </a:r>
          </a:p>
          <a:p>
            <a:pPr lvl="1"/>
            <a:r>
              <a:rPr lang="en-CA" dirty="0" smtClean="0"/>
              <a:t>Timing Predictability</a:t>
            </a:r>
          </a:p>
          <a:p>
            <a:pPr lvl="1"/>
            <a:r>
              <a:rPr lang="en-CA" dirty="0" smtClean="0"/>
              <a:t>Isolation</a:t>
            </a:r>
          </a:p>
          <a:p>
            <a:r>
              <a:rPr lang="en-CA" dirty="0" smtClean="0"/>
              <a:t>What we are going to see: how our computer architecture design must change to accommodate such requirements.</a:t>
            </a:r>
          </a:p>
          <a:p>
            <a:r>
              <a:rPr lang="en-CA" dirty="0" smtClean="0"/>
              <a:t>This involves all main components of the architecture:</a:t>
            </a:r>
          </a:p>
          <a:p>
            <a:pPr lvl="1"/>
            <a:r>
              <a:rPr lang="en-CA" dirty="0" smtClean="0"/>
              <a:t>Pipeline (and other elements of the core)</a:t>
            </a:r>
          </a:p>
          <a:p>
            <a:pPr lvl="1"/>
            <a:r>
              <a:rPr lang="en-CA" dirty="0" smtClean="0"/>
              <a:t>Caches</a:t>
            </a:r>
          </a:p>
          <a:p>
            <a:pPr lvl="1"/>
            <a:r>
              <a:rPr lang="en-CA" dirty="0" smtClean="0"/>
              <a:t>Interconnects</a:t>
            </a:r>
          </a:p>
          <a:p>
            <a:pPr lvl="1"/>
            <a:r>
              <a:rPr lang="en-CA" dirty="0" smtClean="0"/>
              <a:t>Memory controllers</a:t>
            </a:r>
          </a:p>
          <a:p>
            <a:pPr lvl="1"/>
            <a:r>
              <a:rPr lang="en-CA" dirty="0" smtClean="0"/>
              <a:t>I/O Peripherals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smtClean="0"/>
              <a:t>Re-design </a:t>
            </a:r>
            <a:r>
              <a:rPr lang="en-CA" sz="2600" dirty="0" err="1" smtClean="0"/>
              <a:t>vs</a:t>
            </a:r>
            <a:r>
              <a:rPr lang="en-CA" sz="2600" dirty="0" smtClean="0"/>
              <a:t> Modification </a:t>
            </a:r>
            <a:r>
              <a:rPr lang="en-CA" sz="2600" dirty="0" err="1" smtClean="0"/>
              <a:t>vs</a:t>
            </a:r>
            <a:r>
              <a:rPr lang="en-CA" sz="2600" dirty="0" smtClean="0"/>
              <a:t> Analysis?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sz="2200" smtClean="0"/>
              <a:t>Three </a:t>
            </a:r>
            <a:r>
              <a:rPr lang="en-CA" sz="2200" dirty="0" smtClean="0"/>
              <a:t>basic ways to achieve our objectives:</a:t>
            </a:r>
          </a:p>
          <a:p>
            <a:pPr marL="457200" indent="-457200">
              <a:buFont typeface="+mj-lt"/>
              <a:buAutoNum type="arabicPeriod"/>
            </a:pPr>
            <a:r>
              <a:rPr lang="en-CA" sz="2200" dirty="0" smtClean="0"/>
              <a:t>Analysis</a:t>
            </a:r>
          </a:p>
          <a:p>
            <a:pPr lvl="1"/>
            <a:r>
              <a:rPr lang="en-CA" sz="2200" dirty="0" smtClean="0"/>
              <a:t>Do not modify the system. Instead, analyze it for safe performance bounds (worst-case).</a:t>
            </a:r>
          </a:p>
          <a:p>
            <a:pPr lvl="1"/>
            <a:r>
              <a:rPr lang="en-CA" sz="2200" dirty="0" smtClean="0"/>
              <a:t>Problem #1: not </a:t>
            </a:r>
            <a:r>
              <a:rPr lang="en-CA" sz="2200" dirty="0" err="1" smtClean="0"/>
              <a:t>composable</a:t>
            </a:r>
            <a:r>
              <a:rPr lang="en-CA" sz="2200" dirty="0" smtClean="0"/>
              <a:t>. Analysis typically relies on exact information on all components (</a:t>
            </a:r>
            <a:r>
              <a:rPr lang="en-CA" sz="2200" dirty="0" err="1" smtClean="0"/>
              <a:t>sw</a:t>
            </a:r>
            <a:r>
              <a:rPr lang="en-CA" sz="2200" dirty="0" smtClean="0"/>
              <a:t>/</a:t>
            </a:r>
            <a:r>
              <a:rPr lang="en-CA" sz="2200" dirty="0" err="1" smtClean="0"/>
              <a:t>hw</a:t>
            </a:r>
            <a:r>
              <a:rPr lang="en-CA" sz="2200" dirty="0" smtClean="0"/>
              <a:t>) in the system.</a:t>
            </a:r>
          </a:p>
          <a:p>
            <a:pPr lvl="1"/>
            <a:r>
              <a:rPr lang="en-CA" sz="2200" dirty="0" smtClean="0"/>
              <a:t>Problem #2: worst-case performance bounds can be pretty bad.</a:t>
            </a:r>
          </a:p>
          <a:p>
            <a:pPr lvl="1"/>
            <a:r>
              <a:rPr lang="en-CA" sz="2200" dirty="0" smtClean="0"/>
              <a:t>Cache is a typical example – if we cannot compute the exact cache state, then using cache actually leads to decreased performance in the worst-case.</a:t>
            </a:r>
          </a:p>
          <a:p>
            <a:pPr lvl="2"/>
            <a:r>
              <a:rPr lang="en-CA" sz="2200" dirty="0" smtClean="0"/>
              <a:t>If we cannot be sure about the cache state, each access can be a cache miss -&gt; </a:t>
            </a:r>
            <a:r>
              <a:rPr lang="en-CA" sz="2200" dirty="0"/>
              <a:t>i</a:t>
            </a:r>
            <a:r>
              <a:rPr lang="en-CA" sz="2200" dirty="0" smtClean="0"/>
              <a:t>n the worst-case each access causes a write-back and a fetch.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smtClean="0"/>
              <a:t>Re-design </a:t>
            </a:r>
            <a:r>
              <a:rPr lang="en-CA" sz="2600" dirty="0" err="1" smtClean="0"/>
              <a:t>vs</a:t>
            </a:r>
            <a:r>
              <a:rPr lang="en-CA" sz="2600" dirty="0" smtClean="0"/>
              <a:t> Modification </a:t>
            </a:r>
            <a:r>
              <a:rPr lang="en-CA" sz="2600" dirty="0" err="1" smtClean="0"/>
              <a:t>vs</a:t>
            </a:r>
            <a:r>
              <a:rPr lang="en-CA" sz="2600" dirty="0" smtClean="0"/>
              <a:t> Analysis?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pPr marL="457200" indent="-457200">
              <a:buFont typeface="+mj-lt"/>
              <a:buAutoNum type="arabicPeriod" startAt="2"/>
            </a:pPr>
            <a:r>
              <a:rPr lang="en-CA" sz="2200" dirty="0" smtClean="0"/>
              <a:t>Modify the architecture</a:t>
            </a:r>
          </a:p>
          <a:p>
            <a:pPr lvl="1"/>
            <a:r>
              <a:rPr lang="en-CA" sz="2200" dirty="0" smtClean="0"/>
              <a:t>The complexity of changing different portions of the architecture is not the same!</a:t>
            </a:r>
          </a:p>
          <a:p>
            <a:pPr lvl="1"/>
            <a:r>
              <a:rPr lang="en-CA" sz="2200" dirty="0" smtClean="0"/>
              <a:t>Core redesign: very expensive.</a:t>
            </a:r>
          </a:p>
          <a:p>
            <a:pPr lvl="1"/>
            <a:r>
              <a:rPr lang="en-CA" sz="2200" dirty="0" smtClean="0"/>
              <a:t>Interconnects/memory architecture: done all the time.</a:t>
            </a:r>
          </a:p>
          <a:p>
            <a:pPr lvl="1"/>
            <a:r>
              <a:rPr lang="en-CA" sz="2200" dirty="0" smtClean="0"/>
              <a:t>Main idea: leave the core as-is. Adapt the rest to support more predictable performance.</a:t>
            </a:r>
          </a:p>
          <a:p>
            <a:r>
              <a:rPr lang="en-CA" sz="2200" dirty="0" smtClean="0"/>
              <a:t>Ex: ARM System-on-Chips</a:t>
            </a:r>
          </a:p>
          <a:p>
            <a:pPr lvl="1"/>
            <a:r>
              <a:rPr lang="en-CA" sz="2200" dirty="0" smtClean="0"/>
              <a:t>Companies license either hard IP core (gate </a:t>
            </a:r>
            <a:r>
              <a:rPr lang="en-CA" sz="2200" dirty="0" err="1" smtClean="0"/>
              <a:t>netlist</a:t>
            </a:r>
            <a:r>
              <a:rPr lang="en-CA" sz="2200" dirty="0" smtClean="0"/>
              <a:t>) or soft IP core (Verilog) from ARM. </a:t>
            </a:r>
          </a:p>
          <a:p>
            <a:pPr lvl="1"/>
            <a:r>
              <a:rPr lang="en-CA" sz="2200" dirty="0" smtClean="0"/>
              <a:t>Then they assemble the rest of the </a:t>
            </a:r>
            <a:r>
              <a:rPr lang="en-CA" sz="2200" dirty="0" err="1" smtClean="0"/>
              <a:t>SoC.</a:t>
            </a:r>
            <a:r>
              <a:rPr lang="en-CA" sz="2200" dirty="0" smtClean="0"/>
              <a:t> </a:t>
            </a:r>
          </a:p>
          <a:p>
            <a:pPr lvl="1"/>
            <a:r>
              <a:rPr lang="en-CA" sz="2200" dirty="0" smtClean="0"/>
              <a:t>Highly competitive market in the consumer area (ex: smartphone </a:t>
            </a:r>
            <a:r>
              <a:rPr lang="en-CA" sz="2200" dirty="0" err="1" smtClean="0"/>
              <a:t>SoC</a:t>
            </a:r>
            <a:r>
              <a:rPr lang="en-CA" sz="2200" dirty="0" smtClean="0"/>
              <a:t> by Samsung, </a:t>
            </a:r>
            <a:r>
              <a:rPr lang="en-CA" sz="2200" dirty="0" err="1" smtClean="0"/>
              <a:t>Qualcom</a:t>
            </a:r>
            <a:r>
              <a:rPr lang="en-CA" sz="2200" dirty="0" smtClean="0"/>
              <a:t>, TI, NVIDIA…)</a:t>
            </a:r>
          </a:p>
          <a:p>
            <a:endParaRPr lang="en-CA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731646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>
                <a:solidFill>
                  <a:prstClr val="black"/>
                </a:solidFill>
              </a:rPr>
              <a:t>Re-design </a:t>
            </a:r>
            <a:r>
              <a:rPr lang="en-CA" sz="2600" dirty="0" err="1">
                <a:solidFill>
                  <a:prstClr val="black"/>
                </a:solidFill>
              </a:rPr>
              <a:t>vs</a:t>
            </a:r>
            <a:r>
              <a:rPr lang="en-CA" sz="2600" dirty="0">
                <a:solidFill>
                  <a:prstClr val="black"/>
                </a:solidFill>
              </a:rPr>
              <a:t> Modification </a:t>
            </a:r>
            <a:r>
              <a:rPr lang="en-CA" sz="2600" dirty="0" err="1">
                <a:solidFill>
                  <a:prstClr val="black"/>
                </a:solidFill>
              </a:rPr>
              <a:t>vs</a:t>
            </a:r>
            <a:r>
              <a:rPr lang="en-CA" sz="2600" dirty="0">
                <a:solidFill>
                  <a:prstClr val="black"/>
                </a:solidFill>
              </a:rPr>
              <a:t> Analysis?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Ex: </a:t>
            </a:r>
            <a:r>
              <a:rPr lang="en-CA" dirty="0" err="1" smtClean="0"/>
              <a:t>Freescale</a:t>
            </a:r>
            <a:r>
              <a:rPr lang="en-CA" dirty="0" smtClean="0"/>
              <a:t> produces PowerPC-based </a:t>
            </a:r>
            <a:r>
              <a:rPr lang="en-CA" dirty="0" err="1" smtClean="0"/>
              <a:t>SoCs</a:t>
            </a:r>
            <a:r>
              <a:rPr lang="en-CA" dirty="0"/>
              <a:t>.</a:t>
            </a:r>
            <a:endParaRPr lang="en-CA" dirty="0" smtClean="0"/>
          </a:p>
          <a:p>
            <a:pPr lvl="1"/>
            <a:r>
              <a:rPr lang="en-CA" dirty="0" smtClean="0"/>
              <a:t>Only two (currently) core models: e500mc and e600.</a:t>
            </a:r>
          </a:p>
          <a:p>
            <a:pPr lvl="1"/>
            <a:r>
              <a:rPr lang="en-CA" dirty="0" smtClean="0"/>
              <a:t>Tens of different </a:t>
            </a:r>
            <a:r>
              <a:rPr lang="en-CA" dirty="0" err="1" smtClean="0"/>
              <a:t>SoCs</a:t>
            </a:r>
            <a:r>
              <a:rPr lang="en-CA" dirty="0" smtClean="0"/>
              <a:t>.</a:t>
            </a:r>
          </a:p>
          <a:p>
            <a:pPr lvl="1"/>
            <a:r>
              <a:rPr lang="en-CA" dirty="0" smtClean="0"/>
              <a:t>Some </a:t>
            </a:r>
            <a:r>
              <a:rPr lang="en-CA" dirty="0" err="1" smtClean="0"/>
              <a:t>SoCs</a:t>
            </a:r>
            <a:r>
              <a:rPr lang="en-CA" dirty="0" smtClean="0"/>
              <a:t> are specialized for embedded architectures.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44</a:t>
            </a:fld>
            <a:endParaRPr lang="en-CA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627" y="3000508"/>
            <a:ext cx="6508455" cy="34711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34769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smtClean="0"/>
              <a:t>Re-design </a:t>
            </a:r>
            <a:r>
              <a:rPr lang="en-CA" sz="2600" dirty="0" err="1" smtClean="0"/>
              <a:t>vs</a:t>
            </a:r>
            <a:r>
              <a:rPr lang="en-CA" sz="2600" dirty="0" smtClean="0"/>
              <a:t> Modification </a:t>
            </a:r>
            <a:r>
              <a:rPr lang="en-CA" sz="2600" dirty="0" err="1" smtClean="0"/>
              <a:t>vs</a:t>
            </a:r>
            <a:r>
              <a:rPr lang="en-CA" sz="2600" dirty="0" smtClean="0"/>
              <a:t> Analysis?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pPr marL="457200" indent="-457200">
              <a:buFont typeface="+mj-lt"/>
              <a:buAutoNum type="arabicPeriod" startAt="3"/>
            </a:pPr>
            <a:r>
              <a:rPr lang="en-CA" sz="2200" dirty="0" smtClean="0"/>
              <a:t>Redesign the architecture</a:t>
            </a:r>
          </a:p>
          <a:p>
            <a:pPr marL="457200" indent="-457200"/>
            <a:r>
              <a:rPr lang="en-CA" sz="2200" dirty="0" smtClean="0"/>
              <a:t>Main concept: current architectural paradigm does not work for CPS.</a:t>
            </a:r>
          </a:p>
          <a:p>
            <a:pPr marL="857250" lvl="1" indent="-457200"/>
            <a:r>
              <a:rPr lang="en-CA" sz="2200" dirty="0" smtClean="0"/>
              <a:t>No implicit concept of time.</a:t>
            </a:r>
          </a:p>
          <a:p>
            <a:pPr marL="857250" lvl="1" indent="-457200"/>
            <a:r>
              <a:rPr lang="en-CA" sz="2200" dirty="0" smtClean="0"/>
              <a:t>Only cares about average performance, not worst-case performance.</a:t>
            </a:r>
          </a:p>
          <a:p>
            <a:pPr marL="457200" indent="-457200"/>
            <a:r>
              <a:rPr lang="en-CA" sz="2200" dirty="0" smtClean="0"/>
              <a:t>Therefore: change the architectural paradigm!</a:t>
            </a:r>
          </a:p>
          <a:p>
            <a:pPr marL="457200" indent="-457200"/>
            <a:r>
              <a:rPr lang="en-CA" sz="2200" dirty="0" smtClean="0"/>
              <a:t>Challenge: built a fully-predictable machine but do not sacrifice (too much) performance.</a:t>
            </a:r>
          </a:p>
          <a:p>
            <a:pPr marL="457200" indent="-457200"/>
            <a:r>
              <a:rPr lang="en-CA" sz="2200" dirty="0" smtClean="0"/>
              <a:t>Complete redesign means it is much harder to sell to industry</a:t>
            </a:r>
          </a:p>
          <a:p>
            <a:pPr marL="857250" lvl="1" indent="-457200"/>
            <a:r>
              <a:rPr lang="en-CA" sz="2200" dirty="0" smtClean="0"/>
              <a:t>CPS market is currently smaller than non-critical embedded systems (i.e. consumer market)</a:t>
            </a:r>
          </a:p>
          <a:p>
            <a:pPr marL="857250" lvl="1" indent="-457200"/>
            <a:r>
              <a:rPr lang="en-CA" sz="2200" dirty="0" smtClean="0"/>
              <a:t>No IP reuse means little economy of scale (at the moment)</a:t>
            </a:r>
          </a:p>
          <a:p>
            <a:pPr marL="857250" lvl="1" indent="-457200"/>
            <a:r>
              <a:rPr lang="en-CA" sz="2200" dirty="0" smtClean="0"/>
              <a:t>You will not see this in products for quite some time.</a:t>
            </a:r>
          </a:p>
          <a:p>
            <a:pPr marL="857250" lvl="1" indent="-457200"/>
            <a:endParaRPr lang="en-CA" sz="2200" dirty="0" smtClean="0"/>
          </a:p>
          <a:p>
            <a:endParaRPr lang="en-CA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74631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600" dirty="0" smtClean="0"/>
              <a:t>Re-design </a:t>
            </a:r>
            <a:r>
              <a:rPr lang="en-CA" sz="2600" dirty="0" err="1" smtClean="0"/>
              <a:t>vs</a:t>
            </a:r>
            <a:r>
              <a:rPr lang="en-CA" sz="2600" dirty="0" smtClean="0"/>
              <a:t> Modification </a:t>
            </a:r>
            <a:r>
              <a:rPr lang="en-CA" sz="2600" dirty="0" err="1" smtClean="0"/>
              <a:t>vs</a:t>
            </a:r>
            <a:r>
              <a:rPr lang="en-CA" sz="2600" dirty="0" smtClean="0"/>
              <a:t> Analysis?</a:t>
            </a:r>
            <a:endParaRPr lang="en-CA" sz="2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pPr marL="457200" indent="-457200"/>
            <a:r>
              <a:rPr lang="en-CA" dirty="0" smtClean="0"/>
              <a:t>Several very interesting research projects… </a:t>
            </a:r>
          </a:p>
          <a:p>
            <a:endParaRPr lang="en-CA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46</a:t>
            </a:fld>
            <a:endParaRPr lang="en-CA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2721210"/>
            <a:ext cx="3281003" cy="1747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48405" y="3555918"/>
            <a:ext cx="4806346" cy="18571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94041" y="1977447"/>
            <a:ext cx="3204179" cy="14772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3994765" y="3525487"/>
            <a:ext cx="4859985" cy="1887553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3994765" y="5413041"/>
            <a:ext cx="4859986" cy="300404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err="1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PRecision</a:t>
            </a: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Timed Machine (Berkeley)</a:t>
            </a:r>
          </a:p>
        </p:txBody>
      </p:sp>
      <p:sp>
        <p:nvSpPr>
          <p:cNvPr id="19" name="Rectangle 18"/>
          <p:cNvSpPr/>
          <p:nvPr/>
        </p:nvSpPr>
        <p:spPr>
          <a:xfrm>
            <a:off x="5194041" y="1977447"/>
            <a:ext cx="3204179" cy="140892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5194041" y="1677043"/>
            <a:ext cx="3204179" cy="300404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Predictable Scratchpads (York)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28600" y="2668555"/>
            <a:ext cx="3251718" cy="1799682"/>
          </a:xfrm>
          <a:prstGeom prst="rect">
            <a:avLst/>
          </a:prstGeom>
          <a:noFill/>
          <a:ln w="25400" cap="flat" cmpd="sng" algn="ctr">
            <a:solidFill>
              <a:sysClr val="windowText" lastClr="000000"/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28600" y="4468237"/>
            <a:ext cx="3281003" cy="300404"/>
          </a:xfrm>
          <a:prstGeom prst="rect">
            <a:avLst/>
          </a:prstGeom>
          <a:solidFill>
            <a:srgbClr val="800000"/>
          </a:solidFill>
          <a:ln w="9525" cap="flat" cmpd="sng" algn="ctr">
            <a:noFill/>
            <a:prstDash val="solid"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Predator DRAM controller (NXP)</a:t>
            </a:r>
          </a:p>
        </p:txBody>
      </p:sp>
    </p:spTree>
    <p:extLst>
      <p:ext uri="{BB962C8B-B14F-4D97-AF65-F5344CB8AC3E}">
        <p14:creationId xmlns:p14="http://schemas.microsoft.com/office/powerpoint/2010/main" val="8221019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architectures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92726"/>
          </a:xfrm>
        </p:spPr>
        <p:txBody>
          <a:bodyPr/>
          <a:lstStyle/>
          <a:p>
            <a:r>
              <a:rPr lang="en-CA" sz="2200" u="sng" dirty="0" smtClean="0"/>
              <a:t>Memory wall problem</a:t>
            </a:r>
            <a:r>
              <a:rPr lang="en-CA" sz="2200" dirty="0" smtClean="0"/>
              <a:t>: </a:t>
            </a:r>
            <a:r>
              <a:rPr lang="en-CA" sz="2200" dirty="0" err="1" smtClean="0"/>
              <a:t>cpu</a:t>
            </a:r>
            <a:r>
              <a:rPr lang="en-CA" sz="2200" dirty="0" smtClean="0"/>
              <a:t> speed (in the past) / number of cores (in the present/future) increases faster than memory bandwidth.</a:t>
            </a:r>
          </a:p>
          <a:p>
            <a:endParaRPr lang="en-CA" sz="2200" dirty="0"/>
          </a:p>
          <a:p>
            <a:r>
              <a:rPr lang="en-CA" sz="2200" dirty="0" smtClean="0"/>
              <a:t>Caches are required to bridge the gap, but shared caches are inherently unpredictable.</a:t>
            </a:r>
          </a:p>
          <a:p>
            <a:pPr lvl="1"/>
            <a:r>
              <a:rPr lang="en-CA" sz="2200" dirty="0" smtClean="0"/>
              <a:t>Allocation interference: one application can evict cache lines of another application</a:t>
            </a:r>
          </a:p>
          <a:p>
            <a:pPr lvl="1"/>
            <a:r>
              <a:rPr lang="en-CA" sz="2200" dirty="0" smtClean="0"/>
              <a:t>Timing interference: two cores try to access the same cache bank at the same time.</a:t>
            </a:r>
          </a:p>
          <a:p>
            <a:r>
              <a:rPr lang="en-CA" sz="2200" dirty="0" smtClean="0"/>
              <a:t>Solutions?</a:t>
            </a:r>
          </a:p>
          <a:p>
            <a:pPr lvl="1"/>
            <a:r>
              <a:rPr lang="en-CA" sz="2200" dirty="0" smtClean="0"/>
              <a:t>Smart allocation/replacement schemes</a:t>
            </a:r>
          </a:p>
          <a:p>
            <a:pPr lvl="1"/>
            <a:r>
              <a:rPr lang="en-CA" sz="2200" dirty="0" smtClean="0"/>
              <a:t>Cache partitioning</a:t>
            </a:r>
          </a:p>
          <a:p>
            <a:pPr lvl="1"/>
            <a:r>
              <a:rPr lang="en-CA" sz="2200" dirty="0" smtClean="0"/>
              <a:t>Do not share caches among cores (counterintuitive)!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architectures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4961112" cy="5592726"/>
          </a:xfrm>
        </p:spPr>
        <p:txBody>
          <a:bodyPr/>
          <a:lstStyle/>
          <a:p>
            <a:r>
              <a:rPr lang="en-CA" sz="2200" dirty="0" smtClean="0"/>
              <a:t>More solutions? - Scratchpad memories</a:t>
            </a:r>
          </a:p>
          <a:p>
            <a:r>
              <a:rPr lang="en-CA" sz="2200" dirty="0" smtClean="0"/>
              <a:t>A programmable cache</a:t>
            </a:r>
          </a:p>
          <a:p>
            <a:r>
              <a:rPr lang="en-CA" sz="2200" dirty="0" smtClean="0"/>
              <a:t>Software is responsible for loading/unloading the scratchpad</a:t>
            </a:r>
          </a:p>
          <a:p>
            <a:r>
              <a:rPr lang="en-CA" sz="2200" dirty="0" smtClean="0"/>
              <a:t>Writing applications without OS/ compiler support becomes harder </a:t>
            </a:r>
          </a:p>
          <a:p>
            <a:pPr lvl="1"/>
            <a:r>
              <a:rPr lang="en-CA" sz="2200" dirty="0" smtClean="0"/>
              <a:t>Non-transparent mechanism</a:t>
            </a:r>
          </a:p>
          <a:p>
            <a:pPr lvl="1"/>
            <a:r>
              <a:rPr lang="en-CA" sz="2200" dirty="0" smtClean="0"/>
              <a:t>Main issue: pointers</a:t>
            </a:r>
          </a:p>
          <a:p>
            <a:r>
              <a:rPr lang="en-CA" sz="2200" dirty="0" smtClean="0"/>
              <a:t>(Partial) solutions:</a:t>
            </a:r>
          </a:p>
          <a:p>
            <a:pPr lvl="1"/>
            <a:r>
              <a:rPr lang="en-CA" sz="2200" dirty="0" smtClean="0"/>
              <a:t>Scratchpad MMU</a:t>
            </a:r>
          </a:p>
          <a:p>
            <a:pPr lvl="1"/>
            <a:r>
              <a:rPr lang="en-CA" sz="2200" dirty="0" smtClean="0"/>
              <a:t>Automatic </a:t>
            </a:r>
            <a:r>
              <a:rPr lang="en-CA" sz="2200" dirty="0"/>
              <a:t>a</a:t>
            </a:r>
            <a:r>
              <a:rPr lang="en-CA" sz="2200" dirty="0" smtClean="0"/>
              <a:t>llocation algorithms</a:t>
            </a:r>
          </a:p>
          <a:p>
            <a:r>
              <a:rPr lang="en-CA" sz="2200" dirty="0" smtClean="0"/>
              <a:t>Currently used in Sony PS3 (</a:t>
            </a:r>
            <a:r>
              <a:rPr lang="en-CA" sz="2200" dirty="0" err="1" smtClean="0"/>
              <a:t>CellBE</a:t>
            </a:r>
            <a:r>
              <a:rPr lang="en-CA" sz="2200" dirty="0" smtClean="0"/>
              <a:t> processor)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48</a:t>
            </a:fld>
            <a:endParaRPr lang="en-CA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4901550" y="1584581"/>
            <a:ext cx="4593264" cy="333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602037" y="5553247"/>
            <a:ext cx="32651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1400" b="1" dirty="0" smtClean="0"/>
              <a:t>Sony/IBM/Toshiba </a:t>
            </a:r>
            <a:r>
              <a:rPr lang="en-CA" sz="1400" b="1" dirty="0" err="1" smtClean="0"/>
              <a:t>CellBE</a:t>
            </a:r>
            <a:r>
              <a:rPr lang="en-CA" sz="1400" b="1" dirty="0" smtClean="0"/>
              <a:t> processor</a:t>
            </a:r>
            <a:endParaRPr lang="en-CA" sz="1400" b="1" dirty="0"/>
          </a:p>
        </p:txBody>
      </p:sp>
    </p:spTree>
    <p:extLst>
      <p:ext uri="{BB962C8B-B14F-4D97-AF65-F5344CB8AC3E}">
        <p14:creationId xmlns:p14="http://schemas.microsoft.com/office/powerpoint/2010/main" val="3885184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controllers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Even with caches, main memory can easily become a bottleneck in multicores</a:t>
            </a:r>
          </a:p>
          <a:p>
            <a:r>
              <a:rPr lang="en-CA" dirty="0" smtClean="0"/>
              <a:t>What limits memory bandwidth?</a:t>
            </a:r>
          </a:p>
          <a:p>
            <a:r>
              <a:rPr lang="en-CA" dirty="0" smtClean="0"/>
              <a:t>Essentially: number of available pins on the package. Current fabrication processes have troubles integrating high-density memory (DRAM) with CMOS logic.</a:t>
            </a:r>
          </a:p>
          <a:p>
            <a:r>
              <a:rPr lang="en-CA" dirty="0" smtClean="0"/>
              <a:t>How should we arbitrate access to main memory to provide predictable performance to all cores?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49</a:t>
            </a:fld>
            <a:endParaRPr lang="en-CA" dirty="0"/>
          </a:p>
        </p:txBody>
      </p:sp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423" y="4592749"/>
            <a:ext cx="4762500" cy="142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1924" y="4481956"/>
            <a:ext cx="2381250" cy="1914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Left-Right Arrow 4"/>
          <p:cNvSpPr/>
          <p:nvPr/>
        </p:nvSpPr>
        <p:spPr>
          <a:xfrm>
            <a:off x="4710224" y="4986670"/>
            <a:ext cx="1041990" cy="510362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0" name="TextBox 9"/>
          <p:cNvSpPr txBox="1"/>
          <p:nvPr/>
        </p:nvSpPr>
        <p:spPr>
          <a:xfrm>
            <a:off x="302004" y="4510173"/>
            <a:ext cx="267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Can you guess the number of pins?</a:t>
            </a:r>
            <a:endParaRPr lang="en-CA" sz="2000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302003" y="5439218"/>
            <a:ext cx="26700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b="1" dirty="0" smtClean="0"/>
              <a:t>Solution: 1336   (Intel i7 LGA1336)</a:t>
            </a:r>
            <a:endParaRPr lang="en-CA" sz="2000" b="1" dirty="0"/>
          </a:p>
        </p:txBody>
      </p:sp>
    </p:spTree>
    <p:extLst>
      <p:ext uri="{BB962C8B-B14F-4D97-AF65-F5344CB8AC3E}">
        <p14:creationId xmlns:p14="http://schemas.microsoft.com/office/powerpoint/2010/main" val="41380723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Embedded Systems and the Market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400" dirty="0" smtClean="0"/>
              <a:t>Quiz: what percentage of today’s current CPU shipment if destined to PC?</a:t>
            </a:r>
          </a:p>
          <a:p>
            <a:r>
              <a:rPr lang="en-CA" sz="2400" dirty="0" smtClean="0"/>
              <a:t>Answer: less than 1%.</a:t>
            </a:r>
          </a:p>
          <a:p>
            <a:r>
              <a:rPr lang="en-CA" sz="2400" dirty="0" smtClean="0"/>
              <a:t>In fact, embedded processor shipments surpassed PCs back in 1998.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800" y="3194825"/>
            <a:ext cx="5837828" cy="32101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101409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Interconnects and I/O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946297"/>
            <a:ext cx="5528930" cy="5699052"/>
          </a:xfrm>
        </p:spPr>
        <p:txBody>
          <a:bodyPr/>
          <a:lstStyle/>
          <a:p>
            <a:r>
              <a:rPr lang="en-US" dirty="0" smtClean="0"/>
              <a:t>On-chip </a:t>
            </a:r>
            <a:r>
              <a:rPr lang="en-US" u="sng" dirty="0" smtClean="0"/>
              <a:t>bandwidth wall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Scalable </a:t>
            </a:r>
            <a:r>
              <a:rPr lang="en-US" dirty="0"/>
              <a:t>communication between cores in a multi-core </a:t>
            </a:r>
            <a:r>
              <a:rPr lang="en-US" dirty="0" smtClean="0"/>
              <a:t>system</a:t>
            </a:r>
            <a:endParaRPr lang="en-US" dirty="0"/>
          </a:p>
          <a:p>
            <a:pPr lvl="1"/>
            <a:r>
              <a:rPr lang="en-US" dirty="0"/>
              <a:t>Networks-on-chip provide scalability and high-performance compared to point-to-point or </a:t>
            </a:r>
            <a:r>
              <a:rPr lang="en-US" dirty="0" smtClean="0"/>
              <a:t> bus-based solutions</a:t>
            </a:r>
          </a:p>
          <a:p>
            <a:pPr lvl="1"/>
            <a:r>
              <a:rPr lang="en-US" dirty="0" smtClean="0"/>
              <a:t>How can we provide isolation?</a:t>
            </a:r>
          </a:p>
          <a:p>
            <a:r>
              <a:rPr lang="en-US" dirty="0" smtClean="0"/>
              <a:t>I/O data latency is as important as core execution latency for control systems</a:t>
            </a:r>
          </a:p>
          <a:p>
            <a:pPr lvl="1"/>
            <a:r>
              <a:rPr lang="en-US" dirty="0" smtClean="0"/>
              <a:t>How can we arbitrate access to communication resource between different peripherals?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50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51784" y="1523999"/>
            <a:ext cx="2667000" cy="429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5187671" y="1006843"/>
            <a:ext cx="34515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80 cores connected using an </a:t>
            </a:r>
            <a:r>
              <a:rPr lang="en-US" b="1" dirty="0" err="1" smtClean="0"/>
              <a:t>NoC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175864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Heterogeneous </a:t>
            </a:r>
            <a:r>
              <a:rPr lang="en-CA" sz="3600" dirty="0"/>
              <a:t>S</a:t>
            </a:r>
            <a:r>
              <a:rPr lang="en-CA" sz="3600" dirty="0" smtClean="0"/>
              <a:t>ystems 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Modern </a:t>
            </a:r>
            <a:r>
              <a:rPr lang="en-CA" dirty="0" err="1" smtClean="0"/>
              <a:t>SoC</a:t>
            </a:r>
            <a:r>
              <a:rPr lang="en-CA" dirty="0" smtClean="0"/>
              <a:t> devices are highly heterogeneous systems  - use the best type of </a:t>
            </a:r>
            <a:r>
              <a:rPr lang="en-CA" u="sng" dirty="0" smtClean="0"/>
              <a:t>processing element</a:t>
            </a:r>
            <a:r>
              <a:rPr lang="en-CA" dirty="0" smtClean="0"/>
              <a:t> for each job</a:t>
            </a:r>
          </a:p>
          <a:p>
            <a:r>
              <a:rPr lang="en-CA" dirty="0" smtClean="0"/>
              <a:t>Examples:</a:t>
            </a:r>
          </a:p>
          <a:p>
            <a:pPr lvl="1"/>
            <a:r>
              <a:rPr lang="en-CA" dirty="0" smtClean="0"/>
              <a:t>GPU</a:t>
            </a:r>
          </a:p>
          <a:p>
            <a:pPr lvl="1"/>
            <a:r>
              <a:rPr lang="en-CA" dirty="0" smtClean="0"/>
              <a:t>FPGA</a:t>
            </a:r>
          </a:p>
          <a:p>
            <a:pPr lvl="1"/>
            <a:r>
              <a:rPr lang="en-CA" dirty="0" smtClean="0"/>
              <a:t>DSP</a:t>
            </a:r>
          </a:p>
          <a:p>
            <a:pPr lvl="1"/>
            <a:r>
              <a:rPr lang="en-CA" dirty="0" smtClean="0"/>
              <a:t>Specialized Processors</a:t>
            </a:r>
          </a:p>
          <a:p>
            <a:r>
              <a:rPr lang="en-CA" dirty="0" smtClean="0"/>
              <a:t>Good for CPS – most of this                                                processing elements are more                                             predictable that a CPU! </a:t>
            </a:r>
          </a:p>
          <a:p>
            <a:endParaRPr lang="en-CA" sz="800" dirty="0" smtClean="0"/>
          </a:p>
          <a:p>
            <a:r>
              <a:rPr lang="en-CA" dirty="0" smtClean="0"/>
              <a:t>Challenge: schedule and                                                       orchestrate computation among all processing units.                                                        </a:t>
            </a:r>
          </a:p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51</a:t>
            </a:fld>
            <a:endParaRPr lang="en-CA" dirty="0"/>
          </a:p>
        </p:txBody>
      </p:sp>
      <p:sp>
        <p:nvSpPr>
          <p:cNvPr id="6" name="TextBox 5"/>
          <p:cNvSpPr txBox="1"/>
          <p:nvPr/>
        </p:nvSpPr>
        <p:spPr>
          <a:xfrm>
            <a:off x="6004160" y="1948565"/>
            <a:ext cx="23523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NVIDIA </a:t>
            </a:r>
            <a:r>
              <a:rPr lang="en-US" b="1" dirty="0" err="1" smtClean="0"/>
              <a:t>Tegra</a:t>
            </a:r>
            <a:r>
              <a:rPr lang="en-US" b="1" dirty="0" smtClean="0"/>
              <a:t> 3 </a:t>
            </a:r>
            <a:r>
              <a:rPr lang="en-US" b="1" dirty="0" err="1" smtClean="0"/>
              <a:t>SoC</a:t>
            </a:r>
            <a:endParaRPr lang="en-US" b="1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195" y="2317897"/>
            <a:ext cx="3373967" cy="33001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58888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4919282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Real-Time OS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 smtClean="0"/>
          </a:p>
          <a:p>
            <a:r>
              <a:rPr lang="en-CA" dirty="0" smtClean="0"/>
              <a:t>General purpose OS are typically highly unpredictable – system activity (interrupt handlers, device drivers) can </a:t>
            </a:r>
            <a:r>
              <a:rPr lang="en-CA" dirty="0" err="1" smtClean="0"/>
              <a:t>preempt</a:t>
            </a:r>
            <a:r>
              <a:rPr lang="en-CA" dirty="0" smtClean="0"/>
              <a:t> applications at any time.</a:t>
            </a:r>
          </a:p>
          <a:p>
            <a:endParaRPr lang="en-CA" dirty="0" smtClean="0"/>
          </a:p>
          <a:p>
            <a:r>
              <a:rPr lang="en-CA" dirty="0" smtClean="0"/>
              <a:t>Traditional Real-Time Operating Systems have been designed to avoid such pitfalls. Three main requirements: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OS Predictability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User Configurability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Reliability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98687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OS Predictability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294" y="955094"/>
            <a:ext cx="8860118" cy="5406651"/>
          </a:xfrm>
        </p:spPr>
        <p:txBody>
          <a:bodyPr/>
          <a:lstStyle/>
          <a:p>
            <a:pPr marL="342900" lvl="1" indent="-342900">
              <a:buFont typeface="Arial"/>
              <a:buChar char="•"/>
            </a:pPr>
            <a:r>
              <a:rPr lang="en-US" dirty="0" smtClean="0"/>
              <a:t>All OS operations </a:t>
            </a:r>
            <a:r>
              <a:rPr lang="en-US" dirty="0"/>
              <a:t>are performed at </a:t>
            </a:r>
            <a:r>
              <a:rPr lang="en-US" dirty="0">
                <a:solidFill>
                  <a:srgbClr val="000000"/>
                </a:solidFill>
              </a:rPr>
              <a:t>fixed, predetermined times or within predetermined time </a:t>
            </a:r>
            <a:r>
              <a:rPr lang="en-US" dirty="0" smtClean="0">
                <a:solidFill>
                  <a:srgbClr val="000000"/>
                </a:solidFill>
              </a:rPr>
              <a:t>intervals</a:t>
            </a:r>
          </a:p>
          <a:p>
            <a:pPr marL="342900" lvl="1" indent="-342900">
              <a:buFont typeface="Arial"/>
              <a:buChar char="•"/>
            </a:pPr>
            <a:endParaRPr lang="en-US" dirty="0" smtClean="0">
              <a:solidFill>
                <a:srgbClr val="000000"/>
              </a:solidFill>
            </a:endParaRPr>
          </a:p>
          <a:p>
            <a:pPr marL="342900" lvl="1" indent="-342900">
              <a:buFont typeface="Arial"/>
              <a:buChar char="•"/>
            </a:pPr>
            <a:r>
              <a:rPr lang="en-US" dirty="0" smtClean="0">
                <a:solidFill>
                  <a:srgbClr val="000000"/>
                </a:solidFill>
              </a:rPr>
              <a:t>Examples: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Time between receiving an event (interrupt) and activating a process 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Activation jitter for periodic events (i.e. max difference between expected and measured activation time)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Context switch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Time to acknowledge peripheral interrupts</a:t>
            </a:r>
          </a:p>
          <a:p>
            <a:pPr marL="742950" lvl="2" indent="-342900"/>
            <a:r>
              <a:rPr lang="en-US" sz="2400" dirty="0" smtClean="0">
                <a:solidFill>
                  <a:srgbClr val="000000"/>
                </a:solidFill>
              </a:rPr>
              <a:t>Time required to execute device drivers in the kernel</a:t>
            </a:r>
          </a:p>
          <a:p>
            <a:pPr marL="342900" lvl="1" indent="-342900">
              <a:buFont typeface="Arial"/>
              <a:buChar char="•"/>
            </a:pPr>
            <a:endParaRPr lang="en-US" dirty="0">
              <a:solidFill>
                <a:srgbClr val="000000"/>
              </a:solidFill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5A8-376C-1A4D-8968-8250361EF0CF}" type="slidenum">
              <a:rPr lang="en-US" smtClean="0"/>
              <a:pPr/>
              <a:t>54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9723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Example: Interrupt Processing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Interrupts are the number #1 source of unpredictability (jitter) in OS.</a:t>
            </a:r>
          </a:p>
          <a:p>
            <a:r>
              <a:rPr lang="en-CA" dirty="0" smtClean="0"/>
              <a:t>Especially problematic in I/O intensive systems – we must schedule not just processes, but interrupts as well!</a:t>
            </a:r>
          </a:p>
          <a:p>
            <a:r>
              <a:rPr lang="en-CA" dirty="0" smtClean="0"/>
              <a:t>The graph below was obtained on a </a:t>
            </a:r>
            <a:r>
              <a:rPr lang="en-CA" dirty="0" err="1" smtClean="0"/>
              <a:t>RTLinux</a:t>
            </a:r>
            <a:r>
              <a:rPr lang="en-CA" dirty="0" smtClean="0"/>
              <a:t> system (quite sad)!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55</a:t>
            </a:fld>
            <a:endParaRPr lang="en-CA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0939" y="3199050"/>
            <a:ext cx="6195157" cy="33894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3184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User Configurability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smtClean="0"/>
              <a:t>Kernel </a:t>
            </a:r>
            <a:r>
              <a:rPr lang="en-US" dirty="0"/>
              <a:t>must be highly configurable</a:t>
            </a:r>
          </a:p>
          <a:p>
            <a:pPr lvl="1"/>
            <a:r>
              <a:rPr lang="en-US" dirty="0"/>
              <a:t>Scheduling </a:t>
            </a:r>
            <a:r>
              <a:rPr lang="en-US" dirty="0" smtClean="0"/>
              <a:t>algorithms, process allocation </a:t>
            </a:r>
            <a:r>
              <a:rPr lang="en-US" dirty="0"/>
              <a:t>(if </a:t>
            </a:r>
            <a:r>
              <a:rPr lang="en-US" dirty="0" smtClean="0"/>
              <a:t>multicore)</a:t>
            </a:r>
            <a:endParaRPr lang="en-US" dirty="0"/>
          </a:p>
          <a:p>
            <a:pPr lvl="1"/>
            <a:r>
              <a:rPr lang="en-US" dirty="0"/>
              <a:t>Selecting required OS components</a:t>
            </a:r>
          </a:p>
          <a:p>
            <a:pPr lvl="1"/>
            <a:r>
              <a:rPr lang="en-US" dirty="0"/>
              <a:t>Manually controlling memory management (ex: locking pages for real-time tasks)</a:t>
            </a:r>
          </a:p>
          <a:p>
            <a:pPr lvl="1"/>
            <a:r>
              <a:rPr lang="en-US" dirty="0"/>
              <a:t>Manually controlling I/O </a:t>
            </a:r>
            <a:r>
              <a:rPr lang="en-US" dirty="0" smtClean="0"/>
              <a:t>algorithms</a:t>
            </a:r>
            <a:endParaRPr lang="en-US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952828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Reliability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Faults in one portion of the system should not affect the rest of the system</a:t>
            </a:r>
          </a:p>
          <a:p>
            <a:pPr lvl="1"/>
            <a:r>
              <a:rPr lang="en-US" dirty="0"/>
              <a:t>Faults in the code of one </a:t>
            </a:r>
            <a:r>
              <a:rPr lang="en-US" dirty="0" smtClean="0"/>
              <a:t>process </a:t>
            </a:r>
            <a:r>
              <a:rPr lang="en-US" dirty="0"/>
              <a:t>should not be allowed to affect other </a:t>
            </a:r>
            <a:r>
              <a:rPr lang="en-US" dirty="0" smtClean="0"/>
              <a:t>process </a:t>
            </a:r>
          </a:p>
          <a:p>
            <a:pPr lvl="1"/>
            <a:r>
              <a:rPr lang="en-US" dirty="0" smtClean="0"/>
              <a:t>Faults </a:t>
            </a:r>
            <a:r>
              <a:rPr lang="en-US" dirty="0"/>
              <a:t>in one kernel component (ex: driver) should not bring down the whole </a:t>
            </a:r>
            <a:r>
              <a:rPr lang="en-US" dirty="0" smtClean="0"/>
              <a:t>kernel</a:t>
            </a:r>
            <a:endParaRPr lang="en-US" dirty="0"/>
          </a:p>
          <a:p>
            <a:r>
              <a:rPr lang="en-US" dirty="0"/>
              <a:t>OS should be able to react to HW faults – degrade </a:t>
            </a:r>
            <a:r>
              <a:rPr lang="en-US" dirty="0" smtClean="0"/>
              <a:t>performance </a:t>
            </a:r>
            <a:r>
              <a:rPr lang="en-US" dirty="0"/>
              <a:t>rather than shutting down the </a:t>
            </a:r>
            <a:r>
              <a:rPr lang="en-US" dirty="0" smtClean="0"/>
              <a:t>system</a:t>
            </a:r>
          </a:p>
          <a:p>
            <a:endParaRPr lang="en-US" dirty="0"/>
          </a:p>
          <a:p>
            <a:r>
              <a:rPr lang="en-US" dirty="0"/>
              <a:t>Key idea: safeguard safety-critical tasks at the cost of low-criticality tasks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95938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New OS Abstractions?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A predictable hardware architecture is useless if the operating system does not take advantage of architectural features.</a:t>
            </a:r>
          </a:p>
          <a:p>
            <a:endParaRPr lang="en-CA" dirty="0" smtClean="0"/>
          </a:p>
          <a:p>
            <a:r>
              <a:rPr lang="en-CA" dirty="0" smtClean="0"/>
              <a:t>We need new OS abstractions to support such features.</a:t>
            </a:r>
          </a:p>
          <a:p>
            <a:endParaRPr lang="en-CA" dirty="0"/>
          </a:p>
          <a:p>
            <a:r>
              <a:rPr lang="en-CA" dirty="0" smtClean="0"/>
              <a:t>We also need new abstractions to manage the increasing system complexity of CPS:</a:t>
            </a:r>
          </a:p>
          <a:p>
            <a:pPr lvl="1"/>
            <a:r>
              <a:rPr lang="en-CA" dirty="0" smtClean="0"/>
              <a:t>Mixed-criticality systems</a:t>
            </a:r>
          </a:p>
          <a:p>
            <a:pPr lvl="1"/>
            <a:r>
              <a:rPr lang="en-CA" dirty="0" smtClean="0"/>
              <a:t>Many-core systems</a:t>
            </a:r>
          </a:p>
          <a:p>
            <a:pPr lvl="1"/>
            <a:r>
              <a:rPr lang="en-CA" dirty="0" smtClean="0"/>
              <a:t>Complex resources (memories, I/O, heterogeneous devices, etc.)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613400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Safety Hypervisors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Simple idea: Virtual Machines for real-time systems</a:t>
            </a:r>
          </a:p>
          <a:p>
            <a:r>
              <a:rPr lang="en-CA" dirty="0" smtClean="0"/>
              <a:t>Complex implementation</a:t>
            </a:r>
          </a:p>
          <a:p>
            <a:pPr lvl="1"/>
            <a:r>
              <a:rPr lang="en-CA" dirty="0" smtClean="0"/>
              <a:t>Standard virtual machine only provide logical isolation</a:t>
            </a:r>
          </a:p>
          <a:p>
            <a:pPr lvl="1"/>
            <a:r>
              <a:rPr lang="en-CA" dirty="0" smtClean="0"/>
              <a:t>We also need temporal isolation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59</a:t>
            </a:fld>
            <a:endParaRPr lang="en-CA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6591" y="2911771"/>
            <a:ext cx="5238750" cy="340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8434" y="4498124"/>
            <a:ext cx="256993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Green Hill INTEGRITY</a:t>
            </a:r>
          </a:p>
          <a:p>
            <a:r>
              <a:rPr lang="en-US" b="1" dirty="0" smtClean="0"/>
              <a:t>“</a:t>
            </a:r>
            <a:r>
              <a:rPr lang="en-US" b="1" dirty="0" err="1" smtClean="0"/>
              <a:t>Multivisor</a:t>
            </a:r>
            <a:r>
              <a:rPr lang="en-US" b="1" dirty="0" smtClean="0"/>
              <a:t>”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98243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000" dirty="0" smtClean="0"/>
              <a:t>Embedded Systems are getting more complex</a:t>
            </a:r>
            <a:endParaRPr lang="en-CA" sz="3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3" y="956930"/>
            <a:ext cx="5131234" cy="2783573"/>
          </a:xfrm>
        </p:spPr>
        <p:txBody>
          <a:bodyPr/>
          <a:lstStyle/>
          <a:p>
            <a:r>
              <a:rPr lang="en-CA" sz="2400" dirty="0" smtClean="0"/>
              <a:t>Modern high-end cars have over one hundred processors.</a:t>
            </a:r>
          </a:p>
          <a:p>
            <a:r>
              <a:rPr lang="en-CA" sz="2400" dirty="0" smtClean="0"/>
              <a:t>Increasing number of sensors, actuators, smart control, GUI…</a:t>
            </a:r>
          </a:p>
          <a:p>
            <a:r>
              <a:rPr lang="en-CA" sz="2400" dirty="0" smtClean="0"/>
              <a:t>Intelligent data fusion.</a:t>
            </a:r>
            <a:endParaRPr lang="en-CA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33237" y="956930"/>
            <a:ext cx="3333611" cy="2509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8" name="Rectangle 47"/>
          <p:cNvSpPr/>
          <p:nvPr/>
        </p:nvSpPr>
        <p:spPr>
          <a:xfrm>
            <a:off x="1053453" y="3317923"/>
            <a:ext cx="2473996" cy="1307476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0338" y="5175951"/>
            <a:ext cx="1660400" cy="1034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0" name="Picture 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018106" y="3816899"/>
            <a:ext cx="3818919" cy="20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53453" y="3317923"/>
            <a:ext cx="2473996" cy="13074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Rectangle 51"/>
          <p:cNvSpPr/>
          <p:nvPr/>
        </p:nvSpPr>
        <p:spPr>
          <a:xfrm>
            <a:off x="1053453" y="4625399"/>
            <a:ext cx="2473996" cy="2329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F-35  Lightning II</a:t>
            </a:r>
          </a:p>
        </p:txBody>
      </p:sp>
      <p:sp>
        <p:nvSpPr>
          <p:cNvPr id="53" name="Rectangle 52"/>
          <p:cNvSpPr/>
          <p:nvPr/>
        </p:nvSpPr>
        <p:spPr>
          <a:xfrm>
            <a:off x="4018106" y="3635528"/>
            <a:ext cx="3818919" cy="2329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Helmet Mounted Display System</a:t>
            </a:r>
          </a:p>
        </p:txBody>
      </p:sp>
      <p:sp>
        <p:nvSpPr>
          <p:cNvPr id="54" name="Rectangle 53"/>
          <p:cNvSpPr/>
          <p:nvPr/>
        </p:nvSpPr>
        <p:spPr>
          <a:xfrm>
            <a:off x="4039115" y="3892870"/>
            <a:ext cx="3757248" cy="1982505"/>
          </a:xfrm>
          <a:prstGeom prst="rect">
            <a:avLst/>
          </a:prstGeom>
          <a:noFill/>
          <a:ln w="5715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ectangle 54"/>
          <p:cNvSpPr/>
          <p:nvPr/>
        </p:nvSpPr>
        <p:spPr>
          <a:xfrm>
            <a:off x="1660338" y="6210013"/>
            <a:ext cx="1660400" cy="232948"/>
          </a:xfrm>
          <a:prstGeom prst="rect">
            <a:avLst/>
          </a:prstGeom>
          <a:solidFill>
            <a:srgbClr val="8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Optical Track.</a:t>
            </a:r>
          </a:p>
        </p:txBody>
      </p:sp>
      <p:sp>
        <p:nvSpPr>
          <p:cNvPr id="56" name="Rectangle 55"/>
          <p:cNvSpPr/>
          <p:nvPr/>
        </p:nvSpPr>
        <p:spPr>
          <a:xfrm>
            <a:off x="1660338" y="5175951"/>
            <a:ext cx="1660400" cy="1034062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86653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Memory Optimization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Can the OS helps to alleviate memory bottlenecks?</a:t>
            </a:r>
          </a:p>
          <a:p>
            <a:r>
              <a:rPr lang="en-CA" dirty="0" smtClean="0"/>
              <a:t>Yes! The OS (or hypervisor) controls the allocation and scheduling of processes onto the various cores </a:t>
            </a:r>
          </a:p>
          <a:p>
            <a:pPr lvl="1"/>
            <a:r>
              <a:rPr lang="en-CA" dirty="0" smtClean="0"/>
              <a:t>Also other processing elements for heterogeneous systems</a:t>
            </a:r>
          </a:p>
          <a:p>
            <a:pPr lvl="1"/>
            <a:endParaRPr lang="en-CA" dirty="0" smtClean="0"/>
          </a:p>
          <a:p>
            <a:r>
              <a:rPr lang="en-CA" dirty="0" smtClean="0"/>
              <a:t>Allocation and scheduling must be memory-aware</a:t>
            </a:r>
          </a:p>
          <a:p>
            <a:pPr lvl="1"/>
            <a:r>
              <a:rPr lang="en-CA" dirty="0" smtClean="0"/>
              <a:t>Classic example: cache affinity. Try to avoid moving a process to a core that uses a different cache.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434397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OS 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956930"/>
            <a:ext cx="5156791" cy="5514754"/>
          </a:xfrm>
        </p:spPr>
        <p:txBody>
          <a:bodyPr/>
          <a:lstStyle/>
          <a:p>
            <a:r>
              <a:rPr lang="en-CA" sz="2300" dirty="0" smtClean="0"/>
              <a:t>Increasing complexity of physical resources requires per-application allocation policies.</a:t>
            </a:r>
          </a:p>
          <a:p>
            <a:r>
              <a:rPr lang="en-CA" sz="2300" dirty="0" smtClean="0"/>
              <a:t>How should the system be structured to still guarantee isolation?</a:t>
            </a:r>
          </a:p>
          <a:p>
            <a:r>
              <a:rPr lang="en-CA" sz="2300" dirty="0" smtClean="0"/>
              <a:t>Component-based systems: build the OS from a collection of components with well-specified interfaces.</a:t>
            </a:r>
          </a:p>
          <a:p>
            <a:r>
              <a:rPr lang="en-CA" sz="2300" dirty="0" smtClean="0"/>
              <a:t>This components are typically hierarchical – parent subsystems delegate resource allocation and scheduling to children subsystems.</a:t>
            </a:r>
            <a:endParaRPr lang="en-CA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61</a:t>
            </a:fld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77468" y="1459022"/>
            <a:ext cx="3638550" cy="3648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800092" y="5221138"/>
            <a:ext cx="233910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HIRES Hierarchical </a:t>
            </a:r>
          </a:p>
          <a:p>
            <a:pPr algn="ctr"/>
            <a:r>
              <a:rPr lang="en-US" b="1" dirty="0" smtClean="0"/>
              <a:t>Resource Model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49091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Introductions to Models of Computation and Verification for CPS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40602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How Timing Analysis Work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3" y="956930"/>
            <a:ext cx="8661243" cy="5195157"/>
          </a:xfrm>
        </p:spPr>
        <p:txBody>
          <a:bodyPr/>
          <a:lstStyle/>
          <a:p>
            <a:r>
              <a:rPr lang="en-CA" sz="2300" dirty="0" smtClean="0"/>
              <a:t>Timing analysis = verify temporal correctness.</a:t>
            </a:r>
          </a:p>
          <a:p>
            <a:r>
              <a:rPr lang="en-CA" sz="2300" dirty="0" smtClean="0"/>
              <a:t>In real-time systems, computation and communication activities are associated with (absolute) deadlines – latest possible time by which the activity must complete.</a:t>
            </a:r>
          </a:p>
          <a:p>
            <a:r>
              <a:rPr lang="en-CA" sz="2300" dirty="0" smtClean="0"/>
              <a:t>Real-time </a:t>
            </a:r>
            <a:r>
              <a:rPr lang="en-CA" sz="2300" dirty="0" err="1" smtClean="0"/>
              <a:t>schedulability</a:t>
            </a:r>
            <a:r>
              <a:rPr lang="en-CA" sz="2300" dirty="0" smtClean="0"/>
              <a:t> analysis: algorithm that takes a set of CPU processes (real-time tasks) executed on the same core(s) as input, and outputs YES if we can guarantee that all tasks meet their deadline.</a:t>
            </a:r>
          </a:p>
          <a:p>
            <a:endParaRPr lang="en-CA" sz="2300" dirty="0"/>
          </a:p>
          <a:p>
            <a:r>
              <a:rPr lang="en-CA" sz="2300" dirty="0" smtClean="0"/>
              <a:t>Problem: classic </a:t>
            </a:r>
            <a:r>
              <a:rPr lang="en-CA" sz="2300" dirty="0" err="1" smtClean="0"/>
              <a:t>schedulability</a:t>
            </a:r>
            <a:r>
              <a:rPr lang="en-CA" sz="2300" dirty="0" smtClean="0"/>
              <a:t> analysis assumes that the worst-case execution time of each task is known.</a:t>
            </a:r>
          </a:p>
          <a:p>
            <a:r>
              <a:rPr lang="en-CA" sz="2300" dirty="0" smtClean="0"/>
              <a:t>In practice, computing such worst-case execution time is much harder than running the </a:t>
            </a:r>
            <a:r>
              <a:rPr lang="en-CA" sz="2300" dirty="0" err="1" smtClean="0"/>
              <a:t>schedulability</a:t>
            </a:r>
            <a:r>
              <a:rPr lang="en-CA" sz="2300" dirty="0" smtClean="0"/>
              <a:t> analysis itself…</a:t>
            </a:r>
            <a:endParaRPr lang="en-CA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735430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The Worst-Case Execution Time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401340"/>
          </a:xfrm>
        </p:spPr>
        <p:txBody>
          <a:bodyPr/>
          <a:lstStyle/>
          <a:p>
            <a:r>
              <a:rPr lang="en-CA" dirty="0" smtClean="0"/>
              <a:t>How do we compute the worst-case time required to execute a computation activity (task)?</a:t>
            </a:r>
          </a:p>
          <a:p>
            <a:r>
              <a:rPr lang="en-CA" dirty="0" smtClean="0"/>
              <a:t>How do we compute the worst-case time (latency) required to complete a communication activity?</a:t>
            </a:r>
          </a:p>
          <a:p>
            <a:r>
              <a:rPr lang="en-CA" dirty="0" smtClean="0"/>
              <a:t>The hardest problem in real-time computing!</a:t>
            </a:r>
          </a:p>
          <a:p>
            <a:endParaRPr lang="en-CA" dirty="0" smtClean="0"/>
          </a:p>
          <a:p>
            <a:r>
              <a:rPr lang="en-CA" dirty="0" smtClean="0"/>
              <a:t>Problem: both depend on the underlying </a:t>
            </a:r>
            <a:r>
              <a:rPr lang="en-CA" dirty="0" err="1" smtClean="0"/>
              <a:t>hw</a:t>
            </a:r>
            <a:r>
              <a:rPr lang="en-CA" dirty="0" smtClean="0"/>
              <a:t> architecture</a:t>
            </a:r>
          </a:p>
          <a:p>
            <a:r>
              <a:rPr lang="en-CA" dirty="0" smtClean="0"/>
              <a:t>If the architecture is not predictable, this is a tough problem!</a:t>
            </a:r>
          </a:p>
          <a:p>
            <a:r>
              <a:rPr lang="en-CA" dirty="0" smtClean="0"/>
              <a:t>If the architecture is predictable, it is still a non-trivial problem… </a:t>
            </a:r>
          </a:p>
          <a:p>
            <a:pPr lvl="1"/>
            <a:r>
              <a:rPr lang="en-CA" dirty="0" smtClean="0"/>
              <a:t>Real applications use multiple resources, and their interactions must be understood.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677516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The Worst-Case Execution Time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401340"/>
          </a:xfrm>
        </p:spPr>
        <p:txBody>
          <a:bodyPr/>
          <a:lstStyle/>
          <a:p>
            <a:r>
              <a:rPr lang="en-CA" dirty="0" smtClean="0"/>
              <a:t>Two main solutions : </a:t>
            </a:r>
            <a:r>
              <a:rPr lang="en-US" dirty="0"/>
              <a:t>measurement and static analysis</a:t>
            </a:r>
            <a:r>
              <a:rPr lang="en-US" dirty="0" smtClean="0"/>
              <a:t>.</a:t>
            </a:r>
          </a:p>
          <a:p>
            <a:pPr lvl="0" fontAlgn="auto">
              <a:spcAft>
                <a:spcPts val="0"/>
              </a:spcAft>
              <a:buFont typeface="Arial"/>
              <a:buChar char="•"/>
            </a:pPr>
            <a:r>
              <a:rPr lang="en-US" dirty="0">
                <a:solidFill>
                  <a:prstClr val="black"/>
                </a:solidFill>
                <a:ea typeface="+mn-ea"/>
                <a:cs typeface="+mn-cs"/>
              </a:rPr>
              <a:t>Measurement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>
                <a:solidFill>
                  <a:prstClr val="black"/>
                </a:solidFill>
                <a:ea typeface="+mn-ea"/>
              </a:rPr>
              <a:t>Run the task a lot of times varying inputs and other conditions that could affect it (ex: state of </a:t>
            </a:r>
            <a:r>
              <a:rPr lang="en-US" dirty="0" smtClean="0">
                <a:solidFill>
                  <a:prstClr val="black"/>
                </a:solidFill>
                <a:ea typeface="+mn-ea"/>
              </a:rPr>
              <a:t>caches</a:t>
            </a:r>
            <a:r>
              <a:rPr lang="en-US" dirty="0">
                <a:solidFill>
                  <a:prstClr val="black"/>
                </a:solidFill>
                <a:ea typeface="+mn-ea"/>
              </a:rPr>
              <a:t>).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>
                <a:solidFill>
                  <a:prstClr val="black"/>
                </a:solidFill>
                <a:ea typeface="+mn-ea"/>
              </a:rPr>
              <a:t>Record the longest measured execution time. </a:t>
            </a:r>
            <a:endParaRPr lang="en-US" dirty="0" smtClean="0">
              <a:solidFill>
                <a:prstClr val="black"/>
              </a:solidFill>
              <a:ea typeface="+mn-ea"/>
            </a:endParaRP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 smtClean="0">
                <a:solidFill>
                  <a:prstClr val="black"/>
                </a:solidFill>
                <a:ea typeface="+mn-ea"/>
              </a:rPr>
              <a:t>In reality a bit more complex that this…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ea typeface="+mn-ea"/>
              </a:rPr>
              <a:t> </a:t>
            </a:r>
            <a:r>
              <a:rPr lang="en-US" sz="2400" dirty="0">
                <a:solidFill>
                  <a:prstClr val="black"/>
                </a:solidFill>
                <a:ea typeface="+mn-ea"/>
              </a:rPr>
              <a:t>testing all inputs might be </a:t>
            </a:r>
            <a:r>
              <a:rPr lang="en-US" sz="2400" dirty="0" smtClean="0">
                <a:solidFill>
                  <a:prstClr val="black"/>
                </a:solidFill>
                <a:ea typeface="+mn-ea"/>
              </a:rPr>
              <a:t>impractical, so we need to carefully select test vectors</a:t>
            </a:r>
          </a:p>
          <a:p>
            <a:pPr lvl="2" fontAlgn="auto">
              <a:spcAft>
                <a:spcPts val="0"/>
              </a:spcAft>
              <a:buFont typeface="Arial"/>
              <a:buChar char="–"/>
            </a:pPr>
            <a:r>
              <a:rPr lang="en-US" sz="2400" dirty="0" smtClean="0">
                <a:solidFill>
                  <a:prstClr val="black"/>
                </a:solidFill>
                <a:ea typeface="+mn-ea"/>
              </a:rPr>
              <a:t>Stochastic analysis can help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 smtClean="0"/>
              <a:t>Main issue: only works if we have already implemented the whole system! Does not help with design</a:t>
            </a:r>
          </a:p>
          <a:p>
            <a:pPr lvl="1" fontAlgn="auto">
              <a:spcAft>
                <a:spcPts val="0"/>
              </a:spcAft>
              <a:buFont typeface="Arial"/>
              <a:buChar char="–"/>
            </a:pPr>
            <a:r>
              <a:rPr lang="en-US" dirty="0" smtClean="0"/>
              <a:t>Still, this is what industry does…</a:t>
            </a:r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9701627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>
                <a:solidFill>
                  <a:prstClr val="black"/>
                </a:solidFill>
              </a:rPr>
              <a:t>The Worst-Case Execution Time Problem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401340"/>
          </a:xfrm>
        </p:spPr>
        <p:txBody>
          <a:bodyPr/>
          <a:lstStyle/>
          <a:p>
            <a:pPr lvl="0" fontAlgn="auto">
              <a:spcAft>
                <a:spcPts val="0"/>
              </a:spcAft>
              <a:buFont typeface="Arial"/>
              <a:buChar char="•"/>
            </a:pPr>
            <a:r>
              <a:rPr lang="en-US" dirty="0" smtClean="0">
                <a:solidFill>
                  <a:prstClr val="black"/>
                </a:solidFill>
                <a:ea typeface="+mn-ea"/>
                <a:cs typeface="+mn-cs"/>
              </a:rPr>
              <a:t>Static Analysis</a:t>
            </a:r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  <a:p>
            <a:pPr lvl="1"/>
            <a:r>
              <a:rPr lang="en-US" dirty="0"/>
              <a:t>Run a </a:t>
            </a:r>
            <a:r>
              <a:rPr lang="en-US" dirty="0" smtClean="0"/>
              <a:t>(complex) </a:t>
            </a:r>
            <a:r>
              <a:rPr lang="en-US" dirty="0"/>
              <a:t>algorithm that analyzes the task code and HW architecture and predicts the worst-case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This involves analyzing:</a:t>
            </a:r>
          </a:p>
          <a:p>
            <a:pPr lvl="2"/>
            <a:r>
              <a:rPr lang="en-US" sz="2400" dirty="0" smtClean="0"/>
              <a:t>Core execution, pipeline, branch prediction, etc.</a:t>
            </a:r>
          </a:p>
          <a:p>
            <a:pPr lvl="2"/>
            <a:r>
              <a:rPr lang="en-US" sz="2400" dirty="0" smtClean="0"/>
              <a:t>Caches</a:t>
            </a:r>
          </a:p>
          <a:p>
            <a:pPr lvl="2"/>
            <a:r>
              <a:rPr lang="en-US" sz="2400" dirty="0" smtClean="0"/>
              <a:t>Interconnects</a:t>
            </a:r>
          </a:p>
          <a:p>
            <a:pPr lvl="2"/>
            <a:r>
              <a:rPr lang="en-US" sz="2400" dirty="0" smtClean="0"/>
              <a:t>Main memory</a:t>
            </a:r>
            <a:endParaRPr lang="en-US" sz="2400" dirty="0"/>
          </a:p>
          <a:p>
            <a:pPr lvl="1"/>
            <a:r>
              <a:rPr lang="en-US" dirty="0"/>
              <a:t>Current tools have </a:t>
            </a:r>
            <a:r>
              <a:rPr lang="en-US" dirty="0" smtClean="0"/>
              <a:t>limitations</a:t>
            </a:r>
            <a:r>
              <a:rPr lang="en-US" dirty="0"/>
              <a:t>; still an area of active research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Also requires application code, i.e. implementation. </a:t>
            </a:r>
            <a:endParaRPr lang="en-US" dirty="0"/>
          </a:p>
          <a:p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5883065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Neither measurement nor static analysis work very well at the design stage; they are instead useful to verify (also possibly certify) the final system.</a:t>
            </a:r>
          </a:p>
          <a:p>
            <a:r>
              <a:rPr lang="en-CA" dirty="0" smtClean="0"/>
              <a:t>What can we do at the design stage? How can we know if the system is correctly dimensioned (i.e. we have enough resources for the target applications)?</a:t>
            </a:r>
            <a:endParaRPr lang="en-CA" dirty="0"/>
          </a:p>
          <a:p>
            <a:r>
              <a:rPr lang="en-CA" dirty="0" smtClean="0"/>
              <a:t>Main idea: early performance analysis</a:t>
            </a:r>
          </a:p>
          <a:p>
            <a:pPr lvl="1"/>
            <a:r>
              <a:rPr lang="en-CA" dirty="0" smtClean="0"/>
              <a:t>Build a (possibly rough) model of the system</a:t>
            </a:r>
          </a:p>
          <a:p>
            <a:pPr lvl="1"/>
            <a:r>
              <a:rPr lang="en-CA" dirty="0" smtClean="0"/>
              <a:t>Use it to analyze performance</a:t>
            </a:r>
          </a:p>
          <a:p>
            <a:pPr lvl="1"/>
            <a:r>
              <a:rPr lang="en-CA" dirty="0" smtClean="0"/>
              <a:t>We do not need exact numbers, but rather a ballpark estimation.</a:t>
            </a:r>
          </a:p>
          <a:p>
            <a:pPr lvl="1"/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9222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Performance Analysis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514754"/>
          </a:xfrm>
        </p:spPr>
        <p:txBody>
          <a:bodyPr/>
          <a:lstStyle/>
          <a:p>
            <a:r>
              <a:rPr lang="en-CA" sz="2200" dirty="0" smtClean="0"/>
              <a:t>Ex: </a:t>
            </a:r>
            <a:r>
              <a:rPr lang="en-CA" sz="2200" u="sng" dirty="0"/>
              <a:t>N</a:t>
            </a:r>
            <a:r>
              <a:rPr lang="en-CA" sz="2200" u="sng" dirty="0" smtClean="0"/>
              <a:t>etwork </a:t>
            </a:r>
            <a:r>
              <a:rPr lang="en-CA" sz="2200" u="sng" dirty="0"/>
              <a:t>C</a:t>
            </a:r>
            <a:r>
              <a:rPr lang="en-CA" sz="2200" u="sng" dirty="0" smtClean="0"/>
              <a:t>alculus and Real-Time </a:t>
            </a:r>
            <a:r>
              <a:rPr lang="en-CA" sz="2200" u="sng" dirty="0"/>
              <a:t>C</a:t>
            </a:r>
            <a:r>
              <a:rPr lang="en-CA" sz="2200" u="sng" dirty="0" smtClean="0"/>
              <a:t>alculus</a:t>
            </a:r>
          </a:p>
          <a:p>
            <a:pPr lvl="1"/>
            <a:r>
              <a:rPr lang="en-CA" sz="2200" dirty="0" smtClean="0"/>
              <a:t>Provide a characterization of available system resources (service curves). Resources can model computation or communication elements.</a:t>
            </a:r>
          </a:p>
          <a:p>
            <a:pPr lvl="1"/>
            <a:r>
              <a:rPr lang="en-CA" sz="2200" dirty="0" smtClean="0"/>
              <a:t>Provide a characterization of requests for system resources (arrival curves)</a:t>
            </a:r>
          </a:p>
          <a:p>
            <a:pPr lvl="1"/>
            <a:r>
              <a:rPr lang="en-CA" sz="2200" dirty="0" smtClean="0"/>
              <a:t>Compute deterministic worst-case delays and buffer sizes (the latter for communication activities).</a:t>
            </a:r>
          </a:p>
          <a:p>
            <a:r>
              <a:rPr lang="en-CA" sz="2200" dirty="0" smtClean="0"/>
              <a:t>Deterministic </a:t>
            </a:r>
            <a:r>
              <a:rPr lang="en-CA" sz="2200" dirty="0" err="1" smtClean="0"/>
              <a:t>vs</a:t>
            </a:r>
            <a:r>
              <a:rPr lang="en-CA" sz="2200" dirty="0" smtClean="0"/>
              <a:t> stochastic analyses</a:t>
            </a:r>
          </a:p>
          <a:p>
            <a:pPr lvl="1"/>
            <a:r>
              <a:rPr lang="en-CA" sz="2200" dirty="0" smtClean="0"/>
              <a:t>Deterministic analyses focus on computing worst-case bounds.</a:t>
            </a:r>
          </a:p>
          <a:p>
            <a:pPr lvl="1"/>
            <a:r>
              <a:rPr lang="en-CA" sz="2200" dirty="0" smtClean="0"/>
              <a:t>Stochastic analyses (ex: queuing theory) focus on probabilistic bounds</a:t>
            </a:r>
          </a:p>
          <a:p>
            <a:pPr lvl="1"/>
            <a:r>
              <a:rPr lang="en-CA" sz="2200" dirty="0" smtClean="0"/>
              <a:t>Both are useful – correct use depends on uncertainties         in the model.</a:t>
            </a:r>
            <a:endParaRPr lang="en-CA" sz="2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7077264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Topics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More in details, we will cover the following topics: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CPS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Introduction to Real-Time Systems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CPS applications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Computer Architecture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Predictable OS Abstractions</a:t>
            </a:r>
          </a:p>
          <a:p>
            <a:pPr marL="457200" indent="-457200">
              <a:buFont typeface="+mj-lt"/>
              <a:buAutoNum type="arabicPeriod"/>
            </a:pPr>
            <a:r>
              <a:rPr lang="en-CA" dirty="0" smtClean="0"/>
              <a:t>Timing and Performance Analysis</a:t>
            </a:r>
          </a:p>
          <a:p>
            <a:pPr marL="457200" indent="-457200">
              <a:buFont typeface="+mj-lt"/>
              <a:buAutoNum type="arabicPeriod"/>
            </a:pPr>
            <a:r>
              <a:rPr lang="en-CA" b="1" dirty="0" smtClean="0"/>
              <a:t>Introductions to Models of Computation and Verification for CPS.</a:t>
            </a: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69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5711238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200" smtClean="0"/>
              <a:t>… and </a:t>
            </a:r>
            <a:r>
              <a:rPr lang="en-CA" sz="3200" dirty="0" smtClean="0"/>
              <a:t>more Interconnected</a:t>
            </a:r>
            <a:endParaRPr lang="en-CA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1251" y="963576"/>
            <a:ext cx="4115824" cy="2866803"/>
          </a:xfrm>
        </p:spPr>
        <p:txBody>
          <a:bodyPr/>
          <a:lstStyle/>
          <a:p>
            <a:r>
              <a:rPr lang="en-CA" sz="2400" dirty="0" smtClean="0"/>
              <a:t>Command-and-control network – real-time integration of vehicles, people, command.</a:t>
            </a:r>
          </a:p>
          <a:p>
            <a:r>
              <a:rPr lang="en-CA" sz="2400" dirty="0" err="1"/>
              <a:t>Geotagging</a:t>
            </a:r>
            <a:r>
              <a:rPr lang="en-CA" sz="2400" dirty="0"/>
              <a:t>: useful or scary?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</a:t>
            </a:fld>
            <a:endParaRPr lang="en-CA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7828" y="956931"/>
            <a:ext cx="3822405" cy="28668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8906" y="4175019"/>
            <a:ext cx="2961415" cy="18323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30379"/>
            <a:ext cx="1781175" cy="2562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8572" y="4784651"/>
            <a:ext cx="3642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CA" sz="2400" dirty="0" smtClean="0"/>
              <a:t>+</a:t>
            </a:r>
            <a:endParaRPr lang="en-CA" sz="2400" dirty="0"/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5199321" y="4018664"/>
            <a:ext cx="4531673" cy="2866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sz="2400" dirty="0" smtClean="0"/>
              <a:t>Many other examples</a:t>
            </a:r>
          </a:p>
          <a:p>
            <a:pPr lvl="1"/>
            <a:r>
              <a:rPr lang="en-CA" sz="2400" dirty="0" smtClean="0"/>
              <a:t>Power Grid</a:t>
            </a:r>
          </a:p>
          <a:p>
            <a:pPr lvl="1"/>
            <a:r>
              <a:rPr lang="en-CA" sz="2400" dirty="0" smtClean="0"/>
              <a:t>Medical systems</a:t>
            </a:r>
          </a:p>
          <a:p>
            <a:pPr lvl="1"/>
            <a:r>
              <a:rPr lang="en-CA" sz="2400" dirty="0" smtClean="0"/>
              <a:t>Transportation </a:t>
            </a:r>
          </a:p>
          <a:p>
            <a:pPr lvl="1"/>
            <a:r>
              <a:rPr lang="en-CA" sz="2400" dirty="0" smtClean="0"/>
              <a:t>Etc.</a:t>
            </a:r>
            <a:endParaRPr lang="en-CA" sz="2400" dirty="0"/>
          </a:p>
        </p:txBody>
      </p:sp>
    </p:spTree>
    <p:extLst>
      <p:ext uri="{BB962C8B-B14F-4D97-AF65-F5344CB8AC3E}">
        <p14:creationId xmlns:p14="http://schemas.microsoft.com/office/powerpoint/2010/main" val="38114345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3600" dirty="0" smtClean="0"/>
              <a:t>Models, Verification, and other topics</a:t>
            </a:r>
            <a:endParaRPr lang="en-CA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Other topics not covered in the previous section.</a:t>
            </a:r>
          </a:p>
          <a:p>
            <a:r>
              <a:rPr lang="en-CA" dirty="0" smtClean="0"/>
              <a:t>Subject to change based on time and interest, but we will (at least briefly) cover some of the main remaining topics.</a:t>
            </a:r>
          </a:p>
          <a:p>
            <a:endParaRPr lang="en-CA" dirty="0"/>
          </a:p>
          <a:p>
            <a:r>
              <a:rPr lang="en-CA" dirty="0" smtClean="0"/>
              <a:t>How can we model both the cyber and the physical systems?</a:t>
            </a:r>
          </a:p>
          <a:p>
            <a:endParaRPr lang="en-CA" dirty="0"/>
          </a:p>
          <a:p>
            <a:r>
              <a:rPr lang="en-CA" dirty="0" smtClean="0"/>
              <a:t>How can we verify the whole system?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39924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Architecture Description Languages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956930"/>
            <a:ext cx="8835655" cy="5514754"/>
          </a:xfrm>
        </p:spPr>
        <p:txBody>
          <a:bodyPr/>
          <a:lstStyle/>
          <a:p>
            <a:r>
              <a:rPr lang="en-CA" dirty="0" smtClean="0"/>
              <a:t>Let’s start by modeling the whole cyber system!</a:t>
            </a:r>
          </a:p>
          <a:p>
            <a:r>
              <a:rPr lang="en-CA" dirty="0" smtClean="0"/>
              <a:t>Several languages have been proposed in the field of software engineering to describe the architecture of the software system. Most famous: UML.</a:t>
            </a:r>
          </a:p>
          <a:p>
            <a:r>
              <a:rPr lang="en-CA" dirty="0" smtClean="0"/>
              <a:t>Problem: UML is really meant for object-oriented </a:t>
            </a:r>
            <a:r>
              <a:rPr lang="en-CA" dirty="0" err="1" smtClean="0"/>
              <a:t>sw</a:t>
            </a:r>
            <a:r>
              <a:rPr lang="en-CA" dirty="0" smtClean="0"/>
              <a:t> systems.</a:t>
            </a:r>
          </a:p>
          <a:p>
            <a:r>
              <a:rPr lang="en-CA" dirty="0" smtClean="0"/>
              <a:t>Timing characteristics of CPS software strictly depends on </a:t>
            </a:r>
            <a:r>
              <a:rPr lang="en-CA" dirty="0" err="1" smtClean="0"/>
              <a:t>hw</a:t>
            </a:r>
            <a:r>
              <a:rPr lang="en-CA" dirty="0" smtClean="0"/>
              <a:t> architecture, so we should model that as well.</a:t>
            </a:r>
          </a:p>
          <a:p>
            <a:endParaRPr lang="en-CA" dirty="0"/>
          </a:p>
          <a:p>
            <a:r>
              <a:rPr lang="en-CA" dirty="0" smtClean="0"/>
              <a:t>Next step: also model the physical system.</a:t>
            </a:r>
          </a:p>
          <a:p>
            <a:pPr lvl="1"/>
            <a:r>
              <a:rPr lang="en-CA" sz="2200" dirty="0" smtClean="0"/>
              <a:t>Much more complex: the model of computation of physical reality (i.e. differential equations) is very different than the one used for computation (ex: automata, touring machines, etc.)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17278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sz="2800" dirty="0" smtClean="0"/>
              <a:t>Architecture Description Languages</a:t>
            </a:r>
            <a:endParaRPr lang="en-CA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223" y="762000"/>
            <a:ext cx="4210494" cy="5390087"/>
          </a:xfrm>
        </p:spPr>
        <p:txBody>
          <a:bodyPr/>
          <a:lstStyle/>
          <a:p>
            <a:endParaRPr lang="en-CA" dirty="0" smtClean="0"/>
          </a:p>
          <a:p>
            <a:r>
              <a:rPr lang="en-CA" dirty="0" smtClean="0"/>
              <a:t>Ex: </a:t>
            </a:r>
            <a:r>
              <a:rPr lang="en-CA" u="sng" dirty="0" smtClean="0"/>
              <a:t>AADL</a:t>
            </a:r>
            <a:r>
              <a:rPr lang="en-CA" dirty="0" smtClean="0"/>
              <a:t> (Architecture </a:t>
            </a:r>
            <a:r>
              <a:rPr lang="en-CA" dirty="0"/>
              <a:t>A</a:t>
            </a:r>
            <a:r>
              <a:rPr lang="en-CA" dirty="0" smtClean="0"/>
              <a:t>nalysis &amp; Design </a:t>
            </a:r>
            <a:r>
              <a:rPr lang="en-CA" dirty="0"/>
              <a:t>L</a:t>
            </a:r>
            <a:r>
              <a:rPr lang="en-CA" dirty="0" smtClean="0"/>
              <a:t>anguage)</a:t>
            </a:r>
          </a:p>
          <a:p>
            <a:r>
              <a:rPr lang="en-CA" dirty="0" smtClean="0"/>
              <a:t>Gaining traction in the avionic domain</a:t>
            </a:r>
          </a:p>
          <a:p>
            <a:r>
              <a:rPr lang="en-CA" dirty="0" smtClean="0"/>
              <a:t>Models both logical components (</a:t>
            </a:r>
            <a:r>
              <a:rPr lang="en-CA" dirty="0" err="1" smtClean="0"/>
              <a:t>sw</a:t>
            </a:r>
            <a:r>
              <a:rPr lang="en-CA" dirty="0" smtClean="0"/>
              <a:t>) and physical components (</a:t>
            </a:r>
            <a:r>
              <a:rPr lang="en-CA" dirty="0" err="1" smtClean="0"/>
              <a:t>hw</a:t>
            </a:r>
            <a:r>
              <a:rPr lang="en-CA" dirty="0" smtClean="0"/>
              <a:t>)</a:t>
            </a:r>
          </a:p>
          <a:p>
            <a:r>
              <a:rPr lang="en-CA" dirty="0" smtClean="0"/>
              <a:t>Mapping: assign logical to physical components.</a:t>
            </a:r>
          </a:p>
          <a:p>
            <a:r>
              <a:rPr lang="en-CA" dirty="0" smtClean="0"/>
              <a:t>Alternatives exist (ex: </a:t>
            </a:r>
            <a:r>
              <a:rPr lang="en-CA" dirty="0" err="1" smtClean="0"/>
              <a:t>SysUML</a:t>
            </a:r>
            <a:r>
              <a:rPr lang="en-CA" dirty="0" smtClean="0"/>
              <a:t>, </a:t>
            </a:r>
            <a:r>
              <a:rPr lang="en-CA" dirty="0" err="1" smtClean="0"/>
              <a:t>Marte</a:t>
            </a:r>
            <a:r>
              <a:rPr lang="en-CA" dirty="0" smtClean="0"/>
              <a:t>, etc.)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72</a:t>
            </a:fld>
            <a:endParaRPr lang="en-CA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485" y="1488557"/>
            <a:ext cx="4733901" cy="3983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04643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Formal Methods and Timing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Formal Methods can be used to verify system correctness.</a:t>
            </a:r>
          </a:p>
          <a:p>
            <a:r>
              <a:rPr lang="en-CA" dirty="0" smtClean="0"/>
              <a:t>Usually the goal is to model-check the system, or a portion of the system.</a:t>
            </a:r>
          </a:p>
          <a:p>
            <a:r>
              <a:rPr lang="en-CA" dirty="0" smtClean="0"/>
              <a:t>To be useful in CPS verification, the formal language must include an explicit concept of time.</a:t>
            </a:r>
          </a:p>
          <a:p>
            <a:r>
              <a:rPr lang="en-CA" dirty="0" smtClean="0"/>
              <a:t>Ex: timed automata (UPPAAL model checker)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73</a:t>
            </a:fld>
            <a:endParaRPr lang="en-CA" dirty="0"/>
          </a:p>
        </p:txBody>
      </p:sp>
      <p:grpSp>
        <p:nvGrpSpPr>
          <p:cNvPr id="57" name="Group 56"/>
          <p:cNvGrpSpPr/>
          <p:nvPr/>
        </p:nvGrpSpPr>
        <p:grpSpPr>
          <a:xfrm>
            <a:off x="1190847" y="3692764"/>
            <a:ext cx="6346588" cy="2690221"/>
            <a:chOff x="381000" y="2184400"/>
            <a:chExt cx="8305800" cy="4040188"/>
          </a:xfrm>
        </p:grpSpPr>
        <p:grpSp>
          <p:nvGrpSpPr>
            <p:cNvPr id="31" name="Group 29"/>
            <p:cNvGrpSpPr>
              <a:grpSpLocks/>
            </p:cNvGrpSpPr>
            <p:nvPr/>
          </p:nvGrpSpPr>
          <p:grpSpPr bwMode="auto">
            <a:xfrm>
              <a:off x="5218113" y="2209802"/>
              <a:ext cx="3468687" cy="554038"/>
              <a:chOff x="3287" y="1392"/>
              <a:chExt cx="2185" cy="349"/>
            </a:xfrm>
          </p:grpSpPr>
          <p:sp>
            <p:nvSpPr>
              <p:cNvPr id="32" name="Text Box 16"/>
              <p:cNvSpPr txBox="1">
                <a:spLocks noChangeArrowheads="1"/>
              </p:cNvSpPr>
              <p:nvPr/>
            </p:nvSpPr>
            <p:spPr bwMode="auto">
              <a:xfrm>
                <a:off x="4128" y="1392"/>
                <a:ext cx="1344" cy="349"/>
              </a:xfrm>
              <a:prstGeom prst="rect">
                <a:avLst/>
              </a:prstGeom>
              <a:noFill/>
              <a:ln w="25400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1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uLnTx/>
                    <a:uFillTx/>
                  </a:rPr>
                  <a:t>closed</a:t>
                </a:r>
                <a:r>
                  <a:rPr kumimoji="0" lang="fr-BE" sz="1800" b="0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fr-BE" sz="1800" b="0" i="0" u="none" strike="noStrike" kern="0" cap="none" spc="0" normalizeH="0" baseline="0" noProof="0" dirty="0" err="1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uLnTx/>
                    <a:uFillTx/>
                  </a:rPr>
                  <a:t>guard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3" name="AutoShape 18"/>
              <p:cNvCxnSpPr>
                <a:cxnSpLocks noChangeShapeType="1"/>
                <a:stCxn id="32" idx="1"/>
              </p:cNvCxnSpPr>
              <p:nvPr/>
            </p:nvCxnSpPr>
            <p:spPr bwMode="auto">
              <a:xfrm flipH="1" flipV="1">
                <a:off x="3287" y="1545"/>
                <a:ext cx="841" cy="22"/>
              </a:xfrm>
              <a:prstGeom prst="straightConnector1">
                <a:avLst/>
              </a:prstGeom>
              <a:noFill/>
              <a:ln w="25400">
                <a:solidFill>
                  <a:srgbClr val="008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4" name="Group 27"/>
            <p:cNvGrpSpPr>
              <a:grpSpLocks/>
            </p:cNvGrpSpPr>
            <p:nvPr/>
          </p:nvGrpSpPr>
          <p:grpSpPr bwMode="auto">
            <a:xfrm>
              <a:off x="1803400" y="4902200"/>
              <a:ext cx="2465388" cy="482600"/>
              <a:chOff x="1136" y="3088"/>
              <a:chExt cx="1553" cy="304"/>
            </a:xfrm>
          </p:grpSpPr>
          <p:sp>
            <p:nvSpPr>
              <p:cNvPr id="35" name="Text Box 19"/>
              <p:cNvSpPr txBox="1">
                <a:spLocks noChangeArrowheads="1"/>
              </p:cNvSpPr>
              <p:nvPr/>
            </p:nvSpPr>
            <p:spPr bwMode="auto">
              <a:xfrm>
                <a:off x="1136" y="3088"/>
                <a:ext cx="624" cy="304"/>
              </a:xfrm>
              <a:prstGeom prst="rect">
                <a:avLst/>
              </a:prstGeom>
              <a:noFill/>
              <a:ln w="25400">
                <a:solidFill>
                  <a:srgbClr val="339966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0" i="0" u="none" strike="noStrike" kern="0" cap="none" spc="0" normalizeH="0" baseline="0" noProof="0" smtClean="0">
                    <a:ln>
                      <a:noFill/>
                    </a:ln>
                    <a:solidFill>
                      <a:srgbClr val="339933"/>
                    </a:solidFill>
                    <a:effectLst/>
                    <a:uLnTx/>
                    <a:uFillTx/>
                  </a:rPr>
                  <a:t>reset</a:t>
                </a: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339933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6" name="AutoShape 20"/>
              <p:cNvCxnSpPr>
                <a:cxnSpLocks noChangeShapeType="1"/>
                <a:stCxn id="35" idx="3"/>
              </p:cNvCxnSpPr>
              <p:nvPr/>
            </p:nvCxnSpPr>
            <p:spPr bwMode="auto">
              <a:xfrm>
                <a:off x="1768" y="3240"/>
                <a:ext cx="921" cy="0"/>
              </a:xfrm>
              <a:prstGeom prst="straightConnector1">
                <a:avLst/>
              </a:prstGeom>
              <a:noFill/>
              <a:ln w="25400">
                <a:solidFill>
                  <a:srgbClr val="3399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37" name="Group 26"/>
            <p:cNvGrpSpPr>
              <a:grpSpLocks/>
            </p:cNvGrpSpPr>
            <p:nvPr/>
          </p:nvGrpSpPr>
          <p:grpSpPr bwMode="auto">
            <a:xfrm>
              <a:off x="381000" y="2184400"/>
              <a:ext cx="2281238" cy="1292225"/>
              <a:chOff x="240" y="1376"/>
              <a:chExt cx="1437" cy="814"/>
            </a:xfrm>
          </p:grpSpPr>
          <p:sp>
            <p:nvSpPr>
              <p:cNvPr id="38" name="Text Box 21"/>
              <p:cNvSpPr txBox="1">
                <a:spLocks noChangeArrowheads="1"/>
              </p:cNvSpPr>
              <p:nvPr/>
            </p:nvSpPr>
            <p:spPr bwMode="auto">
              <a:xfrm>
                <a:off x="240" y="1376"/>
                <a:ext cx="1152" cy="304"/>
              </a:xfrm>
              <a:prstGeom prst="rect">
                <a:avLst/>
              </a:prstGeom>
              <a:noFill/>
              <a:ln w="25400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1" i="0" u="none" strike="noStrike" kern="0" cap="none" spc="0" normalizeH="0" baseline="0" noProof="0" dirty="0" smtClean="0">
                    <a:ln>
                      <a:noFill/>
                    </a:ln>
                    <a:solidFill>
                      <a:srgbClr val="3333CC"/>
                    </a:solidFill>
                    <a:effectLst/>
                    <a:uLnTx/>
                    <a:uFillTx/>
                  </a:rPr>
                  <a:t>Location</a:t>
                </a:r>
                <a:endParaRPr kumimoji="0" lang="en-GB" sz="1800" b="0" i="0" u="none" strike="noStrike" kern="0" cap="none" spc="0" normalizeH="0" baseline="0" noProof="0" dirty="0" smtClean="0">
                  <a:ln>
                    <a:noFill/>
                  </a:ln>
                  <a:solidFill>
                    <a:srgbClr val="3333CC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39" name="AutoShape 22"/>
              <p:cNvCxnSpPr>
                <a:cxnSpLocks noChangeShapeType="1"/>
                <a:stCxn id="38" idx="3"/>
                <a:endCxn id="44" idx="1"/>
              </p:cNvCxnSpPr>
              <p:nvPr/>
            </p:nvCxnSpPr>
            <p:spPr bwMode="auto">
              <a:xfrm>
                <a:off x="1400" y="1528"/>
                <a:ext cx="277" cy="662"/>
              </a:xfrm>
              <a:prstGeom prst="bentConnector2">
                <a:avLst/>
              </a:prstGeom>
              <a:noFill/>
              <a:ln w="25400">
                <a:solidFill>
                  <a:srgbClr val="3333CC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0" name="Group 28"/>
            <p:cNvGrpSpPr>
              <a:grpSpLocks/>
            </p:cNvGrpSpPr>
            <p:nvPr/>
          </p:nvGrpSpPr>
          <p:grpSpPr bwMode="auto">
            <a:xfrm>
              <a:off x="6248400" y="4495800"/>
              <a:ext cx="2438400" cy="939800"/>
              <a:chOff x="3936" y="2832"/>
              <a:chExt cx="1536" cy="592"/>
            </a:xfrm>
          </p:grpSpPr>
          <p:sp>
            <p:nvSpPr>
              <p:cNvPr id="41" name="Text Box 23"/>
              <p:cNvSpPr txBox="1">
                <a:spLocks noChangeArrowheads="1"/>
              </p:cNvSpPr>
              <p:nvPr/>
            </p:nvSpPr>
            <p:spPr bwMode="auto">
              <a:xfrm>
                <a:off x="4320" y="3120"/>
                <a:ext cx="1152" cy="304"/>
              </a:xfrm>
              <a:prstGeom prst="rect">
                <a:avLst/>
              </a:prstGeom>
              <a:noFill/>
              <a:ln w="25400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BE" sz="1800" b="1" i="0" u="none" strike="noStrike" kern="0" cap="none" spc="0" normalizeH="0" baseline="0" noProof="0" smtClean="0">
                    <a:ln>
                      <a:noFill/>
                    </a:ln>
                    <a:solidFill>
                      <a:srgbClr val="FF3300"/>
                    </a:solidFill>
                    <a:effectLst/>
                    <a:uLnTx/>
                    <a:uFillTx/>
                  </a:rPr>
                  <a:t>Transition</a:t>
                </a:r>
                <a:endParaRPr kumimoji="0" lang="en-GB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33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2" name="AutoShape 24"/>
              <p:cNvCxnSpPr>
                <a:cxnSpLocks noChangeShapeType="1"/>
                <a:stCxn id="41" idx="1"/>
              </p:cNvCxnSpPr>
              <p:nvPr/>
            </p:nvCxnSpPr>
            <p:spPr bwMode="auto">
              <a:xfrm rot="10800000">
                <a:off x="3936" y="2832"/>
                <a:ext cx="376" cy="440"/>
              </a:xfrm>
              <a:prstGeom prst="bentConnector2">
                <a:avLst/>
              </a:prstGeom>
              <a:noFill/>
              <a:ln w="25400">
                <a:solidFill>
                  <a:srgbClr val="FF6600"/>
                </a:solidFill>
                <a:miter lim="800000"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</p:grpSp>
        <p:grpSp>
          <p:nvGrpSpPr>
            <p:cNvPr id="43" name="Group 34"/>
            <p:cNvGrpSpPr>
              <a:grpSpLocks/>
            </p:cNvGrpSpPr>
            <p:nvPr/>
          </p:nvGrpSpPr>
          <p:grpSpPr bwMode="auto">
            <a:xfrm>
              <a:off x="1295400" y="2198688"/>
              <a:ext cx="5729288" cy="3221037"/>
              <a:chOff x="816" y="1385"/>
              <a:chExt cx="3609" cy="2029"/>
            </a:xfrm>
          </p:grpSpPr>
          <p:sp>
            <p:nvSpPr>
              <p:cNvPr id="44" name="Oval 4"/>
              <p:cNvSpPr>
                <a:spLocks noChangeAspect="1" noChangeArrowheads="1"/>
              </p:cNvSpPr>
              <p:nvPr/>
            </p:nvSpPr>
            <p:spPr bwMode="auto">
              <a:xfrm>
                <a:off x="1584" y="2097"/>
                <a:ext cx="634" cy="633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sp>
            <p:nvSpPr>
              <p:cNvPr id="45" name="Oval 5"/>
              <p:cNvSpPr>
                <a:spLocks noChangeAspect="1" noChangeArrowheads="1"/>
              </p:cNvSpPr>
              <p:nvPr/>
            </p:nvSpPr>
            <p:spPr bwMode="auto">
              <a:xfrm>
                <a:off x="3791" y="2017"/>
                <a:ext cx="634" cy="633"/>
              </a:xfrm>
              <a:prstGeom prst="ellips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marL="0" marR="0" lvl="0" indent="0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CA" sz="1800" b="0" i="0" u="none" strike="noStrike" kern="0" cap="none" spc="0" normalizeH="0" baseline="0" noProof="0" smtClean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</a:endParaRPr>
              </a:p>
            </p:txBody>
          </p:sp>
          <p:cxnSp>
            <p:nvCxnSpPr>
              <p:cNvPr id="46" name="AutoShape 6"/>
              <p:cNvCxnSpPr>
                <a:cxnSpLocks noChangeAspect="1" noChangeShapeType="1"/>
                <a:stCxn id="44" idx="0"/>
                <a:endCxn id="45" idx="0"/>
              </p:cNvCxnSpPr>
              <p:nvPr/>
            </p:nvCxnSpPr>
            <p:spPr bwMode="auto">
              <a:xfrm rot="16200000">
                <a:off x="2966" y="953"/>
                <a:ext cx="80" cy="2207"/>
              </a:xfrm>
              <a:prstGeom prst="curvedConnector3">
                <a:avLst>
                  <a:gd name="adj1" fmla="val 46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7" name="AutoShape 7"/>
              <p:cNvCxnSpPr>
                <a:cxnSpLocks noChangeAspect="1" noChangeShapeType="1"/>
                <a:stCxn id="45" idx="4"/>
                <a:endCxn id="44" idx="4"/>
              </p:cNvCxnSpPr>
              <p:nvPr/>
            </p:nvCxnSpPr>
            <p:spPr bwMode="auto">
              <a:xfrm rot="5400000">
                <a:off x="2966" y="1586"/>
                <a:ext cx="80" cy="2207"/>
              </a:xfrm>
              <a:prstGeom prst="curvedConnector3">
                <a:avLst>
                  <a:gd name="adj1" fmla="val 46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48" name="Object 8"/>
              <p:cNvGraphicFramePr>
                <a:graphicFrameLocks noChangeAspect="1"/>
              </p:cNvGraphicFramePr>
              <p:nvPr/>
            </p:nvGraphicFramePr>
            <p:xfrm>
              <a:off x="2647" y="1385"/>
              <a:ext cx="640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3" name="Equation" r:id="rId3" imgW="304560" imgH="152280" progId="Equation.3">
                      <p:embed/>
                    </p:oleObj>
                  </mc:Choice>
                  <mc:Fallback>
                    <p:oleObj name="Equation" r:id="rId3" imgW="30456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47" y="1385"/>
                            <a:ext cx="640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cxnSp>
            <p:nvCxnSpPr>
              <p:cNvPr id="49" name="AutoShape 9"/>
              <p:cNvCxnSpPr>
                <a:cxnSpLocks noChangeAspect="1" noChangeShapeType="1"/>
                <a:endCxn id="44" idx="2"/>
              </p:cNvCxnSpPr>
              <p:nvPr/>
            </p:nvCxnSpPr>
            <p:spPr bwMode="auto">
              <a:xfrm>
                <a:off x="1008" y="2414"/>
                <a:ext cx="576" cy="0"/>
              </a:xfrm>
              <a:prstGeom prst="straightConnector1">
                <a:avLst/>
              </a:prstGeom>
              <a:noFill/>
              <a:ln w="9525">
                <a:solidFill>
                  <a:srgbClr val="000000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cxnSp>
          <p:graphicFrame>
            <p:nvGraphicFramePr>
              <p:cNvPr id="50" name="Object 10"/>
              <p:cNvGraphicFramePr>
                <a:graphicFrameLocks noChangeAspect="1"/>
              </p:cNvGraphicFramePr>
              <p:nvPr/>
            </p:nvGraphicFramePr>
            <p:xfrm>
              <a:off x="2677" y="1833"/>
              <a:ext cx="694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4" name="Equation" r:id="rId5" imgW="330120" imgH="152280" progId="Equation.3">
                      <p:embed/>
                    </p:oleObj>
                  </mc:Choice>
                  <mc:Fallback>
                    <p:oleObj name="Equation" r:id="rId5" imgW="33012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77" y="1833"/>
                            <a:ext cx="694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1" name="Object 11"/>
              <p:cNvGraphicFramePr>
                <a:graphicFrameLocks noChangeAspect="1"/>
              </p:cNvGraphicFramePr>
              <p:nvPr/>
            </p:nvGraphicFramePr>
            <p:xfrm>
              <a:off x="2711" y="2652"/>
              <a:ext cx="640" cy="34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5" name="Equation" r:id="rId7" imgW="304560" imgH="164880" progId="Equation.3">
                      <p:embed/>
                    </p:oleObj>
                  </mc:Choice>
                  <mc:Fallback>
                    <p:oleObj name="Equation" r:id="rId7" imgW="3045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8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711" y="2652"/>
                            <a:ext cx="640" cy="34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2" name="Object 12"/>
              <p:cNvGraphicFramePr>
                <a:graphicFrameLocks noChangeAspect="1"/>
              </p:cNvGraphicFramePr>
              <p:nvPr/>
            </p:nvGraphicFramePr>
            <p:xfrm>
              <a:off x="2689" y="3066"/>
              <a:ext cx="668" cy="348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6" name="Equation" r:id="rId9" imgW="317160" imgH="164880" progId="Equation.3">
                      <p:embed/>
                    </p:oleObj>
                  </mc:Choice>
                  <mc:Fallback>
                    <p:oleObj name="Equation" r:id="rId9" imgW="3171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0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689" y="3066"/>
                            <a:ext cx="668" cy="348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3" name="Object 13"/>
              <p:cNvGraphicFramePr>
                <a:graphicFrameLocks noChangeAspect="1"/>
              </p:cNvGraphicFramePr>
              <p:nvPr/>
            </p:nvGraphicFramePr>
            <p:xfrm>
              <a:off x="816" y="2057"/>
              <a:ext cx="642" cy="320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7" name="Equation" r:id="rId11" imgW="304560" imgH="152280" progId="Equation.3">
                      <p:embed/>
                    </p:oleObj>
                  </mc:Choice>
                  <mc:Fallback>
                    <p:oleObj name="Equation" r:id="rId11" imgW="304560" imgH="1522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2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057"/>
                            <a:ext cx="642" cy="320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4" name="Object 14"/>
              <p:cNvGraphicFramePr>
                <a:graphicFrameLocks noChangeAspect="1"/>
              </p:cNvGraphicFramePr>
              <p:nvPr/>
            </p:nvGraphicFramePr>
            <p:xfrm>
              <a:off x="816" y="2377"/>
              <a:ext cx="668" cy="345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8" name="Equation" r:id="rId13" imgW="317160" imgH="164880" progId="Equation.3">
                      <p:embed/>
                    </p:oleObj>
                  </mc:Choice>
                  <mc:Fallback>
                    <p:oleObj name="Equation" r:id="rId13" imgW="317160" imgH="1648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816" y="2377"/>
                            <a:ext cx="668" cy="345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  <p:graphicFrame>
            <p:nvGraphicFramePr>
              <p:cNvPr id="55" name="Object 30"/>
              <p:cNvGraphicFramePr>
                <a:graphicFrameLocks noChangeAspect="1"/>
              </p:cNvGraphicFramePr>
              <p:nvPr/>
            </p:nvGraphicFramePr>
            <p:xfrm>
              <a:off x="2852" y="2230"/>
              <a:ext cx="293" cy="294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329" name="Equation" r:id="rId15" imgW="139680" imgH="139680" progId="Equation.3">
                      <p:embed/>
                    </p:oleObj>
                  </mc:Choice>
                  <mc:Fallback>
                    <p:oleObj name="Equation" r:id="rId15" imgW="139680" imgH="139680" progId="Equation.3">
                      <p:embed/>
                      <p:pic>
                        <p:nvPicPr>
                          <p:cNvPr id="0" name="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1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2852" y="2230"/>
                            <a:ext cx="293" cy="294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  <p:sp>
          <p:nvSpPr>
            <p:cNvPr id="56" name="Text Box 35"/>
            <p:cNvSpPr txBox="1">
              <a:spLocks noChangeArrowheads="1"/>
            </p:cNvSpPr>
            <p:nvPr/>
          </p:nvSpPr>
          <p:spPr bwMode="auto">
            <a:xfrm>
              <a:off x="1139825" y="5705475"/>
              <a:ext cx="2205038" cy="51911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fr-BE" sz="2800">
                  <a:solidFill>
                    <a:srgbClr val="000099"/>
                  </a:solidFill>
                  <a:latin typeface="Trebuchet MS" pitchFamily="34" charset="0"/>
                  <a:ea typeface="Gothic" charset="0"/>
                  <a:cs typeface="Gothic" charset="0"/>
                </a:rPr>
                <a:t>Clocks: {a,b}</a:t>
              </a:r>
              <a:endParaRPr lang="en-GB" sz="2800">
                <a:solidFill>
                  <a:srgbClr val="000099"/>
                </a:solidFill>
                <a:latin typeface="Trebuchet MS" pitchFamily="34" charset="0"/>
                <a:ea typeface="Gothic" charset="0"/>
                <a:cs typeface="Gothic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371580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Hybrid Models and Verification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M</a:t>
            </a:r>
            <a:r>
              <a:rPr lang="en-CA" dirty="0" smtClean="0"/>
              <a:t>ost formal languages can only model discrete systems and events.</a:t>
            </a:r>
          </a:p>
          <a:p>
            <a:r>
              <a:rPr lang="en-CA" dirty="0" smtClean="0"/>
              <a:t>Unfortunately, while reality might indeed be discrete at the quantum level, people like to model the physical environment using continuous processes.</a:t>
            </a:r>
          </a:p>
          <a:p>
            <a:r>
              <a:rPr lang="en-CA" dirty="0" smtClean="0"/>
              <a:t>A hybrid model is a model that mixes discrete state with continuous state.</a:t>
            </a:r>
          </a:p>
          <a:p>
            <a:r>
              <a:rPr lang="en-CA" dirty="0" smtClean="0"/>
              <a:t>Active research on how to verify, control and synthesize…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74</a:t>
            </a:fld>
            <a:endParaRPr lang="en-CA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721" y="4388182"/>
            <a:ext cx="7471552" cy="21892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548272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Run-Time Monitoring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Two issues with formal methods:</a:t>
            </a:r>
          </a:p>
          <a:p>
            <a:pPr lvl="1"/>
            <a:r>
              <a:rPr lang="en-CA" dirty="0" smtClean="0"/>
              <a:t>Struggle with verification of very large systems (state-space explosion)</a:t>
            </a:r>
          </a:p>
          <a:p>
            <a:pPr lvl="1"/>
            <a:r>
              <a:rPr lang="en-CA" dirty="0" smtClean="0"/>
              <a:t>Proof is only as good as the model</a:t>
            </a:r>
          </a:p>
          <a:p>
            <a:r>
              <a:rPr lang="en-CA" dirty="0" smtClean="0"/>
              <a:t>Alternative solution: </a:t>
            </a:r>
            <a:r>
              <a:rPr lang="en-CA" u="sng" dirty="0" smtClean="0"/>
              <a:t>Run-Time </a:t>
            </a:r>
            <a:r>
              <a:rPr lang="en-CA" u="sng" dirty="0"/>
              <a:t>M</a:t>
            </a:r>
            <a:r>
              <a:rPr lang="en-CA" u="sng" dirty="0" smtClean="0"/>
              <a:t>onitoring</a:t>
            </a:r>
          </a:p>
          <a:p>
            <a:pPr lvl="1"/>
            <a:r>
              <a:rPr lang="en-CA" dirty="0" smtClean="0"/>
              <a:t>Formally specify safety properties, but not how the system works.</a:t>
            </a:r>
          </a:p>
          <a:p>
            <a:pPr lvl="1"/>
            <a:r>
              <a:rPr lang="en-CA" dirty="0" smtClean="0"/>
              <a:t>At run-time, check system events against the formal safety specification.</a:t>
            </a:r>
          </a:p>
          <a:p>
            <a:pPr lvl="1"/>
            <a:r>
              <a:rPr lang="en-CA" dirty="0" smtClean="0"/>
              <a:t>If a failure is detected, perform recovery</a:t>
            </a:r>
          </a:p>
          <a:p>
            <a:pPr lvl="1"/>
            <a:r>
              <a:rPr lang="en-CA" dirty="0"/>
              <a:t>M</a:t>
            </a:r>
            <a:r>
              <a:rPr lang="en-CA" dirty="0" smtClean="0"/>
              <a:t>onitors can be implemented either in </a:t>
            </a:r>
            <a:r>
              <a:rPr lang="en-CA" dirty="0" err="1" smtClean="0"/>
              <a:t>hw</a:t>
            </a:r>
            <a:r>
              <a:rPr lang="en-CA" dirty="0" smtClean="0"/>
              <a:t> or in sw.</a:t>
            </a:r>
          </a:p>
          <a:p>
            <a:pPr lvl="1"/>
            <a:r>
              <a:rPr lang="en-CA" dirty="0" smtClean="0"/>
              <a:t>Run-time overhead is a concern.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25440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2287809"/>
          </a:xfrm>
        </p:spPr>
        <p:txBody>
          <a:bodyPr/>
          <a:lstStyle/>
          <a:p>
            <a:r>
              <a:rPr lang="en-CA" dirty="0" smtClean="0"/>
              <a:t>Course Organization &amp; Administrative Matters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3981055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Instructors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5486400"/>
          </a:xfrm>
        </p:spPr>
        <p:txBody>
          <a:bodyPr/>
          <a:lstStyle/>
          <a:p>
            <a:endParaRPr lang="en-CA" sz="2400" b="1" dirty="0" smtClean="0"/>
          </a:p>
          <a:p>
            <a:r>
              <a:rPr lang="en-CA" sz="2400" b="1" dirty="0" smtClean="0"/>
              <a:t>Rodolfo </a:t>
            </a:r>
            <a:r>
              <a:rPr lang="en-CA" sz="2400" b="1" dirty="0"/>
              <a:t>Pellizzoni</a:t>
            </a:r>
          </a:p>
          <a:p>
            <a:r>
              <a:rPr lang="en-CA" sz="2400" dirty="0"/>
              <a:t>Office: E5 4113</a:t>
            </a:r>
          </a:p>
          <a:p>
            <a:r>
              <a:rPr lang="en-CA" sz="2400" dirty="0" smtClean="0"/>
              <a:t>Email</a:t>
            </a:r>
            <a:r>
              <a:rPr lang="en-CA" sz="2400" dirty="0"/>
              <a:t>: </a:t>
            </a:r>
            <a:r>
              <a:rPr lang="en-CA" sz="2400" u="sng" dirty="0">
                <a:hlinkClick r:id="rId2"/>
              </a:rPr>
              <a:t>rpellizz@uwaterloo.ca</a:t>
            </a:r>
            <a:endParaRPr lang="en-CA" sz="2400" dirty="0"/>
          </a:p>
          <a:p>
            <a:endParaRPr lang="en-CA" sz="2400" dirty="0" smtClean="0"/>
          </a:p>
          <a:p>
            <a:r>
              <a:rPr lang="en-CA" sz="2400" dirty="0" smtClean="0"/>
              <a:t>What I study:</a:t>
            </a:r>
          </a:p>
          <a:p>
            <a:pPr lvl="1"/>
            <a:r>
              <a:rPr lang="en-CA" dirty="0" smtClean="0"/>
              <a:t>Predictable hardware architecture</a:t>
            </a:r>
          </a:p>
          <a:p>
            <a:pPr lvl="1"/>
            <a:r>
              <a:rPr lang="en-CA" dirty="0" smtClean="0"/>
              <a:t>Real-Time Operating Systems</a:t>
            </a:r>
          </a:p>
          <a:p>
            <a:pPr lvl="1"/>
            <a:r>
              <a:rPr lang="en-CA" sz="2400" dirty="0" smtClean="0"/>
              <a:t>HW-SW Co-design of safety-critical systems</a:t>
            </a:r>
          </a:p>
          <a:p>
            <a:pPr lvl="1"/>
            <a:r>
              <a:rPr lang="en-CA" dirty="0" smtClean="0"/>
              <a:t>System modeling and analysis</a:t>
            </a:r>
            <a:endParaRPr lang="en-CA" sz="24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9135A8-376C-1A4D-8968-8250361EF0CF}" type="slidenum">
              <a:rPr lang="en-US" smtClean="0"/>
              <a:t>77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4933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Lecture Organization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1213556"/>
            <a:ext cx="8565158" cy="5080000"/>
          </a:xfrm>
        </p:spPr>
        <p:txBody>
          <a:bodyPr/>
          <a:lstStyle/>
          <a:p>
            <a:r>
              <a:rPr lang="en-CA" dirty="0" smtClean="0"/>
              <a:t>Lectures will consist of a mix of my presentations, presentations by students, and paper discussion.</a:t>
            </a:r>
          </a:p>
          <a:p>
            <a:r>
              <a:rPr lang="en-CA" dirty="0" smtClean="0"/>
              <a:t>How this is typically going to work:</a:t>
            </a:r>
          </a:p>
          <a:p>
            <a:pPr lvl="1"/>
            <a:r>
              <a:rPr lang="en-CA" dirty="0" smtClean="0"/>
              <a:t>I introduce a topic and give some papers to read.</a:t>
            </a:r>
          </a:p>
          <a:p>
            <a:pPr lvl="1"/>
            <a:r>
              <a:rPr lang="en-CA" dirty="0" smtClean="0"/>
              <a:t>We discuss those papers (and related results).</a:t>
            </a:r>
          </a:p>
          <a:p>
            <a:r>
              <a:rPr lang="en-CA" dirty="0" smtClean="0"/>
              <a:t>2-3 papers each week (depending on length/complexity)</a:t>
            </a:r>
            <a:endParaRPr lang="en-CA" dirty="0"/>
          </a:p>
          <a:p>
            <a:r>
              <a:rPr lang="en-CA" dirty="0" smtClean="0"/>
              <a:t>Participation in class discussion is essential!</a:t>
            </a:r>
          </a:p>
          <a:p>
            <a:pPr lvl="1"/>
            <a:r>
              <a:rPr lang="en-CA" dirty="0" smtClean="0"/>
              <a:t>This is a grad course; you need to be able to critique paper content</a:t>
            </a:r>
          </a:p>
          <a:p>
            <a:pPr lvl="1"/>
            <a:r>
              <a:rPr lang="en-CA" dirty="0" smtClean="0"/>
              <a:t>It keeps everybody focused (3 hours can be long…)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1879958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Seminar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5" y="1114778"/>
            <a:ext cx="8777111" cy="5207000"/>
          </a:xfrm>
        </p:spPr>
        <p:txBody>
          <a:bodyPr/>
          <a:lstStyle/>
          <a:p>
            <a:r>
              <a:rPr lang="en-CA" dirty="0" smtClean="0"/>
              <a:t>Students taking the course for credit are required to provide one formal seminar presentation during the course (in class).</a:t>
            </a:r>
          </a:p>
          <a:p>
            <a:pPr lvl="1"/>
            <a:r>
              <a:rPr lang="en-CA" dirty="0" smtClean="0"/>
              <a:t>If you are auditing the course, you are welcomed to give a presentation, but are clearly not required.</a:t>
            </a:r>
          </a:p>
          <a:p>
            <a:r>
              <a:rPr lang="en-CA" dirty="0" smtClean="0"/>
              <a:t>The presentation should focus on 1-2 related papers and be 20-30 min long (to be decided based on # students).</a:t>
            </a:r>
          </a:p>
          <a:p>
            <a:r>
              <a:rPr lang="en-CA" dirty="0" smtClean="0"/>
              <a:t>A paper list for student presentations will be finalized by the weekend (after adjusting the course content based on people’s interests).</a:t>
            </a:r>
          </a:p>
          <a:p>
            <a:r>
              <a:rPr lang="en-CA" dirty="0" smtClean="0"/>
              <a:t>Your choices:</a:t>
            </a:r>
          </a:p>
          <a:p>
            <a:pPr lvl="1"/>
            <a:r>
              <a:rPr lang="en-CA" dirty="0" smtClean="0"/>
              <a:t>Pick your paper from the presentation list.</a:t>
            </a:r>
          </a:p>
          <a:p>
            <a:pPr lvl="1"/>
            <a:r>
              <a:rPr lang="en-CA" dirty="0" smtClean="0"/>
              <a:t>If you want to cover something else, please talk to me.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79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435891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– the next evolution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3" y="861237"/>
            <a:ext cx="8746303" cy="5610447"/>
          </a:xfrm>
        </p:spPr>
        <p:txBody>
          <a:bodyPr/>
          <a:lstStyle/>
          <a:p>
            <a:r>
              <a:rPr lang="en-CA" sz="2600" dirty="0" smtClean="0"/>
              <a:t>Cyber-physical systems: integration of computation with physical processes.</a:t>
            </a:r>
          </a:p>
          <a:p>
            <a:r>
              <a:rPr lang="en-CA" sz="2600" dirty="0" smtClean="0"/>
              <a:t>Still build on top of embedded computing systems.</a:t>
            </a:r>
          </a:p>
          <a:p>
            <a:r>
              <a:rPr lang="en-CA" sz="2600" dirty="0" smtClean="0"/>
              <a:t>Interaction with the physical environment is promoted to a “first class citizen”.</a:t>
            </a:r>
          </a:p>
          <a:p>
            <a:r>
              <a:rPr lang="en-CA" sz="2600" dirty="0" smtClean="0"/>
              <a:t>Promotes interaction and integration of subsystems</a:t>
            </a:r>
          </a:p>
          <a:p>
            <a:pPr lvl="1"/>
            <a:r>
              <a:rPr lang="en-CA" sz="2600" dirty="0" smtClean="0"/>
              <a:t>Classic safety-critical embedded systems: black boxes</a:t>
            </a:r>
          </a:p>
          <a:p>
            <a:pPr lvl="1"/>
            <a:r>
              <a:rPr lang="en-CA" sz="2600" dirty="0" smtClean="0"/>
              <a:t>CPS: white-boxes, open protocols</a:t>
            </a:r>
          </a:p>
          <a:p>
            <a:r>
              <a:rPr lang="en-CA" sz="2600" dirty="0" smtClean="0"/>
              <a:t>Main goals: </a:t>
            </a:r>
          </a:p>
          <a:p>
            <a:pPr lvl="1"/>
            <a:r>
              <a:rPr lang="en-CA" sz="2600" dirty="0"/>
              <a:t>C</a:t>
            </a:r>
            <a:r>
              <a:rPr lang="en-CA" sz="2600" dirty="0" smtClean="0"/>
              <a:t>o-design the cyber and physical part of the system </a:t>
            </a:r>
          </a:p>
          <a:p>
            <a:pPr lvl="1"/>
            <a:r>
              <a:rPr lang="en-CA" sz="2600" dirty="0" smtClean="0"/>
              <a:t>Engineer a “system of systems”</a:t>
            </a:r>
            <a:endParaRPr lang="en-C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26848828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Seminar Presentation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7555" y="956930"/>
            <a:ext cx="8777111" cy="5364848"/>
          </a:xfrm>
        </p:spPr>
        <p:txBody>
          <a:bodyPr/>
          <a:lstStyle/>
          <a:p>
            <a:r>
              <a:rPr lang="en-CA" sz="2300" dirty="0"/>
              <a:t>Slots will be assigned first-come, first-serve. Please schedule your slot at least one week in advance.</a:t>
            </a:r>
          </a:p>
          <a:p>
            <a:endParaRPr lang="en-CA" sz="2300" dirty="0" smtClean="0"/>
          </a:p>
          <a:p>
            <a:r>
              <a:rPr lang="en-CA" sz="2300" dirty="0" smtClean="0"/>
              <a:t>What is the goal of the seminar presentation?</a:t>
            </a:r>
          </a:p>
          <a:p>
            <a:pPr lvl="1"/>
            <a:r>
              <a:rPr lang="en-CA" sz="2300" dirty="0" smtClean="0"/>
              <a:t>Clearly explain the paper motivation: what problems are the authors trying to solve?</a:t>
            </a:r>
          </a:p>
          <a:p>
            <a:pPr lvl="1"/>
            <a:r>
              <a:rPr lang="en-CA" sz="2300" dirty="0" smtClean="0"/>
              <a:t>Provide an (high-level) overview of the solution. Focus on:</a:t>
            </a:r>
          </a:p>
          <a:p>
            <a:pPr lvl="2"/>
            <a:r>
              <a:rPr lang="en-CA" sz="2300" dirty="0" smtClean="0"/>
              <a:t>How applicable this technique/solution is? Does it have any major limitations?</a:t>
            </a:r>
          </a:p>
          <a:p>
            <a:pPr lvl="2"/>
            <a:r>
              <a:rPr lang="en-CA" sz="2300" dirty="0" smtClean="0"/>
              <a:t>What are the strong points of this approach?</a:t>
            </a:r>
          </a:p>
          <a:p>
            <a:pPr lvl="2"/>
            <a:r>
              <a:rPr lang="en-CA" sz="2300" dirty="0" smtClean="0"/>
              <a:t>What are the weak points of this approach?</a:t>
            </a:r>
          </a:p>
          <a:p>
            <a:pPr lvl="2"/>
            <a:r>
              <a:rPr lang="en-CA" sz="2300" dirty="0" smtClean="0"/>
              <a:t>How does it relate to everything else we have seen in the course so far?</a:t>
            </a:r>
            <a:endParaRPr lang="en-CA" sz="23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221624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Website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Course website is hosted </a:t>
            </a:r>
            <a:r>
              <a:rPr lang="en-US" dirty="0"/>
              <a:t>at </a:t>
            </a:r>
            <a:r>
              <a:rPr lang="en-US" dirty="0" smtClean="0"/>
              <a:t>							</a:t>
            </a:r>
            <a:r>
              <a:rPr lang="en-US" dirty="0" smtClean="0">
                <a:hlinkClick r:id="rId2"/>
              </a:rPr>
              <a:t>http:</a:t>
            </a:r>
            <a:r>
              <a:rPr lang="en-US" dirty="0">
                <a:hlinkClick r:id="rId2"/>
              </a:rPr>
              <a:t>//ece.uwaterloo.ca/~</a:t>
            </a:r>
            <a:r>
              <a:rPr lang="en-US" dirty="0" smtClean="0">
                <a:hlinkClick r:id="rId2"/>
              </a:rPr>
              <a:t>rpellizz/ECE720T5-2014.php</a:t>
            </a:r>
            <a:endParaRPr lang="en-US" dirty="0" smtClean="0"/>
          </a:p>
          <a:p>
            <a:endParaRPr lang="en-US" dirty="0"/>
          </a:p>
          <a:p>
            <a:r>
              <a:rPr lang="en-US" dirty="0" smtClean="0"/>
              <a:t>We will post:</a:t>
            </a:r>
          </a:p>
          <a:p>
            <a:pPr lvl="1"/>
            <a:r>
              <a:rPr lang="en-US" dirty="0" smtClean="0"/>
              <a:t>Reading list</a:t>
            </a:r>
            <a:endParaRPr lang="en-US" dirty="0"/>
          </a:p>
          <a:p>
            <a:pPr lvl="1"/>
            <a:r>
              <a:rPr lang="en-US" dirty="0" smtClean="0"/>
              <a:t>Presentation list</a:t>
            </a:r>
          </a:p>
          <a:p>
            <a:pPr lvl="1"/>
            <a:r>
              <a:rPr lang="en-US" dirty="0" smtClean="0"/>
              <a:t>Lecture slides</a:t>
            </a:r>
          </a:p>
          <a:p>
            <a:pPr lvl="1"/>
            <a:r>
              <a:rPr lang="en-US" dirty="0" smtClean="0"/>
              <a:t>Seminar slides</a:t>
            </a:r>
          </a:p>
          <a:p>
            <a:pPr lvl="1"/>
            <a:endParaRPr lang="en-US" dirty="0"/>
          </a:p>
          <a:p>
            <a:r>
              <a:rPr lang="en-US" dirty="0" smtClean="0"/>
              <a:t>Lecture slides will go online some time after the lecture itself.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13910939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Course Tracks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sz="2600" dirty="0"/>
              <a:t>T</a:t>
            </a:r>
            <a:r>
              <a:rPr lang="en-CA" sz="2600" dirty="0" smtClean="0"/>
              <a:t>wo different course tracks for evaluation &amp; assignments.</a:t>
            </a:r>
            <a:endParaRPr lang="en-CA" sz="2600" dirty="0"/>
          </a:p>
          <a:p>
            <a:r>
              <a:rPr lang="en-CA" sz="2600" dirty="0" smtClean="0"/>
              <a:t>Research track</a:t>
            </a:r>
          </a:p>
          <a:p>
            <a:pPr lvl="1"/>
            <a:r>
              <a:rPr lang="en-CA" sz="2600" dirty="0" smtClean="0"/>
              <a:t>Strongly suggested for PhD/</a:t>
            </a:r>
            <a:r>
              <a:rPr lang="en-CA" sz="2600" dirty="0" err="1" smtClean="0"/>
              <a:t>MASc</a:t>
            </a:r>
            <a:r>
              <a:rPr lang="en-CA" sz="2600" dirty="0" smtClean="0"/>
              <a:t> students.</a:t>
            </a:r>
          </a:p>
          <a:p>
            <a:pPr lvl="1"/>
            <a:r>
              <a:rPr lang="en-CA" sz="2600" dirty="0" smtClean="0"/>
              <a:t>More focused on research project.</a:t>
            </a:r>
            <a:endParaRPr lang="en-CA" sz="2600" dirty="0"/>
          </a:p>
          <a:p>
            <a:r>
              <a:rPr lang="en-CA" sz="2600" dirty="0" smtClean="0"/>
              <a:t>Applied track</a:t>
            </a:r>
          </a:p>
          <a:p>
            <a:pPr lvl="1"/>
            <a:r>
              <a:rPr lang="en-CA" sz="2600" dirty="0" smtClean="0"/>
              <a:t>More structured project option.</a:t>
            </a:r>
          </a:p>
          <a:p>
            <a:pPr lvl="1"/>
            <a:r>
              <a:rPr lang="en-CA" sz="2600" dirty="0" smtClean="0"/>
              <a:t>More focused on the course material (and final exam!)</a:t>
            </a:r>
          </a:p>
          <a:p>
            <a:r>
              <a:rPr lang="en-CA" sz="2600" dirty="0" smtClean="0"/>
              <a:t>Please make a decision and email me by             Friday Jan 17.</a:t>
            </a:r>
            <a:endParaRPr lang="en-CA" sz="2600" dirty="0"/>
          </a:p>
          <a:p>
            <a:endParaRPr lang="en-CA" sz="2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82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73729113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Research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32959"/>
          </a:xfrm>
        </p:spPr>
        <p:txBody>
          <a:bodyPr/>
          <a:lstStyle/>
          <a:p>
            <a:r>
              <a:rPr lang="en-CA" sz="2300" dirty="0" smtClean="0"/>
              <a:t>Involves a course project on a topic of the student’s choice (related to the course content).</a:t>
            </a:r>
          </a:p>
          <a:p>
            <a:endParaRPr lang="en-CA" sz="2300" dirty="0" smtClean="0"/>
          </a:p>
          <a:p>
            <a:r>
              <a:rPr lang="en-CA" sz="2300" dirty="0" smtClean="0"/>
              <a:t>Mark Breakdown:</a:t>
            </a:r>
          </a:p>
          <a:p>
            <a:pPr lvl="1"/>
            <a:r>
              <a:rPr lang="en-CA" sz="2300" dirty="0" smtClean="0"/>
              <a:t>Lecture participation: 		5%</a:t>
            </a:r>
          </a:p>
          <a:p>
            <a:pPr lvl="1"/>
            <a:r>
              <a:rPr lang="en-CA" sz="2300" dirty="0" smtClean="0"/>
              <a:t>Seminar presentation: 	10%</a:t>
            </a:r>
          </a:p>
          <a:p>
            <a:pPr lvl="1"/>
            <a:r>
              <a:rPr lang="en-CA" sz="2300" dirty="0" smtClean="0"/>
              <a:t>Project proposal: 			10%</a:t>
            </a:r>
          </a:p>
          <a:p>
            <a:pPr lvl="1"/>
            <a:r>
              <a:rPr lang="en-CA" sz="2300" dirty="0" smtClean="0"/>
              <a:t>Project literature review: 	15%</a:t>
            </a:r>
          </a:p>
          <a:p>
            <a:pPr lvl="1"/>
            <a:r>
              <a:rPr lang="en-CA" sz="2300" dirty="0" smtClean="0"/>
              <a:t>Project presentation: 		10%</a:t>
            </a:r>
          </a:p>
          <a:p>
            <a:pPr lvl="1"/>
            <a:r>
              <a:rPr lang="en-CA" sz="2300" dirty="0" smtClean="0"/>
              <a:t>Final: 						50%</a:t>
            </a:r>
          </a:p>
          <a:p>
            <a:pPr lvl="2"/>
            <a:r>
              <a:rPr lang="en-CA" sz="2300" dirty="0" smtClean="0"/>
              <a:t>Project report 				25%</a:t>
            </a:r>
          </a:p>
          <a:p>
            <a:pPr lvl="2"/>
            <a:r>
              <a:rPr lang="en-CA" sz="2300" dirty="0" smtClean="0"/>
              <a:t>Essay 						25%</a:t>
            </a:r>
            <a:endParaRPr lang="en-CA" sz="23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83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8219521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/>
              <a:t>The project should be original and strive to make a new contribution.</a:t>
            </a:r>
          </a:p>
          <a:p>
            <a:r>
              <a:rPr lang="en-CA" dirty="0" smtClean="0"/>
              <a:t>You are welcomed to come up with your own ideas; I can also suggest some.</a:t>
            </a:r>
          </a:p>
          <a:p>
            <a:r>
              <a:rPr lang="en-CA" dirty="0" smtClean="0"/>
              <a:t>Bringing ideas from your specific research area in the CPS domain is a great idea! Diversity is appreciated.</a:t>
            </a:r>
          </a:p>
          <a:p>
            <a:r>
              <a:rPr lang="en-CA" dirty="0" smtClean="0"/>
              <a:t>You can work alone or in a group (max 2-3)</a:t>
            </a:r>
          </a:p>
          <a:p>
            <a:pPr lvl="1"/>
            <a:r>
              <a:rPr lang="en-CA" dirty="0" smtClean="0"/>
              <a:t>Project complexity should be proportional to number of people.</a:t>
            </a:r>
          </a:p>
          <a:p>
            <a:pPr lvl="1"/>
            <a:r>
              <a:rPr lang="en-CA" dirty="0" smtClean="0"/>
              <a:t> Responsibility should be clearly defined; all members should do part of the writing and work on each assignment.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84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631645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29"/>
            <a:ext cx="8565158" cy="5632959"/>
          </a:xfrm>
        </p:spPr>
        <p:txBody>
          <a:bodyPr/>
          <a:lstStyle/>
          <a:p>
            <a:r>
              <a:rPr lang="en-CA" dirty="0" smtClean="0"/>
              <a:t>Project proposal</a:t>
            </a:r>
          </a:p>
          <a:p>
            <a:pPr lvl="1"/>
            <a:r>
              <a:rPr lang="en-CA" dirty="0" smtClean="0"/>
              <a:t>Max 2 pages document</a:t>
            </a:r>
          </a:p>
          <a:p>
            <a:pPr lvl="1"/>
            <a:r>
              <a:rPr lang="en-CA" dirty="0" smtClean="0"/>
              <a:t>Describe what you want to do, why is it relevant, what will be the contribution, and a brief summary of your </a:t>
            </a:r>
            <a:r>
              <a:rPr lang="en-CA" dirty="0" err="1" smtClean="0"/>
              <a:t>workplan</a:t>
            </a:r>
            <a:r>
              <a:rPr lang="en-CA" dirty="0" smtClean="0"/>
              <a:t> (possibly with group assignments).</a:t>
            </a:r>
          </a:p>
          <a:p>
            <a:pPr lvl="1"/>
            <a:r>
              <a:rPr lang="en-CA" dirty="0" smtClean="0"/>
              <a:t>Should be in the form of an extended abstract.</a:t>
            </a:r>
            <a:endParaRPr lang="en-CA" dirty="0"/>
          </a:p>
          <a:p>
            <a:pPr lvl="1"/>
            <a:r>
              <a:rPr lang="en-CA" dirty="0" smtClean="0"/>
              <a:t>Due Monday </a:t>
            </a:r>
            <a:r>
              <a:rPr lang="en-CA" dirty="0" smtClean="0"/>
              <a:t>February </a:t>
            </a:r>
            <a:r>
              <a:rPr lang="en-CA" dirty="0" smtClean="0"/>
              <a:t>3 at 8:00AM.</a:t>
            </a:r>
          </a:p>
          <a:p>
            <a:r>
              <a:rPr lang="en-CA" dirty="0" smtClean="0"/>
              <a:t>Project literature review</a:t>
            </a:r>
          </a:p>
          <a:p>
            <a:pPr lvl="1"/>
            <a:r>
              <a:rPr lang="en-CA" dirty="0" smtClean="0"/>
              <a:t>At least 2 pages document</a:t>
            </a:r>
          </a:p>
          <a:p>
            <a:pPr lvl="1"/>
            <a:r>
              <a:rPr lang="en-CA" dirty="0" smtClean="0"/>
              <a:t>Carefully review and summarize related literature on the topic. </a:t>
            </a:r>
          </a:p>
          <a:p>
            <a:pPr lvl="1"/>
            <a:r>
              <a:rPr lang="en-CA" dirty="0" smtClean="0"/>
              <a:t>Explain how your approach relates to the state-of-the-art</a:t>
            </a:r>
          </a:p>
          <a:p>
            <a:pPr lvl="1"/>
            <a:r>
              <a:rPr lang="en-CA" dirty="0" smtClean="0"/>
              <a:t>Due Monday March</a:t>
            </a:r>
            <a:r>
              <a:rPr lang="en-CA" dirty="0"/>
              <a:t> </a:t>
            </a:r>
            <a:r>
              <a:rPr lang="en-CA" dirty="0" smtClean="0"/>
              <a:t>3 at 8:00AM.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85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0428435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29"/>
            <a:ext cx="8565158" cy="5632959"/>
          </a:xfrm>
        </p:spPr>
        <p:txBody>
          <a:bodyPr/>
          <a:lstStyle/>
          <a:p>
            <a:r>
              <a:rPr lang="en-CA" dirty="0" smtClean="0"/>
              <a:t>Project presentation</a:t>
            </a:r>
          </a:p>
          <a:p>
            <a:pPr lvl="1"/>
            <a:r>
              <a:rPr lang="en-CA" dirty="0" smtClean="0"/>
              <a:t>During final lecture</a:t>
            </a:r>
          </a:p>
          <a:p>
            <a:pPr lvl="1"/>
            <a:r>
              <a:rPr lang="en-CA" dirty="0" smtClean="0"/>
              <a:t>Each individual/group will have a slot to present his findings.</a:t>
            </a:r>
          </a:p>
          <a:p>
            <a:pPr lvl="1"/>
            <a:r>
              <a:rPr lang="en-CA" dirty="0" smtClean="0"/>
              <a:t>Similar to seminar presentation: stress not just the technical aspects, but also why your project is cool!</a:t>
            </a:r>
          </a:p>
          <a:p>
            <a:r>
              <a:rPr lang="en-CA" dirty="0" smtClean="0"/>
              <a:t>Project report</a:t>
            </a:r>
          </a:p>
          <a:p>
            <a:pPr lvl="1"/>
            <a:r>
              <a:rPr lang="en-CA" dirty="0" smtClean="0"/>
              <a:t>Due on final exam date.</a:t>
            </a:r>
          </a:p>
          <a:p>
            <a:pPr lvl="1"/>
            <a:r>
              <a:rPr lang="en-CA" dirty="0" smtClean="0"/>
              <a:t>It should be in the format of a 6 page (or more if needed) IEEE or ACM conference paper.</a:t>
            </a:r>
          </a:p>
          <a:p>
            <a:pPr lvl="1"/>
            <a:r>
              <a:rPr lang="en-CA" dirty="0" smtClean="0"/>
              <a:t>It will be evaluated as a normal conference paper would be – novelty, presentation, technical content.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86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18807562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Research Track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29"/>
            <a:ext cx="8565158" cy="5632959"/>
          </a:xfrm>
        </p:spPr>
        <p:txBody>
          <a:bodyPr/>
          <a:lstStyle/>
          <a:p>
            <a:r>
              <a:rPr lang="en-CA" dirty="0"/>
              <a:t>F</a:t>
            </a:r>
            <a:r>
              <a:rPr lang="en-CA" dirty="0" smtClean="0"/>
              <a:t>ormat for all project deliverables: IEEE or ACM double-column conference format.</a:t>
            </a:r>
          </a:p>
          <a:p>
            <a:r>
              <a:rPr lang="en-CA" dirty="0" smtClean="0"/>
              <a:t>I suggest using latex, but that is up to you…</a:t>
            </a:r>
          </a:p>
          <a:p>
            <a:endParaRPr lang="en-CA" dirty="0"/>
          </a:p>
          <a:p>
            <a:endParaRPr lang="en-CA" dirty="0" smtClean="0"/>
          </a:p>
          <a:p>
            <a:endParaRPr lang="en-CA" dirty="0"/>
          </a:p>
          <a:p>
            <a:r>
              <a:rPr lang="en-CA" dirty="0" smtClean="0"/>
              <a:t>Final exam</a:t>
            </a:r>
          </a:p>
          <a:p>
            <a:pPr lvl="1"/>
            <a:r>
              <a:rPr lang="en-CA" dirty="0" smtClean="0"/>
              <a:t>Open-book final, essay-style</a:t>
            </a:r>
          </a:p>
          <a:p>
            <a:pPr lvl="1"/>
            <a:r>
              <a:rPr lang="en-CA" dirty="0" smtClean="0"/>
              <a:t>We will ask you to discuss and possibly apply the results in one or more related papers discussed in class</a:t>
            </a:r>
          </a:p>
          <a:p>
            <a:pPr lvl="1"/>
            <a:endParaRPr lang="en-CA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87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946138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Applied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32959"/>
          </a:xfrm>
        </p:spPr>
        <p:txBody>
          <a:bodyPr/>
          <a:lstStyle/>
          <a:p>
            <a:r>
              <a:rPr lang="en-CA" sz="2300" dirty="0" smtClean="0"/>
              <a:t>Structured project assigned by the instructor.</a:t>
            </a:r>
          </a:p>
          <a:p>
            <a:endParaRPr lang="en-CA" sz="2300" dirty="0" smtClean="0"/>
          </a:p>
          <a:p>
            <a:r>
              <a:rPr lang="en-CA" sz="2300" dirty="0" smtClean="0"/>
              <a:t>Mark Breakdown:</a:t>
            </a:r>
          </a:p>
          <a:p>
            <a:pPr lvl="1"/>
            <a:r>
              <a:rPr lang="en-CA" sz="2300" dirty="0" smtClean="0"/>
              <a:t>Lecture participation: 			5%</a:t>
            </a:r>
          </a:p>
          <a:p>
            <a:pPr lvl="1"/>
            <a:r>
              <a:rPr lang="en-CA" sz="2300" dirty="0" smtClean="0"/>
              <a:t>Seminar presentation: 		10%</a:t>
            </a:r>
          </a:p>
          <a:p>
            <a:pPr lvl="1"/>
            <a:r>
              <a:rPr lang="en-CA" sz="2300" dirty="0" smtClean="0"/>
              <a:t>Midterm project milestone: 	10%</a:t>
            </a:r>
          </a:p>
          <a:p>
            <a:pPr lvl="1"/>
            <a:r>
              <a:rPr lang="en-CA" sz="2300" dirty="0" smtClean="0"/>
              <a:t>Final project report	:	 		15%</a:t>
            </a:r>
          </a:p>
          <a:p>
            <a:pPr lvl="1"/>
            <a:r>
              <a:rPr lang="en-CA" sz="2300" dirty="0" smtClean="0"/>
              <a:t>Project presentation: 			10%</a:t>
            </a:r>
          </a:p>
          <a:p>
            <a:pPr lvl="1"/>
            <a:r>
              <a:rPr lang="en-CA" sz="2300" dirty="0" smtClean="0"/>
              <a:t>Final: 							50%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88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0057101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Applied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32959"/>
          </a:xfrm>
        </p:spPr>
        <p:txBody>
          <a:bodyPr/>
          <a:lstStyle/>
          <a:p>
            <a:r>
              <a:rPr lang="en-CA" dirty="0" smtClean="0"/>
              <a:t>Individual project</a:t>
            </a:r>
          </a:p>
          <a:p>
            <a:r>
              <a:rPr lang="en-CA" dirty="0" smtClean="0"/>
              <a:t>Project will not be original – goal is to get you development experience in a specific CPS subfield.</a:t>
            </a:r>
            <a:endParaRPr lang="en-CA" dirty="0"/>
          </a:p>
          <a:p>
            <a:r>
              <a:rPr lang="en-CA" dirty="0" smtClean="0"/>
              <a:t>Project will be tailored based on your expertise - please fill the information form and contact me next week so we can set up a time to discuss it</a:t>
            </a:r>
            <a:endParaRPr lang="en-CA" dirty="0"/>
          </a:p>
          <a:p>
            <a:r>
              <a:rPr lang="en-CA" dirty="0" smtClean="0"/>
              <a:t>General fields you can work on:</a:t>
            </a:r>
          </a:p>
          <a:p>
            <a:pPr lvl="1"/>
            <a:r>
              <a:rPr lang="en-CA" dirty="0" smtClean="0"/>
              <a:t>Embedded applications</a:t>
            </a:r>
          </a:p>
          <a:p>
            <a:pPr lvl="1"/>
            <a:r>
              <a:rPr lang="en-CA" dirty="0" smtClean="0"/>
              <a:t>System Software</a:t>
            </a:r>
          </a:p>
          <a:p>
            <a:pPr lvl="1"/>
            <a:r>
              <a:rPr lang="en-CA" dirty="0" smtClean="0"/>
              <a:t>Hardware Development (FPGA)</a:t>
            </a:r>
          </a:p>
          <a:p>
            <a:pPr lvl="1"/>
            <a:r>
              <a:rPr lang="en-CA" dirty="0" smtClean="0"/>
              <a:t>Formal Verification</a:t>
            </a:r>
            <a:endParaRPr lang="en-CA" dirty="0"/>
          </a:p>
          <a:p>
            <a:r>
              <a:rPr lang="en-CA" dirty="0" smtClean="0"/>
              <a:t>Final report due last day of lectures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89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30966016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CPS applications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1"/>
            <a:ext cx="8565158" cy="978196"/>
          </a:xfrm>
        </p:spPr>
        <p:txBody>
          <a:bodyPr/>
          <a:lstStyle/>
          <a:p>
            <a:r>
              <a:rPr lang="en-CA" sz="2400" dirty="0" smtClean="0"/>
              <a:t>Several new application only possible thanks to the CPS revolution! 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</a:t>
            </a:fld>
            <a:endParaRPr lang="en-CA" dirty="0"/>
          </a:p>
        </p:txBody>
      </p:sp>
      <p:grpSp>
        <p:nvGrpSpPr>
          <p:cNvPr id="9" name="Group 8"/>
          <p:cNvGrpSpPr/>
          <p:nvPr/>
        </p:nvGrpSpPr>
        <p:grpSpPr>
          <a:xfrm>
            <a:off x="911253" y="4205448"/>
            <a:ext cx="3021648" cy="2266236"/>
            <a:chOff x="5943599" y="857250"/>
            <a:chExt cx="3021648" cy="2266236"/>
          </a:xfrm>
        </p:grpSpPr>
        <p:sp>
          <p:nvSpPr>
            <p:cNvPr id="10" name="Rectangle 9"/>
            <p:cNvSpPr/>
            <p:nvPr/>
          </p:nvSpPr>
          <p:spPr>
            <a:xfrm>
              <a:off x="5943600" y="857250"/>
              <a:ext cx="3021647" cy="2209800"/>
            </a:xfrm>
            <a:prstGeom prst="rect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43599" y="857250"/>
              <a:ext cx="3021648" cy="22662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13" name="Content Placeholder 2"/>
          <p:cNvSpPr txBox="1">
            <a:spLocks/>
          </p:cNvSpPr>
          <p:nvPr/>
        </p:nvSpPr>
        <p:spPr bwMode="auto">
          <a:xfrm>
            <a:off x="0" y="1906672"/>
            <a:ext cx="4844154" cy="2052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Integrated operating room: seemingly connect medical devices, plug-and-play functionality</a:t>
            </a:r>
          </a:p>
          <a:p>
            <a:pPr lvl="1"/>
            <a:r>
              <a:rPr lang="en-CA" dirty="0" smtClean="0"/>
              <a:t>Currently: a cable mess</a:t>
            </a:r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3506" y="1614276"/>
            <a:ext cx="4412903" cy="2211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Content Placeholder 2"/>
          <p:cNvSpPr txBox="1">
            <a:spLocks/>
          </p:cNvSpPr>
          <p:nvPr/>
        </p:nvSpPr>
        <p:spPr bwMode="auto">
          <a:xfrm>
            <a:off x="4051005" y="3984280"/>
            <a:ext cx="5092995" cy="25193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ＭＳ Ｐゴシック" charset="-128"/>
              </a:defRPr>
            </a:lvl1pPr>
            <a:lvl2pPr marL="742950" indent="-28575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2pPr>
            <a:lvl3pPr marL="11430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3pPr>
            <a:lvl4pPr marL="16002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4pPr>
            <a:lvl5pPr marL="2057400" indent="-228600" algn="l" defTabSz="457200" rtl="0" eaLnBrk="1" fontAlgn="base" hangingPunct="1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ＭＳ Ｐゴシック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CA" dirty="0" smtClean="0"/>
              <a:t>Smart power grid: predict and response to varying conditions in supply and demand of power.</a:t>
            </a:r>
          </a:p>
          <a:p>
            <a:r>
              <a:rPr lang="en-CA" dirty="0" smtClean="0"/>
              <a:t>An often ignored requirement for sustainable energy…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4200201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Applied Track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2004" y="956930"/>
            <a:ext cx="8565158" cy="5632959"/>
          </a:xfrm>
        </p:spPr>
        <p:txBody>
          <a:bodyPr/>
          <a:lstStyle/>
          <a:p>
            <a:r>
              <a:rPr lang="en-CA" dirty="0" smtClean="0"/>
              <a:t>Closed-book final exam</a:t>
            </a:r>
          </a:p>
          <a:p>
            <a:r>
              <a:rPr lang="en-CA" dirty="0" smtClean="0"/>
              <a:t>It will cover all material in the course</a:t>
            </a:r>
          </a:p>
          <a:p>
            <a:r>
              <a:rPr lang="en-CA" dirty="0" smtClean="0"/>
              <a:t>What you are expected to know:</a:t>
            </a:r>
          </a:p>
          <a:p>
            <a:pPr lvl="1"/>
            <a:r>
              <a:rPr lang="en-CA" dirty="0" smtClean="0"/>
              <a:t>The content of the lecture slides in detail (with possibly some exceptions that will be noted).</a:t>
            </a:r>
          </a:p>
          <a:p>
            <a:pPr lvl="1"/>
            <a:r>
              <a:rPr lang="en-CA" dirty="0" smtClean="0"/>
              <a:t>The key points about each of the assigned papers</a:t>
            </a:r>
          </a:p>
          <a:p>
            <a:pPr lvl="1"/>
            <a:r>
              <a:rPr lang="en-CA" dirty="0" smtClean="0"/>
              <a:t>I will not ask you to remember paper proofs or algorithms in detail (unless otherwise specified in the lecture notes)  </a:t>
            </a:r>
          </a:p>
          <a:p>
            <a:pPr lvl="1"/>
            <a:r>
              <a:rPr lang="en-CA" dirty="0" smtClean="0"/>
              <a:t>If we ask you to apply an algorithm, we will provide you the corresponding paper during the final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90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42738191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 smtClean="0"/>
              <a:t>Office Hour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By appointment.</a:t>
            </a:r>
          </a:p>
          <a:p>
            <a:r>
              <a:rPr lang="en-CA" dirty="0" smtClean="0"/>
              <a:t>To ensure a prompt answer, use ECE750T5 in the title.</a:t>
            </a:r>
          </a:p>
          <a:p>
            <a:endParaRPr lang="en-CA" dirty="0" smtClean="0"/>
          </a:p>
          <a:p>
            <a:r>
              <a:rPr lang="en-CA" dirty="0" smtClean="0"/>
              <a:t>If you are looking for research ideas for your research project, please contact me by Friday Jan 17.</a:t>
            </a:r>
          </a:p>
          <a:p>
            <a:r>
              <a:rPr lang="en-CA" dirty="0" smtClean="0"/>
              <a:t>Similarly, if you wish to take the applied track, please contact me by Friday Jan 17.</a:t>
            </a:r>
            <a:endParaRPr lang="en-CA" dirty="0"/>
          </a:p>
          <a:p>
            <a:r>
              <a:rPr lang="en-CA" dirty="0" smtClean="0"/>
              <a:t>For individual/groups in the research track, I recommend scheduling brief project meetings every 2 weeks (starting with project proposal). </a:t>
            </a:r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281E7-ED26-4FDF-A81D-C63B5C4C571A}" type="slidenum">
              <a:rPr lang="en-CA" smtClean="0"/>
              <a:pPr/>
              <a:t>91</a:t>
            </a:fld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18039341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Engineering_Black">
  <a:themeElements>
    <a:clrScheme name="Waterloo 1">
      <a:dk1>
        <a:sysClr val="windowText" lastClr="000000"/>
      </a:dk1>
      <a:lt1>
        <a:srgbClr val="FFFFFF"/>
      </a:lt1>
      <a:dk2>
        <a:srgbClr val="57068C"/>
      </a:dk2>
      <a:lt2>
        <a:srgbClr val="FFFFFF"/>
      </a:lt2>
      <a:accent1>
        <a:srgbClr val="0073CF"/>
      </a:accent1>
      <a:accent2>
        <a:srgbClr val="E98300"/>
      </a:accent2>
      <a:accent3>
        <a:srgbClr val="E0249A"/>
      </a:accent3>
      <a:accent4>
        <a:srgbClr val="009AA6"/>
      </a:accent4>
      <a:accent5>
        <a:srgbClr val="B6BF00"/>
      </a:accent5>
      <a:accent6>
        <a:srgbClr val="96172E"/>
      </a:accent6>
      <a:hlink>
        <a:srgbClr val="FECB00"/>
      </a:hlink>
      <a:folHlink>
        <a:srgbClr val="FECB0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Engineering_Black</Template>
  <TotalTime>1422</TotalTime>
  <Words>6140</Words>
  <Application>Microsoft Macintosh PowerPoint</Application>
  <PresentationFormat>On-screen Show (4:3)</PresentationFormat>
  <Paragraphs>847</Paragraphs>
  <Slides>91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93" baseType="lpstr">
      <vt:lpstr>Engineering_Black</vt:lpstr>
      <vt:lpstr>Equation</vt:lpstr>
      <vt:lpstr>ECE 720T5 Winter 2014       Cyber-Physical Systems</vt:lpstr>
      <vt:lpstr>Today’s Outline</vt:lpstr>
      <vt:lpstr>Cyber-Physical Systems – Concepts and Challenges</vt:lpstr>
      <vt:lpstr>Embedded Systems</vt:lpstr>
      <vt:lpstr>Embedded Systems and the Market</vt:lpstr>
      <vt:lpstr>Embedded Systems are getting more complex</vt:lpstr>
      <vt:lpstr>… and more Interconnected</vt:lpstr>
      <vt:lpstr>CPS – the next evolution</vt:lpstr>
      <vt:lpstr>CPS applications</vt:lpstr>
      <vt:lpstr>CPS applications</vt:lpstr>
      <vt:lpstr>CPS Requirements</vt:lpstr>
      <vt:lpstr>CPS as multidisciplinary approach</vt:lpstr>
      <vt:lpstr>CPS Challenges – Design Abstractions</vt:lpstr>
      <vt:lpstr>Current Design Flow</vt:lpstr>
      <vt:lpstr>Reliable CPS: not so much!</vt:lpstr>
      <vt:lpstr>Reliable CPS: not so much!</vt:lpstr>
      <vt:lpstr>CPS Challenges - Safety</vt:lpstr>
      <vt:lpstr>CPS Challenges - Safety</vt:lpstr>
      <vt:lpstr>Verification &amp; Certification</vt:lpstr>
      <vt:lpstr>CPS Challenges - Integration</vt:lpstr>
      <vt:lpstr>CPS Challenges - Timing Predictability</vt:lpstr>
      <vt:lpstr>CPS Challenges - Timing Predictability</vt:lpstr>
      <vt:lpstr>Real-Time and Composability</vt:lpstr>
      <vt:lpstr>Ex: Memory and Composability Issues</vt:lpstr>
      <vt:lpstr>COTS Components</vt:lpstr>
      <vt:lpstr>COTS example: Bus Arbitration</vt:lpstr>
      <vt:lpstr>What is Required - Isolation</vt:lpstr>
      <vt:lpstr>CPS Challenges – Software Models</vt:lpstr>
      <vt:lpstr>CPS Challenges - Security</vt:lpstr>
      <vt:lpstr>What the course is about</vt:lpstr>
      <vt:lpstr>What the course is about</vt:lpstr>
      <vt:lpstr>What we are not going to cover</vt:lpstr>
      <vt:lpstr>What about scheduling?</vt:lpstr>
      <vt:lpstr>Course Overview</vt:lpstr>
      <vt:lpstr>Why an overview?</vt:lpstr>
      <vt:lpstr>Course Topics</vt:lpstr>
      <vt:lpstr>Course Topics</vt:lpstr>
      <vt:lpstr>Course Topics</vt:lpstr>
      <vt:lpstr>Course Topics</vt:lpstr>
      <vt:lpstr>Course Topics</vt:lpstr>
      <vt:lpstr>3. Predictable Computer Architecture</vt:lpstr>
      <vt:lpstr>Re-design vs Modification vs Analysis?</vt:lpstr>
      <vt:lpstr>Re-design vs Modification vs Analysis?</vt:lpstr>
      <vt:lpstr>Re-design vs Modification vs Analysis?</vt:lpstr>
      <vt:lpstr>Re-design vs Modification vs Analysis?</vt:lpstr>
      <vt:lpstr>Re-design vs Modification vs Analysis?</vt:lpstr>
      <vt:lpstr>Memory architectures</vt:lpstr>
      <vt:lpstr>Memory architectures</vt:lpstr>
      <vt:lpstr>Memory controllers</vt:lpstr>
      <vt:lpstr>Interconnects and I/O</vt:lpstr>
      <vt:lpstr>Heterogeneous Systems </vt:lpstr>
      <vt:lpstr>Course Topics</vt:lpstr>
      <vt:lpstr>Real-Time OS</vt:lpstr>
      <vt:lpstr>OS Predictability</vt:lpstr>
      <vt:lpstr>Example: Interrupt Processing</vt:lpstr>
      <vt:lpstr>User Configurability</vt:lpstr>
      <vt:lpstr>Reliability</vt:lpstr>
      <vt:lpstr>New OS Abstractions?</vt:lpstr>
      <vt:lpstr>Safety Hypervisors</vt:lpstr>
      <vt:lpstr>Memory Optimization</vt:lpstr>
      <vt:lpstr>OS Organization</vt:lpstr>
      <vt:lpstr>Course Topics</vt:lpstr>
      <vt:lpstr>How Timing Analysis Work</vt:lpstr>
      <vt:lpstr>The Worst-Case Execution Time Problem</vt:lpstr>
      <vt:lpstr>The Worst-Case Execution Time Problem</vt:lpstr>
      <vt:lpstr>The Worst-Case Execution Time Problem</vt:lpstr>
      <vt:lpstr>Performance Analysis</vt:lpstr>
      <vt:lpstr>Performance Analysis</vt:lpstr>
      <vt:lpstr>Course Topics</vt:lpstr>
      <vt:lpstr>Models, Verification, and other topics</vt:lpstr>
      <vt:lpstr>Architecture Description Languages</vt:lpstr>
      <vt:lpstr>Architecture Description Languages</vt:lpstr>
      <vt:lpstr>Formal Methods and Timing</vt:lpstr>
      <vt:lpstr>Hybrid Models and Verification</vt:lpstr>
      <vt:lpstr>Run-Time Monitoring</vt:lpstr>
      <vt:lpstr>Course Organization &amp; Administrative Matters </vt:lpstr>
      <vt:lpstr>Instructors</vt:lpstr>
      <vt:lpstr>Lecture Organization</vt:lpstr>
      <vt:lpstr>Seminar Presentation</vt:lpstr>
      <vt:lpstr>Seminar Presentation</vt:lpstr>
      <vt:lpstr>Website</vt:lpstr>
      <vt:lpstr>Course Tracks</vt:lpstr>
      <vt:lpstr>Research Track</vt:lpstr>
      <vt:lpstr>Research Track</vt:lpstr>
      <vt:lpstr>Research Track</vt:lpstr>
      <vt:lpstr>Research Track</vt:lpstr>
      <vt:lpstr>Research Track</vt:lpstr>
      <vt:lpstr>Applied Track</vt:lpstr>
      <vt:lpstr>Applied Track</vt:lpstr>
      <vt:lpstr>Applied Track</vt:lpstr>
      <vt:lpstr>Office Hour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rpellizz</dc:creator>
  <cp:lastModifiedBy>Rodolfo Pellizzoni</cp:lastModifiedBy>
  <cp:revision>386</cp:revision>
  <cp:lastPrinted>2010-03-08T19:59:32Z</cp:lastPrinted>
  <dcterms:created xsi:type="dcterms:W3CDTF">2011-07-11T00:40:10Z</dcterms:created>
  <dcterms:modified xsi:type="dcterms:W3CDTF">2014-01-07T22:08:58Z</dcterms:modified>
</cp:coreProperties>
</file>