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556" r:id="rId3"/>
    <p:sldId id="512" r:id="rId4"/>
    <p:sldId id="513" r:id="rId5"/>
    <p:sldId id="552" r:id="rId6"/>
    <p:sldId id="554" r:id="rId7"/>
    <p:sldId id="555" r:id="rId8"/>
    <p:sldId id="514" r:id="rId9"/>
    <p:sldId id="551" r:id="rId10"/>
    <p:sldId id="516" r:id="rId11"/>
    <p:sldId id="517" r:id="rId12"/>
    <p:sldId id="522" r:id="rId13"/>
    <p:sldId id="543" r:id="rId14"/>
    <p:sldId id="544" r:id="rId15"/>
    <p:sldId id="545" r:id="rId16"/>
    <p:sldId id="546" r:id="rId17"/>
    <p:sldId id="548" r:id="rId18"/>
    <p:sldId id="547" r:id="rId19"/>
    <p:sldId id="549" r:id="rId20"/>
    <p:sldId id="550" r:id="rId21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F214EA-474A-4334-A62F-9999E722DA2C}">
          <p14:sldIdLst>
            <p14:sldId id="256"/>
            <p14:sldId id="556"/>
            <p14:sldId id="512"/>
            <p14:sldId id="513"/>
            <p14:sldId id="552"/>
            <p14:sldId id="554"/>
            <p14:sldId id="555"/>
            <p14:sldId id="514"/>
            <p14:sldId id="551"/>
            <p14:sldId id="516"/>
            <p14:sldId id="517"/>
            <p14:sldId id="522"/>
            <p14:sldId id="543"/>
            <p14:sldId id="544"/>
            <p14:sldId id="545"/>
            <p14:sldId id="546"/>
            <p14:sldId id="548"/>
            <p14:sldId id="547"/>
            <p14:sldId id="549"/>
            <p14:sldId id="55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8182" autoAdjust="0"/>
  </p:normalViewPr>
  <p:slideViewPr>
    <p:cSldViewPr snapToGrid="0" snapToObjects="1">
      <p:cViewPr>
        <p:scale>
          <a:sx n="100" d="100"/>
          <a:sy n="100" d="100"/>
        </p:scale>
        <p:origin x="-832" y="-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D4B28-E48A-4072-9159-A2EA3DEAAE79}" type="datetimeFigureOut">
              <a:rPr lang="en-CA" smtClean="0"/>
              <a:t>3/25/14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3BA49-2B02-4A24-9E99-FC23E1A79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24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8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04" y="0"/>
            <a:ext cx="8565158" cy="861237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19515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DA3D6-BA25-433F-A9BA-5036AE111D03}" type="datetime1">
              <a:rPr lang="en-CA" smtClean="0"/>
              <a:t>3/25/14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3082" y="6106559"/>
            <a:ext cx="966175" cy="365125"/>
          </a:xfrm>
        </p:spPr>
        <p:txBody>
          <a:bodyPr/>
          <a:lstStyle>
            <a:lvl1pPr>
              <a:defRPr/>
            </a:lvl1pPr>
          </a:lstStyle>
          <a:p>
            <a:fld id="{9E8281E7-ED26-4FDF-A81D-C63B5C4C571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008" y="5830349"/>
            <a:ext cx="2223083" cy="643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861237"/>
            <a:ext cx="9144000" cy="4390"/>
          </a:xfrm>
          <a:prstGeom prst="line">
            <a:avLst/>
          </a:prstGeom>
          <a:ln w="12700" cmpd="sng">
            <a:solidFill>
              <a:srgbClr val="4A23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54196" y="610870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CA" dirty="0" smtClean="0"/>
              <a:t>/</a:t>
            </a:r>
            <a:r>
              <a:rPr lang="en-CA" baseline="0" dirty="0" smtClean="0"/>
              <a:t> </a:t>
            </a:r>
            <a:r>
              <a:rPr lang="en-CA" baseline="0" dirty="0" smtClean="0"/>
              <a:t>20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721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58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D0014-C320-4223-B3CF-C6D006A281E8}" type="datetime1">
              <a:rPr lang="en-CA" smtClean="0"/>
              <a:t>3/25/14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0B6C9-74B1-4D63-A8AE-62FC058CA6E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67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C0AF0-110E-402C-B9B4-1E65A5CAEB6F}" type="datetime1">
              <a:rPr lang="en-CA" smtClean="0"/>
              <a:t>3/25/14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7D0F1-AF9F-4725-A92B-88ECFB40C4B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33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E1FA2-6918-4420-A423-A3AF65C20276}" type="datetime1">
              <a:rPr lang="en-CA" smtClean="0"/>
              <a:t>3/25/14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38026-329F-4D12-BF8A-D8C726627C7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29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4AA4C-BE25-4A96-A1D0-57E82FB7B036}" type="datetime1">
              <a:rPr lang="en-CA" smtClean="0"/>
              <a:t>3/25/14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E6E1-08A3-4AC1-B41C-052042F445A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74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F8E3F-6E57-4BF6-978F-E0A16BD28633}" type="datetime1">
              <a:rPr lang="en-CA" smtClean="0"/>
              <a:t>3/25/14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F9F8-463D-4CD6-95B9-B1C20388211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88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0AB6D-57E4-4157-A3AC-E721F379C44A}" type="datetime1">
              <a:rPr lang="en-CA" smtClean="0"/>
              <a:t>3/25/14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C2A06-1BFC-4AC4-9B35-69C76D4C2B0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15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49CF754-CA6D-4F0F-A54C-6670EC127DB0}" type="datetime1">
              <a:rPr lang="en-CA" smtClean="0"/>
              <a:t>3/25/14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7" y="608965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3F60D685-141D-4225-82A7-0CA82435C40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4" r:id="rId2"/>
    <p:sldLayoutId id="2147483712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174750" y="1182688"/>
            <a:ext cx="7512050" cy="2417762"/>
          </a:xfrm>
        </p:spPr>
        <p:txBody>
          <a:bodyPr/>
          <a:lstStyle/>
          <a:p>
            <a:pPr eaLnBrk="1" hangingPunct="1"/>
            <a:r>
              <a:rPr lang="en-US" dirty="0" smtClean="0"/>
              <a:t>ECE 720T5 Winter 2014       Cyber-Physical Systems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3240088" y="3684588"/>
            <a:ext cx="4967287" cy="1168400"/>
          </a:xfrm>
        </p:spPr>
        <p:txBody>
          <a:bodyPr/>
          <a:lstStyle/>
          <a:p>
            <a:pPr eaLnBrk="1" hangingPunct="1"/>
            <a:r>
              <a:rPr lang="en-US" dirty="0" smtClean="0"/>
              <a:t>Rodolfo </a:t>
            </a:r>
            <a:r>
              <a:rPr lang="en-US" dirty="0" err="1" smtClean="0"/>
              <a:t>Pellizzoni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861238"/>
            <a:ext cx="8565158" cy="5610446"/>
          </a:xfrm>
        </p:spPr>
        <p:txBody>
          <a:bodyPr/>
          <a:lstStyle/>
          <a:p>
            <a:r>
              <a:rPr lang="en-US" dirty="0" smtClean="0"/>
              <a:t>Two main issues: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How do we generate the events? Answer – architecture specific.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Where do we run the monitors?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514350" indent="-457200"/>
            <a:r>
              <a:rPr lang="en-US" dirty="0" smtClean="0"/>
              <a:t>Most available frameworks use software-based solutions.</a:t>
            </a:r>
          </a:p>
          <a:p>
            <a:pPr marL="914400" lvl="1" indent="-457200"/>
            <a:r>
              <a:rPr lang="en-US" dirty="0" smtClean="0"/>
              <a:t>Event generation hooks are inserted by the compiler into the code.</a:t>
            </a:r>
          </a:p>
          <a:p>
            <a:pPr marL="914400" lvl="1" indent="-457200"/>
            <a:r>
              <a:rPr lang="en-US" dirty="0" smtClean="0"/>
              <a:t>Monitors are run in SW either on the same processor or a separate processor.</a:t>
            </a:r>
          </a:p>
          <a:p>
            <a:pPr marL="914400" lvl="1" indent="-457200"/>
            <a:endParaRPr lang="en-US" dirty="0" smtClean="0"/>
          </a:p>
          <a:p>
            <a:pPr marL="514350" indent="-457200"/>
            <a:r>
              <a:rPr lang="en-US" dirty="0" smtClean="0"/>
              <a:t>Problem: the overhead is typically not predictable – how many events gets generated?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1155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Predictable Monitoring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Sampling-based monitoring</a:t>
            </a:r>
          </a:p>
          <a:p>
            <a:pPr lvl="1"/>
            <a:r>
              <a:rPr lang="en-US" dirty="0" smtClean="0"/>
              <a:t>Instead of running the monitor every time an event is generated, sample the system periodically. </a:t>
            </a:r>
          </a:p>
          <a:p>
            <a:pPr lvl="1"/>
            <a:r>
              <a:rPr lang="en-US" dirty="0" smtClean="0"/>
              <a:t>Analysis is required to ensure that the sampling happens often enough to capture the properties of interest.</a:t>
            </a:r>
          </a:p>
          <a:p>
            <a:pPr lvl="1"/>
            <a:endParaRPr lang="en-US" dirty="0"/>
          </a:p>
          <a:p>
            <a:r>
              <a:rPr lang="en-US" dirty="0" smtClean="0"/>
              <a:t>Hardware-base monitoring</a:t>
            </a:r>
          </a:p>
          <a:p>
            <a:pPr lvl="1"/>
            <a:r>
              <a:rPr lang="en-US" dirty="0" smtClean="0"/>
              <a:t>Required for HW components with no corresponding SW code</a:t>
            </a:r>
          </a:p>
          <a:p>
            <a:pPr lvl="1"/>
            <a:r>
              <a:rPr lang="en-US" dirty="0" smtClean="0"/>
              <a:t>Run both the event generator and the monitors in HW</a:t>
            </a:r>
          </a:p>
          <a:p>
            <a:pPr lvl="1"/>
            <a:r>
              <a:rPr lang="en-US" dirty="0" smtClean="0"/>
              <a:t>Potentially zero timing overhead (if done right)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603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Cyberphysical</a:t>
            </a:r>
            <a:r>
              <a:rPr lang="en-US" dirty="0" smtClean="0"/>
              <a:t> System Runtime Verification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3427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396" y="2844799"/>
            <a:ext cx="5901122" cy="2794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29200" y="2844799"/>
            <a:ext cx="1409700" cy="2514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56930"/>
            <a:ext cx="9017000" cy="5195157"/>
          </a:xfrm>
        </p:spPr>
        <p:txBody>
          <a:bodyPr/>
          <a:lstStyle/>
          <a:p>
            <a:r>
              <a:rPr lang="en-US" dirty="0" smtClean="0"/>
              <a:t>Run-time verification for Control Systems.</a:t>
            </a:r>
          </a:p>
          <a:p>
            <a:r>
              <a:rPr lang="en-US" dirty="0" smtClean="0"/>
              <a:t>Under normal conditions, run a complex controller.</a:t>
            </a:r>
          </a:p>
          <a:p>
            <a:r>
              <a:rPr lang="en-US" dirty="0" smtClean="0"/>
              <a:t>If the complex controller fails, switch to a simpler, verified one.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8026-329F-4D12-BF8A-D8C726627C77}" type="slidenum">
              <a:rPr lang="en-CA" smtClean="0"/>
              <a:pPr/>
              <a:t>13</a:t>
            </a:fld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00" y="3048435"/>
            <a:ext cx="3898900" cy="25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9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Model: Hybrid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956930"/>
            <a:ext cx="8740162" cy="5195157"/>
          </a:xfrm>
        </p:spPr>
        <p:txBody>
          <a:bodyPr/>
          <a:lstStyle/>
          <a:p>
            <a:r>
              <a:rPr lang="en-US" dirty="0" smtClean="0"/>
              <a:t>Similar to timed automata + continuous state</a:t>
            </a:r>
          </a:p>
          <a:p>
            <a:pPr lvl="1"/>
            <a:r>
              <a:rPr lang="en-US" dirty="0" smtClean="0"/>
              <a:t>Discrete states and transitions</a:t>
            </a:r>
          </a:p>
          <a:p>
            <a:pPr lvl="1"/>
            <a:r>
              <a:rPr lang="en-US" dirty="0" smtClean="0"/>
              <a:t>Timers, guards on transitions, invariants on states</a:t>
            </a:r>
          </a:p>
          <a:p>
            <a:pPr lvl="1"/>
            <a:r>
              <a:rPr lang="en-US" dirty="0" smtClean="0"/>
              <a:t>New: continuous-state variables (ex: position, velocity, …)</a:t>
            </a:r>
          </a:p>
          <a:p>
            <a:pPr lvl="1"/>
            <a:r>
              <a:rPr lang="en-US" dirty="0" smtClean="0"/>
              <a:t>New: dynamic in each state (differential equations)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14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298793"/>
            <a:ext cx="8963416" cy="31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Model: Hybrid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956930"/>
            <a:ext cx="8740162" cy="5195157"/>
          </a:xfrm>
        </p:spPr>
        <p:txBody>
          <a:bodyPr/>
          <a:lstStyle/>
          <a:p>
            <a:r>
              <a:rPr lang="en-US" dirty="0" smtClean="0"/>
              <a:t>Similar to timed automata + continuous state</a:t>
            </a:r>
          </a:p>
          <a:p>
            <a:pPr lvl="1"/>
            <a:r>
              <a:rPr lang="en-US" dirty="0" smtClean="0"/>
              <a:t>Discrete states and transitions</a:t>
            </a:r>
          </a:p>
          <a:p>
            <a:pPr lvl="1"/>
            <a:r>
              <a:rPr lang="en-US" dirty="0" smtClean="0"/>
              <a:t>Timers, guards on transitions, invariants on states</a:t>
            </a:r>
          </a:p>
          <a:p>
            <a:pPr lvl="1"/>
            <a:r>
              <a:rPr lang="en-US" dirty="0" smtClean="0"/>
              <a:t>New: continuous-state variables (ex: position, velocity, …)</a:t>
            </a:r>
          </a:p>
          <a:p>
            <a:pPr lvl="1"/>
            <a:r>
              <a:rPr lang="en-US" dirty="0" smtClean="0"/>
              <a:t>New: dynamic in each state (differential equations)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15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599"/>
            <a:ext cx="9144000" cy="21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85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1"/>
            <a:ext cx="8565158" cy="1506870"/>
          </a:xfrm>
        </p:spPr>
        <p:txBody>
          <a:bodyPr/>
          <a:lstStyle/>
          <a:p>
            <a:r>
              <a:rPr lang="en-US" dirty="0" smtClean="0"/>
              <a:t>Discretize the continuous state space.</a:t>
            </a:r>
          </a:p>
          <a:p>
            <a:r>
              <a:rPr lang="en-US" dirty="0" smtClean="0"/>
              <a:t>From each discretized state space, compute the set of all reachable states in Delta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16</a:t>
            </a:fld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30300" y="2334660"/>
            <a:ext cx="0" cy="3782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30300" y="6117119"/>
            <a:ext cx="5486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336800" y="3111500"/>
            <a:ext cx="2641600" cy="2184400"/>
          </a:xfrm>
          <a:custGeom>
            <a:avLst/>
            <a:gdLst>
              <a:gd name="connsiteX0" fmla="*/ 38100 w 2641600"/>
              <a:gd name="connsiteY0" fmla="*/ 2184400 h 2184400"/>
              <a:gd name="connsiteX1" fmla="*/ 50800 w 2641600"/>
              <a:gd name="connsiteY1" fmla="*/ 2108200 h 2184400"/>
              <a:gd name="connsiteX2" fmla="*/ 76200 w 2641600"/>
              <a:gd name="connsiteY2" fmla="*/ 2006600 h 2184400"/>
              <a:gd name="connsiteX3" fmla="*/ 38100 w 2641600"/>
              <a:gd name="connsiteY3" fmla="*/ 1714500 h 2184400"/>
              <a:gd name="connsiteX4" fmla="*/ 25400 w 2641600"/>
              <a:gd name="connsiteY4" fmla="*/ 1676400 h 2184400"/>
              <a:gd name="connsiteX5" fmla="*/ 0 w 2641600"/>
              <a:gd name="connsiteY5" fmla="*/ 1574800 h 2184400"/>
              <a:gd name="connsiteX6" fmla="*/ 12700 w 2641600"/>
              <a:gd name="connsiteY6" fmla="*/ 1422400 h 2184400"/>
              <a:gd name="connsiteX7" fmla="*/ 76200 w 2641600"/>
              <a:gd name="connsiteY7" fmla="*/ 1371600 h 2184400"/>
              <a:gd name="connsiteX8" fmla="*/ 152400 w 2641600"/>
              <a:gd name="connsiteY8" fmla="*/ 1346200 h 2184400"/>
              <a:gd name="connsiteX9" fmla="*/ 203200 w 2641600"/>
              <a:gd name="connsiteY9" fmla="*/ 1308100 h 2184400"/>
              <a:gd name="connsiteX10" fmla="*/ 241300 w 2641600"/>
              <a:gd name="connsiteY10" fmla="*/ 1282700 h 2184400"/>
              <a:gd name="connsiteX11" fmla="*/ 254000 w 2641600"/>
              <a:gd name="connsiteY11" fmla="*/ 1244600 h 2184400"/>
              <a:gd name="connsiteX12" fmla="*/ 279400 w 2641600"/>
              <a:gd name="connsiteY12" fmla="*/ 863600 h 2184400"/>
              <a:gd name="connsiteX13" fmla="*/ 381000 w 2641600"/>
              <a:gd name="connsiteY13" fmla="*/ 787400 h 2184400"/>
              <a:gd name="connsiteX14" fmla="*/ 419100 w 2641600"/>
              <a:gd name="connsiteY14" fmla="*/ 774700 h 2184400"/>
              <a:gd name="connsiteX15" fmla="*/ 495300 w 2641600"/>
              <a:gd name="connsiteY15" fmla="*/ 723900 h 2184400"/>
              <a:gd name="connsiteX16" fmla="*/ 533400 w 2641600"/>
              <a:gd name="connsiteY16" fmla="*/ 647700 h 2184400"/>
              <a:gd name="connsiteX17" fmla="*/ 584200 w 2641600"/>
              <a:gd name="connsiteY17" fmla="*/ 533400 h 2184400"/>
              <a:gd name="connsiteX18" fmla="*/ 596900 w 2641600"/>
              <a:gd name="connsiteY18" fmla="*/ 495300 h 2184400"/>
              <a:gd name="connsiteX19" fmla="*/ 647700 w 2641600"/>
              <a:gd name="connsiteY19" fmla="*/ 393700 h 2184400"/>
              <a:gd name="connsiteX20" fmla="*/ 736600 w 2641600"/>
              <a:gd name="connsiteY20" fmla="*/ 355600 h 2184400"/>
              <a:gd name="connsiteX21" fmla="*/ 774700 w 2641600"/>
              <a:gd name="connsiteY21" fmla="*/ 317500 h 2184400"/>
              <a:gd name="connsiteX22" fmla="*/ 825500 w 2641600"/>
              <a:gd name="connsiteY22" fmla="*/ 304800 h 2184400"/>
              <a:gd name="connsiteX23" fmla="*/ 914400 w 2641600"/>
              <a:gd name="connsiteY23" fmla="*/ 279400 h 2184400"/>
              <a:gd name="connsiteX24" fmla="*/ 990600 w 2641600"/>
              <a:gd name="connsiteY24" fmla="*/ 228600 h 2184400"/>
              <a:gd name="connsiteX25" fmla="*/ 1079500 w 2641600"/>
              <a:gd name="connsiteY25" fmla="*/ 203200 h 2184400"/>
              <a:gd name="connsiteX26" fmla="*/ 1155700 w 2641600"/>
              <a:gd name="connsiteY26" fmla="*/ 177800 h 2184400"/>
              <a:gd name="connsiteX27" fmla="*/ 1244600 w 2641600"/>
              <a:gd name="connsiteY27" fmla="*/ 139700 h 2184400"/>
              <a:gd name="connsiteX28" fmla="*/ 1295400 w 2641600"/>
              <a:gd name="connsiteY28" fmla="*/ 88900 h 2184400"/>
              <a:gd name="connsiteX29" fmla="*/ 1333500 w 2641600"/>
              <a:gd name="connsiteY29" fmla="*/ 63500 h 2184400"/>
              <a:gd name="connsiteX30" fmla="*/ 1422400 w 2641600"/>
              <a:gd name="connsiteY30" fmla="*/ 0 h 2184400"/>
              <a:gd name="connsiteX31" fmla="*/ 1790700 w 2641600"/>
              <a:gd name="connsiteY31" fmla="*/ 12700 h 2184400"/>
              <a:gd name="connsiteX32" fmla="*/ 1917700 w 2641600"/>
              <a:gd name="connsiteY32" fmla="*/ 63500 h 2184400"/>
              <a:gd name="connsiteX33" fmla="*/ 2019300 w 2641600"/>
              <a:gd name="connsiteY33" fmla="*/ 88900 h 2184400"/>
              <a:gd name="connsiteX34" fmla="*/ 2057400 w 2641600"/>
              <a:gd name="connsiteY34" fmla="*/ 127000 h 2184400"/>
              <a:gd name="connsiteX35" fmla="*/ 2095500 w 2641600"/>
              <a:gd name="connsiteY35" fmla="*/ 139700 h 2184400"/>
              <a:gd name="connsiteX36" fmla="*/ 2146300 w 2641600"/>
              <a:gd name="connsiteY36" fmla="*/ 165100 h 2184400"/>
              <a:gd name="connsiteX37" fmla="*/ 2184400 w 2641600"/>
              <a:gd name="connsiteY37" fmla="*/ 228600 h 2184400"/>
              <a:gd name="connsiteX38" fmla="*/ 2197100 w 2641600"/>
              <a:gd name="connsiteY38" fmla="*/ 266700 h 2184400"/>
              <a:gd name="connsiteX39" fmla="*/ 2222500 w 2641600"/>
              <a:gd name="connsiteY39" fmla="*/ 330200 h 2184400"/>
              <a:gd name="connsiteX40" fmla="*/ 2247900 w 2641600"/>
              <a:gd name="connsiteY40" fmla="*/ 431800 h 2184400"/>
              <a:gd name="connsiteX41" fmla="*/ 2260600 w 2641600"/>
              <a:gd name="connsiteY41" fmla="*/ 546100 h 2184400"/>
              <a:gd name="connsiteX42" fmla="*/ 2311400 w 2641600"/>
              <a:gd name="connsiteY42" fmla="*/ 558800 h 2184400"/>
              <a:gd name="connsiteX43" fmla="*/ 2374900 w 2641600"/>
              <a:gd name="connsiteY43" fmla="*/ 571500 h 2184400"/>
              <a:gd name="connsiteX44" fmla="*/ 2641600 w 2641600"/>
              <a:gd name="connsiteY44" fmla="*/ 5842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41600" h="2184400">
                <a:moveTo>
                  <a:pt x="38100" y="2184400"/>
                </a:moveTo>
                <a:cubicBezTo>
                  <a:pt x="42333" y="2159000"/>
                  <a:pt x="45405" y="2133379"/>
                  <a:pt x="50800" y="2108200"/>
                </a:cubicBezTo>
                <a:cubicBezTo>
                  <a:pt x="58114" y="2074066"/>
                  <a:pt x="76200" y="2041509"/>
                  <a:pt x="76200" y="2006600"/>
                </a:cubicBezTo>
                <a:cubicBezTo>
                  <a:pt x="76200" y="1918106"/>
                  <a:pt x="64540" y="1807039"/>
                  <a:pt x="38100" y="1714500"/>
                </a:cubicBezTo>
                <a:cubicBezTo>
                  <a:pt x="34422" y="1701628"/>
                  <a:pt x="28647" y="1689387"/>
                  <a:pt x="25400" y="1676400"/>
                </a:cubicBezTo>
                <a:lnTo>
                  <a:pt x="0" y="1574800"/>
                </a:lnTo>
                <a:cubicBezTo>
                  <a:pt x="4233" y="1524000"/>
                  <a:pt x="-5199" y="1470130"/>
                  <a:pt x="12700" y="1422400"/>
                </a:cubicBezTo>
                <a:cubicBezTo>
                  <a:pt x="22218" y="1397019"/>
                  <a:pt x="52403" y="1384580"/>
                  <a:pt x="76200" y="1371600"/>
                </a:cubicBezTo>
                <a:cubicBezTo>
                  <a:pt x="99705" y="1358779"/>
                  <a:pt x="152400" y="1346200"/>
                  <a:pt x="152400" y="1346200"/>
                </a:cubicBezTo>
                <a:cubicBezTo>
                  <a:pt x="169333" y="1333500"/>
                  <a:pt x="185976" y="1320403"/>
                  <a:pt x="203200" y="1308100"/>
                </a:cubicBezTo>
                <a:cubicBezTo>
                  <a:pt x="215620" y="1299228"/>
                  <a:pt x="231765" y="1294619"/>
                  <a:pt x="241300" y="1282700"/>
                </a:cubicBezTo>
                <a:cubicBezTo>
                  <a:pt x="249663" y="1272247"/>
                  <a:pt x="249767" y="1257300"/>
                  <a:pt x="254000" y="1244600"/>
                </a:cubicBezTo>
                <a:cubicBezTo>
                  <a:pt x="242707" y="1097795"/>
                  <a:pt x="222424" y="1013163"/>
                  <a:pt x="279400" y="863600"/>
                </a:cubicBezTo>
                <a:cubicBezTo>
                  <a:pt x="281599" y="857827"/>
                  <a:pt x="361575" y="797112"/>
                  <a:pt x="381000" y="787400"/>
                </a:cubicBezTo>
                <a:cubicBezTo>
                  <a:pt x="392974" y="781413"/>
                  <a:pt x="407398" y="781201"/>
                  <a:pt x="419100" y="774700"/>
                </a:cubicBezTo>
                <a:cubicBezTo>
                  <a:pt x="445785" y="759875"/>
                  <a:pt x="495300" y="723900"/>
                  <a:pt x="495300" y="723900"/>
                </a:cubicBezTo>
                <a:cubicBezTo>
                  <a:pt x="544113" y="650681"/>
                  <a:pt x="501852" y="721312"/>
                  <a:pt x="533400" y="647700"/>
                </a:cubicBezTo>
                <a:cubicBezTo>
                  <a:pt x="591124" y="513010"/>
                  <a:pt x="525122" y="690941"/>
                  <a:pt x="584200" y="533400"/>
                </a:cubicBezTo>
                <a:cubicBezTo>
                  <a:pt x="588900" y="520865"/>
                  <a:pt x="591360" y="507487"/>
                  <a:pt x="596900" y="495300"/>
                </a:cubicBezTo>
                <a:cubicBezTo>
                  <a:pt x="612568" y="460830"/>
                  <a:pt x="616195" y="414703"/>
                  <a:pt x="647700" y="393700"/>
                </a:cubicBezTo>
                <a:cubicBezTo>
                  <a:pt x="700323" y="358618"/>
                  <a:pt x="670992" y="372002"/>
                  <a:pt x="736600" y="355600"/>
                </a:cubicBezTo>
                <a:cubicBezTo>
                  <a:pt x="749300" y="342900"/>
                  <a:pt x="759106" y="326411"/>
                  <a:pt x="774700" y="317500"/>
                </a:cubicBezTo>
                <a:cubicBezTo>
                  <a:pt x="789855" y="308840"/>
                  <a:pt x="808717" y="309595"/>
                  <a:pt x="825500" y="304800"/>
                </a:cubicBezTo>
                <a:cubicBezTo>
                  <a:pt x="953037" y="268361"/>
                  <a:pt x="755591" y="319102"/>
                  <a:pt x="914400" y="279400"/>
                </a:cubicBezTo>
                <a:cubicBezTo>
                  <a:pt x="939800" y="262467"/>
                  <a:pt x="961640" y="238253"/>
                  <a:pt x="990600" y="228600"/>
                </a:cubicBezTo>
                <a:cubicBezTo>
                  <a:pt x="1118643" y="185919"/>
                  <a:pt x="920032" y="251040"/>
                  <a:pt x="1079500" y="203200"/>
                </a:cubicBezTo>
                <a:cubicBezTo>
                  <a:pt x="1105145" y="195507"/>
                  <a:pt x="1130300" y="186267"/>
                  <a:pt x="1155700" y="177800"/>
                </a:cubicBezTo>
                <a:cubicBezTo>
                  <a:pt x="1185128" y="167991"/>
                  <a:pt x="1219491" y="158532"/>
                  <a:pt x="1244600" y="139700"/>
                </a:cubicBezTo>
                <a:cubicBezTo>
                  <a:pt x="1263758" y="125332"/>
                  <a:pt x="1277218" y="104485"/>
                  <a:pt x="1295400" y="88900"/>
                </a:cubicBezTo>
                <a:cubicBezTo>
                  <a:pt x="1306989" y="78967"/>
                  <a:pt x="1321080" y="72372"/>
                  <a:pt x="1333500" y="63500"/>
                </a:cubicBezTo>
                <a:cubicBezTo>
                  <a:pt x="1443769" y="-15264"/>
                  <a:pt x="1332610" y="59860"/>
                  <a:pt x="1422400" y="0"/>
                </a:cubicBezTo>
                <a:cubicBezTo>
                  <a:pt x="1545167" y="4233"/>
                  <a:pt x="1668060" y="5692"/>
                  <a:pt x="1790700" y="12700"/>
                </a:cubicBezTo>
                <a:cubicBezTo>
                  <a:pt x="1938740" y="21159"/>
                  <a:pt x="1804410" y="16296"/>
                  <a:pt x="1917700" y="63500"/>
                </a:cubicBezTo>
                <a:cubicBezTo>
                  <a:pt x="1949924" y="76927"/>
                  <a:pt x="2019300" y="88900"/>
                  <a:pt x="2019300" y="88900"/>
                </a:cubicBezTo>
                <a:cubicBezTo>
                  <a:pt x="2032000" y="101600"/>
                  <a:pt x="2042456" y="117037"/>
                  <a:pt x="2057400" y="127000"/>
                </a:cubicBezTo>
                <a:cubicBezTo>
                  <a:pt x="2068539" y="134426"/>
                  <a:pt x="2083195" y="134427"/>
                  <a:pt x="2095500" y="139700"/>
                </a:cubicBezTo>
                <a:cubicBezTo>
                  <a:pt x="2112901" y="147158"/>
                  <a:pt x="2129367" y="156633"/>
                  <a:pt x="2146300" y="165100"/>
                </a:cubicBezTo>
                <a:cubicBezTo>
                  <a:pt x="2159000" y="186267"/>
                  <a:pt x="2173361" y="206522"/>
                  <a:pt x="2184400" y="228600"/>
                </a:cubicBezTo>
                <a:cubicBezTo>
                  <a:pt x="2190387" y="240574"/>
                  <a:pt x="2192400" y="254165"/>
                  <a:pt x="2197100" y="266700"/>
                </a:cubicBezTo>
                <a:cubicBezTo>
                  <a:pt x="2205105" y="288046"/>
                  <a:pt x="2215796" y="308411"/>
                  <a:pt x="2222500" y="330200"/>
                </a:cubicBezTo>
                <a:cubicBezTo>
                  <a:pt x="2232766" y="363565"/>
                  <a:pt x="2247900" y="431800"/>
                  <a:pt x="2247900" y="431800"/>
                </a:cubicBezTo>
                <a:cubicBezTo>
                  <a:pt x="2252133" y="469900"/>
                  <a:pt x="2243456" y="511813"/>
                  <a:pt x="2260600" y="546100"/>
                </a:cubicBezTo>
                <a:cubicBezTo>
                  <a:pt x="2268406" y="561712"/>
                  <a:pt x="2294361" y="555014"/>
                  <a:pt x="2311400" y="558800"/>
                </a:cubicBezTo>
                <a:cubicBezTo>
                  <a:pt x="2332472" y="563483"/>
                  <a:pt x="2353504" y="568647"/>
                  <a:pt x="2374900" y="571500"/>
                </a:cubicBezTo>
                <a:cubicBezTo>
                  <a:pt x="2504902" y="588834"/>
                  <a:pt x="2506786" y="584200"/>
                  <a:pt x="2641600" y="584200"/>
                </a:cubicBezTo>
              </a:path>
            </a:pathLst>
          </a:cu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12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1"/>
            <a:ext cx="8565158" cy="1506870"/>
          </a:xfrm>
        </p:spPr>
        <p:txBody>
          <a:bodyPr/>
          <a:lstStyle/>
          <a:p>
            <a:r>
              <a:rPr lang="en-US" dirty="0" smtClean="0"/>
              <a:t>Discretize the continuous state space.</a:t>
            </a:r>
          </a:p>
          <a:p>
            <a:r>
              <a:rPr lang="en-US" dirty="0" smtClean="0"/>
              <a:t>From each discretized state space, compute the set of all reachable states in Delta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17</a:t>
            </a:fld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30300" y="2334660"/>
            <a:ext cx="0" cy="3782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30300" y="6117119"/>
            <a:ext cx="5486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113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66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66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2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22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781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781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337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337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893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893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44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44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000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00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61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244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0800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356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912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30300" y="57658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17600" y="54229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30300" y="50546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117600" y="47117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30300" y="43561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117600" y="40132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17600" y="36449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104900" y="33020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30300" y="29337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17600" y="25908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324100" y="3111500"/>
            <a:ext cx="2641600" cy="2184400"/>
          </a:xfrm>
          <a:custGeom>
            <a:avLst/>
            <a:gdLst>
              <a:gd name="connsiteX0" fmla="*/ 38100 w 2641600"/>
              <a:gd name="connsiteY0" fmla="*/ 2184400 h 2184400"/>
              <a:gd name="connsiteX1" fmla="*/ 50800 w 2641600"/>
              <a:gd name="connsiteY1" fmla="*/ 2108200 h 2184400"/>
              <a:gd name="connsiteX2" fmla="*/ 76200 w 2641600"/>
              <a:gd name="connsiteY2" fmla="*/ 2006600 h 2184400"/>
              <a:gd name="connsiteX3" fmla="*/ 38100 w 2641600"/>
              <a:gd name="connsiteY3" fmla="*/ 1714500 h 2184400"/>
              <a:gd name="connsiteX4" fmla="*/ 25400 w 2641600"/>
              <a:gd name="connsiteY4" fmla="*/ 1676400 h 2184400"/>
              <a:gd name="connsiteX5" fmla="*/ 0 w 2641600"/>
              <a:gd name="connsiteY5" fmla="*/ 1574800 h 2184400"/>
              <a:gd name="connsiteX6" fmla="*/ 12700 w 2641600"/>
              <a:gd name="connsiteY6" fmla="*/ 1422400 h 2184400"/>
              <a:gd name="connsiteX7" fmla="*/ 76200 w 2641600"/>
              <a:gd name="connsiteY7" fmla="*/ 1371600 h 2184400"/>
              <a:gd name="connsiteX8" fmla="*/ 152400 w 2641600"/>
              <a:gd name="connsiteY8" fmla="*/ 1346200 h 2184400"/>
              <a:gd name="connsiteX9" fmla="*/ 203200 w 2641600"/>
              <a:gd name="connsiteY9" fmla="*/ 1308100 h 2184400"/>
              <a:gd name="connsiteX10" fmla="*/ 241300 w 2641600"/>
              <a:gd name="connsiteY10" fmla="*/ 1282700 h 2184400"/>
              <a:gd name="connsiteX11" fmla="*/ 254000 w 2641600"/>
              <a:gd name="connsiteY11" fmla="*/ 1244600 h 2184400"/>
              <a:gd name="connsiteX12" fmla="*/ 279400 w 2641600"/>
              <a:gd name="connsiteY12" fmla="*/ 863600 h 2184400"/>
              <a:gd name="connsiteX13" fmla="*/ 381000 w 2641600"/>
              <a:gd name="connsiteY13" fmla="*/ 787400 h 2184400"/>
              <a:gd name="connsiteX14" fmla="*/ 419100 w 2641600"/>
              <a:gd name="connsiteY14" fmla="*/ 774700 h 2184400"/>
              <a:gd name="connsiteX15" fmla="*/ 495300 w 2641600"/>
              <a:gd name="connsiteY15" fmla="*/ 723900 h 2184400"/>
              <a:gd name="connsiteX16" fmla="*/ 533400 w 2641600"/>
              <a:gd name="connsiteY16" fmla="*/ 647700 h 2184400"/>
              <a:gd name="connsiteX17" fmla="*/ 584200 w 2641600"/>
              <a:gd name="connsiteY17" fmla="*/ 533400 h 2184400"/>
              <a:gd name="connsiteX18" fmla="*/ 596900 w 2641600"/>
              <a:gd name="connsiteY18" fmla="*/ 495300 h 2184400"/>
              <a:gd name="connsiteX19" fmla="*/ 647700 w 2641600"/>
              <a:gd name="connsiteY19" fmla="*/ 393700 h 2184400"/>
              <a:gd name="connsiteX20" fmla="*/ 736600 w 2641600"/>
              <a:gd name="connsiteY20" fmla="*/ 355600 h 2184400"/>
              <a:gd name="connsiteX21" fmla="*/ 774700 w 2641600"/>
              <a:gd name="connsiteY21" fmla="*/ 317500 h 2184400"/>
              <a:gd name="connsiteX22" fmla="*/ 825500 w 2641600"/>
              <a:gd name="connsiteY22" fmla="*/ 304800 h 2184400"/>
              <a:gd name="connsiteX23" fmla="*/ 914400 w 2641600"/>
              <a:gd name="connsiteY23" fmla="*/ 279400 h 2184400"/>
              <a:gd name="connsiteX24" fmla="*/ 990600 w 2641600"/>
              <a:gd name="connsiteY24" fmla="*/ 228600 h 2184400"/>
              <a:gd name="connsiteX25" fmla="*/ 1079500 w 2641600"/>
              <a:gd name="connsiteY25" fmla="*/ 203200 h 2184400"/>
              <a:gd name="connsiteX26" fmla="*/ 1155700 w 2641600"/>
              <a:gd name="connsiteY26" fmla="*/ 177800 h 2184400"/>
              <a:gd name="connsiteX27" fmla="*/ 1244600 w 2641600"/>
              <a:gd name="connsiteY27" fmla="*/ 139700 h 2184400"/>
              <a:gd name="connsiteX28" fmla="*/ 1295400 w 2641600"/>
              <a:gd name="connsiteY28" fmla="*/ 88900 h 2184400"/>
              <a:gd name="connsiteX29" fmla="*/ 1333500 w 2641600"/>
              <a:gd name="connsiteY29" fmla="*/ 63500 h 2184400"/>
              <a:gd name="connsiteX30" fmla="*/ 1422400 w 2641600"/>
              <a:gd name="connsiteY30" fmla="*/ 0 h 2184400"/>
              <a:gd name="connsiteX31" fmla="*/ 1790700 w 2641600"/>
              <a:gd name="connsiteY31" fmla="*/ 12700 h 2184400"/>
              <a:gd name="connsiteX32" fmla="*/ 1917700 w 2641600"/>
              <a:gd name="connsiteY32" fmla="*/ 63500 h 2184400"/>
              <a:gd name="connsiteX33" fmla="*/ 2019300 w 2641600"/>
              <a:gd name="connsiteY33" fmla="*/ 88900 h 2184400"/>
              <a:gd name="connsiteX34" fmla="*/ 2057400 w 2641600"/>
              <a:gd name="connsiteY34" fmla="*/ 127000 h 2184400"/>
              <a:gd name="connsiteX35" fmla="*/ 2095500 w 2641600"/>
              <a:gd name="connsiteY35" fmla="*/ 139700 h 2184400"/>
              <a:gd name="connsiteX36" fmla="*/ 2146300 w 2641600"/>
              <a:gd name="connsiteY36" fmla="*/ 165100 h 2184400"/>
              <a:gd name="connsiteX37" fmla="*/ 2184400 w 2641600"/>
              <a:gd name="connsiteY37" fmla="*/ 228600 h 2184400"/>
              <a:gd name="connsiteX38" fmla="*/ 2197100 w 2641600"/>
              <a:gd name="connsiteY38" fmla="*/ 266700 h 2184400"/>
              <a:gd name="connsiteX39" fmla="*/ 2222500 w 2641600"/>
              <a:gd name="connsiteY39" fmla="*/ 330200 h 2184400"/>
              <a:gd name="connsiteX40" fmla="*/ 2247900 w 2641600"/>
              <a:gd name="connsiteY40" fmla="*/ 431800 h 2184400"/>
              <a:gd name="connsiteX41" fmla="*/ 2260600 w 2641600"/>
              <a:gd name="connsiteY41" fmla="*/ 546100 h 2184400"/>
              <a:gd name="connsiteX42" fmla="*/ 2311400 w 2641600"/>
              <a:gd name="connsiteY42" fmla="*/ 558800 h 2184400"/>
              <a:gd name="connsiteX43" fmla="*/ 2374900 w 2641600"/>
              <a:gd name="connsiteY43" fmla="*/ 571500 h 2184400"/>
              <a:gd name="connsiteX44" fmla="*/ 2641600 w 2641600"/>
              <a:gd name="connsiteY44" fmla="*/ 5842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41600" h="2184400">
                <a:moveTo>
                  <a:pt x="38100" y="2184400"/>
                </a:moveTo>
                <a:cubicBezTo>
                  <a:pt x="42333" y="2159000"/>
                  <a:pt x="45405" y="2133379"/>
                  <a:pt x="50800" y="2108200"/>
                </a:cubicBezTo>
                <a:cubicBezTo>
                  <a:pt x="58114" y="2074066"/>
                  <a:pt x="76200" y="2041509"/>
                  <a:pt x="76200" y="2006600"/>
                </a:cubicBezTo>
                <a:cubicBezTo>
                  <a:pt x="76200" y="1918106"/>
                  <a:pt x="64540" y="1807039"/>
                  <a:pt x="38100" y="1714500"/>
                </a:cubicBezTo>
                <a:cubicBezTo>
                  <a:pt x="34422" y="1701628"/>
                  <a:pt x="28647" y="1689387"/>
                  <a:pt x="25400" y="1676400"/>
                </a:cubicBezTo>
                <a:lnTo>
                  <a:pt x="0" y="1574800"/>
                </a:lnTo>
                <a:cubicBezTo>
                  <a:pt x="4233" y="1524000"/>
                  <a:pt x="-5199" y="1470130"/>
                  <a:pt x="12700" y="1422400"/>
                </a:cubicBezTo>
                <a:cubicBezTo>
                  <a:pt x="22218" y="1397019"/>
                  <a:pt x="52403" y="1384580"/>
                  <a:pt x="76200" y="1371600"/>
                </a:cubicBezTo>
                <a:cubicBezTo>
                  <a:pt x="99705" y="1358779"/>
                  <a:pt x="152400" y="1346200"/>
                  <a:pt x="152400" y="1346200"/>
                </a:cubicBezTo>
                <a:cubicBezTo>
                  <a:pt x="169333" y="1333500"/>
                  <a:pt x="185976" y="1320403"/>
                  <a:pt x="203200" y="1308100"/>
                </a:cubicBezTo>
                <a:cubicBezTo>
                  <a:pt x="215620" y="1299228"/>
                  <a:pt x="231765" y="1294619"/>
                  <a:pt x="241300" y="1282700"/>
                </a:cubicBezTo>
                <a:cubicBezTo>
                  <a:pt x="249663" y="1272247"/>
                  <a:pt x="249767" y="1257300"/>
                  <a:pt x="254000" y="1244600"/>
                </a:cubicBezTo>
                <a:cubicBezTo>
                  <a:pt x="242707" y="1097795"/>
                  <a:pt x="222424" y="1013163"/>
                  <a:pt x="279400" y="863600"/>
                </a:cubicBezTo>
                <a:cubicBezTo>
                  <a:pt x="281599" y="857827"/>
                  <a:pt x="361575" y="797112"/>
                  <a:pt x="381000" y="787400"/>
                </a:cubicBezTo>
                <a:cubicBezTo>
                  <a:pt x="392974" y="781413"/>
                  <a:pt x="407398" y="781201"/>
                  <a:pt x="419100" y="774700"/>
                </a:cubicBezTo>
                <a:cubicBezTo>
                  <a:pt x="445785" y="759875"/>
                  <a:pt x="495300" y="723900"/>
                  <a:pt x="495300" y="723900"/>
                </a:cubicBezTo>
                <a:cubicBezTo>
                  <a:pt x="544113" y="650681"/>
                  <a:pt x="501852" y="721312"/>
                  <a:pt x="533400" y="647700"/>
                </a:cubicBezTo>
                <a:cubicBezTo>
                  <a:pt x="591124" y="513010"/>
                  <a:pt x="525122" y="690941"/>
                  <a:pt x="584200" y="533400"/>
                </a:cubicBezTo>
                <a:cubicBezTo>
                  <a:pt x="588900" y="520865"/>
                  <a:pt x="591360" y="507487"/>
                  <a:pt x="596900" y="495300"/>
                </a:cubicBezTo>
                <a:cubicBezTo>
                  <a:pt x="612568" y="460830"/>
                  <a:pt x="616195" y="414703"/>
                  <a:pt x="647700" y="393700"/>
                </a:cubicBezTo>
                <a:cubicBezTo>
                  <a:pt x="700323" y="358618"/>
                  <a:pt x="670992" y="372002"/>
                  <a:pt x="736600" y="355600"/>
                </a:cubicBezTo>
                <a:cubicBezTo>
                  <a:pt x="749300" y="342900"/>
                  <a:pt x="759106" y="326411"/>
                  <a:pt x="774700" y="317500"/>
                </a:cubicBezTo>
                <a:cubicBezTo>
                  <a:pt x="789855" y="308840"/>
                  <a:pt x="808717" y="309595"/>
                  <a:pt x="825500" y="304800"/>
                </a:cubicBezTo>
                <a:cubicBezTo>
                  <a:pt x="953037" y="268361"/>
                  <a:pt x="755591" y="319102"/>
                  <a:pt x="914400" y="279400"/>
                </a:cubicBezTo>
                <a:cubicBezTo>
                  <a:pt x="939800" y="262467"/>
                  <a:pt x="961640" y="238253"/>
                  <a:pt x="990600" y="228600"/>
                </a:cubicBezTo>
                <a:cubicBezTo>
                  <a:pt x="1118643" y="185919"/>
                  <a:pt x="920032" y="251040"/>
                  <a:pt x="1079500" y="203200"/>
                </a:cubicBezTo>
                <a:cubicBezTo>
                  <a:pt x="1105145" y="195507"/>
                  <a:pt x="1130300" y="186267"/>
                  <a:pt x="1155700" y="177800"/>
                </a:cubicBezTo>
                <a:cubicBezTo>
                  <a:pt x="1185128" y="167991"/>
                  <a:pt x="1219491" y="158532"/>
                  <a:pt x="1244600" y="139700"/>
                </a:cubicBezTo>
                <a:cubicBezTo>
                  <a:pt x="1263758" y="125332"/>
                  <a:pt x="1277218" y="104485"/>
                  <a:pt x="1295400" y="88900"/>
                </a:cubicBezTo>
                <a:cubicBezTo>
                  <a:pt x="1306989" y="78967"/>
                  <a:pt x="1321080" y="72372"/>
                  <a:pt x="1333500" y="63500"/>
                </a:cubicBezTo>
                <a:cubicBezTo>
                  <a:pt x="1443769" y="-15264"/>
                  <a:pt x="1332610" y="59860"/>
                  <a:pt x="1422400" y="0"/>
                </a:cubicBezTo>
                <a:cubicBezTo>
                  <a:pt x="1545167" y="4233"/>
                  <a:pt x="1668060" y="5692"/>
                  <a:pt x="1790700" y="12700"/>
                </a:cubicBezTo>
                <a:cubicBezTo>
                  <a:pt x="1938740" y="21159"/>
                  <a:pt x="1804410" y="16296"/>
                  <a:pt x="1917700" y="63500"/>
                </a:cubicBezTo>
                <a:cubicBezTo>
                  <a:pt x="1949924" y="76927"/>
                  <a:pt x="2019300" y="88900"/>
                  <a:pt x="2019300" y="88900"/>
                </a:cubicBezTo>
                <a:cubicBezTo>
                  <a:pt x="2032000" y="101600"/>
                  <a:pt x="2042456" y="117037"/>
                  <a:pt x="2057400" y="127000"/>
                </a:cubicBezTo>
                <a:cubicBezTo>
                  <a:pt x="2068539" y="134426"/>
                  <a:pt x="2083195" y="134427"/>
                  <a:pt x="2095500" y="139700"/>
                </a:cubicBezTo>
                <a:cubicBezTo>
                  <a:pt x="2112901" y="147158"/>
                  <a:pt x="2129367" y="156633"/>
                  <a:pt x="2146300" y="165100"/>
                </a:cubicBezTo>
                <a:cubicBezTo>
                  <a:pt x="2159000" y="186267"/>
                  <a:pt x="2173361" y="206522"/>
                  <a:pt x="2184400" y="228600"/>
                </a:cubicBezTo>
                <a:cubicBezTo>
                  <a:pt x="2190387" y="240574"/>
                  <a:pt x="2192400" y="254165"/>
                  <a:pt x="2197100" y="266700"/>
                </a:cubicBezTo>
                <a:cubicBezTo>
                  <a:pt x="2205105" y="288046"/>
                  <a:pt x="2215796" y="308411"/>
                  <a:pt x="2222500" y="330200"/>
                </a:cubicBezTo>
                <a:cubicBezTo>
                  <a:pt x="2232766" y="363565"/>
                  <a:pt x="2247900" y="431800"/>
                  <a:pt x="2247900" y="431800"/>
                </a:cubicBezTo>
                <a:cubicBezTo>
                  <a:pt x="2252133" y="469900"/>
                  <a:pt x="2243456" y="511813"/>
                  <a:pt x="2260600" y="546100"/>
                </a:cubicBezTo>
                <a:cubicBezTo>
                  <a:pt x="2268406" y="561712"/>
                  <a:pt x="2294361" y="555014"/>
                  <a:pt x="2311400" y="558800"/>
                </a:cubicBezTo>
                <a:cubicBezTo>
                  <a:pt x="2332472" y="563483"/>
                  <a:pt x="2353504" y="568647"/>
                  <a:pt x="2374900" y="571500"/>
                </a:cubicBezTo>
                <a:cubicBezTo>
                  <a:pt x="2504902" y="588834"/>
                  <a:pt x="2506786" y="584200"/>
                  <a:pt x="2641600" y="584200"/>
                </a:cubicBezTo>
              </a:path>
            </a:pathLst>
          </a:cu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54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1"/>
            <a:ext cx="8565158" cy="1506870"/>
          </a:xfrm>
        </p:spPr>
        <p:txBody>
          <a:bodyPr/>
          <a:lstStyle/>
          <a:p>
            <a:r>
              <a:rPr lang="en-US" dirty="0" smtClean="0"/>
              <a:t>Discretize the continuous state space.</a:t>
            </a:r>
          </a:p>
          <a:p>
            <a:r>
              <a:rPr lang="en-US" dirty="0" smtClean="0"/>
              <a:t>From each discretized state space, compute the set of all reachable states in Delta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18</a:t>
            </a:fld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30300" y="2334660"/>
            <a:ext cx="0" cy="3782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30300" y="6117119"/>
            <a:ext cx="5486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113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66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66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2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22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781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781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337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337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893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893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44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44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000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00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61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244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0800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356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912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30300" y="57658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17600" y="54229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30300" y="50546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117600" y="47117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30300" y="43561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117600" y="40132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17600" y="36449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104900" y="33020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30300" y="29337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17600" y="25908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22500" y="50673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235200" y="46863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866900" y="47117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222500" y="43307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590800" y="4356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866900" y="43307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879600" y="40005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590800" y="40132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235200" y="40005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933700" y="40132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222500" y="36449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578100" y="36195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314700" y="36449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644900" y="36449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000500" y="3975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356100" y="43307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724400" y="40132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724400" y="36322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724400" y="32893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737100" y="2959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013200" y="25654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222500" y="32766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565400" y="29464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933700" y="25654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289300" y="26035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670300" y="25654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933700" y="36195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590800" y="33147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946400" y="2959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946400" y="33020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302000" y="2959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314700" y="33020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670300" y="29464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657600" y="32766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025900" y="29337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381500" y="2959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025900" y="32893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105400" y="43307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067300" y="39878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724400" y="4356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343400" y="40132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381500" y="36449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368800" y="33020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987800" y="36195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24100" y="3111500"/>
            <a:ext cx="2641600" cy="2184400"/>
          </a:xfrm>
          <a:custGeom>
            <a:avLst/>
            <a:gdLst>
              <a:gd name="connsiteX0" fmla="*/ 38100 w 2641600"/>
              <a:gd name="connsiteY0" fmla="*/ 2184400 h 2184400"/>
              <a:gd name="connsiteX1" fmla="*/ 50800 w 2641600"/>
              <a:gd name="connsiteY1" fmla="*/ 2108200 h 2184400"/>
              <a:gd name="connsiteX2" fmla="*/ 76200 w 2641600"/>
              <a:gd name="connsiteY2" fmla="*/ 2006600 h 2184400"/>
              <a:gd name="connsiteX3" fmla="*/ 38100 w 2641600"/>
              <a:gd name="connsiteY3" fmla="*/ 1714500 h 2184400"/>
              <a:gd name="connsiteX4" fmla="*/ 25400 w 2641600"/>
              <a:gd name="connsiteY4" fmla="*/ 1676400 h 2184400"/>
              <a:gd name="connsiteX5" fmla="*/ 0 w 2641600"/>
              <a:gd name="connsiteY5" fmla="*/ 1574800 h 2184400"/>
              <a:gd name="connsiteX6" fmla="*/ 12700 w 2641600"/>
              <a:gd name="connsiteY6" fmla="*/ 1422400 h 2184400"/>
              <a:gd name="connsiteX7" fmla="*/ 76200 w 2641600"/>
              <a:gd name="connsiteY7" fmla="*/ 1371600 h 2184400"/>
              <a:gd name="connsiteX8" fmla="*/ 152400 w 2641600"/>
              <a:gd name="connsiteY8" fmla="*/ 1346200 h 2184400"/>
              <a:gd name="connsiteX9" fmla="*/ 203200 w 2641600"/>
              <a:gd name="connsiteY9" fmla="*/ 1308100 h 2184400"/>
              <a:gd name="connsiteX10" fmla="*/ 241300 w 2641600"/>
              <a:gd name="connsiteY10" fmla="*/ 1282700 h 2184400"/>
              <a:gd name="connsiteX11" fmla="*/ 254000 w 2641600"/>
              <a:gd name="connsiteY11" fmla="*/ 1244600 h 2184400"/>
              <a:gd name="connsiteX12" fmla="*/ 279400 w 2641600"/>
              <a:gd name="connsiteY12" fmla="*/ 863600 h 2184400"/>
              <a:gd name="connsiteX13" fmla="*/ 381000 w 2641600"/>
              <a:gd name="connsiteY13" fmla="*/ 787400 h 2184400"/>
              <a:gd name="connsiteX14" fmla="*/ 419100 w 2641600"/>
              <a:gd name="connsiteY14" fmla="*/ 774700 h 2184400"/>
              <a:gd name="connsiteX15" fmla="*/ 495300 w 2641600"/>
              <a:gd name="connsiteY15" fmla="*/ 723900 h 2184400"/>
              <a:gd name="connsiteX16" fmla="*/ 533400 w 2641600"/>
              <a:gd name="connsiteY16" fmla="*/ 647700 h 2184400"/>
              <a:gd name="connsiteX17" fmla="*/ 584200 w 2641600"/>
              <a:gd name="connsiteY17" fmla="*/ 533400 h 2184400"/>
              <a:gd name="connsiteX18" fmla="*/ 596900 w 2641600"/>
              <a:gd name="connsiteY18" fmla="*/ 495300 h 2184400"/>
              <a:gd name="connsiteX19" fmla="*/ 647700 w 2641600"/>
              <a:gd name="connsiteY19" fmla="*/ 393700 h 2184400"/>
              <a:gd name="connsiteX20" fmla="*/ 736600 w 2641600"/>
              <a:gd name="connsiteY20" fmla="*/ 355600 h 2184400"/>
              <a:gd name="connsiteX21" fmla="*/ 774700 w 2641600"/>
              <a:gd name="connsiteY21" fmla="*/ 317500 h 2184400"/>
              <a:gd name="connsiteX22" fmla="*/ 825500 w 2641600"/>
              <a:gd name="connsiteY22" fmla="*/ 304800 h 2184400"/>
              <a:gd name="connsiteX23" fmla="*/ 914400 w 2641600"/>
              <a:gd name="connsiteY23" fmla="*/ 279400 h 2184400"/>
              <a:gd name="connsiteX24" fmla="*/ 990600 w 2641600"/>
              <a:gd name="connsiteY24" fmla="*/ 228600 h 2184400"/>
              <a:gd name="connsiteX25" fmla="*/ 1079500 w 2641600"/>
              <a:gd name="connsiteY25" fmla="*/ 203200 h 2184400"/>
              <a:gd name="connsiteX26" fmla="*/ 1155700 w 2641600"/>
              <a:gd name="connsiteY26" fmla="*/ 177800 h 2184400"/>
              <a:gd name="connsiteX27" fmla="*/ 1244600 w 2641600"/>
              <a:gd name="connsiteY27" fmla="*/ 139700 h 2184400"/>
              <a:gd name="connsiteX28" fmla="*/ 1295400 w 2641600"/>
              <a:gd name="connsiteY28" fmla="*/ 88900 h 2184400"/>
              <a:gd name="connsiteX29" fmla="*/ 1333500 w 2641600"/>
              <a:gd name="connsiteY29" fmla="*/ 63500 h 2184400"/>
              <a:gd name="connsiteX30" fmla="*/ 1422400 w 2641600"/>
              <a:gd name="connsiteY30" fmla="*/ 0 h 2184400"/>
              <a:gd name="connsiteX31" fmla="*/ 1790700 w 2641600"/>
              <a:gd name="connsiteY31" fmla="*/ 12700 h 2184400"/>
              <a:gd name="connsiteX32" fmla="*/ 1917700 w 2641600"/>
              <a:gd name="connsiteY32" fmla="*/ 63500 h 2184400"/>
              <a:gd name="connsiteX33" fmla="*/ 2019300 w 2641600"/>
              <a:gd name="connsiteY33" fmla="*/ 88900 h 2184400"/>
              <a:gd name="connsiteX34" fmla="*/ 2057400 w 2641600"/>
              <a:gd name="connsiteY34" fmla="*/ 127000 h 2184400"/>
              <a:gd name="connsiteX35" fmla="*/ 2095500 w 2641600"/>
              <a:gd name="connsiteY35" fmla="*/ 139700 h 2184400"/>
              <a:gd name="connsiteX36" fmla="*/ 2146300 w 2641600"/>
              <a:gd name="connsiteY36" fmla="*/ 165100 h 2184400"/>
              <a:gd name="connsiteX37" fmla="*/ 2184400 w 2641600"/>
              <a:gd name="connsiteY37" fmla="*/ 228600 h 2184400"/>
              <a:gd name="connsiteX38" fmla="*/ 2197100 w 2641600"/>
              <a:gd name="connsiteY38" fmla="*/ 266700 h 2184400"/>
              <a:gd name="connsiteX39" fmla="*/ 2222500 w 2641600"/>
              <a:gd name="connsiteY39" fmla="*/ 330200 h 2184400"/>
              <a:gd name="connsiteX40" fmla="*/ 2247900 w 2641600"/>
              <a:gd name="connsiteY40" fmla="*/ 431800 h 2184400"/>
              <a:gd name="connsiteX41" fmla="*/ 2260600 w 2641600"/>
              <a:gd name="connsiteY41" fmla="*/ 546100 h 2184400"/>
              <a:gd name="connsiteX42" fmla="*/ 2311400 w 2641600"/>
              <a:gd name="connsiteY42" fmla="*/ 558800 h 2184400"/>
              <a:gd name="connsiteX43" fmla="*/ 2374900 w 2641600"/>
              <a:gd name="connsiteY43" fmla="*/ 571500 h 2184400"/>
              <a:gd name="connsiteX44" fmla="*/ 2641600 w 2641600"/>
              <a:gd name="connsiteY44" fmla="*/ 5842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41600" h="2184400">
                <a:moveTo>
                  <a:pt x="38100" y="2184400"/>
                </a:moveTo>
                <a:cubicBezTo>
                  <a:pt x="42333" y="2159000"/>
                  <a:pt x="45405" y="2133379"/>
                  <a:pt x="50800" y="2108200"/>
                </a:cubicBezTo>
                <a:cubicBezTo>
                  <a:pt x="58114" y="2074066"/>
                  <a:pt x="76200" y="2041509"/>
                  <a:pt x="76200" y="2006600"/>
                </a:cubicBezTo>
                <a:cubicBezTo>
                  <a:pt x="76200" y="1918106"/>
                  <a:pt x="64540" y="1807039"/>
                  <a:pt x="38100" y="1714500"/>
                </a:cubicBezTo>
                <a:cubicBezTo>
                  <a:pt x="34422" y="1701628"/>
                  <a:pt x="28647" y="1689387"/>
                  <a:pt x="25400" y="1676400"/>
                </a:cubicBezTo>
                <a:lnTo>
                  <a:pt x="0" y="1574800"/>
                </a:lnTo>
                <a:cubicBezTo>
                  <a:pt x="4233" y="1524000"/>
                  <a:pt x="-5199" y="1470130"/>
                  <a:pt x="12700" y="1422400"/>
                </a:cubicBezTo>
                <a:cubicBezTo>
                  <a:pt x="22218" y="1397019"/>
                  <a:pt x="52403" y="1384580"/>
                  <a:pt x="76200" y="1371600"/>
                </a:cubicBezTo>
                <a:cubicBezTo>
                  <a:pt x="99705" y="1358779"/>
                  <a:pt x="152400" y="1346200"/>
                  <a:pt x="152400" y="1346200"/>
                </a:cubicBezTo>
                <a:cubicBezTo>
                  <a:pt x="169333" y="1333500"/>
                  <a:pt x="185976" y="1320403"/>
                  <a:pt x="203200" y="1308100"/>
                </a:cubicBezTo>
                <a:cubicBezTo>
                  <a:pt x="215620" y="1299228"/>
                  <a:pt x="231765" y="1294619"/>
                  <a:pt x="241300" y="1282700"/>
                </a:cubicBezTo>
                <a:cubicBezTo>
                  <a:pt x="249663" y="1272247"/>
                  <a:pt x="249767" y="1257300"/>
                  <a:pt x="254000" y="1244600"/>
                </a:cubicBezTo>
                <a:cubicBezTo>
                  <a:pt x="242707" y="1097795"/>
                  <a:pt x="222424" y="1013163"/>
                  <a:pt x="279400" y="863600"/>
                </a:cubicBezTo>
                <a:cubicBezTo>
                  <a:pt x="281599" y="857827"/>
                  <a:pt x="361575" y="797112"/>
                  <a:pt x="381000" y="787400"/>
                </a:cubicBezTo>
                <a:cubicBezTo>
                  <a:pt x="392974" y="781413"/>
                  <a:pt x="407398" y="781201"/>
                  <a:pt x="419100" y="774700"/>
                </a:cubicBezTo>
                <a:cubicBezTo>
                  <a:pt x="445785" y="759875"/>
                  <a:pt x="495300" y="723900"/>
                  <a:pt x="495300" y="723900"/>
                </a:cubicBezTo>
                <a:cubicBezTo>
                  <a:pt x="544113" y="650681"/>
                  <a:pt x="501852" y="721312"/>
                  <a:pt x="533400" y="647700"/>
                </a:cubicBezTo>
                <a:cubicBezTo>
                  <a:pt x="591124" y="513010"/>
                  <a:pt x="525122" y="690941"/>
                  <a:pt x="584200" y="533400"/>
                </a:cubicBezTo>
                <a:cubicBezTo>
                  <a:pt x="588900" y="520865"/>
                  <a:pt x="591360" y="507487"/>
                  <a:pt x="596900" y="495300"/>
                </a:cubicBezTo>
                <a:cubicBezTo>
                  <a:pt x="612568" y="460830"/>
                  <a:pt x="616195" y="414703"/>
                  <a:pt x="647700" y="393700"/>
                </a:cubicBezTo>
                <a:cubicBezTo>
                  <a:pt x="700323" y="358618"/>
                  <a:pt x="670992" y="372002"/>
                  <a:pt x="736600" y="355600"/>
                </a:cubicBezTo>
                <a:cubicBezTo>
                  <a:pt x="749300" y="342900"/>
                  <a:pt x="759106" y="326411"/>
                  <a:pt x="774700" y="317500"/>
                </a:cubicBezTo>
                <a:cubicBezTo>
                  <a:pt x="789855" y="308840"/>
                  <a:pt x="808717" y="309595"/>
                  <a:pt x="825500" y="304800"/>
                </a:cubicBezTo>
                <a:cubicBezTo>
                  <a:pt x="953037" y="268361"/>
                  <a:pt x="755591" y="319102"/>
                  <a:pt x="914400" y="279400"/>
                </a:cubicBezTo>
                <a:cubicBezTo>
                  <a:pt x="939800" y="262467"/>
                  <a:pt x="961640" y="238253"/>
                  <a:pt x="990600" y="228600"/>
                </a:cubicBezTo>
                <a:cubicBezTo>
                  <a:pt x="1118643" y="185919"/>
                  <a:pt x="920032" y="251040"/>
                  <a:pt x="1079500" y="203200"/>
                </a:cubicBezTo>
                <a:cubicBezTo>
                  <a:pt x="1105145" y="195507"/>
                  <a:pt x="1130300" y="186267"/>
                  <a:pt x="1155700" y="177800"/>
                </a:cubicBezTo>
                <a:cubicBezTo>
                  <a:pt x="1185128" y="167991"/>
                  <a:pt x="1219491" y="158532"/>
                  <a:pt x="1244600" y="139700"/>
                </a:cubicBezTo>
                <a:cubicBezTo>
                  <a:pt x="1263758" y="125332"/>
                  <a:pt x="1277218" y="104485"/>
                  <a:pt x="1295400" y="88900"/>
                </a:cubicBezTo>
                <a:cubicBezTo>
                  <a:pt x="1306989" y="78967"/>
                  <a:pt x="1321080" y="72372"/>
                  <a:pt x="1333500" y="63500"/>
                </a:cubicBezTo>
                <a:cubicBezTo>
                  <a:pt x="1443769" y="-15264"/>
                  <a:pt x="1332610" y="59860"/>
                  <a:pt x="1422400" y="0"/>
                </a:cubicBezTo>
                <a:cubicBezTo>
                  <a:pt x="1545167" y="4233"/>
                  <a:pt x="1668060" y="5692"/>
                  <a:pt x="1790700" y="12700"/>
                </a:cubicBezTo>
                <a:cubicBezTo>
                  <a:pt x="1938740" y="21159"/>
                  <a:pt x="1804410" y="16296"/>
                  <a:pt x="1917700" y="63500"/>
                </a:cubicBezTo>
                <a:cubicBezTo>
                  <a:pt x="1949924" y="76927"/>
                  <a:pt x="2019300" y="88900"/>
                  <a:pt x="2019300" y="88900"/>
                </a:cubicBezTo>
                <a:cubicBezTo>
                  <a:pt x="2032000" y="101600"/>
                  <a:pt x="2042456" y="117037"/>
                  <a:pt x="2057400" y="127000"/>
                </a:cubicBezTo>
                <a:cubicBezTo>
                  <a:pt x="2068539" y="134426"/>
                  <a:pt x="2083195" y="134427"/>
                  <a:pt x="2095500" y="139700"/>
                </a:cubicBezTo>
                <a:cubicBezTo>
                  <a:pt x="2112901" y="147158"/>
                  <a:pt x="2129367" y="156633"/>
                  <a:pt x="2146300" y="165100"/>
                </a:cubicBezTo>
                <a:cubicBezTo>
                  <a:pt x="2159000" y="186267"/>
                  <a:pt x="2173361" y="206522"/>
                  <a:pt x="2184400" y="228600"/>
                </a:cubicBezTo>
                <a:cubicBezTo>
                  <a:pt x="2190387" y="240574"/>
                  <a:pt x="2192400" y="254165"/>
                  <a:pt x="2197100" y="266700"/>
                </a:cubicBezTo>
                <a:cubicBezTo>
                  <a:pt x="2205105" y="288046"/>
                  <a:pt x="2215796" y="308411"/>
                  <a:pt x="2222500" y="330200"/>
                </a:cubicBezTo>
                <a:cubicBezTo>
                  <a:pt x="2232766" y="363565"/>
                  <a:pt x="2247900" y="431800"/>
                  <a:pt x="2247900" y="431800"/>
                </a:cubicBezTo>
                <a:cubicBezTo>
                  <a:pt x="2252133" y="469900"/>
                  <a:pt x="2243456" y="511813"/>
                  <a:pt x="2260600" y="546100"/>
                </a:cubicBezTo>
                <a:cubicBezTo>
                  <a:pt x="2268406" y="561712"/>
                  <a:pt x="2294361" y="555014"/>
                  <a:pt x="2311400" y="558800"/>
                </a:cubicBezTo>
                <a:cubicBezTo>
                  <a:pt x="2332472" y="563483"/>
                  <a:pt x="2353504" y="568647"/>
                  <a:pt x="2374900" y="571500"/>
                </a:cubicBezTo>
                <a:cubicBezTo>
                  <a:pt x="2504902" y="588834"/>
                  <a:pt x="2506786" y="584200"/>
                  <a:pt x="2641600" y="584200"/>
                </a:cubicBezTo>
              </a:path>
            </a:pathLst>
          </a:cu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381500" y="2578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6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Checking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56930"/>
            <a:ext cx="8991600" cy="5393070"/>
          </a:xfrm>
        </p:spPr>
        <p:txBody>
          <a:bodyPr/>
          <a:lstStyle/>
          <a:p>
            <a:r>
              <a:rPr lang="en-US" dirty="0" smtClean="0"/>
              <a:t>Result: we reduce the model to a discrete system (automata).</a:t>
            </a:r>
          </a:p>
          <a:p>
            <a:pPr lvl="1"/>
            <a:r>
              <a:rPr lang="en-US" dirty="0" smtClean="0"/>
              <a:t>The automata does not need to keep implicit track of time – time is encoded in the transition </a:t>
            </a:r>
            <a:r>
              <a:rPr lang="en-US" dirty="0" err="1" smtClean="0"/>
              <a:t>overapproximation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then apply standard model checking to check that safety is guaranteed – the system can never reach an unsafe state.</a:t>
            </a:r>
          </a:p>
          <a:p>
            <a:endParaRPr lang="en-US" dirty="0" smtClean="0"/>
          </a:p>
          <a:p>
            <a:r>
              <a:rPr lang="en-US" dirty="0" smtClean="0"/>
              <a:t>There are some constraints on the modeled dynamics…</a:t>
            </a:r>
          </a:p>
          <a:p>
            <a:pPr lvl="1"/>
            <a:r>
              <a:rPr lang="en-US" dirty="0" smtClean="0"/>
              <a:t>Most importantly, no cyclic dependencies among variables in the dynamic of the system modeled by dx/</a:t>
            </a:r>
            <a:r>
              <a:rPr lang="en-US" dirty="0" err="1" smtClean="0"/>
              <a:t>dt</a:t>
            </a:r>
            <a:r>
              <a:rPr lang="en-US" dirty="0" smtClean="0"/>
              <a:t> = F(x).</a:t>
            </a:r>
          </a:p>
          <a:p>
            <a:pPr lvl="1"/>
            <a:r>
              <a:rPr lang="en-US" dirty="0" smtClean="0"/>
              <a:t>Follow-up paper solves the problem…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124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956930"/>
            <a:ext cx="8740162" cy="5195157"/>
          </a:xfrm>
        </p:spPr>
        <p:txBody>
          <a:bodyPr/>
          <a:lstStyle/>
          <a:p>
            <a:r>
              <a:rPr lang="en-US" dirty="0" smtClean="0"/>
              <a:t>Next week: project presentations.</a:t>
            </a:r>
          </a:p>
          <a:p>
            <a:pPr lvl="1"/>
            <a:r>
              <a:rPr lang="en-US" dirty="0" smtClean="0"/>
              <a:t>12 minutes per project + 3 minutes for questions.</a:t>
            </a:r>
          </a:p>
          <a:p>
            <a:pPr lvl="1"/>
            <a:r>
              <a:rPr lang="en-US" dirty="0" smtClean="0"/>
              <a:t>If you cannot stay the whole lecture, please let me know by email. </a:t>
            </a:r>
          </a:p>
          <a:p>
            <a:pPr lvl="1"/>
            <a:r>
              <a:rPr lang="en-US" dirty="0" smtClean="0"/>
              <a:t>Time is limited, so ensure you focus on: 1. overview of the project 2. what you set out to accomplish 3. what are your (preliminary) results.</a:t>
            </a:r>
            <a:endParaRPr lang="en-US" dirty="0"/>
          </a:p>
          <a:p>
            <a:pPr lvl="1"/>
            <a:r>
              <a:rPr lang="en-US" dirty="0" smtClean="0"/>
              <a:t>Class presentations end today – plan is to have all comments out by Thursday.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3076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56930"/>
            <a:ext cx="8851900" cy="5195157"/>
          </a:xfrm>
        </p:spPr>
        <p:txBody>
          <a:bodyPr/>
          <a:lstStyle/>
          <a:p>
            <a:r>
              <a:rPr lang="en-US" dirty="0" smtClean="0"/>
              <a:t>Autonomous off-road </a:t>
            </a:r>
            <a:r>
              <a:rPr lang="en-US" smtClean="0"/>
              <a:t>vehicle. </a:t>
            </a:r>
            <a:endParaRPr lang="en-US" dirty="0" smtClean="0"/>
          </a:p>
          <a:p>
            <a:r>
              <a:rPr lang="en-US" dirty="0" smtClean="0"/>
              <a:t>John Deere is largest manufacturer of agricultural machinery.</a:t>
            </a:r>
          </a:p>
          <a:p>
            <a:r>
              <a:rPr lang="en-US" dirty="0" smtClean="0"/>
              <a:t>Over 30 parameters in the vehicle model.</a:t>
            </a:r>
          </a:p>
          <a:p>
            <a:r>
              <a:rPr lang="en-US" dirty="0" smtClean="0"/>
              <a:t>Goal: avoid roll-over.</a:t>
            </a:r>
          </a:p>
          <a:p>
            <a:r>
              <a:rPr lang="en-US" dirty="0" smtClean="0"/>
              <a:t>Automatic generation of Decision Module in VHDL.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20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3175000"/>
            <a:ext cx="6007100" cy="30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7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400" dirty="0" smtClean="0"/>
              <a:t>Topic Today: Models &amp; Verification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4" y="861237"/>
            <a:ext cx="8662008" cy="524532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Remember verification</a:t>
            </a:r>
            <a:r>
              <a:rPr lang="en-US" dirty="0"/>
              <a:t>: ensuring that a subsystem (or step in the design) meets the objectives for that subsystem, i.e. it does what we want it to do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to verify a system/subsystem?</a:t>
            </a:r>
          </a:p>
          <a:p>
            <a:pPr lvl="1"/>
            <a:r>
              <a:rPr lang="en-US" dirty="0" smtClean="0"/>
              <a:t>(Exhaustive) testing</a:t>
            </a:r>
          </a:p>
          <a:p>
            <a:pPr lvl="1"/>
            <a:r>
              <a:rPr lang="en-US" dirty="0" smtClean="0"/>
              <a:t>Formal verification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766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Verification: 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Formal verification verifies a model of the system, not the system implementation!</a:t>
            </a:r>
          </a:p>
          <a:p>
            <a:pPr lvl="1"/>
            <a:r>
              <a:rPr lang="en-US" dirty="0" smtClean="0"/>
              <a:t>Models must represents both hardware as well as software component.</a:t>
            </a:r>
          </a:p>
          <a:p>
            <a:pPr lvl="1"/>
            <a:r>
              <a:rPr lang="en-US" dirty="0" smtClean="0"/>
              <a:t>System-level verification – need architecture description language.</a:t>
            </a:r>
          </a:p>
          <a:p>
            <a:pPr lvl="1"/>
            <a:r>
              <a:rPr lang="en-US" dirty="0" smtClean="0"/>
              <a:t>How can different models (ex: differential equations and automata) interact?</a:t>
            </a:r>
          </a:p>
          <a:p>
            <a:pPr lvl="1"/>
            <a:endParaRPr lang="en-US" dirty="0"/>
          </a:p>
          <a:p>
            <a:r>
              <a:rPr lang="en-US" dirty="0" smtClean="0"/>
              <a:t>Complexity</a:t>
            </a:r>
          </a:p>
          <a:p>
            <a:pPr lvl="1"/>
            <a:r>
              <a:rPr lang="en-US" dirty="0" smtClean="0"/>
              <a:t>Most applicable techniques scale poorly – allows only for verification of limited-scale subsystems.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149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Timed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Finite-state Machines extended with timers.</a:t>
            </a:r>
          </a:p>
          <a:p>
            <a:pPr lvl="1"/>
            <a:r>
              <a:rPr lang="en-US" dirty="0" smtClean="0"/>
              <a:t>Timers are continuous – effectively infinite-state.</a:t>
            </a:r>
          </a:p>
          <a:p>
            <a:endParaRPr lang="en-US" dirty="0"/>
          </a:p>
          <a:p>
            <a:r>
              <a:rPr lang="en-US" dirty="0" smtClean="0"/>
              <a:t>Time is explicit – very useful to model real-time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945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UPPAAL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Automatic verification of Real-Time Communicating Systems by Constraint-Solving.</a:t>
            </a:r>
          </a:p>
          <a:p>
            <a:endParaRPr lang="en-US" dirty="0"/>
          </a:p>
          <a:p>
            <a:r>
              <a:rPr lang="en-US" dirty="0" smtClean="0"/>
              <a:t>Verification tool for real-time systems.</a:t>
            </a:r>
            <a:endParaRPr lang="en-US" dirty="0"/>
          </a:p>
          <a:p>
            <a:r>
              <a:rPr lang="en-US" dirty="0" smtClean="0"/>
              <a:t>Model-checking based on composition of timed automata.</a:t>
            </a:r>
          </a:p>
          <a:p>
            <a:pPr lvl="1"/>
            <a:r>
              <a:rPr lang="en-US" dirty="0" smtClean="0"/>
              <a:t>Parallel timed automata can exchange signals.</a:t>
            </a:r>
          </a:p>
          <a:p>
            <a:pPr lvl="1"/>
            <a:r>
              <a:rPr lang="en-US" dirty="0" smtClean="0"/>
              <a:t>Determines whether the system can reach a particular state or set of states.</a:t>
            </a:r>
          </a:p>
          <a:p>
            <a:pPr lvl="1"/>
            <a:endParaRPr lang="en-US" dirty="0"/>
          </a:p>
          <a:p>
            <a:r>
              <a:rPr lang="en-US" dirty="0" smtClean="0"/>
              <a:t>Very powerful property – model-checking can be reduced to verifying a set of linear constraints on clocks.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695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Train Controller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57" y="861237"/>
            <a:ext cx="8216900" cy="4445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8557" y="5238234"/>
            <a:ext cx="118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87213" y="5306744"/>
            <a:ext cx="81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857" y="5783393"/>
            <a:ext cx="6221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Safety property: no two trains in their cross state </a:t>
            </a:r>
          </a:p>
          <a:p>
            <a:r>
              <a:rPr lang="en-US" sz="2200" dirty="0" smtClean="0"/>
              <a:t>at the same time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1076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An Alternative Solution:              </a:t>
            </a:r>
            <a:br>
              <a:rPr lang="en-US" sz="3200" dirty="0" smtClean="0"/>
            </a:br>
            <a:r>
              <a:rPr lang="en-US" sz="3200" dirty="0" smtClean="0"/>
              <a:t>Run-Time Monitoring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6930"/>
            <a:ext cx="9144000" cy="5735970"/>
          </a:xfrm>
        </p:spPr>
        <p:txBody>
          <a:bodyPr/>
          <a:lstStyle/>
          <a:p>
            <a:r>
              <a:rPr lang="en-US" dirty="0" smtClean="0"/>
              <a:t>Divide the system is a set of simple, verifiable safety-critical components and a set of complex, untrusted components.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formal requirement specification is attached to each </a:t>
            </a:r>
            <a:r>
              <a:rPr lang="en-US" dirty="0" smtClean="0"/>
              <a:t>unverified component.</a:t>
            </a:r>
            <a:endParaRPr lang="en-US" dirty="0"/>
          </a:p>
          <a:p>
            <a:r>
              <a:rPr lang="en-US" dirty="0"/>
              <a:t>The specification acts as a </a:t>
            </a:r>
            <a:r>
              <a:rPr lang="en-US" dirty="0" smtClean="0"/>
              <a:t>certificate: </a:t>
            </a:r>
            <a:r>
              <a:rPr lang="en-US" dirty="0"/>
              <a:t>if the </a:t>
            </a:r>
            <a:r>
              <a:rPr lang="en-US" dirty="0" smtClean="0"/>
              <a:t>component behaves </a:t>
            </a:r>
            <a:r>
              <a:rPr lang="en-US" dirty="0"/>
              <a:t>according to the specification, the system remain safe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At run-time, we monitor (check) the actual </a:t>
            </a:r>
            <a:r>
              <a:rPr lang="en-US" dirty="0" smtClean="0"/>
              <a:t>component </a:t>
            </a:r>
            <a:r>
              <a:rPr lang="en-US" dirty="0"/>
              <a:t>behavior against its requirement specification expressed as a set of properties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If a requirement violation is detected, we perform a recovery action to restore the system to a safe state.</a:t>
            </a:r>
          </a:p>
          <a:p>
            <a:r>
              <a:rPr lang="en-US" dirty="0" smtClean="0"/>
              <a:t>Key idea: it is simpler to check the certificate that to verify the inner working of the unverified component.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287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Big Picture: Event-Based Monitoring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733800" y="2362200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Generator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19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E2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4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3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2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05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971800" y="27432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334000" y="27432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19800" y="3124200"/>
            <a:ext cx="3124200" cy="1588"/>
          </a:xfrm>
          <a:prstGeom prst="straightConnector1">
            <a:avLst/>
          </a:prstGeom>
          <a:ln w="35941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95201" y="2667000"/>
            <a:ext cx="24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7581900" y="33909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62800" y="3886200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5400000">
            <a:off x="7581900" y="50673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162800" y="5638800"/>
            <a:ext cx="13716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Handler (Recovery)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20588" y="4876800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Violation /</a:t>
            </a:r>
          </a:p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657600" y="914400"/>
            <a:ext cx="16002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Specification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4267200" y="1981200"/>
            <a:ext cx="304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57800" y="3886200"/>
            <a:ext cx="13716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Formula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6705600" y="4191000"/>
            <a:ext cx="3810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42901" y="838200"/>
            <a:ext cx="2418878" cy="1143003"/>
            <a:chOff x="152400" y="838200"/>
            <a:chExt cx="2287806" cy="967156"/>
          </a:xfrm>
        </p:grpSpPr>
        <p:sp>
          <p:nvSpPr>
            <p:cNvPr id="28" name="TextBox 27"/>
            <p:cNvSpPr txBox="1"/>
            <p:nvPr/>
          </p:nvSpPr>
          <p:spPr>
            <a:xfrm>
              <a:off x="152400" y="838200"/>
              <a:ext cx="22878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 smtClean="0"/>
                <a:t>The system to be</a:t>
              </a:r>
            </a:p>
            <a:p>
              <a:r>
                <a:rPr lang="en-US" dirty="0" smtClean="0"/>
                <a:t>monitored (HW/SW)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28600" y="1447800"/>
              <a:ext cx="2133600" cy="357556"/>
              <a:chOff x="228600" y="1447800"/>
              <a:chExt cx="2133600" cy="357556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28600" y="1447800"/>
                <a:ext cx="2133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>
                <a:off x="1882104" y="1447801"/>
                <a:ext cx="480096" cy="3575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/>
          <p:nvPr/>
        </p:nvGrpSpPr>
        <p:grpSpPr>
          <a:xfrm>
            <a:off x="5334000" y="838200"/>
            <a:ext cx="3845548" cy="687388"/>
            <a:chOff x="5334000" y="838200"/>
            <a:chExt cx="3845548" cy="687388"/>
          </a:xfrm>
        </p:grpSpPr>
        <p:sp>
          <p:nvSpPr>
            <p:cNvPr id="33" name="TextBox 32"/>
            <p:cNvSpPr txBox="1"/>
            <p:nvPr/>
          </p:nvSpPr>
          <p:spPr>
            <a:xfrm>
              <a:off x="5410200" y="838200"/>
              <a:ext cx="3769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 User specifies a set of events.</a:t>
              </a:r>
            </a:p>
            <a:p>
              <a:r>
                <a:rPr lang="en-US" dirty="0" smtClean="0"/>
                <a:t>Ex: a specified variable is modified</a:t>
              </a:r>
              <a:endParaRPr lang="en-US" i="1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10800000">
              <a:off x="5334000" y="1524000"/>
              <a:ext cx="3200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257800" y="1676400"/>
            <a:ext cx="3886200" cy="914400"/>
            <a:chOff x="5257800" y="1676400"/>
            <a:chExt cx="3886200" cy="914400"/>
          </a:xfrm>
        </p:grpSpPr>
        <p:sp>
          <p:nvSpPr>
            <p:cNvPr id="36" name="TextBox 35"/>
            <p:cNvSpPr txBox="1"/>
            <p:nvPr/>
          </p:nvSpPr>
          <p:spPr>
            <a:xfrm>
              <a:off x="5354043" y="1676400"/>
              <a:ext cx="3789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 Event Generator generates a </a:t>
              </a:r>
            </a:p>
            <a:p>
              <a:r>
                <a:rPr lang="en-US" dirty="0" smtClean="0"/>
                <a:t>trace of observed events over time.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0800000">
              <a:off x="5486400" y="2362200"/>
              <a:ext cx="3657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486400" y="2362200"/>
              <a:ext cx="3810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0800000" flipV="1">
              <a:off x="5257800" y="2362200"/>
              <a:ext cx="228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524000" y="3810000"/>
            <a:ext cx="3657600" cy="923330"/>
            <a:chOff x="1524000" y="3810000"/>
            <a:chExt cx="3657600" cy="923330"/>
          </a:xfrm>
        </p:grpSpPr>
        <p:sp>
          <p:nvSpPr>
            <p:cNvPr id="41" name="TextBox 40"/>
            <p:cNvSpPr txBox="1"/>
            <p:nvPr/>
          </p:nvSpPr>
          <p:spPr>
            <a:xfrm>
              <a:off x="1524000" y="3810000"/>
              <a:ext cx="29172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4. User specifies a formula </a:t>
              </a:r>
            </a:p>
            <a:p>
              <a:r>
                <a:rPr lang="en-US" dirty="0" smtClean="0"/>
                <a:t>using defined events.</a:t>
              </a:r>
            </a:p>
            <a:p>
              <a:r>
                <a:rPr lang="en-US" dirty="0" smtClean="0"/>
                <a:t>Ex: </a:t>
              </a:r>
              <a:r>
                <a:rPr lang="en-US" i="1" dirty="0" smtClean="0"/>
                <a:t>(E1 E2) *</a:t>
              </a:r>
              <a:endParaRPr lang="en-US" i="1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6400" y="4724400"/>
              <a:ext cx="3505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57200" y="4876800"/>
            <a:ext cx="6477000" cy="923330"/>
            <a:chOff x="457200" y="4876800"/>
            <a:chExt cx="6477000" cy="923330"/>
          </a:xfrm>
        </p:grpSpPr>
        <p:sp>
          <p:nvSpPr>
            <p:cNvPr id="44" name="TextBox 43"/>
            <p:cNvSpPr txBox="1"/>
            <p:nvPr/>
          </p:nvSpPr>
          <p:spPr>
            <a:xfrm>
              <a:off x="457200" y="4876800"/>
              <a:ext cx="3250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5. Monitor checks if formula is </a:t>
              </a:r>
            </a:p>
            <a:p>
              <a:r>
                <a:rPr lang="en-US" dirty="0" smtClean="0"/>
                <a:t>validated / violated based on </a:t>
              </a:r>
            </a:p>
            <a:p>
              <a:r>
                <a:rPr lang="en-US" dirty="0" smtClean="0"/>
                <a:t>event trace. </a:t>
              </a:r>
              <a:endParaRPr lang="en-US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3200400" y="4953000"/>
              <a:ext cx="37338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533400" y="5791200"/>
              <a:ext cx="2667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114800" y="5523131"/>
            <a:ext cx="3048000" cy="923330"/>
            <a:chOff x="3505200" y="5715000"/>
            <a:chExt cx="3048000" cy="923330"/>
          </a:xfrm>
        </p:grpSpPr>
        <p:sp>
          <p:nvSpPr>
            <p:cNvPr id="48" name="TextBox 47"/>
            <p:cNvSpPr txBox="1"/>
            <p:nvPr/>
          </p:nvSpPr>
          <p:spPr>
            <a:xfrm>
              <a:off x="3505200" y="5715000"/>
              <a:ext cx="25968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6. A recovery handler is </a:t>
              </a:r>
            </a:p>
            <a:p>
              <a:r>
                <a:rPr lang="en-US" dirty="0"/>
                <a:t>c</a:t>
              </a:r>
              <a:r>
                <a:rPr lang="en-US" dirty="0" smtClean="0"/>
                <a:t>alled if a validation / </a:t>
              </a:r>
            </a:p>
            <a:p>
              <a:r>
                <a:rPr lang="en-US" dirty="0"/>
                <a:t>v</a:t>
              </a:r>
              <a:r>
                <a:rPr lang="en-US" dirty="0" smtClean="0"/>
                <a:t>iolation is detected.</a:t>
              </a:r>
              <a:endParaRPr lang="en-US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3657600" y="6629400"/>
              <a:ext cx="12192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20" idx="1"/>
            </p:cNvCxnSpPr>
            <p:nvPr/>
          </p:nvCxnSpPr>
          <p:spPr>
            <a:xfrm flipV="1">
              <a:off x="4876800" y="6287869"/>
              <a:ext cx="1676400" cy="3415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Cloud 50"/>
          <p:cNvSpPr/>
          <p:nvPr/>
        </p:nvSpPr>
        <p:spPr>
          <a:xfrm>
            <a:off x="457200" y="2146300"/>
            <a:ext cx="2514600" cy="13716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3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ineering_Black">
  <a:themeElements>
    <a:clrScheme name="Waterloo 1">
      <a:dk1>
        <a:sysClr val="windowText" lastClr="000000"/>
      </a:dk1>
      <a:lt1>
        <a:srgbClr val="FFFFFF"/>
      </a:lt1>
      <a:dk2>
        <a:srgbClr val="57068C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B6BF00"/>
      </a:accent5>
      <a:accent6>
        <a:srgbClr val="96172E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Engineering_Black</Template>
  <TotalTime>4194</TotalTime>
  <Words>1116</Words>
  <Application>Microsoft Macintosh PowerPoint</Application>
  <PresentationFormat>On-screen Show (4:3)</PresentationFormat>
  <Paragraphs>162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Engineering_Black</vt:lpstr>
      <vt:lpstr>ECE 720T5 Winter 2014       Cyber-Physical Systems</vt:lpstr>
      <vt:lpstr>Administrative</vt:lpstr>
      <vt:lpstr>Topic Today: Models &amp; Verification</vt:lpstr>
      <vt:lpstr>Formal Verification: Key Issues</vt:lpstr>
      <vt:lpstr>Example: Timed Automata</vt:lpstr>
      <vt:lpstr>UPPAAL</vt:lpstr>
      <vt:lpstr>Ex: Train Controller </vt:lpstr>
      <vt:lpstr>An Alternative Solution:               Run-Time Monitoring</vt:lpstr>
      <vt:lpstr>The Big Picture: Event-Based Monitoring</vt:lpstr>
      <vt:lpstr>Monitoring Overhead</vt:lpstr>
      <vt:lpstr>Predictable Monitoring Solutions</vt:lpstr>
      <vt:lpstr>Cyberphysical System Runtime Verification</vt:lpstr>
      <vt:lpstr>Simplex Model</vt:lpstr>
      <vt:lpstr>Model: Hybrid Automata</vt:lpstr>
      <vt:lpstr>Model: Hybrid Automata</vt:lpstr>
      <vt:lpstr>How does it work?</vt:lpstr>
      <vt:lpstr>How does it work?</vt:lpstr>
      <vt:lpstr>How does it work?</vt:lpstr>
      <vt:lpstr>Model Checking the System</vt:lpstr>
      <vt:lpstr>Case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rpellizz</dc:creator>
  <cp:lastModifiedBy>Rodolfo Pellizzoni</cp:lastModifiedBy>
  <cp:revision>572</cp:revision>
  <cp:lastPrinted>2011-10-12T04:59:54Z</cp:lastPrinted>
  <dcterms:created xsi:type="dcterms:W3CDTF">2011-07-11T00:40:10Z</dcterms:created>
  <dcterms:modified xsi:type="dcterms:W3CDTF">2014-03-25T15:18:41Z</dcterms:modified>
</cp:coreProperties>
</file>