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362" r:id="rId3"/>
    <p:sldId id="363" r:id="rId4"/>
    <p:sldId id="324" r:id="rId5"/>
    <p:sldId id="332" r:id="rId6"/>
    <p:sldId id="335" r:id="rId7"/>
    <p:sldId id="325" r:id="rId8"/>
    <p:sldId id="326" r:id="rId9"/>
    <p:sldId id="336" r:id="rId10"/>
    <p:sldId id="330" r:id="rId11"/>
    <p:sldId id="331" r:id="rId12"/>
    <p:sldId id="333" r:id="rId13"/>
    <p:sldId id="334" r:id="rId14"/>
    <p:sldId id="337" r:id="rId15"/>
    <p:sldId id="338" r:id="rId16"/>
    <p:sldId id="339" r:id="rId17"/>
    <p:sldId id="340" r:id="rId18"/>
    <p:sldId id="327" r:id="rId19"/>
    <p:sldId id="341" r:id="rId20"/>
    <p:sldId id="371" r:id="rId21"/>
    <p:sldId id="328" r:id="rId22"/>
    <p:sldId id="372" r:id="rId23"/>
    <p:sldId id="317" r:id="rId24"/>
    <p:sldId id="318" r:id="rId25"/>
    <p:sldId id="305" r:id="rId26"/>
    <p:sldId id="310" r:id="rId27"/>
    <p:sldId id="309" r:id="rId28"/>
    <p:sldId id="312" r:id="rId29"/>
    <p:sldId id="313" r:id="rId30"/>
    <p:sldId id="311" r:id="rId31"/>
    <p:sldId id="319" r:id="rId32"/>
    <p:sldId id="314" r:id="rId33"/>
    <p:sldId id="315" r:id="rId34"/>
    <p:sldId id="316" r:id="rId35"/>
    <p:sldId id="321" r:id="rId36"/>
    <p:sldId id="322" r:id="rId37"/>
    <p:sldId id="373" r:id="rId38"/>
    <p:sldId id="343" r:id="rId39"/>
    <p:sldId id="346" r:id="rId40"/>
    <p:sldId id="359" r:id="rId41"/>
    <p:sldId id="361" r:id="rId42"/>
    <p:sldId id="360" r:id="rId43"/>
    <p:sldId id="383" r:id="rId44"/>
    <p:sldId id="374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75" r:id="rId53"/>
    <p:sldId id="365" r:id="rId54"/>
    <p:sldId id="366" r:id="rId55"/>
    <p:sldId id="367" r:id="rId56"/>
    <p:sldId id="368" r:id="rId57"/>
    <p:sldId id="369" r:id="rId58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362"/>
            <p14:sldId id="363"/>
            <p14:sldId id="324"/>
            <p14:sldId id="332"/>
            <p14:sldId id="335"/>
            <p14:sldId id="325"/>
            <p14:sldId id="326"/>
            <p14:sldId id="336"/>
            <p14:sldId id="330"/>
            <p14:sldId id="331"/>
            <p14:sldId id="333"/>
            <p14:sldId id="334"/>
            <p14:sldId id="337"/>
            <p14:sldId id="338"/>
            <p14:sldId id="339"/>
            <p14:sldId id="340"/>
            <p14:sldId id="327"/>
            <p14:sldId id="341"/>
            <p14:sldId id="371"/>
            <p14:sldId id="328"/>
            <p14:sldId id="372"/>
            <p14:sldId id="317"/>
            <p14:sldId id="318"/>
            <p14:sldId id="305"/>
            <p14:sldId id="310"/>
            <p14:sldId id="309"/>
            <p14:sldId id="312"/>
            <p14:sldId id="313"/>
            <p14:sldId id="311"/>
            <p14:sldId id="319"/>
            <p14:sldId id="314"/>
            <p14:sldId id="315"/>
            <p14:sldId id="316"/>
            <p14:sldId id="321"/>
            <p14:sldId id="322"/>
            <p14:sldId id="373"/>
            <p14:sldId id="343"/>
            <p14:sldId id="346"/>
            <p14:sldId id="359"/>
            <p14:sldId id="361"/>
            <p14:sldId id="360"/>
            <p14:sldId id="383"/>
            <p14:sldId id="374"/>
            <p14:sldId id="376"/>
            <p14:sldId id="377"/>
            <p14:sldId id="378"/>
            <p14:sldId id="379"/>
            <p14:sldId id="380"/>
            <p14:sldId id="381"/>
            <p14:sldId id="382"/>
            <p14:sldId id="375"/>
            <p14:sldId id="365"/>
            <p14:sldId id="366"/>
            <p14:sldId id="367"/>
            <p14:sldId id="368"/>
            <p14:sldId id="3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66" autoAdjust="0"/>
  </p:normalViewPr>
  <p:slideViewPr>
    <p:cSldViewPr snapToGrid="0" snapToObjects="1">
      <p:cViewPr>
        <p:scale>
          <a:sx n="90" d="100"/>
          <a:sy n="90" d="100"/>
        </p:scale>
        <p:origin x="-1784" y="-1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1/27/14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1/27/14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57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1/27/14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1/27/14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1/27/14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1/27/14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1/27/14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1/27/14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1/27/14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</a:t>
            </a:r>
            <a:r>
              <a:rPr lang="en-US" dirty="0" smtClean="0"/>
              <a:t>Winter 2014</a:t>
            </a:r>
            <a:r>
              <a:rPr lang="en-US" dirty="0" smtClean="0"/>
              <a:t>       </a:t>
            </a:r>
            <a:r>
              <a:rPr lang="en-US" dirty="0" smtClean="0"/>
              <a:t>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777 Flight Control Validation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176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Fly-by-wire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3107070"/>
          </a:xfrm>
        </p:spPr>
        <p:txBody>
          <a:bodyPr/>
          <a:lstStyle/>
          <a:p>
            <a:r>
              <a:rPr lang="en-US" dirty="0" smtClean="0"/>
              <a:t>All modern aircrafts use fly-by-wire.</a:t>
            </a:r>
          </a:p>
          <a:p>
            <a:r>
              <a:rPr lang="en-US" dirty="0" smtClean="0"/>
              <a:t>Pilot does not directly move flight control surfaces (ailerons, elevator, rudder, …).</a:t>
            </a:r>
          </a:p>
          <a:p>
            <a:r>
              <a:rPr lang="en-US" dirty="0" smtClean="0"/>
              <a:t>Instead, the yoke sends commands to the electronic Flight Control System</a:t>
            </a:r>
          </a:p>
          <a:p>
            <a:r>
              <a:rPr lang="en-US" dirty="0" smtClean="0"/>
              <a:t>The FCS interprets yoke movement and actuates the surfaces.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911" y="3757059"/>
            <a:ext cx="3454400" cy="2349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3816039"/>
            <a:ext cx="4876774" cy="310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Many aircrafts (especially military) are inherent unstable – the aircraft needs continuous surface adjustment. </a:t>
            </a:r>
          </a:p>
          <a:p>
            <a:r>
              <a:rPr lang="en-US" dirty="0" smtClean="0"/>
              <a:t>Nobody could fly it without FCS!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75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reading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Realize how painful the whole validation/certification process it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Reason on the inefficiencies in the process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Not much progress since the early ‘90…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8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02005" y="2582333"/>
            <a:ext cx="1701774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Requirements Definition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3894" y="2582333"/>
            <a:ext cx="1701775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Requirements Validation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3497" y="2582333"/>
            <a:ext cx="1701775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Allocation of Requirements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5387" y="2582333"/>
            <a:ext cx="1701775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System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Validation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003778" y="3019778"/>
            <a:ext cx="570115" cy="677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275669" y="3019778"/>
            <a:ext cx="570115" cy="677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595272" y="3019778"/>
            <a:ext cx="570115" cy="677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4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Requirements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5867" b="-1586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812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Validating Requirements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5418" b="-1541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39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Allocating Requirements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451" b="-445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955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Testing: Painful but Necessary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427" b="-442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333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standards good enough?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861237"/>
            <a:ext cx="8565158" cy="5610447"/>
          </a:xfrm>
        </p:spPr>
        <p:txBody>
          <a:bodyPr/>
          <a:lstStyle/>
          <a:p>
            <a:r>
              <a:rPr lang="en-US" sz="2200" dirty="0" smtClean="0"/>
              <a:t>Certification standards are a work in progress…</a:t>
            </a:r>
          </a:p>
          <a:p>
            <a:pPr lvl="1"/>
            <a:r>
              <a:rPr lang="en-US" sz="2200" dirty="0" smtClean="0"/>
              <a:t>Upgrade to include new design methodologies.</a:t>
            </a:r>
          </a:p>
          <a:p>
            <a:pPr lvl="1"/>
            <a:r>
              <a:rPr lang="en-US" sz="2200" dirty="0" smtClean="0"/>
              <a:t>Changes are often driven by disasters – you learn from mistakes.</a:t>
            </a:r>
          </a:p>
          <a:p>
            <a:pPr lvl="1"/>
            <a:endParaRPr lang="en-US" sz="2200" dirty="0" smtClean="0"/>
          </a:p>
          <a:p>
            <a:r>
              <a:rPr lang="en-US" sz="2200" dirty="0" smtClean="0"/>
              <a:t>Ex: ARINC 653 (</a:t>
            </a:r>
            <a:r>
              <a:rPr lang="en-US" sz="2200" dirty="0"/>
              <a:t>Avionics Application Standard Software </a:t>
            </a:r>
            <a:r>
              <a:rPr lang="en-US" sz="2200" dirty="0" smtClean="0"/>
              <a:t>Interface)</a:t>
            </a:r>
          </a:p>
          <a:p>
            <a:pPr lvl="1"/>
            <a:r>
              <a:rPr lang="en-US" sz="2200" dirty="0" smtClean="0"/>
              <a:t>The software base of Integrated Modular Avionics.</a:t>
            </a:r>
          </a:p>
          <a:p>
            <a:pPr lvl="1"/>
            <a:r>
              <a:rPr lang="en-US" sz="2200" dirty="0" smtClean="0"/>
              <a:t>Main idea: integrate software partitions with different criticality levels on the same/communicating computational node.</a:t>
            </a:r>
          </a:p>
          <a:p>
            <a:pPr lvl="1"/>
            <a:r>
              <a:rPr lang="en-US" sz="2200" dirty="0" smtClean="0"/>
              <a:t>A set of OS/Hypervisor provisions for safe partitioning and associated API. </a:t>
            </a:r>
          </a:p>
          <a:p>
            <a:pPr lvl="1"/>
            <a:r>
              <a:rPr lang="en-US" sz="2200" dirty="0" smtClean="0"/>
              <a:t>Problem: what about architectural effects (ex: shared caches) in multicores?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393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standards good enough?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861237"/>
            <a:ext cx="8565158" cy="5610447"/>
          </a:xfrm>
        </p:spPr>
        <p:txBody>
          <a:bodyPr/>
          <a:lstStyle/>
          <a:p>
            <a:r>
              <a:rPr lang="en-US" sz="2200" dirty="0" smtClean="0"/>
              <a:t>AUTOSAR </a:t>
            </a:r>
            <a:r>
              <a:rPr lang="en-US" sz="2000" dirty="0"/>
              <a:t>(</a:t>
            </a:r>
            <a:r>
              <a:rPr lang="en-US" sz="2000" dirty="0" err="1"/>
              <a:t>AUTomotive</a:t>
            </a:r>
            <a:r>
              <a:rPr lang="en-US" sz="2000" dirty="0"/>
              <a:t> Open System </a:t>
            </a:r>
            <a:r>
              <a:rPr lang="en-US" sz="2000" dirty="0" err="1"/>
              <a:t>ARchitecture</a:t>
            </a:r>
            <a:r>
              <a:rPr lang="en-US" sz="2000" dirty="0" smtClean="0"/>
              <a:t>)</a:t>
            </a:r>
          </a:p>
          <a:p>
            <a:pPr lvl="1"/>
            <a:r>
              <a:rPr lang="en-US" sz="2200" dirty="0" smtClean="0"/>
              <a:t>Standardized automotive software architecture.</a:t>
            </a:r>
          </a:p>
          <a:p>
            <a:pPr lvl="1"/>
            <a:r>
              <a:rPr lang="en-US" sz="2200" dirty="0" smtClean="0"/>
              <a:t>Allows integration among multiple subsystems, especially by different suppliers.</a:t>
            </a:r>
          </a:p>
          <a:p>
            <a:pPr lvl="1"/>
            <a:r>
              <a:rPr lang="en-US" sz="2200" dirty="0" smtClean="0"/>
              <a:t>Standardizes basic functionalities and communication</a:t>
            </a:r>
            <a:r>
              <a:rPr lang="en-US" sz="2200" dirty="0"/>
              <a:t> </a:t>
            </a:r>
            <a:r>
              <a:rPr lang="en-US" sz="2200" dirty="0" smtClean="0"/>
              <a:t>among subsystems.</a:t>
            </a:r>
          </a:p>
          <a:p>
            <a:pPr lvl="1"/>
            <a:r>
              <a:rPr lang="en-US" sz="2200" dirty="0" smtClean="0"/>
              <a:t>System is partitioned in a set of Electronic Control Units (ECU) – essentially computational nodes with attached sensors/actuators.</a:t>
            </a:r>
          </a:p>
          <a:p>
            <a:pPr lvl="1"/>
            <a:r>
              <a:rPr lang="en-US" sz="2200" dirty="0" smtClean="0"/>
              <a:t>Problem: AUTOSAR doesn’t specify anything about the implementation of the ECU.</a:t>
            </a:r>
          </a:p>
          <a:p>
            <a:pPr lvl="1"/>
            <a:r>
              <a:rPr lang="en-US" sz="2200" dirty="0" smtClean="0"/>
              <a:t>For example, you can express end-to-end latency requirements, but how do you validate them without knowledge of each ECU?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413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</a:t>
            </a:fld>
            <a:endParaRPr lang="en-CA" dirty="0"/>
          </a:p>
        </p:txBody>
      </p:sp>
      <p:grpSp>
        <p:nvGrpSpPr>
          <p:cNvPr id="6" name="Group 5"/>
          <p:cNvGrpSpPr/>
          <p:nvPr/>
        </p:nvGrpSpPr>
        <p:grpSpPr>
          <a:xfrm>
            <a:off x="502031" y="1186616"/>
            <a:ext cx="2164969" cy="1749441"/>
            <a:chOff x="5943599" y="857250"/>
            <a:chExt cx="3021648" cy="2266236"/>
          </a:xfrm>
        </p:grpSpPr>
        <p:sp>
          <p:nvSpPr>
            <p:cNvPr id="7" name="Rectangle 6"/>
            <p:cNvSpPr/>
            <p:nvPr/>
          </p:nvSpPr>
          <p:spPr>
            <a:xfrm>
              <a:off x="5943600" y="857250"/>
              <a:ext cx="3021647" cy="22098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43599" y="857250"/>
              <a:ext cx="3021648" cy="2266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57" y="1383773"/>
            <a:ext cx="26289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4" y="4415509"/>
            <a:ext cx="3453938" cy="173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57" y="3479273"/>
            <a:ext cx="2628900" cy="18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031" y="2892491"/>
            <a:ext cx="2164969" cy="419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Energy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0357" y="3060173"/>
            <a:ext cx="2628900" cy="419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Transportation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2004" y="6106559"/>
            <a:ext cx="3453938" cy="419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Medical Devices</a:t>
            </a:r>
          </a:p>
        </p:txBody>
      </p:sp>
      <p:sp>
        <p:nvSpPr>
          <p:cNvPr id="16" name="Right Arrow 15"/>
          <p:cNvSpPr/>
          <p:nvPr/>
        </p:nvSpPr>
        <p:spPr>
          <a:xfrm rot="11743283">
            <a:off x="2699206" y="2652601"/>
            <a:ext cx="1281725" cy="4797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7475421">
            <a:off x="3408273" y="3672424"/>
            <a:ext cx="1281725" cy="4797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728632" y="3008659"/>
            <a:ext cx="1281725" cy="4797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16111" y="2532184"/>
            <a:ext cx="2144888" cy="13060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CPS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180" y="4415509"/>
            <a:ext cx="1638809" cy="24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of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554538" y="2057400"/>
            <a:ext cx="2551112" cy="1985963"/>
            <a:chOff x="4553761" y="2057401"/>
            <a:chExt cx="2551890" cy="1985964"/>
          </a:xfrm>
        </p:grpSpPr>
        <p:sp>
          <p:nvSpPr>
            <p:cNvPr id="6" name="Freeform 69"/>
            <p:cNvSpPr>
              <a:spLocks/>
            </p:cNvSpPr>
            <p:nvPr/>
          </p:nvSpPr>
          <p:spPr bwMode="auto">
            <a:xfrm>
              <a:off x="4553761" y="2057401"/>
              <a:ext cx="2551890" cy="1985964"/>
            </a:xfrm>
            <a:custGeom>
              <a:avLst/>
              <a:gdLst>
                <a:gd name="T0" fmla="*/ 2147483647 w 1601"/>
                <a:gd name="T1" fmla="*/ 0 h 1251"/>
                <a:gd name="T2" fmla="*/ 2147483647 w 1601"/>
                <a:gd name="T3" fmla="*/ 2147483647 h 1251"/>
                <a:gd name="T4" fmla="*/ 0 w 1601"/>
                <a:gd name="T5" fmla="*/ 2147483647 h 1251"/>
                <a:gd name="T6" fmla="*/ 2147483647 w 1601"/>
                <a:gd name="T7" fmla="*/ 2147483647 h 1251"/>
                <a:gd name="T8" fmla="*/ 2147483647 w 1601"/>
                <a:gd name="T9" fmla="*/ 2147483647 h 1251"/>
                <a:gd name="T10" fmla="*/ 2147483647 w 1601"/>
                <a:gd name="T11" fmla="*/ 0 h 1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01"/>
                <a:gd name="T19" fmla="*/ 0 h 1251"/>
                <a:gd name="T20" fmla="*/ 1601 w 1601"/>
                <a:gd name="T21" fmla="*/ 1251 h 1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01" h="1251">
                  <a:moveTo>
                    <a:pt x="1601" y="0"/>
                  </a:moveTo>
                  <a:lnTo>
                    <a:pt x="11" y="12"/>
                  </a:lnTo>
                  <a:cubicBezTo>
                    <a:pt x="7" y="424"/>
                    <a:pt x="4" y="836"/>
                    <a:pt x="0" y="1248"/>
                  </a:cubicBezTo>
                  <a:lnTo>
                    <a:pt x="4" y="1248"/>
                  </a:lnTo>
                  <a:lnTo>
                    <a:pt x="758" y="1251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Parallelogram 40"/>
            <p:cNvSpPr>
              <a:spLocks noChangeArrowheads="1"/>
            </p:cNvSpPr>
            <p:nvPr/>
          </p:nvSpPr>
          <p:spPr bwMode="auto">
            <a:xfrm>
              <a:off x="4572000" y="3561100"/>
              <a:ext cx="1197864" cy="477500"/>
            </a:xfrm>
            <a:prstGeom prst="parallelogram">
              <a:avLst>
                <a:gd name="adj" fmla="val 0"/>
              </a:avLst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Right Triangle 7"/>
          <p:cNvSpPr/>
          <p:nvPr/>
        </p:nvSpPr>
        <p:spPr bwMode="auto">
          <a:xfrm rot="5400000">
            <a:off x="4290219" y="4320381"/>
            <a:ext cx="1752600" cy="1189038"/>
          </a:xfrm>
          <a:prstGeom prst="rtTriangle">
            <a:avLst/>
          </a:prstGeom>
          <a:solidFill>
            <a:srgbClr val="FFFFFF">
              <a:lumMod val="7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1" charset="-128"/>
              <a:cs typeface="+mn-cs"/>
            </a:endParaRPr>
          </a:p>
        </p:txBody>
      </p:sp>
      <p:sp>
        <p:nvSpPr>
          <p:cNvPr id="9" name="Freeform 70"/>
          <p:cNvSpPr>
            <a:spLocks/>
          </p:cNvSpPr>
          <p:nvPr/>
        </p:nvSpPr>
        <p:spPr bwMode="auto">
          <a:xfrm>
            <a:off x="4568825" y="1209675"/>
            <a:ext cx="3171825" cy="923925"/>
          </a:xfrm>
          <a:custGeom>
            <a:avLst/>
            <a:gdLst>
              <a:gd name="T0" fmla="*/ 0 w 2008"/>
              <a:gd name="T1" fmla="*/ 2147483647 h 504"/>
              <a:gd name="T2" fmla="*/ 2147483647 w 2008"/>
              <a:gd name="T3" fmla="*/ 0 h 504"/>
              <a:gd name="T4" fmla="*/ 2147483647 w 2008"/>
              <a:gd name="T5" fmla="*/ 2147483647 h 504"/>
              <a:gd name="T6" fmla="*/ 2147483647 w 2008"/>
              <a:gd name="T7" fmla="*/ 2147483647 h 504"/>
              <a:gd name="T8" fmla="*/ 2147483647 w 2008"/>
              <a:gd name="T9" fmla="*/ 2147483647 h 504"/>
              <a:gd name="T10" fmla="*/ 0 w 2008"/>
              <a:gd name="T11" fmla="*/ 2147483647 h 5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8"/>
              <a:gd name="T19" fmla="*/ 0 h 504"/>
              <a:gd name="T20" fmla="*/ 2008 w 2008"/>
              <a:gd name="T21" fmla="*/ 504 h 5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8" h="504">
                <a:moveTo>
                  <a:pt x="0" y="6"/>
                </a:moveTo>
                <a:lnTo>
                  <a:pt x="1922" y="0"/>
                </a:lnTo>
                <a:cubicBezTo>
                  <a:pt x="1920" y="3"/>
                  <a:pt x="2008" y="11"/>
                  <a:pt x="1965" y="8"/>
                </a:cubicBezTo>
                <a:lnTo>
                  <a:pt x="1584" y="491"/>
                </a:lnTo>
                <a:lnTo>
                  <a:pt x="1037" y="497"/>
                </a:lnTo>
                <a:lnTo>
                  <a:pt x="0" y="504"/>
                </a:lnTo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9"/>
          <p:cNvSpPr txBox="1">
            <a:spLocks noChangeArrowheads="1"/>
          </p:cNvSpPr>
          <p:nvPr/>
        </p:nvSpPr>
        <p:spPr bwMode="auto">
          <a:xfrm>
            <a:off x="4724400" y="44958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BD030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5x</a:t>
            </a:r>
          </a:p>
        </p:txBody>
      </p:sp>
      <p:sp>
        <p:nvSpPr>
          <p:cNvPr id="11" name="Right Triangle 10"/>
          <p:cNvSpPr/>
          <p:nvPr/>
        </p:nvSpPr>
        <p:spPr bwMode="auto">
          <a:xfrm rot="10800000">
            <a:off x="1463675" y="1219200"/>
            <a:ext cx="3108325" cy="4572000"/>
          </a:xfrm>
          <a:prstGeom prst="rtTriangle">
            <a:avLst/>
          </a:prstGeom>
          <a:solidFill>
            <a:srgbClr val="FFFFFF">
              <a:lumMod val="85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ＭＳ Ｐゴシック" pitchFamily="1" charset="-128"/>
              <a:cs typeface="+mn-cs"/>
            </a:endParaRPr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4572000" y="762000"/>
            <a:ext cx="4114800" cy="457200"/>
          </a:xfrm>
          <a:prstGeom prst="parallelogram">
            <a:avLst>
              <a:gd name="adj" fmla="val 220833"/>
            </a:avLst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>
            <a:off x="1371600" y="1219200"/>
            <a:ext cx="3124200" cy="45720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H="1">
            <a:off x="1325880" y="3230880"/>
            <a:ext cx="960120" cy="60960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Software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Architectural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Design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 flipH="1">
            <a:off x="716280" y="2240280"/>
            <a:ext cx="960120" cy="48768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System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Design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flipH="1">
            <a:off x="1935480" y="4297680"/>
            <a:ext cx="960120" cy="60960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Component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Software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Design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053205" y="5808980"/>
            <a:ext cx="960120" cy="42672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Code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Development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248400" y="4373880"/>
            <a:ext cx="960120" cy="48768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Unit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Test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315200" y="2240280"/>
            <a:ext cx="960120" cy="48768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System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Test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705600" y="3307080"/>
            <a:ext cx="960120" cy="48768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Integration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Test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7924800" y="1173480"/>
            <a:ext cx="960120" cy="487680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Acceptance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Test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 flipH="1">
            <a:off x="109728" y="1097280"/>
            <a:ext cx="960120" cy="548641"/>
          </a:xfrm>
          <a:prstGeom prst="cube">
            <a:avLst/>
          </a:prstGeom>
          <a:solidFill>
            <a:srgbClr val="808080">
              <a:lumMod val="60000"/>
              <a:lumOff val="40000"/>
            </a:srgb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Requirements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ＭＳ Ｐゴシック"/>
              </a:rPr>
              <a:t>Engineering</a:t>
            </a: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4648200" y="1295400"/>
            <a:ext cx="3027363" cy="44958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106"/>
          <p:cNvSpPr txBox="1">
            <a:spLocks noChangeArrowheads="1"/>
          </p:cNvSpPr>
          <p:nvPr/>
        </p:nvSpPr>
        <p:spPr bwMode="auto">
          <a:xfrm>
            <a:off x="7323138" y="804863"/>
            <a:ext cx="525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BD030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30x</a:t>
            </a:r>
          </a:p>
        </p:txBody>
      </p:sp>
      <p:sp>
        <p:nvSpPr>
          <p:cNvPr id="25" name="TextBox 116"/>
          <p:cNvSpPr txBox="1">
            <a:spLocks noChangeArrowheads="1"/>
          </p:cNvSpPr>
          <p:nvPr/>
        </p:nvSpPr>
        <p:spPr bwMode="auto">
          <a:xfrm>
            <a:off x="109728" y="5135562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Source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: NIST Planning report 02-3, </a:t>
            </a:r>
            <a:r>
              <a:rPr kumimoji="0" lang="ja-JP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en-US" altLang="ja-JP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Economic Impacts of Inadequate Infrastructure for Software Testing</a:t>
            </a:r>
            <a:r>
              <a:rPr kumimoji="0" lang="ja-JP" alt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, May 2002.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117"/>
          <p:cNvSpPr txBox="1">
            <a:spLocks noChangeArrowheads="1"/>
          </p:cNvSpPr>
          <p:nvPr/>
        </p:nvSpPr>
        <p:spPr bwMode="auto">
          <a:xfrm>
            <a:off x="5108575" y="5257800"/>
            <a:ext cx="252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Where faults are introduced</a:t>
            </a:r>
          </a:p>
        </p:txBody>
      </p:sp>
      <p:sp>
        <p:nvSpPr>
          <p:cNvPr id="27" name="TextBox 118"/>
          <p:cNvSpPr txBox="1">
            <a:spLocks noChangeArrowheads="1"/>
          </p:cNvSpPr>
          <p:nvPr/>
        </p:nvSpPr>
        <p:spPr bwMode="auto">
          <a:xfrm>
            <a:off x="5105400" y="5486400"/>
            <a:ext cx="291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Where faults are found</a:t>
            </a:r>
          </a:p>
        </p:txBody>
      </p:sp>
      <p:sp>
        <p:nvSpPr>
          <p:cNvPr id="28" name="TextBox 119"/>
          <p:cNvSpPr txBox="1">
            <a:spLocks noChangeArrowheads="1"/>
          </p:cNvSpPr>
          <p:nvPr/>
        </p:nvSpPr>
        <p:spPr bwMode="auto">
          <a:xfrm>
            <a:off x="5105400" y="5715000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smtClean="0">
                <a:ln>
                  <a:noFill/>
                </a:ln>
                <a:solidFill>
                  <a:srgbClr val="BD030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estimated nominal cost for fault removal</a:t>
            </a:r>
            <a:endParaRPr kumimoji="0" lang="en-US" sz="1400" b="0" i="1" u="none" strike="noStrike" kern="0" cap="none" spc="0" normalizeH="0" baseline="0" noProof="0" smtClean="0">
              <a:ln>
                <a:noFill/>
              </a:ln>
              <a:solidFill>
                <a:srgbClr val="BD0303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AutoShape 61"/>
          <p:cNvSpPr>
            <a:spLocks noChangeArrowheads="1"/>
          </p:cNvSpPr>
          <p:nvPr/>
        </p:nvSpPr>
        <p:spPr bwMode="auto">
          <a:xfrm rot="10800000">
            <a:off x="1676400" y="1219200"/>
            <a:ext cx="5867400" cy="44958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 flipV="1">
            <a:off x="4572000" y="1295400"/>
            <a:ext cx="0" cy="3657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5867400" y="806450"/>
            <a:ext cx="760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20.5%</a:t>
            </a:r>
          </a:p>
        </p:txBody>
      </p:sp>
      <p:sp>
        <p:nvSpPr>
          <p:cNvPr id="32" name="TextBox 98"/>
          <p:cNvSpPr txBox="1">
            <a:spLocks noChangeArrowheads="1"/>
          </p:cNvSpPr>
          <p:nvPr/>
        </p:nvSpPr>
        <p:spPr bwMode="auto">
          <a:xfrm>
            <a:off x="3657600" y="28956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BD030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1x</a:t>
            </a:r>
          </a:p>
        </p:txBody>
      </p:sp>
      <p:sp>
        <p:nvSpPr>
          <p:cNvPr id="33" name="TextBox 70"/>
          <p:cNvSpPr txBox="1">
            <a:spLocks noChangeArrowheads="1"/>
          </p:cNvSpPr>
          <p:nvPr/>
        </p:nvSpPr>
        <p:spPr bwMode="auto">
          <a:xfrm>
            <a:off x="4527550" y="4038600"/>
            <a:ext cx="1111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20%,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16%</a:t>
            </a:r>
          </a:p>
        </p:txBody>
      </p:sp>
      <p:sp>
        <p:nvSpPr>
          <p:cNvPr id="34" name="TextBox 71"/>
          <p:cNvSpPr txBox="1">
            <a:spLocks noChangeArrowheads="1"/>
          </p:cNvSpPr>
          <p:nvPr/>
        </p:nvSpPr>
        <p:spPr bwMode="auto">
          <a:xfrm>
            <a:off x="4876800" y="2438400"/>
            <a:ext cx="1281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10%,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50.5%</a:t>
            </a:r>
          </a:p>
        </p:txBody>
      </p:sp>
      <p:sp>
        <p:nvSpPr>
          <p:cNvPr id="35" name="TextBox 97"/>
          <p:cNvSpPr txBox="1">
            <a:spLocks noChangeArrowheads="1"/>
          </p:cNvSpPr>
          <p:nvPr/>
        </p:nvSpPr>
        <p:spPr bwMode="auto">
          <a:xfrm>
            <a:off x="5362575" y="1416050"/>
            <a:ext cx="885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0%,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9%</a:t>
            </a:r>
          </a:p>
        </p:txBody>
      </p:sp>
      <p:sp>
        <p:nvSpPr>
          <p:cNvPr id="36" name="TextBox 105"/>
          <p:cNvSpPr txBox="1">
            <a:spLocks noChangeArrowheads="1"/>
          </p:cNvSpPr>
          <p:nvPr/>
        </p:nvSpPr>
        <p:spPr bwMode="auto">
          <a:xfrm>
            <a:off x="6705600" y="1447800"/>
            <a:ext cx="525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BD030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15x</a:t>
            </a:r>
          </a:p>
        </p:txBody>
      </p:sp>
      <p:sp>
        <p:nvSpPr>
          <p:cNvPr id="37" name="TextBox 68"/>
          <p:cNvSpPr txBox="1">
            <a:spLocks noChangeArrowheads="1"/>
          </p:cNvSpPr>
          <p:nvPr/>
        </p:nvSpPr>
        <p:spPr bwMode="auto">
          <a:xfrm>
            <a:off x="2895600" y="2438400"/>
            <a:ext cx="116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70%, </a:t>
            </a: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3.5%</a:t>
            </a:r>
          </a:p>
        </p:txBody>
      </p:sp>
      <p:sp>
        <p:nvSpPr>
          <p:cNvPr id="38" name="TextBox 100"/>
          <p:cNvSpPr txBox="1">
            <a:spLocks noChangeArrowheads="1"/>
          </p:cNvSpPr>
          <p:nvPr/>
        </p:nvSpPr>
        <p:spPr bwMode="auto">
          <a:xfrm>
            <a:off x="5791200" y="2862263"/>
            <a:ext cx="525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BD0303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147209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67" y="4303888"/>
            <a:ext cx="6032372" cy="2528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A Possible Solution: Virtual Integration?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861237"/>
            <a:ext cx="8565158" cy="4108958"/>
          </a:xfrm>
        </p:spPr>
        <p:txBody>
          <a:bodyPr/>
          <a:lstStyle/>
          <a:p>
            <a:r>
              <a:rPr lang="en-US" dirty="0" smtClean="0"/>
              <a:t>Several industry efforts, ex: System Architecture Virtual Integration (SAVI). Idea: catch design issues early on.</a:t>
            </a:r>
          </a:p>
          <a:p>
            <a:r>
              <a:rPr lang="en-US" dirty="0" smtClean="0"/>
              <a:t>Build a library of components, with timing characteristics.</a:t>
            </a:r>
          </a:p>
          <a:p>
            <a:r>
              <a:rPr lang="en-US" dirty="0" smtClean="0"/>
              <a:t>Assemble the system out of prefabs components.</a:t>
            </a:r>
          </a:p>
          <a:p>
            <a:r>
              <a:rPr lang="en-US" dirty="0" smtClean="0"/>
              <a:t>Automatically generate analyses out of model library.</a:t>
            </a:r>
          </a:p>
          <a:p>
            <a:r>
              <a:rPr lang="en-US" dirty="0" smtClean="0"/>
              <a:t>Challenges: </a:t>
            </a:r>
          </a:p>
          <a:p>
            <a:pPr lvl="1"/>
            <a:r>
              <a:rPr lang="en-US" dirty="0" smtClean="0"/>
              <a:t>How detailed the model is </a:t>
            </a:r>
            <a:r>
              <a:rPr lang="en-US" dirty="0" err="1" smtClean="0"/>
              <a:t>vs</a:t>
            </a:r>
            <a:r>
              <a:rPr lang="en-US" dirty="0" smtClean="0"/>
              <a:t> precision in the analysis.</a:t>
            </a:r>
          </a:p>
          <a:p>
            <a:pPr lvl="1"/>
            <a:r>
              <a:rPr lang="en-US" dirty="0" smtClean="0"/>
              <a:t>Software models are hard.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090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63256"/>
            <a:ext cx="8565158" cy="508883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Avionics Systems, Validation and Verification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Medical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Energy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Security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Autonomous Vehicles (if we have time)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76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FDA regulation and medical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1752403"/>
          </a:xfrm>
        </p:spPr>
        <p:txBody>
          <a:bodyPr/>
          <a:lstStyle/>
          <a:p>
            <a:r>
              <a:rPr lang="en-US" dirty="0" smtClean="0"/>
              <a:t>Federal Drug Administration regulations are somehow lacking compared to other federal agency (ex: FAA).</a:t>
            </a:r>
          </a:p>
          <a:p>
            <a:r>
              <a:rPr lang="en-US" dirty="0" smtClean="0"/>
              <a:t>April 2010 push: “Infusion Pump Improvement Initiative”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367" y="3617359"/>
            <a:ext cx="3263900" cy="2489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4405" y="2562775"/>
            <a:ext cx="4597374" cy="39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Patient-controlled analgesia</a:t>
            </a:r>
          </a:p>
          <a:p>
            <a:pPr lvl="1"/>
            <a:r>
              <a:rPr lang="en-US" dirty="0" smtClean="0"/>
              <a:t>Nurses are expensive</a:t>
            </a:r>
          </a:p>
          <a:p>
            <a:pPr lvl="1"/>
            <a:r>
              <a:rPr lang="en-US" dirty="0" smtClean="0"/>
              <a:t>Patient feels bad, press button, gets a shot of morphine</a:t>
            </a:r>
          </a:p>
          <a:p>
            <a:pPr lvl="1"/>
            <a:r>
              <a:rPr lang="en-US" dirty="0" smtClean="0"/>
              <a:t>What if he presses the button too often?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9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on ventilator (mechanically operates lungs) during surgery.</a:t>
            </a:r>
          </a:p>
          <a:p>
            <a:r>
              <a:rPr lang="en-US" dirty="0" smtClean="0"/>
              <a:t>Surgeon asks assistant to take x-ray.</a:t>
            </a:r>
          </a:p>
          <a:p>
            <a:pPr lvl="1"/>
            <a:r>
              <a:rPr lang="en-US" dirty="0" smtClean="0"/>
              <a:t>Can’t take x-ray while lungs are moving (doctor always ask you to stop breathing…).</a:t>
            </a:r>
          </a:p>
          <a:p>
            <a:pPr lvl="1"/>
            <a:r>
              <a:rPr lang="en-US" dirty="0" smtClean="0"/>
              <a:t>Anesthesiologist stops ventilator.</a:t>
            </a:r>
          </a:p>
          <a:p>
            <a:pPr lvl="1"/>
            <a:r>
              <a:rPr lang="en-US" dirty="0" smtClean="0"/>
              <a:t>Assistant has trouble with x-ray – room is a cable mess.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06" y="4126054"/>
            <a:ext cx="4412903" cy="221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2004" y="3874106"/>
            <a:ext cx="4157107" cy="27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Anesthesiologist go help with x-ray.</a:t>
            </a:r>
          </a:p>
          <a:p>
            <a:r>
              <a:rPr lang="en-US" dirty="0" smtClean="0"/>
              <a:t>Nobody turns the ventilator back 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4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Cyber-Physical Modeling of Implantable Cardiac Medical Devices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494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r>
              <a:rPr lang="en-US" dirty="0"/>
              <a:t> </a:t>
            </a:r>
            <a:r>
              <a:rPr lang="en-US" dirty="0" smtClean="0"/>
              <a:t>and Pacemaker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  <p:pic>
        <p:nvPicPr>
          <p:cNvPr id="5" name="Picture 4" descr="330px-Heart_diagram_blood_flow_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4" y="1004537"/>
            <a:ext cx="4663722" cy="5229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162" y="2225322"/>
            <a:ext cx="2794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Pacemaker?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7" name="Picture 7" descr="C:\Users\rpelliz2\AppData\Local\Temp\Rar$DR06.127\pacemaker_description\logical_desig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861" y="1164392"/>
            <a:ext cx="7767806" cy="478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68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 and Pacemaker Models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630" b="63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739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Models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849" r="-15849"/>
          <a:stretch>
            <a:fillRect/>
          </a:stretch>
        </p:blipFill>
        <p:spPr>
          <a:xfrm>
            <a:off x="302004" y="956930"/>
            <a:ext cx="8565158" cy="53648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298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Common Themes..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Sensing</a:t>
            </a:r>
          </a:p>
          <a:p>
            <a:pPr marL="857250" lvl="1" indent="-457200"/>
            <a:r>
              <a:rPr lang="en-US" dirty="0"/>
              <a:t>It’s all about gathering the correct information at the right time!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Modeling</a:t>
            </a:r>
          </a:p>
          <a:p>
            <a:pPr marL="857250" lvl="1" indent="-457200"/>
            <a:r>
              <a:rPr lang="en-US" dirty="0" smtClean="0"/>
              <a:t>Building good models is hard!</a:t>
            </a:r>
          </a:p>
          <a:p>
            <a:pPr marL="857250" lvl="1" indent="-457200"/>
            <a:r>
              <a:rPr lang="en-US" dirty="0" smtClean="0"/>
              <a:t>Models are currently very application-dependent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Validation</a:t>
            </a:r>
          </a:p>
          <a:p>
            <a:pPr marL="857250" lvl="1" indent="-457200"/>
            <a:r>
              <a:rPr lang="en-US" dirty="0" smtClean="0"/>
              <a:t>Checking that you did the right thing is harder than implementing the system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473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Timed Automata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2429737"/>
          </a:xfrm>
        </p:spPr>
        <p:txBody>
          <a:bodyPr/>
          <a:lstStyle/>
          <a:p>
            <a:r>
              <a:rPr lang="en-US" dirty="0" smtClean="0"/>
              <a:t>Example of verification tool: UPPAAL</a:t>
            </a:r>
          </a:p>
          <a:p>
            <a:r>
              <a:rPr lang="en-US" dirty="0" smtClean="0"/>
              <a:t>Based on the theory of Timed Automata</a:t>
            </a:r>
          </a:p>
          <a:p>
            <a:r>
              <a:rPr lang="en-US" dirty="0" smtClean="0"/>
              <a:t>Adds variables and channels.</a:t>
            </a:r>
          </a:p>
          <a:p>
            <a:pPr lvl="1"/>
            <a:r>
              <a:rPr lang="en-US" dirty="0" smtClean="0"/>
              <a:t>Main idea: reduce the number of states and simplify composition of automata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30</a:t>
            </a:fld>
            <a:endParaRPr lang="en-CA"/>
          </a:p>
        </p:txBody>
      </p:sp>
      <p:pic>
        <p:nvPicPr>
          <p:cNvPr id="6" name="Content Placeholder 4" descr="UPPAAL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3" r="-3923"/>
          <a:stretch>
            <a:fillRect/>
          </a:stretch>
        </p:blipFill>
        <p:spPr bwMode="auto">
          <a:xfrm>
            <a:off x="1544462" y="3386667"/>
            <a:ext cx="5031316" cy="27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4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properties specified?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64848"/>
          </a:xfrm>
        </p:spPr>
        <p:txBody>
          <a:bodyPr/>
          <a:lstStyle/>
          <a:p>
            <a:r>
              <a:rPr lang="en-US" dirty="0" smtClean="0"/>
              <a:t>Typically two ways: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another timed automata. Composed the two. Check if you reach some state.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another formal language (ex: linear temporal logic).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The verification engine is called a model-checker.</a:t>
            </a:r>
          </a:p>
          <a:p>
            <a:pPr lvl="1"/>
            <a:r>
              <a:rPr lang="en-US" dirty="0" smtClean="0"/>
              <a:t>Maintains a representation of states, clocks, variables (explicit or implicit)</a:t>
            </a:r>
          </a:p>
          <a:p>
            <a:pPr lvl="1"/>
            <a:r>
              <a:rPr lang="en-US" dirty="0" smtClean="0"/>
              <a:t>Compute which states can be reached from a given set of states (forward or backward)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158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Tissue Activation and Timed Automata Model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47"/>
            <a:ext cx="4920114" cy="4402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270" y="1538111"/>
            <a:ext cx="4341730" cy="34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3471" b="-1347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10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4188" b="-418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279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Other issues with medical equipment…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956930"/>
            <a:ext cx="8847667" cy="519515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Interoperability</a:t>
            </a:r>
          </a:p>
          <a:p>
            <a:pPr lvl="1"/>
            <a:r>
              <a:rPr lang="en-US" dirty="0" smtClean="0"/>
              <a:t>Currently equipment of vendor X only works with other equipment of vendor X</a:t>
            </a:r>
          </a:p>
          <a:p>
            <a:pPr lvl="1"/>
            <a:r>
              <a:rPr lang="en-US" dirty="0" smtClean="0"/>
              <a:t>Strong push for an open medical interoperability standard</a:t>
            </a:r>
          </a:p>
          <a:p>
            <a:pPr lvl="1"/>
            <a:r>
              <a:rPr lang="en-US" dirty="0" smtClean="0"/>
              <a:t>Problem #1: if something goes wrong, who gets the blame (weak FDA regulations)?</a:t>
            </a:r>
          </a:p>
          <a:p>
            <a:pPr lvl="1"/>
            <a:r>
              <a:rPr lang="en-US" dirty="0" smtClean="0"/>
              <a:t>Problem #2: equipment vendors have nothing to gain…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Wireless Communication</a:t>
            </a:r>
          </a:p>
          <a:p>
            <a:pPr marL="857250" lvl="1" indent="-457200"/>
            <a:r>
              <a:rPr lang="en-US" dirty="0"/>
              <a:t>Solve the cable mess</a:t>
            </a:r>
          </a:p>
          <a:p>
            <a:pPr marL="857250" lvl="1" indent="-457200"/>
            <a:r>
              <a:rPr lang="en-US" dirty="0"/>
              <a:t>Problem: how </a:t>
            </a:r>
            <a:r>
              <a:rPr lang="en-US" dirty="0" smtClean="0"/>
              <a:t>to </a:t>
            </a:r>
            <a:r>
              <a:rPr lang="en-US" dirty="0"/>
              <a:t>resist </a:t>
            </a:r>
            <a:r>
              <a:rPr lang="en-US" dirty="0" smtClean="0"/>
              <a:t>interference </a:t>
            </a:r>
            <a:r>
              <a:rPr lang="en-US" dirty="0"/>
              <a:t>and jamming</a:t>
            </a:r>
            <a:r>
              <a:rPr lang="en-US" dirty="0" smtClean="0"/>
              <a:t>?</a:t>
            </a:r>
          </a:p>
          <a:p>
            <a:pPr marL="857250" lvl="1" indent="-457200"/>
            <a:r>
              <a:rPr lang="en-US" dirty="0" smtClean="0"/>
              <a:t>Some physical-layer techniques are promising         (Ultra-Wide Bandwidth, Dynamic Frequency Selection…)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086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Other issues with medical equipment…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956930"/>
            <a:ext cx="8847667" cy="5195157"/>
          </a:xfrm>
        </p:spPr>
        <p:txBody>
          <a:bodyPr/>
          <a:lstStyle/>
          <a:p>
            <a:r>
              <a:rPr lang="en-US" dirty="0" smtClean="0"/>
              <a:t>General solution: stand-alone safety</a:t>
            </a:r>
          </a:p>
          <a:p>
            <a:pPr lvl="1"/>
            <a:r>
              <a:rPr lang="en-US" dirty="0" smtClean="0"/>
              <a:t>Design each component such that it is safe in isolation</a:t>
            </a:r>
          </a:p>
          <a:p>
            <a:pPr lvl="1"/>
            <a:r>
              <a:rPr lang="en-US" dirty="0" smtClean="0"/>
              <a:t>Device must be able to maintain a safe state even if all communication is lost</a:t>
            </a:r>
          </a:p>
          <a:p>
            <a:pPr lvl="1"/>
            <a:r>
              <a:rPr lang="en-US" dirty="0" smtClean="0"/>
              <a:t>Device must be able to maintain a safe state even if it receives incorrect information from other devices</a:t>
            </a:r>
          </a:p>
          <a:p>
            <a:pPr lvl="1"/>
            <a:r>
              <a:rPr lang="en-US" dirty="0" smtClean="0"/>
              <a:t>Ex: ventilator should automatically turn on after a maximum amount of time!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682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63256"/>
            <a:ext cx="8565158" cy="508883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Avionics Systems, Validation and Verification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Medical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Energy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Security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Autonomous Vehicles (if we have time)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76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Very hot topic.</a:t>
            </a:r>
            <a:endParaRPr lang="en-US" dirty="0"/>
          </a:p>
          <a:p>
            <a:r>
              <a:rPr lang="en-US" dirty="0" smtClean="0"/>
              <a:t>Two main areas: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power grid</a:t>
            </a:r>
          </a:p>
          <a:p>
            <a:pPr marL="857250" lvl="1" indent="-457200"/>
            <a:r>
              <a:rPr lang="en-US" dirty="0" smtClean="0"/>
              <a:t>Turns out that the current power grid is not designed to support high variability in supply…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Saving energy (cost)</a:t>
            </a:r>
          </a:p>
          <a:p>
            <a:pPr lvl="1"/>
            <a:r>
              <a:rPr lang="en-US" dirty="0" smtClean="0"/>
              <a:t>Turns out there are many simple tricks you can use to save energy and lower your bills once you can control the energy-consuming system automatically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This is largely a sensing problem: we can do better if we can figure out what is going on with a good spatial and timing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951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89" y="0"/>
            <a:ext cx="4997765" cy="861237"/>
          </a:xfrm>
        </p:spPr>
        <p:txBody>
          <a:bodyPr/>
          <a:lstStyle/>
          <a:p>
            <a:r>
              <a:rPr lang="en-US" dirty="0" smtClean="0"/>
              <a:t>The Power Grid in North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298222"/>
            <a:ext cx="4495774" cy="5291667"/>
          </a:xfrm>
        </p:spPr>
        <p:txBody>
          <a:bodyPr/>
          <a:lstStyle/>
          <a:p>
            <a:r>
              <a:rPr lang="en-US" dirty="0" smtClean="0"/>
              <a:t>&gt; 200,000 miles of transmission lines.</a:t>
            </a:r>
          </a:p>
          <a:p>
            <a:r>
              <a:rPr lang="en-US" dirty="0" smtClean="0"/>
              <a:t>Thousands of generators.</a:t>
            </a:r>
          </a:p>
          <a:p>
            <a:r>
              <a:rPr lang="en-US" dirty="0" smtClean="0"/>
              <a:t>Complex </a:t>
            </a:r>
            <a:r>
              <a:rPr lang="en-US" dirty="0" err="1" smtClean="0"/>
              <a:t>multiscale</a:t>
            </a:r>
            <a:r>
              <a:rPr lang="en-US" dirty="0" smtClean="0"/>
              <a:t> system.</a:t>
            </a:r>
          </a:p>
          <a:p>
            <a:r>
              <a:rPr lang="en-US" dirty="0" smtClean="0"/>
              <a:t>Demand is highly variable – time of day, weather, etc.</a:t>
            </a:r>
          </a:p>
          <a:p>
            <a:r>
              <a:rPr lang="en-US" dirty="0" smtClean="0"/>
              <a:t>Main issue: storing electricity is very difficult.</a:t>
            </a:r>
          </a:p>
          <a:p>
            <a:r>
              <a:rPr lang="en-US" dirty="0" smtClean="0"/>
              <a:t>Generators must be flexible to adapt to current demand.</a:t>
            </a:r>
          </a:p>
          <a:p>
            <a:r>
              <a:rPr lang="en-US" dirty="0" smtClean="0"/>
              <a:t>Note: even producing more energy that required is a problem!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654" y="0"/>
            <a:ext cx="4016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63256"/>
            <a:ext cx="8565158" cy="508883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Avionics Systems, Validation and Verification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Medical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Energy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Security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Autonomous Vehicles (if we have time)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781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Grid Today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Arrange generators in three categories:</a:t>
            </a:r>
          </a:p>
          <a:p>
            <a:pPr lvl="1"/>
            <a:r>
              <a:rPr lang="en-US" dirty="0" err="1" smtClean="0"/>
              <a:t>Baseload</a:t>
            </a:r>
            <a:r>
              <a:rPr lang="en-US" dirty="0" smtClean="0"/>
              <a:t>: run all the time to provide minimum demand level. Good efficiency.</a:t>
            </a:r>
          </a:p>
          <a:p>
            <a:pPr lvl="1"/>
            <a:r>
              <a:rPr lang="en-US" dirty="0"/>
              <a:t>Intermediate: </a:t>
            </a:r>
            <a:r>
              <a:rPr lang="en-US" dirty="0" smtClean="0"/>
              <a:t>run it often to satisfy average demand.</a:t>
            </a:r>
          </a:p>
          <a:p>
            <a:pPr lvl="1"/>
            <a:r>
              <a:rPr lang="en-US" dirty="0" smtClean="0"/>
              <a:t>Peaking: run it sparingly to satisfy maximum load. Generally poor efficiency.</a:t>
            </a:r>
          </a:p>
          <a:p>
            <a:r>
              <a:rPr lang="en-US" dirty="0" smtClean="0"/>
              <a:t>Generators are dispatched as needed by control area operators.</a:t>
            </a:r>
          </a:p>
          <a:p>
            <a:pPr lvl="1"/>
            <a:r>
              <a:rPr lang="en-US" dirty="0" smtClean="0"/>
              <a:t>There are three separate interconnects in North America</a:t>
            </a:r>
          </a:p>
          <a:p>
            <a:r>
              <a:rPr lang="en-US" dirty="0" smtClean="0"/>
              <a:t>How? Mostly by phone calls…</a:t>
            </a:r>
          </a:p>
          <a:p>
            <a:r>
              <a:rPr lang="en-US" dirty="0" smtClean="0"/>
              <a:t>Not very reactive to emergencies…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595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Grid Today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mechanism does not work well when we add renewable sources in the mix…</a:t>
            </a:r>
          </a:p>
          <a:p>
            <a:r>
              <a:rPr lang="en-US" dirty="0"/>
              <a:t>Many sources are not flexible – you can not control the weather</a:t>
            </a:r>
          </a:p>
          <a:p>
            <a:r>
              <a:rPr lang="en-US" dirty="0"/>
              <a:t>Users can now start generating power (ex: through solar panel) and feeding it into the </a:t>
            </a:r>
            <a:r>
              <a:rPr lang="en-US" dirty="0" smtClean="0"/>
              <a:t>grid</a:t>
            </a:r>
          </a:p>
          <a:p>
            <a:pPr lvl="1"/>
            <a:r>
              <a:rPr lang="en-US" dirty="0" smtClean="0"/>
              <a:t>How do we pay them back?</a:t>
            </a:r>
          </a:p>
          <a:p>
            <a:pPr lvl="1"/>
            <a:r>
              <a:rPr lang="en-US" dirty="0" smtClean="0"/>
              <a:t>What happens if they actually produce more energy that it is needed at a given moment?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893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Smart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The new vision: </a:t>
            </a:r>
            <a:r>
              <a:rPr lang="en-US" dirty="0"/>
              <a:t>S</a:t>
            </a:r>
            <a:r>
              <a:rPr lang="en-US" dirty="0" smtClean="0"/>
              <a:t>mart Grid.</a:t>
            </a:r>
          </a:p>
          <a:p>
            <a:r>
              <a:rPr lang="en-US" dirty="0" smtClean="0"/>
              <a:t>Embed sensing and intelligence in every component of the network.</a:t>
            </a:r>
          </a:p>
          <a:p>
            <a:r>
              <a:rPr lang="en-US" dirty="0" smtClean="0"/>
              <a:t>Wire all nodes together – a giant Cyber-Physical System</a:t>
            </a:r>
          </a:p>
          <a:p>
            <a:r>
              <a:rPr lang="en-US" dirty="0" smtClean="0"/>
              <a:t>Collaboratively take decisions with the correct time granularity regarding:</a:t>
            </a:r>
          </a:p>
          <a:p>
            <a:pPr lvl="1"/>
            <a:r>
              <a:rPr lang="en-US" dirty="0" smtClean="0"/>
              <a:t>Supply</a:t>
            </a:r>
          </a:p>
          <a:p>
            <a:pPr lvl="1"/>
            <a:r>
              <a:rPr lang="en-US" dirty="0" smtClean="0"/>
              <a:t>Load balancing</a:t>
            </a:r>
          </a:p>
          <a:p>
            <a:pPr lvl="1"/>
            <a:r>
              <a:rPr lang="en-US" dirty="0" smtClean="0"/>
              <a:t>Pricing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Lots of open questions – both about the technology (sensors, materials, etc.) and about collaborative mechanisms/algorithms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99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Energy: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Optimizing Market Cost</a:t>
            </a:r>
          </a:p>
          <a:p>
            <a:pPr lvl="1"/>
            <a:r>
              <a:rPr lang="en-US" sz="2200" dirty="0" smtClean="0"/>
              <a:t>Due to aforementioned network inefficiency, in the USA the cost of energy can be very different across different markets</a:t>
            </a:r>
          </a:p>
          <a:p>
            <a:pPr lvl="1"/>
            <a:r>
              <a:rPr lang="en-US" sz="2200" dirty="0" smtClean="0"/>
              <a:t>You can trade energy just like stocks (with some limitations)!</a:t>
            </a:r>
          </a:p>
          <a:p>
            <a:pPr lvl="1"/>
            <a:r>
              <a:rPr lang="en-US" sz="2200" dirty="0" smtClean="0"/>
              <a:t>If you have large server farms (ex: Google), try to move the load to farms where energy costs less at the moment…</a:t>
            </a:r>
          </a:p>
          <a:p>
            <a:pPr lvl="1"/>
            <a:endParaRPr lang="en-US" sz="2200" dirty="0"/>
          </a:p>
          <a:p>
            <a:r>
              <a:rPr lang="en-US" sz="2200" dirty="0" smtClean="0"/>
              <a:t>Optimizing Energy Usage in Building</a:t>
            </a:r>
          </a:p>
          <a:p>
            <a:pPr lvl="1"/>
            <a:r>
              <a:rPr lang="en-US" sz="2200" dirty="0" smtClean="0"/>
              <a:t>Key idea: lower temperature in no people are in a room.</a:t>
            </a:r>
          </a:p>
          <a:p>
            <a:pPr lvl="1"/>
            <a:r>
              <a:rPr lang="en-US" sz="2200" dirty="0" smtClean="0"/>
              <a:t>Problem: it takes time to heat a room.</a:t>
            </a:r>
          </a:p>
          <a:p>
            <a:pPr lvl="1"/>
            <a:r>
              <a:rPr lang="en-US" sz="2200" dirty="0" smtClean="0"/>
              <a:t>Solution: try to predict people’s behavior.</a:t>
            </a:r>
          </a:p>
          <a:p>
            <a:pPr lvl="1"/>
            <a:r>
              <a:rPr lang="en-US" sz="2200" dirty="0" smtClean="0"/>
              <a:t>Limited success: </a:t>
            </a:r>
            <a:r>
              <a:rPr lang="en-US" sz="2200" dirty="0" err="1" smtClean="0"/>
              <a:t>misprediction</a:t>
            </a:r>
            <a:r>
              <a:rPr lang="en-US" sz="2200" dirty="0" smtClean="0"/>
              <a:t> makes people really angry – only works if enforced.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3935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63256"/>
            <a:ext cx="8565158" cy="508883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Avionics Systems, Validation and Verification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Medical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Energy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Security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Autonomous Vehicles (if we have time)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76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is Now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Traditionally, security not an issue in safety-critical embedded systems</a:t>
            </a:r>
          </a:p>
          <a:p>
            <a:pPr lvl="1"/>
            <a:r>
              <a:rPr lang="en-US" sz="2200" dirty="0" smtClean="0"/>
              <a:t>Black boxes</a:t>
            </a:r>
          </a:p>
          <a:p>
            <a:pPr lvl="1"/>
            <a:r>
              <a:rPr lang="en-US" sz="2200" dirty="0" smtClean="0"/>
              <a:t>Not interconnected</a:t>
            </a:r>
          </a:p>
          <a:p>
            <a:r>
              <a:rPr lang="en-US" sz="2200" dirty="0" smtClean="0"/>
              <a:t>However, CPS are based on open protocols and networks! Several demonstrated attacks</a:t>
            </a:r>
          </a:p>
          <a:p>
            <a:endParaRPr lang="en-US" sz="2200" dirty="0"/>
          </a:p>
          <a:p>
            <a:r>
              <a:rPr lang="en-US" sz="2200" dirty="0" smtClean="0"/>
              <a:t>Military Drone (UAV) Hacking</a:t>
            </a:r>
          </a:p>
          <a:p>
            <a:pPr lvl="1"/>
            <a:r>
              <a:rPr lang="en-US" sz="2200" dirty="0" smtClean="0"/>
              <a:t>Jam the UAV communication channel. UAV goes into autopilot</a:t>
            </a:r>
          </a:p>
          <a:p>
            <a:pPr lvl="1"/>
            <a:r>
              <a:rPr lang="en-US" sz="2200" dirty="0" smtClean="0"/>
              <a:t>Spoof the GPS signal. The UAV believes it is in a different location than its real one.</a:t>
            </a:r>
          </a:p>
          <a:p>
            <a:pPr lvl="1"/>
            <a:r>
              <a:rPr lang="en-US" sz="2200" dirty="0" smtClean="0"/>
              <a:t>UAV lands at the location decided by attacker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7912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Uses zero-day vulnerability to compromise and spread on Windows </a:t>
            </a:r>
            <a:r>
              <a:rPr lang="en-US" sz="2200" dirty="0" smtClean="0"/>
              <a:t>PC</a:t>
            </a:r>
          </a:p>
          <a:p>
            <a:endParaRPr lang="en-US" sz="2200" dirty="0"/>
          </a:p>
          <a:p>
            <a:r>
              <a:rPr lang="en-US" sz="2200" dirty="0"/>
              <a:t>Uses other zero-day vulnerabilities to access Siemens SCADA control software</a:t>
            </a:r>
          </a:p>
          <a:p>
            <a:endParaRPr lang="en-US" sz="2200" dirty="0" smtClean="0"/>
          </a:p>
          <a:p>
            <a:r>
              <a:rPr lang="en-US" sz="2200" dirty="0" smtClean="0"/>
              <a:t>Attacks attached Siemens Programmable Logic Controller used to control specifics variable-frequency electric motors spinning at precise frequencies and disturbs their operation</a:t>
            </a:r>
          </a:p>
          <a:p>
            <a:endParaRPr lang="en-US" sz="2200" dirty="0"/>
          </a:p>
          <a:p>
            <a:r>
              <a:rPr lang="en-US" sz="2200" dirty="0" smtClean="0"/>
              <a:t>The type of motors and frequencies is typical of centrifuges in uranium enrichment facilities in Iran…</a:t>
            </a:r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02397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 Hacking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93070"/>
          </a:xfrm>
        </p:spPr>
        <p:txBody>
          <a:bodyPr/>
          <a:lstStyle/>
          <a:p>
            <a:r>
              <a:rPr lang="en-US" sz="2200" dirty="0" smtClean="0"/>
              <a:t>Comprehensive Experimental Analysis of Automotive Attack Surfaces</a:t>
            </a:r>
          </a:p>
          <a:p>
            <a:r>
              <a:rPr lang="en-US" sz="2200" dirty="0" smtClean="0"/>
              <a:t>Scary stuff: an attacker can very easily gain control over all electronics systems in your car</a:t>
            </a:r>
          </a:p>
          <a:p>
            <a:pPr lvl="1"/>
            <a:r>
              <a:rPr lang="en-US" sz="2200" dirty="0" smtClean="0"/>
              <a:t>Start/stop/rev up/rev down engine</a:t>
            </a:r>
          </a:p>
          <a:p>
            <a:pPr lvl="1"/>
            <a:r>
              <a:rPr lang="en-US" sz="2200" dirty="0" smtClean="0"/>
              <a:t>Brake/disable braking</a:t>
            </a:r>
          </a:p>
          <a:p>
            <a:pPr lvl="1"/>
            <a:r>
              <a:rPr lang="en-US" sz="2200" dirty="0" smtClean="0"/>
              <a:t>Open doors</a:t>
            </a:r>
          </a:p>
          <a:p>
            <a:pPr lvl="1"/>
            <a:r>
              <a:rPr lang="en-US" sz="2200" dirty="0" smtClean="0"/>
              <a:t>Determine your position through GPS </a:t>
            </a:r>
          </a:p>
          <a:p>
            <a:pPr lvl="1"/>
            <a:r>
              <a:rPr lang="en-US" sz="2200" dirty="0" smtClean="0"/>
              <a:t>Listen to whatever you say in the car (all without </a:t>
            </a:r>
            <a:r>
              <a:rPr lang="en-US" sz="2200" dirty="0"/>
              <a:t>your knowledge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Infiniti Q50 has steer-by-wire, so an attacker can remotely start  and drive your car from your parking lot to his </a:t>
            </a:r>
            <a:r>
              <a:rPr lang="en-US" sz="2200" dirty="0" err="1" smtClean="0"/>
              <a:t>safehouse</a:t>
            </a:r>
            <a:r>
              <a:rPr lang="en-US" sz="2200" dirty="0" smtClean="0"/>
              <a:t> without moving from his couch…</a:t>
            </a:r>
          </a:p>
          <a:p>
            <a:r>
              <a:rPr lang="en-US" sz="2200" dirty="0" smtClean="0"/>
              <a:t>At least handbrake is completely manual…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5634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Networks and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2" y="956930"/>
            <a:ext cx="8711940" cy="5661181"/>
          </a:xfrm>
        </p:spPr>
        <p:txBody>
          <a:bodyPr/>
          <a:lstStyle/>
          <a:p>
            <a:r>
              <a:rPr lang="en-US" sz="2200" dirty="0" smtClean="0"/>
              <a:t>Set of ECU connected by CAN buses. </a:t>
            </a:r>
          </a:p>
          <a:p>
            <a:r>
              <a:rPr lang="en-US" sz="2200" dirty="0" smtClean="0"/>
              <a:t>CAN buses are designed for real-time (fixed priority messages), but not security…</a:t>
            </a:r>
          </a:p>
          <a:p>
            <a:r>
              <a:rPr lang="en-US" sz="2200" dirty="0" smtClean="0"/>
              <a:t>Broadcast with no authentication field: any ECU connected to a CAN bus broadcasts to all other ECU on the same bus. No way to determine the sender.</a:t>
            </a:r>
            <a:endParaRPr lang="en-US" sz="2200" dirty="0"/>
          </a:p>
          <a:p>
            <a:r>
              <a:rPr lang="en-US" sz="2200" dirty="0" smtClean="0"/>
              <a:t>Weak Access Control: there is a challenge-response sequence but the codes must be known by all service centers to perform diagnostic = they are out in the open.</a:t>
            </a:r>
          </a:p>
          <a:p>
            <a:r>
              <a:rPr lang="en-US" sz="2200" dirty="0" smtClean="0"/>
              <a:t>ECU Firmware Update: the firmware of any ECU can be updated over the CAN bus.</a:t>
            </a:r>
          </a:p>
          <a:p>
            <a:r>
              <a:rPr lang="en-US" sz="2200" dirty="0" smtClean="0"/>
              <a:t>Bridge nodes: there are different CAN buses (critical / non-critical), but they are bridged by dedicated ECU nodes.</a:t>
            </a:r>
          </a:p>
          <a:p>
            <a:r>
              <a:rPr lang="en-US" sz="2200" dirty="0" smtClean="0"/>
              <a:t>Result: if you can hack any ECU, you can re-flash any other ECU…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0739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I/O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49</a:t>
            </a:fld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7393" r="-7393"/>
          <a:stretch>
            <a:fillRect/>
          </a:stretch>
        </p:blipFill>
        <p:spPr>
          <a:xfrm>
            <a:off x="301625" y="957263"/>
            <a:ext cx="8566150" cy="5194300"/>
          </a:xfrm>
        </p:spPr>
      </p:pic>
    </p:spTree>
    <p:extLst>
      <p:ext uri="{BB962C8B-B14F-4D97-AF65-F5344CB8AC3E}">
        <p14:creationId xmlns:p14="http://schemas.microsoft.com/office/powerpoint/2010/main" val="225302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the Avionics Market Works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36626"/>
          </a:xfrm>
        </p:spPr>
        <p:txBody>
          <a:bodyPr/>
          <a:lstStyle/>
          <a:p>
            <a:r>
              <a:rPr lang="en-US" dirty="0" smtClean="0"/>
              <a:t>Supply chain!</a:t>
            </a:r>
          </a:p>
          <a:p>
            <a:r>
              <a:rPr lang="en-US" dirty="0" smtClean="0"/>
              <a:t>Aircraft integrator (ex: Boeing, Airbus, Lockheed) builds plane.</a:t>
            </a:r>
          </a:p>
          <a:p>
            <a:r>
              <a:rPr lang="en-US" dirty="0" smtClean="0"/>
              <a:t>Suppliers provide components</a:t>
            </a:r>
          </a:p>
          <a:p>
            <a:pPr lvl="1"/>
            <a:r>
              <a:rPr lang="en-US" dirty="0" smtClean="0"/>
              <a:t>Ex: Avionics systems (electronics on the airplane): Rockwell Collins, Honeywell</a:t>
            </a:r>
          </a:p>
          <a:p>
            <a:pPr lvl="1"/>
            <a:r>
              <a:rPr lang="en-US" dirty="0" smtClean="0"/>
              <a:t>Ex: Engines: </a:t>
            </a:r>
            <a:r>
              <a:rPr lang="en-US" dirty="0" err="1" smtClean="0"/>
              <a:t>Pratt&amp;Whitney</a:t>
            </a:r>
            <a:r>
              <a:rPr lang="en-US" dirty="0" smtClean="0"/>
              <a:t>, Rolls-Royce </a:t>
            </a:r>
          </a:p>
          <a:p>
            <a:r>
              <a:rPr lang="en-US" dirty="0" smtClean="0"/>
              <a:t>Integrators are responsible for setting the requirements and validating the final product.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Similar in automotive, with subsystems providers such as Bosch, Siemens, </a:t>
            </a:r>
            <a:r>
              <a:rPr lang="en-US" dirty="0" err="1" smtClean="0"/>
              <a:t>Magneti</a:t>
            </a:r>
            <a:r>
              <a:rPr lang="en-US" dirty="0" err="1"/>
              <a:t>-</a:t>
            </a:r>
            <a:r>
              <a:rPr lang="en-US" dirty="0" err="1" smtClean="0"/>
              <a:t>Marelli</a:t>
            </a:r>
            <a:r>
              <a:rPr lang="en-US" dirty="0" smtClean="0"/>
              <a:t>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782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0949" b="-1094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80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problems?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861237"/>
            <a:ext cx="8565158" cy="561044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Lack of care</a:t>
            </a:r>
          </a:p>
          <a:p>
            <a:pPr marL="857250" lvl="1" indent="-457200"/>
            <a:r>
              <a:rPr lang="en-US" dirty="0" smtClean="0"/>
              <a:t>Most attacks use conventional buffers overflow</a:t>
            </a:r>
          </a:p>
          <a:p>
            <a:pPr marL="857250" lvl="1" indent="-457200"/>
            <a:r>
              <a:rPr lang="en-US" dirty="0" smtClean="0"/>
              <a:t>Software simply isn’t checking for malicious inputs</a:t>
            </a:r>
          </a:p>
          <a:p>
            <a:pPr marL="857250" lvl="1" indent="-457200"/>
            <a:r>
              <a:rPr lang="en-US" dirty="0" smtClean="0"/>
              <a:t>People writing safety software are not used to think about security..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Interfaces are not clearly specified</a:t>
            </a:r>
          </a:p>
          <a:p>
            <a:pPr marL="857250" lvl="1" indent="-457200"/>
            <a:r>
              <a:rPr lang="en-US" dirty="0" smtClean="0"/>
              <a:t>ECU development delegated to subsystem providers</a:t>
            </a:r>
          </a:p>
          <a:p>
            <a:pPr marL="857250" lvl="1" indent="-457200"/>
            <a:r>
              <a:rPr lang="en-US" dirty="0" smtClean="0"/>
              <a:t>Interfaces between components are not specified well-enough to check for malicious interaction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 separation among criticality levels</a:t>
            </a:r>
          </a:p>
          <a:p>
            <a:pPr marL="857250" lvl="1" indent="-457200"/>
            <a:r>
              <a:rPr lang="en-US" dirty="0" smtClean="0"/>
              <a:t>Systems with different criticality are clearly isolated from a temporal perspective, but not a function one</a:t>
            </a:r>
          </a:p>
          <a:p>
            <a:pPr marL="857250" lvl="1" indent="-457200"/>
            <a:r>
              <a:rPr lang="en-US" dirty="0" smtClean="0"/>
              <a:t>Very hard to solve…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926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063256"/>
            <a:ext cx="8565158" cy="508883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Avionics Systems, Validation and Verification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Medical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Energy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Security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Autonomous Vehicles (if we have time)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76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DARPA Urban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6930"/>
            <a:ext cx="8867162" cy="5195157"/>
          </a:xfrm>
        </p:spPr>
        <p:txBody>
          <a:bodyPr/>
          <a:lstStyle/>
          <a:p>
            <a:r>
              <a:rPr lang="en-US" sz="2200" dirty="0" smtClean="0"/>
              <a:t>Final goal: cars that drive themselves.</a:t>
            </a:r>
          </a:p>
          <a:p>
            <a:pPr lvl="1"/>
            <a:r>
              <a:rPr lang="en-US" sz="2200" dirty="0" smtClean="0"/>
              <a:t>The vision is to greatly reduce the number of accidents per year.</a:t>
            </a:r>
          </a:p>
          <a:p>
            <a:r>
              <a:rPr lang="en-US" sz="2200" dirty="0" smtClean="0"/>
              <a:t>The 2007 DARPA Urban Challenge</a:t>
            </a:r>
          </a:p>
          <a:p>
            <a:pPr lvl="1"/>
            <a:r>
              <a:rPr lang="en-US" sz="2200" dirty="0" smtClean="0"/>
              <a:t>11 teams in the final event</a:t>
            </a:r>
          </a:p>
          <a:p>
            <a:pPr lvl="1"/>
            <a:r>
              <a:rPr lang="en-US" sz="2200" dirty="0" smtClean="0"/>
              <a:t>Autonomous car should be able to navigate an urban environment avoiding fixed obstructions and moving vehicles</a:t>
            </a:r>
          </a:p>
          <a:p>
            <a:pPr lvl="1"/>
            <a:r>
              <a:rPr lang="en-US" sz="2200" dirty="0" smtClean="0"/>
              <a:t>Carnegie Mellon’s BOSS vehicles won the competition after completing the run with limited problems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55" y="4151489"/>
            <a:ext cx="40894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7478" r="-27478"/>
          <a:stretch>
            <a:fillRect/>
          </a:stretch>
        </p:blipFill>
        <p:spPr>
          <a:xfrm>
            <a:off x="-38203" y="956930"/>
            <a:ext cx="9092072" cy="5514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216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“Seeing” the Road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979" b="197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660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Reasoning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805" r="-680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39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Huge testing effort!</a:t>
            </a:r>
          </a:p>
          <a:p>
            <a:pPr lvl="1"/>
            <a:r>
              <a:rPr lang="en-US" dirty="0" smtClean="0"/>
              <a:t>Not typical in university…</a:t>
            </a:r>
          </a:p>
          <a:p>
            <a:pPr lvl="1"/>
            <a:r>
              <a:rPr lang="en-US" dirty="0" smtClean="0"/>
              <a:t>They likely won thanks to superior management of testing and validation phase</a:t>
            </a:r>
          </a:p>
          <a:p>
            <a:endParaRPr lang="en-US" dirty="0"/>
          </a:p>
          <a:p>
            <a:r>
              <a:rPr lang="en-US" dirty="0" smtClean="0"/>
              <a:t>Dedicated testing team </a:t>
            </a:r>
          </a:p>
          <a:p>
            <a:r>
              <a:rPr lang="en-US" dirty="0" smtClean="0"/>
              <a:t>Subsystem testing is not enough – thousands of km on the car</a:t>
            </a:r>
          </a:p>
          <a:p>
            <a:r>
              <a:rPr lang="en-US" dirty="0" smtClean="0"/>
              <a:t>Playbook capturing 250 driving events</a:t>
            </a:r>
          </a:p>
          <a:p>
            <a:r>
              <a:rPr lang="en-US" dirty="0" smtClean="0"/>
              <a:t>Regression testing for every new feature!</a:t>
            </a:r>
          </a:p>
          <a:p>
            <a:r>
              <a:rPr lang="en-US" dirty="0" smtClean="0"/>
              <a:t>Automated test reporting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016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It’s getting more and more complex…</a:t>
            </a:r>
            <a:endParaRPr lang="en-US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11" b="31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817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Verification, Validation,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185333"/>
            <a:ext cx="8565158" cy="4966754"/>
          </a:xfrm>
        </p:spPr>
        <p:txBody>
          <a:bodyPr/>
          <a:lstStyle/>
          <a:p>
            <a:r>
              <a:rPr lang="en-US" dirty="0" smtClean="0"/>
              <a:t>Verification: ensuring that a subsystem (or step in the design) meets the objectives for that subsystem, i.e., it does what we want it to do.</a:t>
            </a:r>
          </a:p>
          <a:p>
            <a:endParaRPr lang="en-US" dirty="0" smtClean="0"/>
          </a:p>
          <a:p>
            <a:r>
              <a:rPr lang="en-US" dirty="0" smtClean="0"/>
              <a:t>Validation: ensuring that the whole system meets the requirements, i.e., it does what it is supposed to do.</a:t>
            </a:r>
          </a:p>
          <a:p>
            <a:endParaRPr lang="en-US" dirty="0" smtClean="0"/>
          </a:p>
          <a:p>
            <a:r>
              <a:rPr lang="en-US" dirty="0" smtClean="0"/>
              <a:t>Certification: convincing a given authority that the validation process is correct.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336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2" y="956930"/>
            <a:ext cx="8833556" cy="5195157"/>
          </a:xfrm>
        </p:spPr>
        <p:txBody>
          <a:bodyPr/>
          <a:lstStyle/>
          <a:p>
            <a:r>
              <a:rPr lang="en-US" dirty="0"/>
              <a:t>Certification is typically process-based, not proof-based.</a:t>
            </a:r>
          </a:p>
          <a:p>
            <a:r>
              <a:rPr lang="en-US" dirty="0"/>
              <a:t>You don’t have to convince people that your math/model is correct.</a:t>
            </a:r>
          </a:p>
          <a:p>
            <a:r>
              <a:rPr lang="en-US" dirty="0"/>
              <a:t>Instead, you show people </a:t>
            </a:r>
            <a:r>
              <a:rPr lang="en-US" dirty="0" smtClean="0"/>
              <a:t>that: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You established good process management practices to track requirements, as well as quality and conformance of the deliverables.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You followed the process.</a:t>
            </a:r>
          </a:p>
          <a:p>
            <a:pPr marL="514350" indent="-457200"/>
            <a:r>
              <a:rPr lang="en-US" dirty="0" smtClean="0"/>
              <a:t>Certification is typically very expensive!</a:t>
            </a:r>
          </a:p>
          <a:p>
            <a:pPr marL="914400" lvl="1" indent="-457200"/>
            <a:r>
              <a:rPr lang="en-US" dirty="0" smtClean="0"/>
              <a:t>Document everything</a:t>
            </a:r>
          </a:p>
          <a:p>
            <a:pPr marL="914400" lvl="1" indent="-457200"/>
            <a:r>
              <a:rPr lang="en-US" dirty="0" smtClean="0"/>
              <a:t>Review everything (use different people – independent verification/validation)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301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2" y="956930"/>
            <a:ext cx="8833556" cy="5195157"/>
          </a:xfrm>
        </p:spPr>
        <p:txBody>
          <a:bodyPr/>
          <a:lstStyle/>
          <a:p>
            <a:r>
              <a:rPr lang="en-US" dirty="0" smtClean="0"/>
              <a:t>Different authorities have different certification processes…</a:t>
            </a:r>
          </a:p>
          <a:p>
            <a:r>
              <a:rPr lang="en-US" dirty="0" smtClean="0"/>
              <a:t>Ex: Federal Aviation Administration establishes most of the regulations used worldwide in aviation.</a:t>
            </a:r>
          </a:p>
          <a:p>
            <a:r>
              <a:rPr lang="en-US" dirty="0" smtClean="0"/>
              <a:t>For example, the DO-178b/c specifies certification requirements for avionics software.</a:t>
            </a:r>
          </a:p>
          <a:p>
            <a:r>
              <a:rPr lang="en-US" dirty="0" smtClean="0"/>
              <a:t>Basic idea:</a:t>
            </a:r>
          </a:p>
          <a:p>
            <a:pPr lvl="1"/>
            <a:r>
              <a:rPr lang="en-US" dirty="0" smtClean="0"/>
              <a:t>Assess the safety implications of every failure mode.</a:t>
            </a:r>
          </a:p>
          <a:p>
            <a:pPr lvl="1"/>
            <a:r>
              <a:rPr lang="en-US" dirty="0" smtClean="0"/>
              <a:t>Map failure modes to subsystem – 5 safety levels (A to E).</a:t>
            </a:r>
          </a:p>
          <a:p>
            <a:pPr lvl="1"/>
            <a:r>
              <a:rPr lang="en-US" dirty="0" smtClean="0"/>
              <a:t>Satisfy a set of “objectives” related to code review and validation (with independence = reviewer must be different from coder).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965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2985</TotalTime>
  <Words>2608</Words>
  <Application>Microsoft Macintosh PowerPoint</Application>
  <PresentationFormat>On-screen Show (4:3)</PresentationFormat>
  <Paragraphs>434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Engineering_Black</vt:lpstr>
      <vt:lpstr>ECE 720T5 Winter 2014       Cyber-Physical Systems</vt:lpstr>
      <vt:lpstr>Today’s Lecture</vt:lpstr>
      <vt:lpstr>Some Common Themes..</vt:lpstr>
      <vt:lpstr>Today’s Outline</vt:lpstr>
      <vt:lpstr>How the Avionics Market Works</vt:lpstr>
      <vt:lpstr>It’s getting more and more complex…</vt:lpstr>
      <vt:lpstr>Verification, Validation, Certification</vt:lpstr>
      <vt:lpstr>More on Certification</vt:lpstr>
      <vt:lpstr>More on Certification</vt:lpstr>
      <vt:lpstr>777 Flight Control Validation Problem</vt:lpstr>
      <vt:lpstr>Fly-by-wire</vt:lpstr>
      <vt:lpstr>Why reading this?</vt:lpstr>
      <vt:lpstr>The steps</vt:lpstr>
      <vt:lpstr>Selecting Requirements</vt:lpstr>
      <vt:lpstr>Validating Requirements</vt:lpstr>
      <vt:lpstr>Allocating Requirements</vt:lpstr>
      <vt:lpstr>Testing: Painful but Necessary</vt:lpstr>
      <vt:lpstr>Are standards good enough?</vt:lpstr>
      <vt:lpstr>Are standards good enough?</vt:lpstr>
      <vt:lpstr>The cost of errors</vt:lpstr>
      <vt:lpstr>A Possible Solution: Virtual Integration?</vt:lpstr>
      <vt:lpstr>Today’s Outline</vt:lpstr>
      <vt:lpstr>FDA regulation and medical devices</vt:lpstr>
      <vt:lpstr>Another Example…</vt:lpstr>
      <vt:lpstr>Cyber-Physical Modeling of Implantable Cardiac Medical Devices</vt:lpstr>
      <vt:lpstr>Heart and Pacemaker</vt:lpstr>
      <vt:lpstr>Modern Pacemaker?</vt:lpstr>
      <vt:lpstr>Heart and Pacemaker Models</vt:lpstr>
      <vt:lpstr>Multiple Models</vt:lpstr>
      <vt:lpstr>Timed Automata</vt:lpstr>
      <vt:lpstr>How are properties specified?</vt:lpstr>
      <vt:lpstr>Tissue Activation and Timed Automata Model</vt:lpstr>
      <vt:lpstr>Path Model</vt:lpstr>
      <vt:lpstr>Software Model</vt:lpstr>
      <vt:lpstr>Other issues with medical equipment…</vt:lpstr>
      <vt:lpstr>Other issues with medical equipment…</vt:lpstr>
      <vt:lpstr>Today’s Outline</vt:lpstr>
      <vt:lpstr>Energy</vt:lpstr>
      <vt:lpstr>The Power Grid in North America</vt:lpstr>
      <vt:lpstr>Power Grid Today </vt:lpstr>
      <vt:lpstr>Power Grid Today </vt:lpstr>
      <vt:lpstr>The Smart Grid</vt:lpstr>
      <vt:lpstr>Saving Energy: Examples</vt:lpstr>
      <vt:lpstr>Today’s Outline</vt:lpstr>
      <vt:lpstr>Security is Now Important</vt:lpstr>
      <vt:lpstr>Stuxnet</vt:lpstr>
      <vt:lpstr>Car Hacking</vt:lpstr>
      <vt:lpstr>CAN Networks and Vulnerability</vt:lpstr>
      <vt:lpstr>External I/O Channels</vt:lpstr>
      <vt:lpstr>Results…</vt:lpstr>
      <vt:lpstr>What are the problems?</vt:lpstr>
      <vt:lpstr>Today’s Outline</vt:lpstr>
      <vt:lpstr>2007 DARPA Urban Challenge</vt:lpstr>
      <vt:lpstr>Sensing</vt:lpstr>
      <vt:lpstr>“Seeing” the Road</vt:lpstr>
      <vt:lpstr>Behavioral Reasoning</vt:lpstr>
      <vt:lpstr>The Role of Testing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451</cp:revision>
  <cp:lastPrinted>2010-03-08T19:59:32Z</cp:lastPrinted>
  <dcterms:created xsi:type="dcterms:W3CDTF">2011-07-11T00:40:10Z</dcterms:created>
  <dcterms:modified xsi:type="dcterms:W3CDTF">2014-01-27T23:25:23Z</dcterms:modified>
</cp:coreProperties>
</file>