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375" r:id="rId3"/>
    <p:sldId id="450" r:id="rId4"/>
    <p:sldId id="451" r:id="rId5"/>
    <p:sldId id="452" r:id="rId6"/>
    <p:sldId id="453" r:id="rId7"/>
    <p:sldId id="388" r:id="rId8"/>
    <p:sldId id="421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430" r:id="rId17"/>
    <p:sldId id="431" r:id="rId18"/>
    <p:sldId id="432" r:id="rId19"/>
    <p:sldId id="433" r:id="rId20"/>
    <p:sldId id="434" r:id="rId21"/>
    <p:sldId id="454" r:id="rId22"/>
    <p:sldId id="422" r:id="rId23"/>
    <p:sldId id="435" r:id="rId24"/>
    <p:sldId id="436" r:id="rId25"/>
    <p:sldId id="437" r:id="rId26"/>
    <p:sldId id="438" r:id="rId27"/>
    <p:sldId id="439" r:id="rId28"/>
    <p:sldId id="440" r:id="rId29"/>
    <p:sldId id="441" r:id="rId30"/>
  </p:sldIdLst>
  <p:sldSz cx="9144000" cy="6858000" type="screen4x3"/>
  <p:notesSz cx="6858000" cy="9144000"/>
  <p:defaultTextStyle>
    <a:defPPr>
      <a:defRPr lang="en-CA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F214EA-474A-4334-A62F-9999E722DA2C}">
          <p14:sldIdLst>
            <p14:sldId id="256"/>
            <p14:sldId id="375"/>
            <p14:sldId id="450"/>
            <p14:sldId id="451"/>
            <p14:sldId id="452"/>
            <p14:sldId id="453"/>
            <p14:sldId id="388"/>
            <p14:sldId id="421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54"/>
            <p14:sldId id="422"/>
            <p14:sldId id="435"/>
            <p14:sldId id="436"/>
            <p14:sldId id="437"/>
            <p14:sldId id="438"/>
            <p14:sldId id="439"/>
            <p14:sldId id="440"/>
            <p14:sldId id="44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2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66" autoAdjust="0"/>
  </p:normalViewPr>
  <p:slideViewPr>
    <p:cSldViewPr snapToGrid="0" snapToObjects="1">
      <p:cViewPr>
        <p:scale>
          <a:sx n="108" d="100"/>
          <a:sy n="108" d="100"/>
        </p:scale>
        <p:origin x="-165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18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D4B28-E48A-4072-9159-A2EA3DEAAE79}" type="datetimeFigureOut">
              <a:rPr lang="en-CA" smtClean="0"/>
              <a:t>2/10/14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3BA49-2B02-4A24-9E99-FC23E1A79B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8240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4390" y="1182415"/>
            <a:ext cx="7512410" cy="24180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690" y="3684743"/>
            <a:ext cx="4966138" cy="116752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8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04" y="0"/>
            <a:ext cx="8565158" cy="861237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19515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DA3D6-BA25-433F-A9BA-5036AE111D03}" type="datetime1">
              <a:rPr lang="en-CA" smtClean="0"/>
              <a:t>2/10/14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3082" y="6106559"/>
            <a:ext cx="966175" cy="365125"/>
          </a:xfrm>
        </p:spPr>
        <p:txBody>
          <a:bodyPr/>
          <a:lstStyle>
            <a:lvl1pPr>
              <a:defRPr/>
            </a:lvl1pPr>
          </a:lstStyle>
          <a:p>
            <a:fld id="{9E8281E7-ED26-4FDF-A81D-C63B5C4C571A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008" y="5830349"/>
            <a:ext cx="2223083" cy="6434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861237"/>
            <a:ext cx="9144000" cy="4390"/>
          </a:xfrm>
          <a:prstGeom prst="line">
            <a:avLst/>
          </a:prstGeom>
          <a:ln w="12700" cmpd="sng">
            <a:solidFill>
              <a:srgbClr val="4A23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54196" y="6108700"/>
            <a:ext cx="966175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en-CA" dirty="0" smtClean="0"/>
              <a:t>/</a:t>
            </a:r>
            <a:r>
              <a:rPr lang="en-CA" baseline="0" dirty="0" smtClean="0"/>
              <a:t> 31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721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690" y="3582278"/>
            <a:ext cx="4002689" cy="220421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3723" y="1086070"/>
            <a:ext cx="7418553" cy="236482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858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0D0014-C320-4223-B3CF-C6D006A281E8}" type="datetime1">
              <a:rPr lang="en-CA" smtClean="0"/>
              <a:t>2/10/14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0B6C9-74B1-4D63-A8AE-62FC058CA6E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467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DC0AF0-110E-402C-B9B4-1E65A5CAEB6F}" type="datetime1">
              <a:rPr lang="en-CA" smtClean="0"/>
              <a:t>2/10/14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7D0F1-AF9F-4725-A92B-88ECFB40C4B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433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2E1FA2-6918-4420-A423-A3AF65C20276}" type="datetime1">
              <a:rPr lang="en-CA" smtClean="0"/>
              <a:t>2/10/14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38026-329F-4D12-BF8A-D8C726627C7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529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14AA4C-BE25-4A96-A1D0-57E82FB7B036}" type="datetime1">
              <a:rPr lang="en-CA" smtClean="0"/>
              <a:t>2/10/14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FE6E1-08A3-4AC1-B41C-052042F445A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674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28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66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4F8E3F-6E57-4BF6-978F-E0A16BD28633}" type="datetime1">
              <a:rPr lang="en-CA" smtClean="0"/>
              <a:t>2/10/14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9F9F8-463D-4CD6-95B9-B1C20388211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888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9914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1131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65881"/>
            <a:ext cx="5486400" cy="3783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40AB6D-57E4-4157-A3AC-E721F379C44A}" type="datetime1">
              <a:rPr lang="en-CA" smtClean="0"/>
              <a:t>2/10/14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C2A06-1BFC-4AC4-9B35-69C76D4C2B0E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715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CA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24200" y="6227763"/>
            <a:ext cx="2133600" cy="2460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C49CF754-CA6D-4F0F-A54C-6670EC127DB0}" type="datetime1">
              <a:rPr lang="en-CA" smtClean="0"/>
              <a:t>2/10/14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59475"/>
            <a:ext cx="3163888" cy="25717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0987" y="6089650"/>
            <a:ext cx="966175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fld id="{3F60D685-141D-4225-82A7-0CA82435C400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4" r:id="rId2"/>
    <p:sldLayoutId id="2147483712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1174750" y="1182688"/>
            <a:ext cx="7512050" cy="2417762"/>
          </a:xfrm>
        </p:spPr>
        <p:txBody>
          <a:bodyPr/>
          <a:lstStyle/>
          <a:p>
            <a:pPr eaLnBrk="1" hangingPunct="1"/>
            <a:r>
              <a:rPr lang="en-US" smtClean="0"/>
              <a:t>ECE 720T5 Winter 2014       </a:t>
            </a:r>
            <a:r>
              <a:rPr lang="en-US" dirty="0" smtClean="0"/>
              <a:t>Cyber-Physical Systems</a:t>
            </a: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3240088" y="3684588"/>
            <a:ext cx="4967287" cy="1168400"/>
          </a:xfrm>
        </p:spPr>
        <p:txBody>
          <a:bodyPr/>
          <a:lstStyle/>
          <a:p>
            <a:pPr eaLnBrk="1" hangingPunct="1"/>
            <a:r>
              <a:rPr lang="en-US" dirty="0" smtClean="0"/>
              <a:t>Rodolfo </a:t>
            </a:r>
            <a:r>
              <a:rPr lang="en-US" dirty="0" err="1" smtClean="0"/>
              <a:t>Pellizzoni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GS-BE Router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10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11" y="1012043"/>
            <a:ext cx="7196666" cy="495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9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Alternative: Centralized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central scheduling node receives requests for </a:t>
            </a:r>
            <a:r>
              <a:rPr lang="en-US" smtClean="0"/>
              <a:t>channel creation.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Central scheduler updates transmission tables in network interfaces (end node -&gt; </a:t>
            </a:r>
            <a:r>
              <a:rPr lang="en-US" dirty="0" err="1" smtClean="0"/>
              <a:t>NoC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smtClean="0"/>
              <a:t>Packet injection is regulated only by the network interfaces – no scheduling table in the router.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98795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Centralized Mode Router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12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04" y="1031709"/>
            <a:ext cx="8337253" cy="507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42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Buffers are Expensive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13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06" y="2568221"/>
            <a:ext cx="8994394" cy="174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34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618848"/>
          </a:xfrm>
        </p:spPr>
        <p:txBody>
          <a:bodyPr/>
          <a:lstStyle/>
          <a:p>
            <a:r>
              <a:rPr lang="en-US" dirty="0" smtClean="0"/>
              <a:t>How do you compute the scheduling table?</a:t>
            </a:r>
          </a:p>
          <a:p>
            <a:endParaRPr lang="en-US" dirty="0"/>
          </a:p>
          <a:p>
            <a:r>
              <a:rPr lang="en-US" dirty="0" smtClean="0"/>
              <a:t>No clear idea in the paper!</a:t>
            </a:r>
          </a:p>
          <a:p>
            <a:pPr lvl="1"/>
            <a:r>
              <a:rPr lang="en-US" dirty="0" smtClean="0"/>
              <a:t>In the distributed model, you can request slots until successful.</a:t>
            </a:r>
          </a:p>
          <a:p>
            <a:pPr lvl="1"/>
            <a:r>
              <a:rPr lang="en-US" dirty="0" smtClean="0"/>
              <a:t>In the centralized model, the central scheduler should run a proper admission control + scheduling algorithm!</a:t>
            </a:r>
          </a:p>
          <a:p>
            <a:pPr lvl="1"/>
            <a:r>
              <a:rPr lang="en-US" dirty="0" smtClean="0"/>
              <a:t>How do you decide the length (slot numbers) of the routing tables?</a:t>
            </a:r>
          </a:p>
          <a:p>
            <a:pPr lvl="1"/>
            <a:endParaRPr lang="en-US" dirty="0"/>
          </a:p>
          <a:p>
            <a:r>
              <a:rPr lang="en-US" dirty="0" smtClean="0"/>
              <a:t>Simple idea: treat the network as a single resource.</a:t>
            </a:r>
          </a:p>
          <a:p>
            <a:pPr lvl="1"/>
            <a:r>
              <a:rPr lang="en-US" dirty="0" smtClean="0"/>
              <a:t>Problem: can not exploit </a:t>
            </a:r>
            <a:r>
              <a:rPr lang="en-US" dirty="0" err="1" smtClean="0"/>
              <a:t>NoC</a:t>
            </a:r>
            <a:r>
              <a:rPr lang="en-US" dirty="0" smtClean="0"/>
              <a:t> parallelism.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5053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the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222" y="956930"/>
            <a:ext cx="8988778" cy="5647070"/>
          </a:xfrm>
        </p:spPr>
        <p:txBody>
          <a:bodyPr/>
          <a:lstStyle/>
          <a:p>
            <a:r>
              <a:rPr lang="en-US" u="sng" dirty="0" smtClean="0"/>
              <a:t>Real-Time Communication for Multicore Systems with Multi-Domain Ring Buses.</a:t>
            </a:r>
            <a:endParaRPr lang="en-US" dirty="0"/>
          </a:p>
          <a:p>
            <a:r>
              <a:rPr lang="en-US" dirty="0" smtClean="0"/>
              <a:t>Scheduling for the ring bus implemented in Cell BE processor</a:t>
            </a:r>
          </a:p>
          <a:p>
            <a:pPr lvl="1"/>
            <a:r>
              <a:rPr lang="en-US" dirty="0" smtClean="0"/>
              <a:t>12 flit-switches</a:t>
            </a:r>
          </a:p>
          <a:p>
            <a:pPr lvl="1"/>
            <a:r>
              <a:rPr lang="en-US" dirty="0" smtClean="0"/>
              <a:t>Full-duplex</a:t>
            </a:r>
          </a:p>
          <a:p>
            <a:pPr lvl="1"/>
            <a:r>
              <a:rPr lang="en-US" dirty="0" smtClean="0"/>
              <a:t>SPE units use scratchpad with programmable DMA unit</a:t>
            </a:r>
            <a:endParaRPr lang="en-US" dirty="0"/>
          </a:p>
          <a:p>
            <a:r>
              <a:rPr lang="en-US" dirty="0" smtClean="0"/>
              <a:t>Main assumptions:</a:t>
            </a:r>
          </a:p>
          <a:p>
            <a:pPr lvl="1"/>
            <a:r>
              <a:rPr lang="en-US" dirty="0" smtClean="0"/>
              <a:t>Scheduling controlled by software on the SPEs</a:t>
            </a:r>
          </a:p>
          <a:p>
            <a:pPr lvl="1"/>
            <a:r>
              <a:rPr lang="en-US" dirty="0" smtClean="0"/>
              <a:t>Transfers large data chunks (unit transactions) using DMA</a:t>
            </a:r>
          </a:p>
          <a:p>
            <a:pPr lvl="1"/>
            <a:r>
              <a:rPr lang="en-US" dirty="0" smtClean="0"/>
              <a:t>All switches on the path are considered occupied during the unit transfer</a:t>
            </a:r>
          </a:p>
          <a:p>
            <a:pPr lvl="1"/>
            <a:r>
              <a:rPr lang="en-US" dirty="0" smtClean="0"/>
              <a:t>Periodic </a:t>
            </a:r>
            <a:r>
              <a:rPr lang="en-US" u="sng" dirty="0" smtClean="0"/>
              <a:t>data transactions </a:t>
            </a:r>
            <a:r>
              <a:rPr lang="en-US" dirty="0" smtClean="0"/>
              <a:t>with deadline = period.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5598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Sets And Linearization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16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888" y="742080"/>
            <a:ext cx="5178778" cy="2937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667" y="3983248"/>
            <a:ext cx="6618111" cy="212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6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Overlap set: maximal set of overlapping transactions.</a:t>
            </a:r>
          </a:p>
          <a:p>
            <a:pPr lvl="1"/>
            <a:r>
              <a:rPr lang="en-US" dirty="0" smtClean="0"/>
              <a:t>Two overlapping transactions can not transmit at the same time…</a:t>
            </a:r>
          </a:p>
          <a:p>
            <a:endParaRPr lang="en-US" dirty="0"/>
          </a:p>
          <a:p>
            <a:r>
              <a:rPr lang="en-US" dirty="0" smtClean="0"/>
              <a:t>If the periods are all the same, then U &lt;=1 for each overlapping set is a necessary and sufficient </a:t>
            </a:r>
            <a:r>
              <a:rPr lang="en-US" dirty="0" err="1" smtClean="0"/>
              <a:t>schedulability</a:t>
            </a:r>
            <a:r>
              <a:rPr lang="en-US" dirty="0" smtClean="0"/>
              <a:t> condition.</a:t>
            </a:r>
            <a:endParaRPr lang="en-US" dirty="0"/>
          </a:p>
          <a:p>
            <a:r>
              <a:rPr lang="en-US" dirty="0" smtClean="0"/>
              <a:t>Otherwise, U &lt;= (L-1)/L is a sufficient condition (where L is the GCD of the periods in unit transactions).</a:t>
            </a:r>
          </a:p>
          <a:p>
            <a:endParaRPr lang="en-US" dirty="0"/>
          </a:p>
          <a:p>
            <a:r>
              <a:rPr lang="en-US" dirty="0" smtClean="0"/>
              <a:t>Implementation transfers 10KB in a time unit of 537.5ns – if periods are multiples of </a:t>
            </a:r>
            <a:r>
              <a:rPr lang="en-US" dirty="0" err="1" smtClean="0"/>
              <a:t>ms</a:t>
            </a:r>
            <a:r>
              <a:rPr lang="en-US" dirty="0" smtClean="0"/>
              <a:t>, L is large.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5843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Periods – Greedy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18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368" y="861237"/>
            <a:ext cx="3852333" cy="3852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977" y="4861278"/>
            <a:ext cx="5768955" cy="124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59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Periods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r>
              <a:rPr lang="en-US" dirty="0" smtClean="0"/>
              <a:t>Divide time into intervals of length L.</a:t>
            </a:r>
            <a:endParaRPr lang="en-US" dirty="0"/>
          </a:p>
          <a:p>
            <a:r>
              <a:rPr lang="en-US" dirty="0" smtClean="0"/>
              <a:t>Define lag for a job of task </a:t>
            </a:r>
            <a:r>
              <a:rPr lang="en-US" dirty="0" err="1" smtClean="0"/>
              <a:t>i</a:t>
            </a:r>
            <a:r>
              <a:rPr lang="en-US" dirty="0" smtClean="0"/>
              <a:t> as: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i</a:t>
            </a:r>
            <a:r>
              <a:rPr lang="en-US" dirty="0" smtClean="0"/>
              <a:t> * t - #</a:t>
            </a:r>
            <a:r>
              <a:rPr lang="en-US" dirty="0" err="1" smtClean="0"/>
              <a:t>units_executed</a:t>
            </a:r>
            <a:endParaRPr lang="en-US" dirty="0" smtClean="0"/>
          </a:p>
          <a:p>
            <a:pPr lvl="1"/>
            <a:r>
              <a:rPr lang="en-US" dirty="0" smtClean="0"/>
              <a:t>Schedulable if lag at the deadline = 0.</a:t>
            </a:r>
          </a:p>
          <a:p>
            <a:pPr lvl="1"/>
            <a:r>
              <a:rPr lang="en-US" dirty="0" smtClean="0"/>
              <a:t>Lag of a overlap set: sum of the lags of tasks in the set.</a:t>
            </a:r>
            <a:endParaRPr lang="en-US" dirty="0"/>
          </a:p>
          <a:p>
            <a:r>
              <a:rPr lang="en-US" dirty="0" smtClean="0"/>
              <a:t>Key idea: compute the number of time units that each job executes in the interval such that:</a:t>
            </a:r>
          </a:p>
          <a:p>
            <a:pPr lvl="1"/>
            <a:r>
              <a:rPr lang="en-US" dirty="0"/>
              <a:t>The number of time units for each overlap set is not greater than </a:t>
            </a:r>
            <a:r>
              <a:rPr lang="en-US" dirty="0" smtClean="0"/>
              <a:t>L (this makes it schedulable in the interval)</a:t>
            </a:r>
            <a:endParaRPr lang="en-US" dirty="0"/>
          </a:p>
          <a:p>
            <a:pPr lvl="1"/>
            <a:r>
              <a:rPr lang="en-US" dirty="0" smtClean="0"/>
              <a:t>The lag of the job is always &gt; -1 and &lt; 1 (this means the job meets the deadline) </a:t>
            </a:r>
            <a:endParaRPr lang="en-US" dirty="0"/>
          </a:p>
          <a:p>
            <a:r>
              <a:rPr lang="en-US" dirty="0" smtClean="0"/>
              <a:t>How is it done? Complex graph-theoretical proof.</a:t>
            </a:r>
          </a:p>
          <a:p>
            <a:pPr lvl="1"/>
            <a:r>
              <a:rPr lang="en-US" dirty="0" smtClean="0"/>
              <a:t>Solve a max flow problem at each interval.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5932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 Today: Interconnect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556" y="956930"/>
            <a:ext cx="6002606" cy="559272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On</a:t>
            </a:r>
            <a:r>
              <a:rPr lang="en-US" dirty="0"/>
              <a:t>-chip </a:t>
            </a:r>
            <a:r>
              <a:rPr lang="en-US" u="sng" dirty="0"/>
              <a:t>bandwidth wall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We need scalable </a:t>
            </a:r>
            <a:r>
              <a:rPr lang="en-US" dirty="0"/>
              <a:t>communication between cores in a multi-core system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can we provide isolation?</a:t>
            </a:r>
          </a:p>
          <a:p>
            <a:endParaRPr lang="en-US" dirty="0" smtClean="0"/>
          </a:p>
          <a:p>
            <a:r>
              <a:rPr lang="en-US" dirty="0" smtClean="0"/>
              <a:t>Delay on the interconnect compounds cache/memory access delay</a:t>
            </a:r>
          </a:p>
          <a:p>
            <a:endParaRPr lang="en-US" dirty="0"/>
          </a:p>
          <a:p>
            <a:r>
              <a:rPr lang="en-US" dirty="0" smtClean="0"/>
              <a:t>Interconnect links are a shared resource – tasks suffer timing interference.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0162" y="1523999"/>
            <a:ext cx="26670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8126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mesh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A Slot-based Real-time Scheduling Algorithm for Concurrent Transactions in </a:t>
            </a:r>
            <a:r>
              <a:rPr lang="en-US" u="sng" dirty="0" err="1" smtClean="0"/>
              <a:t>NoC</a:t>
            </a:r>
            <a:endParaRPr lang="en-US" u="sng" dirty="0" smtClean="0"/>
          </a:p>
          <a:p>
            <a:endParaRPr lang="en-US" u="sng" dirty="0" smtClean="0"/>
          </a:p>
          <a:p>
            <a:r>
              <a:rPr lang="en-US" dirty="0" smtClean="0"/>
              <a:t>Same result as before, but usable on 2D mesh networks.</a:t>
            </a:r>
          </a:p>
          <a:p>
            <a:endParaRPr lang="en-US" dirty="0" smtClean="0"/>
          </a:p>
          <a:p>
            <a:r>
              <a:rPr lang="en-US" dirty="0" smtClean="0"/>
              <a:t>Unfortunately, requires some weird assumptions on the transaction configuration…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0049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NoC</a:t>
            </a:r>
            <a:r>
              <a:rPr lang="en-US" dirty="0" smtClean="0"/>
              <a:t> Predictability: Other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6930"/>
            <a:ext cx="8867162" cy="5514754"/>
          </a:xfrm>
        </p:spPr>
        <p:txBody>
          <a:bodyPr/>
          <a:lstStyle/>
          <a:p>
            <a:r>
              <a:rPr lang="en-US" sz="2200" dirty="0" smtClean="0"/>
              <a:t>Fixed-Priority Arbitration</a:t>
            </a:r>
          </a:p>
          <a:p>
            <a:pPr lvl="1"/>
            <a:r>
              <a:rPr lang="en-US" sz="2200" dirty="0" smtClean="0"/>
              <a:t>Let packets contend at each router, but arbitrate according to strict fixed-priority </a:t>
            </a:r>
          </a:p>
          <a:p>
            <a:pPr lvl="1"/>
            <a:r>
              <a:rPr lang="en-US" sz="2200" dirty="0" smtClean="0"/>
              <a:t>Then build a </a:t>
            </a:r>
            <a:r>
              <a:rPr lang="en-US" sz="2200" dirty="0" err="1" smtClean="0"/>
              <a:t>schedulability</a:t>
            </a:r>
            <a:r>
              <a:rPr lang="en-US" sz="2200" dirty="0" smtClean="0"/>
              <a:t> analysis for all flows</a:t>
            </a:r>
          </a:p>
          <a:p>
            <a:pPr lvl="1"/>
            <a:r>
              <a:rPr lang="en-US" sz="2200" dirty="0" smtClean="0"/>
              <a:t>Issue #1: not really </a:t>
            </a:r>
            <a:r>
              <a:rPr lang="en-US" sz="2200" dirty="0" err="1" smtClean="0"/>
              <a:t>composable</a:t>
            </a:r>
            <a:endParaRPr lang="en-US" sz="2200" dirty="0" smtClean="0"/>
          </a:p>
          <a:p>
            <a:pPr lvl="1"/>
            <a:r>
              <a:rPr lang="en-US" sz="2200" dirty="0" smtClean="0"/>
              <a:t>Issue #2: do we have enough priorities (i.e. do we have buffers)?</a:t>
            </a:r>
          </a:p>
          <a:p>
            <a:pPr lvl="1"/>
            <a:endParaRPr lang="en-US" sz="2200" dirty="0" smtClean="0"/>
          </a:p>
          <a:p>
            <a:r>
              <a:rPr lang="en-US" sz="2200" dirty="0" smtClean="0"/>
              <a:t>Routing</a:t>
            </a:r>
          </a:p>
          <a:p>
            <a:pPr lvl="1"/>
            <a:r>
              <a:rPr lang="en-US" sz="2200" dirty="0" smtClean="0"/>
              <a:t>So far we have assumed that routes are predetermined</a:t>
            </a:r>
          </a:p>
          <a:p>
            <a:pPr lvl="1"/>
            <a:r>
              <a:rPr lang="en-US" sz="2200" dirty="0" smtClean="0"/>
              <a:t>In practice, we can optimize the routes to reduce contention</a:t>
            </a:r>
          </a:p>
          <a:p>
            <a:pPr lvl="1"/>
            <a:r>
              <a:rPr lang="en-US" sz="2200" dirty="0" smtClean="0"/>
              <a:t>Many general-purpose networks use on-line rerouting</a:t>
            </a:r>
          </a:p>
          <a:p>
            <a:pPr lvl="1"/>
            <a:r>
              <a:rPr lang="en-US" sz="2200" dirty="0" smtClean="0"/>
              <a:t>Off-line routes optimization probably more suitable for real-time </a:t>
            </a:r>
            <a:r>
              <a:rPr lang="en-US" sz="2200" dirty="0" smtClean="0"/>
              <a:t>systems</a:t>
            </a:r>
            <a:endParaRPr lang="en-US" sz="2200" dirty="0" smtClean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441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Everything Together…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11" y="956930"/>
            <a:ext cx="8726051" cy="5514754"/>
          </a:xfrm>
        </p:spPr>
        <p:txBody>
          <a:bodyPr/>
          <a:lstStyle/>
          <a:p>
            <a:r>
              <a:rPr lang="en-US" dirty="0" smtClean="0"/>
              <a:t>In practice, timing interference in a multicore system depends on all shared resources:</a:t>
            </a:r>
          </a:p>
          <a:p>
            <a:pPr lvl="1"/>
            <a:r>
              <a:rPr lang="en-US" dirty="0" smtClean="0"/>
              <a:t>Caches</a:t>
            </a:r>
          </a:p>
          <a:p>
            <a:pPr lvl="1"/>
            <a:r>
              <a:rPr lang="en-US" dirty="0" smtClean="0"/>
              <a:t>Interconnects</a:t>
            </a:r>
          </a:p>
          <a:p>
            <a:pPr lvl="1"/>
            <a:r>
              <a:rPr lang="en-US" dirty="0" smtClean="0"/>
              <a:t>Main Memory</a:t>
            </a:r>
          </a:p>
          <a:p>
            <a:r>
              <a:rPr lang="en-US" dirty="0" smtClean="0"/>
              <a:t>A predictable architecture should consider the interplay among all such resources</a:t>
            </a:r>
            <a:endParaRPr lang="en-US" dirty="0"/>
          </a:p>
          <a:p>
            <a:pPr lvl="1"/>
            <a:r>
              <a:rPr lang="en-US" dirty="0" smtClean="0"/>
              <a:t>Arbitration: the order in which cores access one resource will have an effect on the next resource in the chain</a:t>
            </a:r>
          </a:p>
          <a:p>
            <a:pPr lvl="1"/>
            <a:r>
              <a:rPr lang="en-US" dirty="0" smtClean="0"/>
              <a:t>Latency: access latency for a slower resource can effectively hide the latency for access to a faster resource</a:t>
            </a:r>
          </a:p>
          <a:p>
            <a:r>
              <a:rPr lang="en-US" dirty="0" smtClean="0"/>
              <a:t>Let’s see some examples…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8477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65362"/>
          </a:xfrm>
        </p:spPr>
        <p:txBody>
          <a:bodyPr/>
          <a:lstStyle/>
          <a:p>
            <a:r>
              <a:rPr lang="en-US" sz="3800" dirty="0" smtClean="0"/>
              <a:t>HW Support for WCET Analysis of Hard Real-Time Multicore Systems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9388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Intra-Core and Inter-Core Arbiters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1277" b="-127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6457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Interference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25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010" y="976488"/>
            <a:ext cx="4751211" cy="1609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009" y="2764367"/>
            <a:ext cx="4751211" cy="14871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007" y="4464755"/>
            <a:ext cx="5273325" cy="143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54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WCET Using Different Cache Banks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9915" b="-9915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128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Bankization</a:t>
            </a:r>
            <a:r>
              <a:rPr lang="en-US" sz="3200" dirty="0" smtClean="0"/>
              <a:t> </a:t>
            </a:r>
            <a:r>
              <a:rPr lang="en-US" sz="3200" dirty="0" err="1" smtClean="0"/>
              <a:t>vs</a:t>
            </a:r>
            <a:r>
              <a:rPr lang="en-US" sz="3200" dirty="0" smtClean="0"/>
              <a:t>                         </a:t>
            </a:r>
            <a:r>
              <a:rPr lang="en-US" sz="3200" dirty="0" err="1" smtClean="0"/>
              <a:t>Columnization</a:t>
            </a:r>
            <a:r>
              <a:rPr lang="en-US" sz="3200" dirty="0" smtClean="0"/>
              <a:t> (Cache-Way Partitioning)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965" r="-2965"/>
          <a:stretch>
            <a:fillRect/>
          </a:stretch>
        </p:blipFill>
        <p:spPr>
          <a:xfrm>
            <a:off x="654781" y="1098043"/>
            <a:ext cx="6541717" cy="396784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2284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Non-Real Time Tasks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10655" b="-10655"/>
          <a:stretch>
            <a:fillRect/>
          </a:stretch>
        </p:blipFill>
        <p:spPr>
          <a:xfrm>
            <a:off x="1176893" y="1309708"/>
            <a:ext cx="6192745" cy="375618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8289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the Bus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previous paper assumed RR inter-core arbitration.</a:t>
            </a:r>
          </a:p>
          <a:p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/>
              <a:t>we do better</a:t>
            </a:r>
            <a:r>
              <a:rPr lang="en-US" dirty="0" smtClean="0"/>
              <a:t>? </a:t>
            </a:r>
          </a:p>
          <a:p>
            <a:r>
              <a:rPr lang="en-US" dirty="0" smtClean="0"/>
              <a:t>Yes! </a:t>
            </a:r>
            <a:r>
              <a:rPr lang="en-US" dirty="0"/>
              <a:t>Bus scheduling </a:t>
            </a:r>
            <a:r>
              <a:rPr lang="en-US" dirty="0" smtClean="0"/>
              <a:t>optimization</a:t>
            </a:r>
          </a:p>
          <a:p>
            <a:pPr lvl="1"/>
            <a:r>
              <a:rPr lang="en-US" dirty="0" smtClean="0"/>
              <a:t>Use TDMA instead of RR – same worst-case behavior</a:t>
            </a:r>
          </a:p>
          <a:p>
            <a:pPr lvl="1"/>
            <a:r>
              <a:rPr lang="en-US" dirty="0" smtClean="0"/>
              <a:t>Analyze the tasks</a:t>
            </a:r>
          </a:p>
          <a:p>
            <a:pPr lvl="1"/>
            <a:r>
              <a:rPr lang="en-US" dirty="0" smtClean="0"/>
              <a:t>Determine optimal TDMA schedule</a:t>
            </a:r>
          </a:p>
          <a:p>
            <a:pPr lvl="1"/>
            <a:r>
              <a:rPr lang="en-US" dirty="0" smtClean="0"/>
              <a:t>Ex: </a:t>
            </a:r>
            <a:r>
              <a:rPr lang="en-US" u="sng" dirty="0" smtClean="0"/>
              <a:t>Predictable </a:t>
            </a:r>
            <a:r>
              <a:rPr lang="en-US" u="sng" dirty="0"/>
              <a:t>Implementation of Real-Time Applications on Multiprocessor Systems-on-Chip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8116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Interconnect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6930"/>
            <a:ext cx="8867162" cy="5195157"/>
          </a:xfrm>
        </p:spPr>
        <p:txBody>
          <a:bodyPr/>
          <a:lstStyle/>
          <a:p>
            <a:r>
              <a:rPr lang="en-US" dirty="0" smtClean="0"/>
              <a:t>Shared bus</a:t>
            </a:r>
          </a:p>
          <a:p>
            <a:pPr lvl="1"/>
            <a:r>
              <a:rPr lang="en-US" dirty="0" smtClean="0"/>
              <a:t>Single resource – each data transaction interferes with every other transaction</a:t>
            </a:r>
          </a:p>
          <a:p>
            <a:pPr lvl="1"/>
            <a:r>
              <a:rPr lang="en-US" dirty="0" smtClean="0"/>
              <a:t>Not scalable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957" y="3200399"/>
            <a:ext cx="3289300" cy="24765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2726543"/>
            <a:ext cx="5235222" cy="519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Crossbar</a:t>
            </a:r>
          </a:p>
          <a:p>
            <a:pPr lvl="1"/>
            <a:r>
              <a:rPr lang="en-US" dirty="0" smtClean="0"/>
              <a:t>N input ports, M output ports</a:t>
            </a:r>
          </a:p>
          <a:p>
            <a:pPr lvl="1"/>
            <a:r>
              <a:rPr lang="en-US" dirty="0" smtClean="0"/>
              <a:t>Each input connected to each output</a:t>
            </a:r>
          </a:p>
          <a:p>
            <a:pPr lvl="1"/>
            <a:r>
              <a:rPr lang="en-US" dirty="0" smtClean="0"/>
              <a:t>Usually employs virtual input buffers</a:t>
            </a:r>
          </a:p>
          <a:p>
            <a:pPr lvl="1"/>
            <a:r>
              <a:rPr lang="en-US" dirty="0" smtClean="0"/>
              <a:t>Problem: still scales poorly. Wire delay increases with N, M.</a:t>
            </a:r>
          </a:p>
        </p:txBody>
      </p:sp>
    </p:spTree>
    <p:extLst>
      <p:ext uri="{BB962C8B-B14F-4D97-AF65-F5344CB8AC3E}">
        <p14:creationId xmlns:p14="http://schemas.microsoft.com/office/powerpoint/2010/main" val="3169544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Interconnects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Network-on-Chip</a:t>
            </a:r>
          </a:p>
          <a:p>
            <a:pPr lvl="1"/>
            <a:r>
              <a:rPr lang="en-US" dirty="0" smtClean="0"/>
              <a:t>Interconnect comprises on-chip switches connected by (usually full-duplex) links</a:t>
            </a:r>
          </a:p>
          <a:p>
            <a:pPr lvl="1"/>
            <a:r>
              <a:rPr lang="en-US" dirty="0" smtClean="0"/>
              <a:t>Topologies include linear, ring, tree, 2D mesh, 2D torus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25" y="3316111"/>
            <a:ext cx="2689541" cy="27015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182" y="3205687"/>
            <a:ext cx="27559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50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Off-Chip </a:t>
            </a:r>
            <a:r>
              <a:rPr lang="en-US" dirty="0" err="1" smtClean="0"/>
              <a:t>vs</a:t>
            </a:r>
            <a:r>
              <a:rPr lang="en-US" dirty="0" smtClean="0"/>
              <a:t> On-Chip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r>
              <a:rPr lang="en-US" dirty="0" smtClean="0"/>
              <a:t>Several key differences…</a:t>
            </a:r>
            <a:endParaRPr lang="en-US" dirty="0"/>
          </a:p>
          <a:p>
            <a:r>
              <a:rPr lang="en-US" dirty="0" smtClean="0"/>
              <a:t>Synchronization</a:t>
            </a:r>
          </a:p>
          <a:p>
            <a:pPr lvl="1"/>
            <a:r>
              <a:rPr lang="en-US" dirty="0" smtClean="0"/>
              <a:t>It is much easier to synchronize on-chip routers</a:t>
            </a:r>
            <a:endParaRPr lang="en-US" dirty="0"/>
          </a:p>
          <a:p>
            <a:r>
              <a:rPr lang="en-US" dirty="0" smtClean="0"/>
              <a:t>Link Width</a:t>
            </a:r>
          </a:p>
          <a:p>
            <a:pPr lvl="1"/>
            <a:r>
              <a:rPr lang="en-US" dirty="0" smtClean="0"/>
              <a:t>Wires are relatively inexpensive in on-chip networks – this means links are typically fairly wide.</a:t>
            </a:r>
          </a:p>
          <a:p>
            <a:pPr lvl="1"/>
            <a:r>
              <a:rPr lang="en-US" dirty="0" smtClean="0"/>
              <a:t>On the other hand, many off-chip networks (ex: PCI express, SATA) moved to serial connections years ago.</a:t>
            </a:r>
          </a:p>
          <a:p>
            <a:r>
              <a:rPr lang="en-US" dirty="0" smtClean="0"/>
              <a:t>Buffers</a:t>
            </a:r>
          </a:p>
          <a:p>
            <a:pPr lvl="1"/>
            <a:r>
              <a:rPr lang="en-US" dirty="0" smtClean="0"/>
              <a:t>Buffers are relatively inexpensive in off-chip networks (compared to other elements).</a:t>
            </a:r>
          </a:p>
          <a:p>
            <a:pPr lvl="1"/>
            <a:r>
              <a:rPr lang="en-US" dirty="0" smtClean="0"/>
              <a:t>On the other hand, buffers are the main cost (area and power) in on-chip networks.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9632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222" y="956930"/>
            <a:ext cx="8711940" cy="5393070"/>
          </a:xfrm>
        </p:spPr>
        <p:txBody>
          <a:bodyPr/>
          <a:lstStyle/>
          <a:p>
            <a:r>
              <a:rPr lang="en-US" dirty="0" smtClean="0"/>
              <a:t>Wormhole routing (flit switches)</a:t>
            </a:r>
          </a:p>
          <a:p>
            <a:pPr lvl="1"/>
            <a:r>
              <a:rPr lang="en-US" dirty="0" smtClean="0"/>
              <a:t>Instead of buffering the whole packet, buffer only part of it </a:t>
            </a:r>
          </a:p>
          <a:p>
            <a:pPr lvl="1"/>
            <a:r>
              <a:rPr lang="en-US" dirty="0" smtClean="0"/>
              <a:t>Break packet into blocks (flits) – usually of size equal to link width</a:t>
            </a:r>
          </a:p>
          <a:p>
            <a:pPr lvl="1"/>
            <a:r>
              <a:rPr lang="en-US" dirty="0" smtClean="0"/>
              <a:t>Flits propagate in sequence through the network</a:t>
            </a:r>
          </a:p>
          <a:p>
            <a:r>
              <a:rPr lang="en-US" dirty="0" smtClean="0"/>
              <a:t>Virtual Channels</a:t>
            </a:r>
          </a:p>
          <a:p>
            <a:pPr lvl="1"/>
            <a:r>
              <a:rPr lang="en-US" dirty="0" smtClean="0"/>
              <a:t>Problem: packet now occupies multiple flit switches</a:t>
            </a:r>
          </a:p>
          <a:p>
            <a:pPr lvl="1"/>
            <a:r>
              <a:rPr lang="en-US" dirty="0" smtClean="0"/>
              <a:t>If the packet becomes blocked due to contention, all switches are blocked</a:t>
            </a:r>
          </a:p>
          <a:p>
            <a:pPr lvl="1"/>
            <a:r>
              <a:rPr lang="en-US" dirty="0" smtClean="0"/>
              <a:t>Solution: implement multiple flit buffers (virtual channels) inside each router</a:t>
            </a:r>
          </a:p>
          <a:p>
            <a:pPr lvl="1"/>
            <a:r>
              <a:rPr lang="en-US" dirty="0" smtClean="0"/>
              <a:t>Then assign different packets to different virtual channels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7533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65362"/>
          </a:xfrm>
        </p:spPr>
        <p:txBody>
          <a:bodyPr/>
          <a:lstStyle/>
          <a:p>
            <a:r>
              <a:rPr lang="en-US" dirty="0" err="1" smtClean="0"/>
              <a:t>AEthereal</a:t>
            </a:r>
            <a:r>
              <a:rPr lang="en-US" dirty="0" smtClean="0"/>
              <a:t> Network on Chip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4786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AEthereal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 interconnect architecture implemented by Philips (now NXP semiconductors)</a:t>
            </a:r>
          </a:p>
          <a:p>
            <a:endParaRPr lang="en-US" dirty="0" smtClean="0"/>
          </a:p>
          <a:p>
            <a:r>
              <a:rPr lang="en-US" dirty="0" smtClean="0"/>
              <a:t>Key idea: </a:t>
            </a:r>
            <a:r>
              <a:rPr lang="en-US" dirty="0" err="1" smtClean="0"/>
              <a:t>NoC</a:t>
            </a:r>
            <a:r>
              <a:rPr lang="en-US" dirty="0" smtClean="0"/>
              <a:t> comprises both Best Effort and Guaranteed Service routers.</a:t>
            </a:r>
          </a:p>
          <a:p>
            <a:r>
              <a:rPr lang="en-US" dirty="0" smtClean="0"/>
              <a:t>GS routers are </a:t>
            </a:r>
            <a:r>
              <a:rPr lang="en-US" b="1" dirty="0" err="1" smtClean="0"/>
              <a:t>contentionless</a:t>
            </a:r>
            <a:endParaRPr lang="en-US" b="1" dirty="0" smtClean="0"/>
          </a:p>
          <a:p>
            <a:pPr lvl="1"/>
            <a:r>
              <a:rPr lang="en-US" dirty="0" smtClean="0"/>
              <a:t>Synchronize routers</a:t>
            </a:r>
          </a:p>
          <a:p>
            <a:pPr lvl="1"/>
            <a:r>
              <a:rPr lang="en-US" dirty="0" smtClean="0"/>
              <a:t>Divide time into fixed-size slots</a:t>
            </a:r>
          </a:p>
          <a:p>
            <a:pPr lvl="1"/>
            <a:r>
              <a:rPr lang="en-US" dirty="0" smtClean="0"/>
              <a:t>Table dictates routing in each time slot</a:t>
            </a:r>
          </a:p>
          <a:p>
            <a:pPr lvl="1"/>
            <a:r>
              <a:rPr lang="en-US" dirty="0" smtClean="0"/>
              <a:t>Tables built so that blocks never wait – one-block queuing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77779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9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04" y="1042046"/>
            <a:ext cx="8565158" cy="47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06029"/>
      </p:ext>
    </p:extLst>
  </p:cSld>
  <p:clrMapOvr>
    <a:masterClrMapping/>
  </p:clrMapOvr>
</p:sld>
</file>

<file path=ppt/theme/theme1.xml><?xml version="1.0" encoding="utf-8"?>
<a:theme xmlns:a="http://schemas.openxmlformats.org/drawingml/2006/main" name="Engineering_Black">
  <a:themeElements>
    <a:clrScheme name="Waterloo 1">
      <a:dk1>
        <a:sysClr val="windowText" lastClr="000000"/>
      </a:dk1>
      <a:lt1>
        <a:srgbClr val="FFFFFF"/>
      </a:lt1>
      <a:dk2>
        <a:srgbClr val="57068C"/>
      </a:dk2>
      <a:lt2>
        <a:srgbClr val="FFFFFF"/>
      </a:lt2>
      <a:accent1>
        <a:srgbClr val="0073CF"/>
      </a:accent1>
      <a:accent2>
        <a:srgbClr val="E98300"/>
      </a:accent2>
      <a:accent3>
        <a:srgbClr val="E0249A"/>
      </a:accent3>
      <a:accent4>
        <a:srgbClr val="009AA6"/>
      </a:accent4>
      <a:accent5>
        <a:srgbClr val="B6BF00"/>
      </a:accent5>
      <a:accent6>
        <a:srgbClr val="96172E"/>
      </a:accent6>
      <a:hlink>
        <a:srgbClr val="FECB00"/>
      </a:hlink>
      <a:folHlink>
        <a:srgbClr val="FECB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Engineering_Black</Template>
  <TotalTime>2172</TotalTime>
  <Words>1213</Words>
  <Application>Microsoft Macintosh PowerPoint</Application>
  <PresentationFormat>On-screen Show (4:3)</PresentationFormat>
  <Paragraphs>177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Engineering_Black</vt:lpstr>
      <vt:lpstr>ECE 720T5 Winter 2014       Cyber-Physical Systems</vt:lpstr>
      <vt:lpstr>Topic Today: Interconnect</vt:lpstr>
      <vt:lpstr>Interconnect Types</vt:lpstr>
      <vt:lpstr>Interconnects Types</vt:lpstr>
      <vt:lpstr>Off-Chip vs On-Chip Networks</vt:lpstr>
      <vt:lpstr>Other Details</vt:lpstr>
      <vt:lpstr>AEthereal Network on Chip</vt:lpstr>
      <vt:lpstr>AEthereal</vt:lpstr>
      <vt:lpstr>Routing Table</vt:lpstr>
      <vt:lpstr>Combined GS-BE Router</vt:lpstr>
      <vt:lpstr>Alternative: Centralized Model</vt:lpstr>
      <vt:lpstr>Centralized Mode Router</vt:lpstr>
      <vt:lpstr>Results: Buffers are Expensive</vt:lpstr>
      <vt:lpstr>The Big Issue</vt:lpstr>
      <vt:lpstr>Computing the Schedule</vt:lpstr>
      <vt:lpstr>Transaction Sets And Linearization</vt:lpstr>
      <vt:lpstr>Results</vt:lpstr>
      <vt:lpstr>Same Periods – Greedy Algorithm</vt:lpstr>
      <vt:lpstr>Different Periods</vt:lpstr>
      <vt:lpstr>What about mesh networks?</vt:lpstr>
      <vt:lpstr>NoC Predictability: Other Directions</vt:lpstr>
      <vt:lpstr>Putting Everything Together…</vt:lpstr>
      <vt:lpstr>HW Support for WCET Analysis of Hard Real-Time Multicore Systems</vt:lpstr>
      <vt:lpstr>Intra-Core and Inter-Core Arbiters</vt:lpstr>
      <vt:lpstr>Timing Interference</vt:lpstr>
      <vt:lpstr>WCET Using Different Cache Banks</vt:lpstr>
      <vt:lpstr>Bankization vs                         Columnization (Cache-Way Partitioning)</vt:lpstr>
      <vt:lpstr>Non-Real Time Tasks</vt:lpstr>
      <vt:lpstr>Optimizing the Bus Schedule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rpellizz</dc:creator>
  <cp:lastModifiedBy>Rodolfo Pellizzoni</cp:lastModifiedBy>
  <cp:revision>406</cp:revision>
  <cp:lastPrinted>2011-10-12T04:59:54Z</cp:lastPrinted>
  <dcterms:created xsi:type="dcterms:W3CDTF">2011-07-11T00:40:10Z</dcterms:created>
  <dcterms:modified xsi:type="dcterms:W3CDTF">2014-02-11T02:12:59Z</dcterms:modified>
</cp:coreProperties>
</file>