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480" r:id="rId3"/>
    <p:sldId id="375" r:id="rId4"/>
    <p:sldId id="461" r:id="rId5"/>
    <p:sldId id="462" r:id="rId6"/>
    <p:sldId id="463" r:id="rId7"/>
    <p:sldId id="464" r:id="rId8"/>
    <p:sldId id="465" r:id="rId9"/>
    <p:sldId id="466" r:id="rId10"/>
    <p:sldId id="468" r:id="rId11"/>
    <p:sldId id="469" r:id="rId12"/>
    <p:sldId id="470" r:id="rId13"/>
    <p:sldId id="471" r:id="rId14"/>
    <p:sldId id="467" r:id="rId15"/>
    <p:sldId id="472" r:id="rId16"/>
    <p:sldId id="473" r:id="rId17"/>
    <p:sldId id="475" r:id="rId18"/>
    <p:sldId id="476" r:id="rId19"/>
    <p:sldId id="477" r:id="rId20"/>
    <p:sldId id="478" r:id="rId21"/>
    <p:sldId id="479" r:id="rId22"/>
    <p:sldId id="388" r:id="rId23"/>
    <p:sldId id="456" r:id="rId24"/>
    <p:sldId id="455" r:id="rId25"/>
    <p:sldId id="457" r:id="rId26"/>
    <p:sldId id="458" r:id="rId27"/>
    <p:sldId id="459" r:id="rId28"/>
    <p:sldId id="460" r:id="rId29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480"/>
            <p14:sldId id="375"/>
            <p14:sldId id="461"/>
            <p14:sldId id="462"/>
            <p14:sldId id="463"/>
            <p14:sldId id="464"/>
            <p14:sldId id="465"/>
            <p14:sldId id="466"/>
            <p14:sldId id="468"/>
            <p14:sldId id="469"/>
            <p14:sldId id="470"/>
            <p14:sldId id="471"/>
            <p14:sldId id="467"/>
            <p14:sldId id="472"/>
            <p14:sldId id="473"/>
            <p14:sldId id="475"/>
            <p14:sldId id="476"/>
            <p14:sldId id="477"/>
            <p14:sldId id="478"/>
            <p14:sldId id="479"/>
            <p14:sldId id="388"/>
            <p14:sldId id="456"/>
            <p14:sldId id="455"/>
            <p14:sldId id="457"/>
            <p14:sldId id="458"/>
            <p14:sldId id="459"/>
            <p14:sldId id="4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66" autoAdjust="0"/>
  </p:normalViewPr>
  <p:slideViewPr>
    <p:cSldViewPr snapToGrid="0" snapToObjects="1">
      <p:cViewPr>
        <p:scale>
          <a:sx n="108" d="100"/>
          <a:sy n="108" d="100"/>
        </p:scale>
        <p:origin x="-600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3/24/14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3/24/14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27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3/24/14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3/24/14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3/24/14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3/24/14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3/24/14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3/24/14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3/24/14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dirty="0" smtClean="0"/>
              <a:t>ECE </a:t>
            </a:r>
            <a:r>
              <a:rPr lang="en-US" smtClean="0"/>
              <a:t>720T5 </a:t>
            </a:r>
            <a:r>
              <a:rPr lang="en-US" smtClean="0"/>
              <a:t>Winter</a:t>
            </a:r>
            <a:r>
              <a:rPr lang="en-US" smtClean="0"/>
              <a:t> 2014       </a:t>
            </a:r>
            <a:r>
              <a:rPr lang="en-US" dirty="0" smtClean="0"/>
              <a:t>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State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3785" r="-43785"/>
          <a:stretch>
            <a:fillRect/>
          </a:stretch>
        </p:blipFill>
        <p:spPr>
          <a:xfrm>
            <a:off x="-367418" y="957263"/>
            <a:ext cx="4211637" cy="5194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74700" y="956930"/>
            <a:ext cx="5292462" cy="5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analyzer must maintain the state of the processor (pipeline, cache, etc.) to determine BB duration.</a:t>
            </a:r>
          </a:p>
          <a:p>
            <a:r>
              <a:rPr lang="en-US" dirty="0" smtClean="0"/>
              <a:t>Problem: the state can depend on all the BB before.</a:t>
            </a:r>
          </a:p>
          <a:p>
            <a:r>
              <a:rPr lang="en-US" dirty="0" smtClean="0"/>
              <a:t>Flow-sensitive analysis: the analysis depends on the specific sequence of instructions in the BB.</a:t>
            </a:r>
          </a:p>
          <a:p>
            <a:r>
              <a:rPr lang="en-US" dirty="0" smtClean="0"/>
              <a:t>Context-sensitive analysis: the analysis depends on the preceding/calling BBs.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3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State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3785" r="-43785"/>
          <a:stretch>
            <a:fillRect/>
          </a:stretch>
        </p:blipFill>
        <p:spPr>
          <a:xfrm>
            <a:off x="-367418" y="957263"/>
            <a:ext cx="4211637" cy="5194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11222" y="956930"/>
            <a:ext cx="5155940" cy="5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Solution: </a:t>
            </a:r>
            <a:r>
              <a:rPr lang="en-US" i="1" dirty="0" smtClean="0"/>
              <a:t>abstract state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collection (set) of possible processor states; if context-sensitive, subsets of the current abstract state are tagged based on BB history.</a:t>
            </a:r>
            <a:endParaRPr lang="en-US" dirty="0"/>
          </a:p>
          <a:p>
            <a:r>
              <a:rPr lang="en-US" dirty="0" smtClean="0"/>
              <a:t>Whenever a new BB is analyzed, perform an abstract state merge based on the abstract states of all preceding BBs.</a:t>
            </a:r>
          </a:p>
          <a:p>
            <a:r>
              <a:rPr lang="en-US" dirty="0" smtClean="0"/>
              <a:t>Lose precision but avoids exponential analysis.</a:t>
            </a:r>
          </a:p>
        </p:txBody>
      </p:sp>
    </p:spTree>
    <p:extLst>
      <p:ext uri="{BB962C8B-B14F-4D97-AF65-F5344CB8AC3E}">
        <p14:creationId xmlns:p14="http://schemas.microsoft.com/office/powerpoint/2010/main" val="71353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Anomalies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4752" r="-44752"/>
          <a:stretch>
            <a:fillRect/>
          </a:stretch>
        </p:blipFill>
        <p:spPr>
          <a:xfrm>
            <a:off x="0" y="956930"/>
            <a:ext cx="8867162" cy="53783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581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Domino effect: I can repeat a set of instructions any amount of times, but the timing of each iterations always depends on the processor state </a:t>
            </a:r>
            <a:r>
              <a:rPr lang="en-US" u="sng" dirty="0" smtClean="0"/>
              <a:t>before</a:t>
            </a:r>
            <a:r>
              <a:rPr lang="en-US" dirty="0" smtClean="0"/>
              <a:t> starting the iteration.</a:t>
            </a:r>
          </a:p>
          <a:p>
            <a:r>
              <a:rPr lang="en-US" dirty="0" smtClean="0"/>
              <a:t>In other words, the analysis never converges on a loop.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Fully-compositional architecture: no timing anomaly.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Compositional architecture with constant bounded effects: just take the worst-case for each component of the abnormal scenario (ex: A misses &amp; B executes before C).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Noncompositional</a:t>
            </a:r>
            <a:r>
              <a:rPr lang="en-US" dirty="0" smtClean="0"/>
              <a:t> architecture: domino effects mean we need to keep the whole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8475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219" name="Oval 218"/>
          <p:cNvSpPr/>
          <p:nvPr/>
        </p:nvSpPr>
        <p:spPr>
          <a:xfrm>
            <a:off x="1295400" y="152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8382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16764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94049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990600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1447800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1844351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6" name="Straight Arrow Connector 225"/>
          <p:cNvCxnSpPr>
            <a:stCxn id="219" idx="3"/>
            <a:endCxn id="220" idx="7"/>
          </p:cNvCxnSpPr>
          <p:nvPr/>
        </p:nvCxnSpPr>
        <p:spPr>
          <a:xfrm rot="5400000">
            <a:off x="968282" y="1654082"/>
            <a:ext cx="349436" cy="3494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27" name="Straight Arrow Connector 226"/>
          <p:cNvCxnSpPr>
            <a:stCxn id="219" idx="5"/>
            <a:endCxn id="221" idx="1"/>
          </p:cNvCxnSpPr>
          <p:nvPr/>
        </p:nvCxnSpPr>
        <p:spPr>
          <a:xfrm rot="16200000" flipH="1">
            <a:off x="1387382" y="1692182"/>
            <a:ext cx="349436" cy="2732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28" name="Straight Arrow Connector 227"/>
          <p:cNvCxnSpPr>
            <a:stCxn id="220" idx="3"/>
            <a:endCxn id="222" idx="0"/>
          </p:cNvCxnSpPr>
          <p:nvPr/>
        </p:nvCxnSpPr>
        <p:spPr>
          <a:xfrm rot="5400000">
            <a:off x="624763" y="2202645"/>
            <a:ext cx="327118" cy="144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29" name="Straight Arrow Connector 228"/>
          <p:cNvCxnSpPr>
            <a:stCxn id="220" idx="5"/>
            <a:endCxn id="223" idx="0"/>
          </p:cNvCxnSpPr>
          <p:nvPr/>
        </p:nvCxnSpPr>
        <p:spPr>
          <a:xfrm rot="16200000" flipH="1">
            <a:off x="876920" y="2202644"/>
            <a:ext cx="327118" cy="1443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30" name="Straight Arrow Connector 229"/>
          <p:cNvCxnSpPr>
            <a:stCxn id="221" idx="3"/>
            <a:endCxn id="224" idx="0"/>
          </p:cNvCxnSpPr>
          <p:nvPr/>
        </p:nvCxnSpPr>
        <p:spPr>
          <a:xfrm rot="5400000">
            <a:off x="1470738" y="2210420"/>
            <a:ext cx="327118" cy="1288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31" name="Straight Arrow Connector 230"/>
          <p:cNvCxnSpPr>
            <a:stCxn id="221" idx="5"/>
            <a:endCxn id="225" idx="0"/>
          </p:cNvCxnSpPr>
          <p:nvPr/>
        </p:nvCxnSpPr>
        <p:spPr>
          <a:xfrm rot="16200000" flipH="1">
            <a:off x="1722895" y="2194868"/>
            <a:ext cx="327118" cy="1599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32" name="Straight Arrow Connector 231"/>
          <p:cNvCxnSpPr/>
          <p:nvPr/>
        </p:nvCxnSpPr>
        <p:spPr>
          <a:xfrm rot="10800000">
            <a:off x="1143000" y="1371600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3" name="Straight Arrow Connector 232"/>
          <p:cNvCxnSpPr/>
          <p:nvPr/>
        </p:nvCxnSpPr>
        <p:spPr>
          <a:xfrm rot="10800000">
            <a:off x="763240" y="1828800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4" name="Straight Arrow Connector 233"/>
          <p:cNvCxnSpPr/>
          <p:nvPr/>
        </p:nvCxnSpPr>
        <p:spPr>
          <a:xfrm rot="10800000">
            <a:off x="1524000" y="1830389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5" name="Oval 234"/>
          <p:cNvSpPr/>
          <p:nvPr/>
        </p:nvSpPr>
        <p:spPr>
          <a:xfrm>
            <a:off x="4495800" y="152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40386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876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3794449" y="2438400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191000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4648200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5044751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2" name="Straight Arrow Connector 241"/>
          <p:cNvCxnSpPr>
            <a:stCxn id="235" idx="3"/>
            <a:endCxn id="236" idx="7"/>
          </p:cNvCxnSpPr>
          <p:nvPr/>
        </p:nvCxnSpPr>
        <p:spPr>
          <a:xfrm rot="5400000">
            <a:off x="4168682" y="1654082"/>
            <a:ext cx="349436" cy="3494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3" name="Straight Arrow Connector 242"/>
          <p:cNvCxnSpPr>
            <a:stCxn id="235" idx="5"/>
            <a:endCxn id="237" idx="1"/>
          </p:cNvCxnSpPr>
          <p:nvPr/>
        </p:nvCxnSpPr>
        <p:spPr>
          <a:xfrm rot="16200000" flipH="1">
            <a:off x="4587782" y="1692182"/>
            <a:ext cx="349436" cy="2732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4" name="Straight Arrow Connector 243"/>
          <p:cNvCxnSpPr>
            <a:stCxn id="236" idx="3"/>
            <a:endCxn id="238" idx="0"/>
          </p:cNvCxnSpPr>
          <p:nvPr/>
        </p:nvCxnSpPr>
        <p:spPr>
          <a:xfrm rot="5400000">
            <a:off x="3825163" y="2202645"/>
            <a:ext cx="327118" cy="144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5" name="Straight Arrow Connector 244"/>
          <p:cNvCxnSpPr>
            <a:stCxn id="236" idx="5"/>
            <a:endCxn id="239" idx="0"/>
          </p:cNvCxnSpPr>
          <p:nvPr/>
        </p:nvCxnSpPr>
        <p:spPr>
          <a:xfrm rot="16200000" flipH="1">
            <a:off x="4077320" y="2202644"/>
            <a:ext cx="327118" cy="1443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6" name="Straight Arrow Connector 245"/>
          <p:cNvCxnSpPr>
            <a:stCxn id="237" idx="3"/>
            <a:endCxn id="240" idx="0"/>
          </p:cNvCxnSpPr>
          <p:nvPr/>
        </p:nvCxnSpPr>
        <p:spPr>
          <a:xfrm rot="5400000">
            <a:off x="4671138" y="2210420"/>
            <a:ext cx="327118" cy="1288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7" name="Straight Arrow Connector 246"/>
          <p:cNvCxnSpPr>
            <a:stCxn id="237" idx="5"/>
            <a:endCxn id="241" idx="0"/>
          </p:cNvCxnSpPr>
          <p:nvPr/>
        </p:nvCxnSpPr>
        <p:spPr>
          <a:xfrm rot="16200000" flipH="1">
            <a:off x="4923295" y="2194868"/>
            <a:ext cx="327118" cy="1599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8" name="Straight Arrow Connector 247"/>
          <p:cNvCxnSpPr/>
          <p:nvPr/>
        </p:nvCxnSpPr>
        <p:spPr>
          <a:xfrm rot="10800000">
            <a:off x="4724400" y="1830389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9" name="Oval 248"/>
          <p:cNvSpPr/>
          <p:nvPr/>
        </p:nvSpPr>
        <p:spPr>
          <a:xfrm>
            <a:off x="7543800" y="152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70866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7924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842449" y="2438400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7239000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7696200" y="2438400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8092751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6" name="Straight Arrow Connector 255"/>
          <p:cNvCxnSpPr>
            <a:stCxn id="249" idx="3"/>
            <a:endCxn id="250" idx="7"/>
          </p:cNvCxnSpPr>
          <p:nvPr/>
        </p:nvCxnSpPr>
        <p:spPr>
          <a:xfrm rot="5400000">
            <a:off x="7216682" y="1654082"/>
            <a:ext cx="349436" cy="3494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57" name="Straight Arrow Connector 256"/>
          <p:cNvCxnSpPr>
            <a:stCxn id="249" idx="5"/>
            <a:endCxn id="251" idx="1"/>
          </p:cNvCxnSpPr>
          <p:nvPr/>
        </p:nvCxnSpPr>
        <p:spPr>
          <a:xfrm rot="16200000" flipH="1">
            <a:off x="7635782" y="1692182"/>
            <a:ext cx="349436" cy="2732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58" name="Straight Arrow Connector 257"/>
          <p:cNvCxnSpPr>
            <a:stCxn id="250" idx="3"/>
            <a:endCxn id="252" idx="0"/>
          </p:cNvCxnSpPr>
          <p:nvPr/>
        </p:nvCxnSpPr>
        <p:spPr>
          <a:xfrm rot="5400000">
            <a:off x="6873163" y="2202645"/>
            <a:ext cx="327118" cy="144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59" name="Straight Arrow Connector 258"/>
          <p:cNvCxnSpPr>
            <a:stCxn id="250" idx="5"/>
            <a:endCxn id="253" idx="0"/>
          </p:cNvCxnSpPr>
          <p:nvPr/>
        </p:nvCxnSpPr>
        <p:spPr>
          <a:xfrm rot="16200000" flipH="1">
            <a:off x="7125320" y="2202644"/>
            <a:ext cx="327118" cy="1443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60" name="Straight Arrow Connector 259"/>
          <p:cNvCxnSpPr>
            <a:stCxn id="251" idx="3"/>
            <a:endCxn id="254" idx="0"/>
          </p:cNvCxnSpPr>
          <p:nvPr/>
        </p:nvCxnSpPr>
        <p:spPr>
          <a:xfrm rot="5400000">
            <a:off x="7719138" y="2210420"/>
            <a:ext cx="327118" cy="1288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61" name="Straight Arrow Connector 260"/>
          <p:cNvCxnSpPr>
            <a:stCxn id="251" idx="5"/>
            <a:endCxn id="255" idx="0"/>
          </p:cNvCxnSpPr>
          <p:nvPr/>
        </p:nvCxnSpPr>
        <p:spPr>
          <a:xfrm rot="16200000" flipH="1">
            <a:off x="7971295" y="2194868"/>
            <a:ext cx="327118" cy="1599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62" name="Straight Arrow Connector 261"/>
          <p:cNvCxnSpPr/>
          <p:nvPr/>
        </p:nvCxnSpPr>
        <p:spPr>
          <a:xfrm rot="10800000">
            <a:off x="7391400" y="1371600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3" name="Straight Arrow Connector 262"/>
          <p:cNvCxnSpPr/>
          <p:nvPr/>
        </p:nvCxnSpPr>
        <p:spPr>
          <a:xfrm>
            <a:off x="3933316" y="1831978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4" name="Straight Arrow Connector 263"/>
          <p:cNvCxnSpPr/>
          <p:nvPr/>
        </p:nvCxnSpPr>
        <p:spPr>
          <a:xfrm>
            <a:off x="4390516" y="1373189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5" name="Straight Arrow Connector 264"/>
          <p:cNvCxnSpPr/>
          <p:nvPr/>
        </p:nvCxnSpPr>
        <p:spPr>
          <a:xfrm>
            <a:off x="6981316" y="1833566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6" name="Straight Arrow Connector 265"/>
          <p:cNvCxnSpPr/>
          <p:nvPr/>
        </p:nvCxnSpPr>
        <p:spPr>
          <a:xfrm>
            <a:off x="7818276" y="1835154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7" name="Oval 266"/>
          <p:cNvSpPr/>
          <p:nvPr/>
        </p:nvSpPr>
        <p:spPr>
          <a:xfrm>
            <a:off x="1249523" y="4026179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792323" y="4483379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1630523" y="4483379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548172" y="4940579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944723" y="4940579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1401923" y="4940579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1798474" y="4940579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4" name="Straight Arrow Connector 273"/>
          <p:cNvCxnSpPr>
            <a:stCxn id="267" idx="3"/>
            <a:endCxn id="268" idx="7"/>
          </p:cNvCxnSpPr>
          <p:nvPr/>
        </p:nvCxnSpPr>
        <p:spPr>
          <a:xfrm rot="5400000">
            <a:off x="922405" y="4156261"/>
            <a:ext cx="349436" cy="3494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75" name="Straight Arrow Connector 274"/>
          <p:cNvCxnSpPr>
            <a:stCxn id="267" idx="5"/>
            <a:endCxn id="269" idx="1"/>
          </p:cNvCxnSpPr>
          <p:nvPr/>
        </p:nvCxnSpPr>
        <p:spPr>
          <a:xfrm rot="16200000" flipH="1">
            <a:off x="1341505" y="4194361"/>
            <a:ext cx="349436" cy="2732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76" name="Straight Arrow Connector 275"/>
          <p:cNvCxnSpPr>
            <a:stCxn id="268" idx="3"/>
            <a:endCxn id="270" idx="0"/>
          </p:cNvCxnSpPr>
          <p:nvPr/>
        </p:nvCxnSpPr>
        <p:spPr>
          <a:xfrm rot="5400000">
            <a:off x="578886" y="4704824"/>
            <a:ext cx="327118" cy="144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77" name="Straight Arrow Connector 276"/>
          <p:cNvCxnSpPr>
            <a:stCxn id="268" idx="5"/>
            <a:endCxn id="271" idx="0"/>
          </p:cNvCxnSpPr>
          <p:nvPr/>
        </p:nvCxnSpPr>
        <p:spPr>
          <a:xfrm rot="16200000" flipH="1">
            <a:off x="831043" y="4704823"/>
            <a:ext cx="327118" cy="1443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78" name="Straight Arrow Connector 277"/>
          <p:cNvCxnSpPr>
            <a:stCxn id="269" idx="3"/>
            <a:endCxn id="272" idx="0"/>
          </p:cNvCxnSpPr>
          <p:nvPr/>
        </p:nvCxnSpPr>
        <p:spPr>
          <a:xfrm rot="5400000">
            <a:off x="1424861" y="4712599"/>
            <a:ext cx="327118" cy="1288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79" name="Straight Arrow Connector 278"/>
          <p:cNvCxnSpPr>
            <a:stCxn id="269" idx="5"/>
            <a:endCxn id="273" idx="0"/>
          </p:cNvCxnSpPr>
          <p:nvPr/>
        </p:nvCxnSpPr>
        <p:spPr>
          <a:xfrm rot="16200000" flipH="1">
            <a:off x="1677018" y="4697047"/>
            <a:ext cx="327118" cy="1599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80" name="Straight Arrow Connector 279"/>
          <p:cNvCxnSpPr/>
          <p:nvPr/>
        </p:nvCxnSpPr>
        <p:spPr>
          <a:xfrm>
            <a:off x="1523999" y="4337333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1" name="Straight Arrow Connector 280"/>
          <p:cNvCxnSpPr/>
          <p:nvPr/>
        </p:nvCxnSpPr>
        <p:spPr>
          <a:xfrm>
            <a:off x="2438400" y="2002724"/>
            <a:ext cx="914400" cy="158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2" name="TextBox 281"/>
          <p:cNvSpPr txBox="1"/>
          <p:nvPr/>
        </p:nvSpPr>
        <p:spPr>
          <a:xfrm>
            <a:off x="2286000" y="1611868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load line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3" name="Straight Arrow Connector 282"/>
          <p:cNvCxnSpPr/>
          <p:nvPr/>
        </p:nvCxnSpPr>
        <p:spPr>
          <a:xfrm>
            <a:off x="5638800" y="2132806"/>
            <a:ext cx="914400" cy="158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4" name="TextBox 283"/>
          <p:cNvSpPr txBox="1"/>
          <p:nvPr/>
        </p:nvSpPr>
        <p:spPr>
          <a:xfrm>
            <a:off x="5486400" y="174195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load line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5" name="Straight Arrow Connector 284"/>
          <p:cNvCxnSpPr/>
          <p:nvPr/>
        </p:nvCxnSpPr>
        <p:spPr>
          <a:xfrm>
            <a:off x="1144239" y="3853049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6" name="Straight Arrow Connector 285"/>
          <p:cNvCxnSpPr/>
          <p:nvPr/>
        </p:nvCxnSpPr>
        <p:spPr>
          <a:xfrm rot="10800000">
            <a:off x="685801" y="4335745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7" name="Oval 286"/>
          <p:cNvSpPr/>
          <p:nvPr/>
        </p:nvSpPr>
        <p:spPr>
          <a:xfrm>
            <a:off x="4512591" y="404691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4055391" y="450411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4893591" y="450411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3811240" y="4961310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4207791" y="4961310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4664991" y="4961310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5061542" y="496131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4" name="Straight Arrow Connector 293"/>
          <p:cNvCxnSpPr>
            <a:stCxn id="287" idx="3"/>
            <a:endCxn id="288" idx="7"/>
          </p:cNvCxnSpPr>
          <p:nvPr/>
        </p:nvCxnSpPr>
        <p:spPr>
          <a:xfrm rot="5400000">
            <a:off x="4185473" y="4176992"/>
            <a:ext cx="349436" cy="3494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95" name="Straight Arrow Connector 294"/>
          <p:cNvCxnSpPr>
            <a:stCxn id="287" idx="5"/>
            <a:endCxn id="289" idx="1"/>
          </p:cNvCxnSpPr>
          <p:nvPr/>
        </p:nvCxnSpPr>
        <p:spPr>
          <a:xfrm rot="16200000" flipH="1">
            <a:off x="4604573" y="4215092"/>
            <a:ext cx="349436" cy="2732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96" name="Straight Arrow Connector 295"/>
          <p:cNvCxnSpPr>
            <a:stCxn id="288" idx="3"/>
            <a:endCxn id="290" idx="0"/>
          </p:cNvCxnSpPr>
          <p:nvPr/>
        </p:nvCxnSpPr>
        <p:spPr>
          <a:xfrm rot="5400000">
            <a:off x="3841954" y="4725555"/>
            <a:ext cx="327118" cy="144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97" name="Straight Arrow Connector 296"/>
          <p:cNvCxnSpPr>
            <a:stCxn id="288" idx="5"/>
            <a:endCxn id="291" idx="0"/>
          </p:cNvCxnSpPr>
          <p:nvPr/>
        </p:nvCxnSpPr>
        <p:spPr>
          <a:xfrm rot="16200000" flipH="1">
            <a:off x="4094111" y="4725554"/>
            <a:ext cx="327118" cy="1443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98" name="Straight Arrow Connector 297"/>
          <p:cNvCxnSpPr>
            <a:stCxn id="289" idx="3"/>
            <a:endCxn id="292" idx="0"/>
          </p:cNvCxnSpPr>
          <p:nvPr/>
        </p:nvCxnSpPr>
        <p:spPr>
          <a:xfrm rot="5400000">
            <a:off x="4687929" y="4733330"/>
            <a:ext cx="327118" cy="1288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99" name="Straight Arrow Connector 298"/>
          <p:cNvCxnSpPr>
            <a:stCxn id="289" idx="5"/>
            <a:endCxn id="293" idx="0"/>
          </p:cNvCxnSpPr>
          <p:nvPr/>
        </p:nvCxnSpPr>
        <p:spPr>
          <a:xfrm rot="16200000" flipH="1">
            <a:off x="4940086" y="4717778"/>
            <a:ext cx="327118" cy="1599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00" name="Straight Arrow Connector 299"/>
          <p:cNvCxnSpPr/>
          <p:nvPr/>
        </p:nvCxnSpPr>
        <p:spPr>
          <a:xfrm>
            <a:off x="4787067" y="4358064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1" name="Straight Arrow Connector 300"/>
          <p:cNvCxnSpPr/>
          <p:nvPr/>
        </p:nvCxnSpPr>
        <p:spPr>
          <a:xfrm rot="10800000">
            <a:off x="3948869" y="4356476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2" name="Straight Arrow Connector 301"/>
          <p:cNvCxnSpPr/>
          <p:nvPr/>
        </p:nvCxnSpPr>
        <p:spPr>
          <a:xfrm rot="10800000">
            <a:off x="4360191" y="3854637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3" name="Straight Arrow Connector 302"/>
          <p:cNvCxnSpPr/>
          <p:nvPr/>
        </p:nvCxnSpPr>
        <p:spPr>
          <a:xfrm>
            <a:off x="2529289" y="4656510"/>
            <a:ext cx="914400" cy="158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4" name="TextBox 303"/>
          <p:cNvSpPr txBox="1"/>
          <p:nvPr/>
        </p:nvSpPr>
        <p:spPr>
          <a:xfrm>
            <a:off x="2286000" y="426644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access line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05" name="Straight Arrow Connector 304"/>
          <p:cNvCxnSpPr/>
          <p:nvPr/>
        </p:nvCxnSpPr>
        <p:spPr>
          <a:xfrm rot="10800000" flipV="1">
            <a:off x="1920551" y="2939534"/>
            <a:ext cx="4739955" cy="870466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6" name="TextBox 305"/>
          <p:cNvSpPr txBox="1"/>
          <p:nvPr/>
        </p:nvSpPr>
        <p:spPr>
          <a:xfrm>
            <a:off x="3202501" y="293953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load line 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7543800" y="4066052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7086600" y="4523252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7924800" y="4523252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6842449" y="4980452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7239000" y="4980452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7696200" y="4980452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8092751" y="4980452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4" name="Straight Arrow Connector 313"/>
          <p:cNvCxnSpPr>
            <a:stCxn id="307" idx="3"/>
            <a:endCxn id="308" idx="7"/>
          </p:cNvCxnSpPr>
          <p:nvPr/>
        </p:nvCxnSpPr>
        <p:spPr>
          <a:xfrm rot="5400000">
            <a:off x="7216682" y="4196134"/>
            <a:ext cx="349436" cy="3494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15" name="Straight Arrow Connector 314"/>
          <p:cNvCxnSpPr>
            <a:stCxn id="307" idx="5"/>
            <a:endCxn id="309" idx="1"/>
          </p:cNvCxnSpPr>
          <p:nvPr/>
        </p:nvCxnSpPr>
        <p:spPr>
          <a:xfrm rot="16200000" flipH="1">
            <a:off x="7635782" y="4234234"/>
            <a:ext cx="349436" cy="2732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16" name="Straight Arrow Connector 315"/>
          <p:cNvCxnSpPr>
            <a:stCxn id="308" idx="3"/>
            <a:endCxn id="310" idx="0"/>
          </p:cNvCxnSpPr>
          <p:nvPr/>
        </p:nvCxnSpPr>
        <p:spPr>
          <a:xfrm rot="5400000">
            <a:off x="6873163" y="4744697"/>
            <a:ext cx="327118" cy="144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17" name="Straight Arrow Connector 316"/>
          <p:cNvCxnSpPr>
            <a:stCxn id="308" idx="5"/>
            <a:endCxn id="311" idx="0"/>
          </p:cNvCxnSpPr>
          <p:nvPr/>
        </p:nvCxnSpPr>
        <p:spPr>
          <a:xfrm rot="16200000" flipH="1">
            <a:off x="7125320" y="4744696"/>
            <a:ext cx="327118" cy="1443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18" name="Straight Arrow Connector 317"/>
          <p:cNvCxnSpPr>
            <a:stCxn id="309" idx="3"/>
            <a:endCxn id="312" idx="0"/>
          </p:cNvCxnSpPr>
          <p:nvPr/>
        </p:nvCxnSpPr>
        <p:spPr>
          <a:xfrm rot="5400000">
            <a:off x="7719138" y="4752472"/>
            <a:ext cx="327118" cy="1288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19" name="Straight Arrow Connector 318"/>
          <p:cNvCxnSpPr>
            <a:stCxn id="309" idx="5"/>
            <a:endCxn id="313" idx="0"/>
          </p:cNvCxnSpPr>
          <p:nvPr/>
        </p:nvCxnSpPr>
        <p:spPr>
          <a:xfrm rot="16200000" flipH="1">
            <a:off x="7971295" y="4736920"/>
            <a:ext cx="327118" cy="1599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20" name="Straight Arrow Connector 319"/>
          <p:cNvCxnSpPr/>
          <p:nvPr/>
        </p:nvCxnSpPr>
        <p:spPr>
          <a:xfrm>
            <a:off x="7818276" y="4377206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1" name="Straight Arrow Connector 320"/>
          <p:cNvCxnSpPr/>
          <p:nvPr/>
        </p:nvCxnSpPr>
        <p:spPr>
          <a:xfrm>
            <a:off x="5560498" y="4675652"/>
            <a:ext cx="914400" cy="158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2" name="TextBox 321"/>
          <p:cNvSpPr txBox="1"/>
          <p:nvPr/>
        </p:nvSpPr>
        <p:spPr>
          <a:xfrm>
            <a:off x="5395511" y="426485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load line 4</a:t>
            </a:r>
          </a:p>
        </p:txBody>
      </p:sp>
      <p:cxnSp>
        <p:nvCxnSpPr>
          <p:cNvPr id="323" name="Straight Arrow Connector 322"/>
          <p:cNvCxnSpPr/>
          <p:nvPr/>
        </p:nvCxnSpPr>
        <p:spPr>
          <a:xfrm>
            <a:off x="6981316" y="4378794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4" name="Straight Arrow Connector 323"/>
          <p:cNvCxnSpPr/>
          <p:nvPr/>
        </p:nvCxnSpPr>
        <p:spPr>
          <a:xfrm>
            <a:off x="7438516" y="3920005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1371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85486" r="-8548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689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May and Must Set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583" r="-258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7672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Important is the Cache State?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1978" r="-11978"/>
          <a:stretch>
            <a:fillRect/>
          </a:stretch>
        </p:blipFill>
        <p:spPr>
          <a:xfrm>
            <a:off x="141111" y="956930"/>
            <a:ext cx="8726051" cy="52927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8068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Abstract State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Virtual Interferences: timing penalties caused not by contention for shared resources, but because of loss of precision in the abstract state.</a:t>
            </a:r>
          </a:p>
          <a:p>
            <a:r>
              <a:rPr lang="en-US" dirty="0" smtClean="0"/>
              <a:t>Solution: reset state at each basic block.</a:t>
            </a:r>
          </a:p>
          <a:p>
            <a:r>
              <a:rPr lang="en-US" dirty="0" smtClean="0"/>
              <a:t>Naïve solution doesn’t work that well…</a:t>
            </a:r>
          </a:p>
          <a:p>
            <a:pPr lvl="1"/>
            <a:r>
              <a:rPr lang="en-US" dirty="0" smtClean="0"/>
              <a:t>We can’t do so for caches!</a:t>
            </a:r>
          </a:p>
          <a:p>
            <a:pPr lvl="1"/>
            <a:r>
              <a:rPr lang="en-US" dirty="0" smtClean="0"/>
              <a:t>We can only extract limited parallelism within a single basic block</a:t>
            </a:r>
          </a:p>
          <a:p>
            <a:pPr lvl="1"/>
            <a:r>
              <a:rPr lang="en-US" dirty="0" smtClean="0"/>
              <a:t>Branch prediction becomes useless (together with a bunch of other predictions mechanisms)</a:t>
            </a:r>
          </a:p>
          <a:p>
            <a:r>
              <a:rPr lang="en-US" dirty="0" smtClean="0"/>
              <a:t>Better solution: bunch multiple BBs together.</a:t>
            </a:r>
          </a:p>
          <a:p>
            <a:pPr lvl="1"/>
            <a:r>
              <a:rPr lang="en-US" dirty="0" smtClean="0"/>
              <a:t>Doesn’t solve the cache problem, but good for the microarchitecture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2026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Time-Predictable Out-of-Order Execution for Hard Real-Time Systems</a:t>
            </a:r>
          </a:p>
          <a:p>
            <a:endParaRPr lang="en-US" dirty="0" smtClean="0"/>
          </a:p>
          <a:p>
            <a:r>
              <a:rPr lang="en-US" dirty="0" smtClean="0"/>
              <a:t>Virtual trace: a limited-length path through a set of BBs.</a:t>
            </a:r>
          </a:p>
          <a:p>
            <a:endParaRPr lang="en-US" dirty="0"/>
          </a:p>
          <a:p>
            <a:r>
              <a:rPr lang="en-US" dirty="0" smtClean="0"/>
              <a:t>Superblock: set of BBs with one entry and multiple exits.</a:t>
            </a:r>
          </a:p>
          <a:p>
            <a:pPr lvl="1"/>
            <a:r>
              <a:rPr lang="en-US" dirty="0" smtClean="0"/>
              <a:t>Main exit: WCET through the superblock</a:t>
            </a:r>
          </a:p>
          <a:p>
            <a:pPr lvl="1"/>
            <a:r>
              <a:rPr lang="en-US" dirty="0" smtClean="0"/>
              <a:t>Side exit: quicker exit.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19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88" y="4560711"/>
            <a:ext cx="5449711" cy="16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861236"/>
            <a:ext cx="8565158" cy="5610447"/>
          </a:xfrm>
        </p:spPr>
        <p:txBody>
          <a:bodyPr/>
          <a:lstStyle/>
          <a:p>
            <a:r>
              <a:rPr lang="en-US" sz="2200" dirty="0" smtClean="0"/>
              <a:t>Course status</a:t>
            </a:r>
          </a:p>
          <a:p>
            <a:pPr lvl="1"/>
            <a:r>
              <a:rPr lang="en-US" sz="2200" dirty="0" smtClean="0"/>
              <a:t>All comments </a:t>
            </a:r>
            <a:r>
              <a:rPr lang="en-US" sz="2200" smtClean="0"/>
              <a:t>on research projects </a:t>
            </a:r>
            <a:r>
              <a:rPr lang="en-US" sz="2200" dirty="0" smtClean="0"/>
              <a:t>out by tonight.</a:t>
            </a:r>
          </a:p>
          <a:p>
            <a:pPr lvl="1"/>
            <a:r>
              <a:rPr lang="en-US" sz="2200" dirty="0" smtClean="0"/>
              <a:t>Hopefully all presentation comments out by Friday – sorry for the delay.</a:t>
            </a:r>
          </a:p>
          <a:p>
            <a:pPr lvl="1"/>
            <a:r>
              <a:rPr lang="en-US" sz="2200" dirty="0" smtClean="0"/>
              <a:t>As always, feel free to set up a meeting as needed.</a:t>
            </a:r>
          </a:p>
          <a:p>
            <a:pPr lvl="1"/>
            <a:endParaRPr lang="en-US" sz="2200" dirty="0"/>
          </a:p>
          <a:p>
            <a:r>
              <a:rPr lang="en-US" sz="2200" dirty="0" smtClean="0"/>
              <a:t>Research Track: Literature Review March 3.</a:t>
            </a:r>
          </a:p>
          <a:p>
            <a:pPr lvl="1"/>
            <a:r>
              <a:rPr lang="en-US" sz="2200" dirty="0" smtClean="0"/>
              <a:t>Address comments in the project proposal.</a:t>
            </a:r>
          </a:p>
          <a:p>
            <a:pPr lvl="1"/>
            <a:r>
              <a:rPr lang="en-US" sz="2200" dirty="0" smtClean="0"/>
              <a:t>Add an expanded related work section – 1.5 / 2 pages.</a:t>
            </a:r>
          </a:p>
          <a:p>
            <a:pPr lvl="1"/>
            <a:r>
              <a:rPr lang="en-US" sz="2200" dirty="0" smtClean="0"/>
              <a:t>More detailed than normal related work – show your review work - provide a more in-depth description of the state-of-the-art in the specific area of the project.</a:t>
            </a:r>
          </a:p>
          <a:p>
            <a:endParaRPr lang="en-US" sz="2200" dirty="0"/>
          </a:p>
          <a:p>
            <a:r>
              <a:rPr lang="en-US" sz="2200" dirty="0" smtClean="0"/>
              <a:t>Applied Track: preliminary result March 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9549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Traces in the Processor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7959" b="-7959"/>
          <a:stretch>
            <a:fillRect/>
          </a:stretch>
        </p:blipFill>
        <p:spPr>
          <a:xfrm>
            <a:off x="1021671" y="702931"/>
            <a:ext cx="7007011" cy="42500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2004" y="4840111"/>
            <a:ext cx="8565158" cy="16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ISA changed to signal begin/end of traces.</a:t>
            </a:r>
          </a:p>
          <a:p>
            <a:r>
              <a:rPr lang="en-US" dirty="0" smtClean="0"/>
              <a:t>State reset at trace exit.</a:t>
            </a:r>
          </a:p>
          <a:p>
            <a:r>
              <a:rPr lang="en-US" dirty="0" smtClean="0"/>
              <a:t>The WCET of each trace is easy to compute!</a:t>
            </a:r>
          </a:p>
        </p:txBody>
      </p:sp>
    </p:spTree>
    <p:extLst>
      <p:ext uri="{BB962C8B-B14F-4D97-AF65-F5344CB8AC3E}">
        <p14:creationId xmlns:p14="http://schemas.microsoft.com/office/powerpoint/2010/main" val="25820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Alpha ISA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55312" r="-5531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687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65362"/>
          </a:xfrm>
        </p:spPr>
        <p:txBody>
          <a:bodyPr/>
          <a:lstStyle/>
          <a:p>
            <a:r>
              <a:rPr lang="en-US" dirty="0" smtClean="0"/>
              <a:t>Precision-Timed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478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6584" b="-2658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373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24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354668" y="1792111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446" y="1792111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2336" y="1792111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9114" y="1792111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5892" y="1792111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2670" y="1792111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1446" y="2396067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8224" y="2396067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9114" y="2396067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5892" y="2396067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2670" y="2396067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9448" y="2396067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2336" y="2960512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89114" y="2960512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4" y="2960512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6782" y="2960512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3560" y="2960512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0338" y="2960512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3226" y="3524957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4" y="3524957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30894" y="3524957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7672" y="3524957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4450" y="3524957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51228" y="3524957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24116" y="4089402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30894" y="4089402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51784" y="4089402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8562" y="4089402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65340" y="4089402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72118" y="4089402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30894" y="4653847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37672" y="4653847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58562" y="4653847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65340" y="4653847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72118" y="4653847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78896" y="4653847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09448" y="1792111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16226" y="1792111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37116" y="1792111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43894" y="1792111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50672" y="1792111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57450" y="1792111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30338" y="2396067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37116" y="2396067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58006" y="2396067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4784" y="2396067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071562" y="2396067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37116" y="2960512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43894" y="2960512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64784" y="2960512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071562" y="2960512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872123" y="3524957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78901" y="3524957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099791" y="3524957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493013" y="4089402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099791" y="4089402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85674" y="4653847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1354668" y="5517445"/>
            <a:ext cx="7512494" cy="28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840797" y="5384449"/>
            <a:ext cx="30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0" y="1905001"/>
            <a:ext cx="1256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THREAD#1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0" y="2523067"/>
            <a:ext cx="1256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THREAD#2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3087513"/>
            <a:ext cx="1256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THREAD#3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0" y="3733915"/>
            <a:ext cx="1256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THREAD#4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0" y="4284249"/>
            <a:ext cx="1256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THREAD#5</a:t>
            </a:r>
            <a:endParaRPr 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0" y="4879738"/>
            <a:ext cx="1256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THREAD#6</a:t>
            </a:r>
            <a:endParaRPr lang="en-US" sz="1600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4402670" y="1792111"/>
            <a:ext cx="28224" cy="39616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992516" y="1368778"/>
            <a:ext cx="28224" cy="438500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289783" y="5737227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clock</a:t>
            </a:r>
            <a:endParaRPr lang="en-US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1354668" y="1368778"/>
            <a:ext cx="0" cy="102728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692452" y="1329267"/>
            <a:ext cx="0" cy="102728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354668" y="1608667"/>
            <a:ext cx="735190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961446" y="1236513"/>
            <a:ext cx="249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1, Instruction 1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658562" y="1250624"/>
            <a:ext cx="249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1, Instruction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7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Producer Consumer with Deadline </a:t>
            </a:r>
            <a:r>
              <a:rPr lang="en-US" sz="3400" dirty="0" err="1" smtClean="0"/>
              <a:t>Inst</a:t>
            </a:r>
            <a:endParaRPr lang="en-US" sz="3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9391" b="-939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1768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Game App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0069" b="-1006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0190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Controller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970" b="-5970"/>
          <a:stretch>
            <a:fillRect/>
          </a:stretch>
        </p:blipFill>
        <p:spPr>
          <a:xfrm>
            <a:off x="725337" y="1253264"/>
            <a:ext cx="7100069" cy="43065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5665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Loop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6119" r="-26119"/>
          <a:stretch>
            <a:fillRect/>
          </a:stretch>
        </p:blipFill>
        <p:spPr>
          <a:xfrm>
            <a:off x="-452815" y="861237"/>
            <a:ext cx="9092072" cy="55147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675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 Today: Microarchitecture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6" y="956930"/>
            <a:ext cx="8669606" cy="5592726"/>
          </a:xfrm>
        </p:spPr>
        <p:txBody>
          <a:bodyPr/>
          <a:lstStyle/>
          <a:p>
            <a:r>
              <a:rPr lang="en-US" dirty="0" smtClean="0"/>
              <a:t>Previously: system design.</a:t>
            </a:r>
          </a:p>
          <a:p>
            <a:r>
              <a:rPr lang="en-US" dirty="0" smtClean="0"/>
              <a:t>Next: Microarchitecture.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Previous problem: determine interference due to multiple agents (tasks/cores) contending for access to shared resources.</a:t>
            </a:r>
          </a:p>
          <a:p>
            <a:r>
              <a:rPr lang="en-US" dirty="0" smtClean="0"/>
              <a:t>This problem: compute worst-case execution time for a sequence of instructions.</a:t>
            </a:r>
          </a:p>
          <a:p>
            <a:endParaRPr lang="en-US" dirty="0"/>
          </a:p>
          <a:p>
            <a:r>
              <a:rPr lang="en-US" dirty="0" smtClean="0"/>
              <a:t>In reality, the two problems are similar, because in modern microarchitectures instructions “contend” for multiple shared resources (virtual registers, execution units, etc.)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2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Microarchitectural</a:t>
            </a:r>
            <a:r>
              <a:rPr lang="en-US" sz="3000" dirty="0" smtClean="0"/>
              <a:t> Features and Predictability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microarchitectures aggressively reduce average case at the cost of decreased predictability.</a:t>
            </a:r>
          </a:p>
          <a:p>
            <a:r>
              <a:rPr lang="en-US" dirty="0" smtClean="0"/>
              <a:t>Processor state is very hard to predict when using:</a:t>
            </a:r>
          </a:p>
          <a:p>
            <a:pPr lvl="1"/>
            <a:r>
              <a:rPr lang="en-US" dirty="0" smtClean="0"/>
              <a:t>Deep pipelines</a:t>
            </a:r>
          </a:p>
          <a:p>
            <a:pPr lvl="1"/>
            <a:r>
              <a:rPr lang="en-US" dirty="0" smtClean="0"/>
              <a:t>Superscalar execution</a:t>
            </a:r>
          </a:p>
          <a:p>
            <a:pPr lvl="1"/>
            <a:r>
              <a:rPr lang="en-US" dirty="0" smtClean="0"/>
              <a:t>Out-of-order execution</a:t>
            </a:r>
          </a:p>
          <a:p>
            <a:pPr lvl="1"/>
            <a:r>
              <a:rPr lang="en-US" dirty="0" smtClean="0"/>
              <a:t>Virtual registers</a:t>
            </a:r>
          </a:p>
          <a:p>
            <a:pPr lvl="1"/>
            <a:r>
              <a:rPr lang="en-US" dirty="0" smtClean="0"/>
              <a:t>Branch predictors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 err="1" smtClean="0"/>
              <a:t>prefetchers</a:t>
            </a:r>
            <a:endParaRPr lang="en-US" dirty="0" smtClean="0"/>
          </a:p>
          <a:p>
            <a:pPr lvl="1"/>
            <a:r>
              <a:rPr lang="en-US" dirty="0" smtClean="0"/>
              <a:t>Unpredictable replacement schemes for TLB/Caches</a:t>
            </a:r>
          </a:p>
          <a:p>
            <a:pPr lvl="1"/>
            <a:r>
              <a:rPr lang="en-US" dirty="0" smtClean="0"/>
              <a:t>Basically, any sort of architectural trick…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734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WCET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already mentioned, two main mechanisms…</a:t>
            </a:r>
          </a:p>
          <a:p>
            <a:r>
              <a:rPr lang="en-US" dirty="0" smtClean="0"/>
              <a:t>Static analysis</a:t>
            </a:r>
          </a:p>
          <a:p>
            <a:pPr lvl="1"/>
            <a:r>
              <a:rPr lang="en-US" dirty="0" smtClean="0"/>
              <a:t>Analyze the application code together with a model of the architecture.</a:t>
            </a:r>
          </a:p>
          <a:p>
            <a:pPr lvl="1"/>
            <a:r>
              <a:rPr lang="en-US" dirty="0" smtClean="0"/>
              <a:t>Provable worst-case over the set of all possible input values and initial states of the processor.</a:t>
            </a:r>
          </a:p>
          <a:p>
            <a:pPr lvl="1"/>
            <a:r>
              <a:rPr lang="en-US" dirty="0" smtClean="0"/>
              <a:t>Very complex. Possibly very slow. Pessimistic.</a:t>
            </a:r>
          </a:p>
          <a:p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Can fail to reveal the real worst-case.</a:t>
            </a:r>
          </a:p>
          <a:p>
            <a:pPr lvl="1"/>
            <a:r>
              <a:rPr lang="en-US" dirty="0" smtClean="0"/>
              <a:t>Still very much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866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65362"/>
          </a:xfrm>
        </p:spPr>
        <p:txBody>
          <a:bodyPr/>
          <a:lstStyle/>
          <a:p>
            <a:r>
              <a:rPr lang="en-US" dirty="0" smtClean="0"/>
              <a:t>Memory Hierarchies, Pipelines, and Buses for Future Architectures in Time-Critical Embedded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940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summary: the architecture should be designed to simplify timing analysis!</a:t>
            </a:r>
          </a:p>
          <a:p>
            <a:endParaRPr lang="en-US" dirty="0"/>
          </a:p>
          <a:p>
            <a:r>
              <a:rPr lang="en-US" dirty="0" smtClean="0"/>
              <a:t>Several important concepts on static analysis and cache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184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Analysis: How To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7752" r="-3775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164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Graph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3785" r="-43785"/>
          <a:stretch>
            <a:fillRect/>
          </a:stretch>
        </p:blipFill>
        <p:spPr>
          <a:xfrm>
            <a:off x="-367418" y="957263"/>
            <a:ext cx="4211637" cy="5194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11222" y="956930"/>
            <a:ext cx="5155940" cy="5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Analyze the code (either source or binary)</a:t>
            </a:r>
          </a:p>
          <a:p>
            <a:endParaRPr lang="en-US" dirty="0" smtClean="0"/>
          </a:p>
          <a:p>
            <a:r>
              <a:rPr lang="en-US" dirty="0" smtClean="0"/>
              <a:t>Split the code into a sequence of basic blocks.</a:t>
            </a:r>
          </a:p>
          <a:p>
            <a:endParaRPr lang="en-US" dirty="0" smtClean="0"/>
          </a:p>
          <a:p>
            <a:r>
              <a:rPr lang="en-US" dirty="0" smtClean="0"/>
              <a:t>Basic blocks are typically terminated by jumps (or function calls/returns)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07128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2439</TotalTime>
  <Words>1011</Words>
  <Application>Microsoft Macintosh PowerPoint</Application>
  <PresentationFormat>On-screen Show (4:3)</PresentationFormat>
  <Paragraphs>217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Engineering_Black</vt:lpstr>
      <vt:lpstr>ECE 720T5 Winter 2014       Cyber-Physical Systems</vt:lpstr>
      <vt:lpstr>Upcoming Deadlines</vt:lpstr>
      <vt:lpstr>Topic Today: Microarchitecture</vt:lpstr>
      <vt:lpstr>Microarchitectural Features and Predictability</vt:lpstr>
      <vt:lpstr>Computing the WCET</vt:lpstr>
      <vt:lpstr>Memory Hierarchies, Pipelines, and Buses for Future Architectures in Time-Critical Embedded Systems</vt:lpstr>
      <vt:lpstr>Overview</vt:lpstr>
      <vt:lpstr>Timing Analysis: How To</vt:lpstr>
      <vt:lpstr>Control Flow Graph</vt:lpstr>
      <vt:lpstr>Abstract State</vt:lpstr>
      <vt:lpstr>Abstract State</vt:lpstr>
      <vt:lpstr>Timing Anomalies</vt:lpstr>
      <vt:lpstr>To Summarize…</vt:lpstr>
      <vt:lpstr>PLRU</vt:lpstr>
      <vt:lpstr>Example</vt:lpstr>
      <vt:lpstr>Convergence of May and Must Set</vt:lpstr>
      <vt:lpstr>How Important is the Cache State?</vt:lpstr>
      <vt:lpstr>Solving the Abstract State Problem</vt:lpstr>
      <vt:lpstr>Virtual Traces</vt:lpstr>
      <vt:lpstr>Virtual Traces in the Processor</vt:lpstr>
      <vt:lpstr>Results – Alpha ISA</vt:lpstr>
      <vt:lpstr>Precision-Timed Architecture</vt:lpstr>
      <vt:lpstr>System Design</vt:lpstr>
      <vt:lpstr>PRET Pipeline</vt:lpstr>
      <vt:lpstr>Producer Consumer with Deadline Inst</vt:lpstr>
      <vt:lpstr>Video Game App</vt:lpstr>
      <vt:lpstr>Video Controller</vt:lpstr>
      <vt:lpstr>Inner Loop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424</cp:revision>
  <cp:lastPrinted>2011-10-12T04:59:54Z</cp:lastPrinted>
  <dcterms:created xsi:type="dcterms:W3CDTF">2011-07-11T00:40:10Z</dcterms:created>
  <dcterms:modified xsi:type="dcterms:W3CDTF">2014-03-25T01:05:56Z</dcterms:modified>
</cp:coreProperties>
</file>