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</p:sldMasterIdLst>
  <p:notesMasterIdLst>
    <p:notesMasterId r:id="rId29"/>
  </p:notesMasterIdLst>
  <p:sldIdLst>
    <p:sldId id="256" r:id="rId3"/>
    <p:sldId id="512" r:id="rId4"/>
    <p:sldId id="511" r:id="rId5"/>
    <p:sldId id="515" r:id="rId6"/>
    <p:sldId id="530" r:id="rId7"/>
    <p:sldId id="516" r:id="rId8"/>
    <p:sldId id="518" r:id="rId9"/>
    <p:sldId id="547" r:id="rId10"/>
    <p:sldId id="549" r:id="rId11"/>
    <p:sldId id="550" r:id="rId12"/>
    <p:sldId id="551" r:id="rId13"/>
    <p:sldId id="552" r:id="rId14"/>
    <p:sldId id="553" r:id="rId15"/>
    <p:sldId id="519" r:id="rId16"/>
    <p:sldId id="528" r:id="rId17"/>
    <p:sldId id="478" r:id="rId18"/>
    <p:sldId id="538" r:id="rId19"/>
    <p:sldId id="493" r:id="rId20"/>
    <p:sldId id="494" r:id="rId21"/>
    <p:sldId id="540" r:id="rId22"/>
    <p:sldId id="541" r:id="rId23"/>
    <p:sldId id="542" r:id="rId24"/>
    <p:sldId id="543" r:id="rId25"/>
    <p:sldId id="544" r:id="rId26"/>
    <p:sldId id="545" r:id="rId27"/>
    <p:sldId id="546" r:id="rId28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512"/>
            <p14:sldId id="511"/>
            <p14:sldId id="515"/>
            <p14:sldId id="530"/>
            <p14:sldId id="516"/>
            <p14:sldId id="518"/>
            <p14:sldId id="547"/>
            <p14:sldId id="549"/>
            <p14:sldId id="550"/>
            <p14:sldId id="551"/>
            <p14:sldId id="552"/>
            <p14:sldId id="553"/>
            <p14:sldId id="519"/>
            <p14:sldId id="528"/>
            <p14:sldId id="478"/>
            <p14:sldId id="538"/>
            <p14:sldId id="493"/>
            <p14:sldId id="494"/>
            <p14:sldId id="540"/>
            <p14:sldId id="541"/>
            <p14:sldId id="542"/>
            <p14:sldId id="543"/>
            <p14:sldId id="544"/>
            <p14:sldId id="545"/>
            <p14:sldId id="5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66" autoAdjust="0"/>
  </p:normalViewPr>
  <p:slideViewPr>
    <p:cSldViewPr snapToGrid="0" snapToObjects="1">
      <p:cViewPr>
        <p:scale>
          <a:sx n="108" d="100"/>
          <a:sy n="108" d="100"/>
        </p:scale>
        <p:origin x="-60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wmf"/><Relationship Id="rId12" Type="http://schemas.openxmlformats.org/officeDocument/2006/relationships/image" Target="../media/image33.wmf"/><Relationship Id="rId13" Type="http://schemas.openxmlformats.org/officeDocument/2006/relationships/image" Target="../media/image34.wmf"/><Relationship Id="rId14" Type="http://schemas.openxmlformats.org/officeDocument/2006/relationships/image" Target="../media/image35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wmf"/><Relationship Id="rId9" Type="http://schemas.openxmlformats.org/officeDocument/2006/relationships/image" Target="../media/image30.wmf"/><Relationship Id="rId10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3/24/14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4000" y="-11796713"/>
            <a:ext cx="16644938" cy="12485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Nvidia</a:t>
            </a:r>
            <a:r>
              <a:rPr lang="en-CA" baseline="0" dirty="0" smtClean="0"/>
              <a:t> </a:t>
            </a:r>
            <a:r>
              <a:rPr lang="en-CA" baseline="0" dirty="0" err="1" smtClean="0"/>
              <a:t>Kepler</a:t>
            </a:r>
            <a:r>
              <a:rPr lang="en-CA" baseline="0" dirty="0" smtClean="0"/>
              <a:t>: SMX “Streaming Multiprocessor”</a:t>
            </a:r>
          </a:p>
          <a:p>
            <a:r>
              <a:rPr lang="en-CA" baseline="0" dirty="0" smtClean="0"/>
              <a:t>AMD Graphic Core Next: Compute Unit</a:t>
            </a:r>
          </a:p>
          <a:p>
            <a:endParaRPr lang="en-CA" baseline="0" dirty="0" smtClean="0"/>
          </a:p>
          <a:p>
            <a:r>
              <a:rPr lang="en-CA" baseline="0" dirty="0" smtClean="0"/>
              <a:t>AMD is 16-wide, 4 cycles pipeline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3BA49-2B02-4A24-9E99-FC23E1A79BE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769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152400"/>
            <a:ext cx="8274111" cy="2384426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733800"/>
            <a:ext cx="7315200" cy="29876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uiu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2710" y="2667000"/>
            <a:ext cx="64129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0" y="2667000"/>
            <a:ext cx="8305800" cy="8683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A356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5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530"/>
            <a:ext cx="8229600" cy="1143000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8173"/>
            <a:ext cx="8229600" cy="51881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0" y="107442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31635"/>
            <a:ext cx="533400" cy="12567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90550" y="931635"/>
            <a:ext cx="8553450" cy="1256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A3562"/>
              </a:solidFill>
              <a:latin typeface="Calibri"/>
            </a:endParaRPr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0" y="923697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/>
              <a:ea typeface="+mn-ea"/>
            </a:endParaRPr>
          </a:p>
        </p:txBody>
      </p:sp>
      <p:pic>
        <p:nvPicPr>
          <p:cNvPr id="11" name="Picture 8" descr="uiuc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548456"/>
            <a:ext cx="228599" cy="30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228600" y="6548456"/>
            <a:ext cx="685800" cy="3095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79714" y="6548456"/>
            <a:ext cx="8164286" cy="3095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</a:rPr>
              <a:t>Real-Time Control of I/O COTS Peripherals for Embedded Systems, RTSS 2009</a:t>
            </a:r>
            <a:endParaRPr lang="en-US" dirty="0">
              <a:solidFill>
                <a:srgbClr val="0A3562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551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2744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19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2570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5859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8182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04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92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92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</a:t>
            </a:r>
            <a:r>
              <a:rPr lang="en-CA" baseline="0" dirty="0" smtClean="0"/>
              <a:t> 26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86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3/24/14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3/24/14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3/24/14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3/24/14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3/24/14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3/24/14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3/24/14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CD06BF-3828-0F4E-833B-9D5B8D21B2F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3/24/14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B4EAE1-680A-0548-9349-A56C62CA3E2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8250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oleObject" Target="../embeddings/oleObject6.bin"/><Relationship Id="rId13" Type="http://schemas.openxmlformats.org/officeDocument/2006/relationships/oleObject" Target="../embeddings/oleObject7.bin"/><Relationship Id="rId14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.bin"/><Relationship Id="rId20" Type="http://schemas.openxmlformats.org/officeDocument/2006/relationships/image" Target="../media/image30.wmf"/><Relationship Id="rId21" Type="http://schemas.openxmlformats.org/officeDocument/2006/relationships/oleObject" Target="../embeddings/oleObject19.bin"/><Relationship Id="rId22" Type="http://schemas.openxmlformats.org/officeDocument/2006/relationships/image" Target="../media/image31.wmf"/><Relationship Id="rId23" Type="http://schemas.openxmlformats.org/officeDocument/2006/relationships/oleObject" Target="../embeddings/oleObject20.bin"/><Relationship Id="rId24" Type="http://schemas.openxmlformats.org/officeDocument/2006/relationships/image" Target="../media/image32.wmf"/><Relationship Id="rId25" Type="http://schemas.openxmlformats.org/officeDocument/2006/relationships/oleObject" Target="../embeddings/oleObject21.bin"/><Relationship Id="rId26" Type="http://schemas.openxmlformats.org/officeDocument/2006/relationships/image" Target="../media/image33.wmf"/><Relationship Id="rId27" Type="http://schemas.openxmlformats.org/officeDocument/2006/relationships/oleObject" Target="../embeddings/oleObject22.bin"/><Relationship Id="rId28" Type="http://schemas.openxmlformats.org/officeDocument/2006/relationships/image" Target="../media/image34.wmf"/><Relationship Id="rId29" Type="http://schemas.openxmlformats.org/officeDocument/2006/relationships/oleObject" Target="../embeddings/oleObject23.bin"/><Relationship Id="rId30" Type="http://schemas.openxmlformats.org/officeDocument/2006/relationships/image" Target="../media/image35.wmf"/><Relationship Id="rId10" Type="http://schemas.openxmlformats.org/officeDocument/2006/relationships/image" Target="../media/image25.wmf"/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7.wmf"/><Relationship Id="rId15" Type="http://schemas.openxmlformats.org/officeDocument/2006/relationships/oleObject" Target="../embeddings/oleObject16.bin"/><Relationship Id="rId16" Type="http://schemas.openxmlformats.org/officeDocument/2006/relationships/image" Target="../media/image28.wmf"/><Relationship Id="rId17" Type="http://schemas.openxmlformats.org/officeDocument/2006/relationships/oleObject" Target="../embeddings/oleObject17.bin"/><Relationship Id="rId18" Type="http://schemas.openxmlformats.org/officeDocument/2006/relationships/image" Target="../media/image29.wmf"/><Relationship Id="rId19" Type="http://schemas.openxmlformats.org/officeDocument/2006/relationships/oleObject" Target="../embeddings/oleObject1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9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</a:t>
            </a:r>
            <a:r>
              <a:rPr lang="en-US" smtClean="0"/>
              <a:t>720T5 </a:t>
            </a:r>
            <a:r>
              <a:rPr lang="en-US" smtClean="0"/>
              <a:t>Winter</a:t>
            </a:r>
            <a:r>
              <a:rPr lang="en-US" smtClean="0"/>
              <a:t> 2014       </a:t>
            </a:r>
            <a:r>
              <a:rPr lang="en-US" dirty="0" smtClean="0"/>
              <a:t>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Architecture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122681"/>
            <a:ext cx="8565158" cy="2506189"/>
          </a:xfrm>
        </p:spPr>
        <p:txBody>
          <a:bodyPr/>
          <a:lstStyle/>
          <a:p>
            <a:r>
              <a:rPr lang="en-CA" dirty="0" smtClean="0"/>
              <a:t>Each multiprocessor executes a block of threads</a:t>
            </a:r>
          </a:p>
          <a:p>
            <a:r>
              <a:rPr lang="en-CA" dirty="0" smtClean="0"/>
              <a:t>Threads are divided into “warps” (8-16 based on arch)</a:t>
            </a:r>
            <a:endParaRPr lang="en-CA" dirty="0"/>
          </a:p>
          <a:p>
            <a:r>
              <a:rPr lang="en-CA" dirty="0" smtClean="0"/>
              <a:t>All threads in a warp execute the same instruction</a:t>
            </a:r>
          </a:p>
          <a:p>
            <a:r>
              <a:rPr lang="en-CA" dirty="0" smtClean="0"/>
              <a:t>4 threads at a time are pipelined through each processor</a:t>
            </a:r>
          </a:p>
          <a:p>
            <a:r>
              <a:rPr lang="en-CA" dirty="0" smtClean="0"/>
              <a:t>I.e., the block is 32-64 threads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3835069"/>
            <a:ext cx="8267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1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61238"/>
            <a:ext cx="8565158" cy="5443926"/>
          </a:xfrm>
        </p:spPr>
        <p:txBody>
          <a:bodyPr/>
          <a:lstStyle/>
          <a:p>
            <a:r>
              <a:rPr lang="en-US" dirty="0" smtClean="0"/>
              <a:t>Multiple kernels can be issued to the GPU</a:t>
            </a:r>
          </a:p>
          <a:p>
            <a:r>
              <a:rPr lang="en-US" dirty="0" smtClean="0"/>
              <a:t>Modern architectures then dynamically allocate and execute threads blocks onto multiprocessors</a:t>
            </a:r>
          </a:p>
          <a:p>
            <a:pPr lvl="1"/>
            <a:r>
              <a:rPr lang="en-US" dirty="0" smtClean="0"/>
              <a:t>Note this means that execution order tends to be non predictable</a:t>
            </a:r>
          </a:p>
          <a:p>
            <a:r>
              <a:rPr lang="en-US" dirty="0"/>
              <a:t>Thread divergence</a:t>
            </a:r>
            <a:r>
              <a:rPr lang="en-US" dirty="0" smtClean="0"/>
              <a:t>: what happens if threads of the same kernel follow different execution paths</a:t>
            </a:r>
          </a:p>
          <a:p>
            <a:pPr lvl="1"/>
            <a:r>
              <a:rPr lang="en-US" dirty="0" smtClean="0"/>
              <a:t>For small number of instructions, use conditional execution</a:t>
            </a:r>
          </a:p>
          <a:p>
            <a:pPr lvl="1"/>
            <a:r>
              <a:rPr lang="en-US" dirty="0" smtClean="0"/>
              <a:t>For large number of instruction, might not be able to fill the warp. Note cache misses are similarly bad</a:t>
            </a:r>
          </a:p>
          <a:p>
            <a:r>
              <a:rPr lang="en-US" dirty="0" smtClean="0"/>
              <a:t>The thread scheduler will attempt to pack threads that follow the same execution path into the same warp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47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Flow – Discrete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67" y="1083733"/>
            <a:ext cx="4563533" cy="5068354"/>
          </a:xfrm>
        </p:spPr>
        <p:txBody>
          <a:bodyPr/>
          <a:lstStyle/>
          <a:p>
            <a:r>
              <a:rPr lang="en-US" sz="2200" dirty="0" smtClean="0"/>
              <a:t>Execution requires high memory bandwidth</a:t>
            </a:r>
          </a:p>
          <a:p>
            <a:r>
              <a:rPr lang="en-US" sz="2200" dirty="0" smtClean="0"/>
              <a:t>PCI express bandwidth is not sufficient – solution: put fast main memory on GPU</a:t>
            </a:r>
          </a:p>
          <a:p>
            <a:r>
              <a:rPr lang="en-US" sz="2200" dirty="0" smtClean="0"/>
              <a:t>This creates a lot of overhead…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Better solution: </a:t>
            </a:r>
            <a:r>
              <a:rPr lang="en-US" sz="2200" dirty="0" err="1" smtClean="0"/>
              <a:t>SoC</a:t>
            </a:r>
            <a:endParaRPr lang="en-US" sz="2200" dirty="0" smtClean="0"/>
          </a:p>
          <a:p>
            <a:pPr lvl="1"/>
            <a:r>
              <a:rPr lang="en-US" sz="2200" dirty="0" smtClean="0"/>
              <a:t>GPU and CPU on the same chip</a:t>
            </a:r>
            <a:r>
              <a:rPr lang="en-US" sz="2200" dirty="0"/>
              <a:t> </a:t>
            </a:r>
            <a:r>
              <a:rPr lang="en-US" sz="2200" dirty="0" smtClean="0"/>
              <a:t>use same main memory</a:t>
            </a:r>
          </a:p>
          <a:p>
            <a:pPr lvl="1"/>
            <a:r>
              <a:rPr lang="en-US" sz="2200" dirty="0" smtClean="0"/>
              <a:t>No need to copy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0" y="1471059"/>
            <a:ext cx="414313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6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Ex: Real-Time GPU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u="sng" dirty="0" err="1" smtClean="0"/>
              <a:t>GPUSync</a:t>
            </a:r>
            <a:r>
              <a:rPr lang="en-US" sz="2200" u="sng" dirty="0" smtClean="0"/>
              <a:t>: A Framework for Real-Time GPU Management</a:t>
            </a:r>
          </a:p>
          <a:p>
            <a:r>
              <a:rPr lang="en-US" sz="2200" dirty="0" smtClean="0"/>
              <a:t>Schedule of system with multiples GPU. </a:t>
            </a:r>
          </a:p>
          <a:p>
            <a:r>
              <a:rPr lang="en-US" sz="2200" dirty="0" smtClean="0"/>
              <a:t>Tasks run on the CPU and use one or multiple GPUs as HW Coprocessors.</a:t>
            </a:r>
          </a:p>
          <a:p>
            <a:r>
              <a:rPr lang="en-US" sz="2200" dirty="0" smtClean="0"/>
              <a:t>GPU resources (copy engines, execution engines) are treated as shared resources – real-time resource sharing algorithms are used to ensure mutual exclusion between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6" y="3730892"/>
            <a:ext cx="5275873" cy="267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8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and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What about peripherals and I/O?</a:t>
            </a:r>
          </a:p>
          <a:p>
            <a:r>
              <a:rPr lang="en-US" dirty="0" smtClean="0"/>
              <a:t>Standardized Off-Chip Interconnects are popular</a:t>
            </a:r>
          </a:p>
          <a:p>
            <a:pPr lvl="1"/>
            <a:r>
              <a:rPr lang="en-US" dirty="0" smtClean="0"/>
              <a:t>PCI Express</a:t>
            </a:r>
          </a:p>
          <a:p>
            <a:pPr lvl="1"/>
            <a:r>
              <a:rPr lang="en-US" dirty="0" smtClean="0"/>
              <a:t>USB</a:t>
            </a:r>
          </a:p>
          <a:p>
            <a:pPr lvl="1"/>
            <a:r>
              <a:rPr lang="en-US" dirty="0" smtClean="0"/>
              <a:t>SATA</a:t>
            </a:r>
          </a:p>
          <a:p>
            <a:pPr lvl="1"/>
            <a:r>
              <a:rPr lang="en-US" dirty="0" smtClean="0"/>
              <a:t>Etc.</a:t>
            </a:r>
          </a:p>
          <a:p>
            <a:endParaRPr lang="en-US" dirty="0" smtClean="0"/>
          </a:p>
          <a:p>
            <a:r>
              <a:rPr lang="en-US" dirty="0" smtClean="0"/>
              <a:t>Peripherals can interfere with each other on off-chip interconnects</a:t>
            </a:r>
            <a:r>
              <a:rPr lang="en-US" dirty="0"/>
              <a:t> </a:t>
            </a:r>
            <a:r>
              <a:rPr lang="en-US" dirty="0" smtClean="0"/>
              <a:t>and with cores in memory!</a:t>
            </a:r>
          </a:p>
          <a:p>
            <a:pPr lvl="1"/>
            <a:r>
              <a:rPr lang="en-US" dirty="0" smtClean="0"/>
              <a:t>Dangerous if assigned different criticalities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can not schedule peripherals like we do for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948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and Peripherals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Solution 1: analysis</a:t>
            </a:r>
          </a:p>
          <a:p>
            <a:pPr lvl="1"/>
            <a:r>
              <a:rPr lang="en-US" sz="2200" dirty="0" smtClean="0"/>
              <a:t>Build a model of data transfers (i.e., how much data is transferred over an interval of time)</a:t>
            </a:r>
          </a:p>
          <a:p>
            <a:pPr lvl="1"/>
            <a:r>
              <a:rPr lang="en-US" sz="2200" dirty="0" smtClean="0"/>
              <a:t>Perform analysis to derive delay on the interconnect</a:t>
            </a:r>
          </a:p>
          <a:p>
            <a:pPr lvl="1"/>
            <a:r>
              <a:rPr lang="en-US" sz="2200" dirty="0" smtClean="0"/>
              <a:t>Perform analysis to derive task delay in memory</a:t>
            </a:r>
          </a:p>
          <a:p>
            <a:pPr lvl="1"/>
            <a:r>
              <a:rPr lang="en-US" sz="2200" dirty="0" smtClean="0"/>
              <a:t>More on this next lecture…</a:t>
            </a:r>
          </a:p>
          <a:p>
            <a:r>
              <a:rPr lang="en-US" dirty="0" smtClean="0"/>
              <a:t>Solution 2: controlled DMA</a:t>
            </a:r>
          </a:p>
          <a:p>
            <a:pPr lvl="1"/>
            <a:r>
              <a:rPr lang="en-US" sz="2200" dirty="0" smtClean="0"/>
              <a:t>Ex: </a:t>
            </a:r>
            <a:r>
              <a:rPr lang="en-US" sz="2200" u="sng" dirty="0"/>
              <a:t>Real-Time Control of I/O COTS Peripherals for Embedded </a:t>
            </a:r>
            <a:r>
              <a:rPr lang="en-US" sz="2200" u="sng" dirty="0" smtClean="0"/>
              <a:t>Systems</a:t>
            </a:r>
          </a:p>
          <a:p>
            <a:pPr lvl="1"/>
            <a:r>
              <a:rPr lang="en-US" sz="2200" dirty="0" smtClean="0"/>
              <a:t>Idea: use a controllable DMA engine</a:t>
            </a:r>
          </a:p>
          <a:p>
            <a:pPr lvl="1"/>
            <a:r>
              <a:rPr lang="en-US" sz="2200" dirty="0" smtClean="0"/>
              <a:t>DMA transfers are synchronized with each other and with core data transfers</a:t>
            </a:r>
          </a:p>
          <a:p>
            <a:pPr lvl="1"/>
            <a:r>
              <a:rPr lang="en-US" sz="2200" dirty="0" smtClean="0"/>
              <a:t>Implicit schedule of memory transfers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64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31" y="5372650"/>
            <a:ext cx="863600" cy="79400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055" y="2919600"/>
            <a:ext cx="838200" cy="593089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rot="16200000" flipH="1">
            <a:off x="4022109" y="3670999"/>
            <a:ext cx="3226246" cy="1593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Real-Time Control of I/O COTS Peripherals for Embedded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2034"/>
            <a:ext cx="3886200" cy="55473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u="sng" dirty="0" smtClean="0"/>
              <a:t>Real-Time Bridge</a:t>
            </a:r>
            <a:r>
              <a:rPr lang="en-US" sz="2000" dirty="0" smtClean="0"/>
              <a:t> is interposed between each high-throughput peripheral and COTS bus.</a:t>
            </a:r>
          </a:p>
          <a:p>
            <a:endParaRPr lang="en-US" sz="2000" dirty="0" smtClean="0"/>
          </a:p>
          <a:p>
            <a:r>
              <a:rPr lang="en-US" sz="2000" dirty="0" smtClean="0"/>
              <a:t>The Real-Time Bridge buffers incoming/outgoing data and delivers it predictably.</a:t>
            </a:r>
          </a:p>
          <a:p>
            <a:endParaRPr lang="en-US" sz="2000" dirty="0" smtClean="0"/>
          </a:p>
          <a:p>
            <a:r>
              <a:rPr lang="en-US" sz="2000" u="sng" dirty="0" smtClean="0"/>
              <a:t>Reservation Controller</a:t>
            </a:r>
            <a:r>
              <a:rPr lang="en-US" sz="2000" dirty="0" smtClean="0"/>
              <a:t> enforces global implicit schedule.</a:t>
            </a:r>
          </a:p>
          <a:p>
            <a:endParaRPr lang="en-US" sz="2000" dirty="0" smtClean="0"/>
          </a:p>
          <a:p>
            <a:r>
              <a:rPr lang="en-US" sz="2000" dirty="0" smtClean="0"/>
              <a:t>Assumption: all flows share main memory…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… only one peripheral transmit at a time.</a:t>
            </a:r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5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5476" y="454358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9531" y="369828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30404" y="143226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CPU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3755" y="227047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North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6714216" y="282688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Calibri"/>
              </a:rPr>
              <a:t>PCIe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9530" y="282688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Up-Down Arrow 13"/>
          <p:cNvSpPr/>
          <p:nvPr/>
        </p:nvSpPr>
        <p:spPr>
          <a:xfrm>
            <a:off x="7752095" y="336010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93755" y="368810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South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Bridge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Left-Right Arrow 15"/>
          <p:cNvSpPr/>
          <p:nvPr/>
        </p:nvSpPr>
        <p:spPr>
          <a:xfrm>
            <a:off x="6714216" y="368810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ATA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9530" y="368810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eft-Right Arrow 17"/>
          <p:cNvSpPr/>
          <p:nvPr/>
        </p:nvSpPr>
        <p:spPr>
          <a:xfrm rot="16200000">
            <a:off x="7132239" y="498404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PCI-X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89530" y="539467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89530" y="457313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Up-Down Arrow 20"/>
          <p:cNvSpPr/>
          <p:nvPr/>
        </p:nvSpPr>
        <p:spPr>
          <a:xfrm>
            <a:off x="7739677" y="190476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Left-Right Arrow 21"/>
          <p:cNvSpPr/>
          <p:nvPr/>
        </p:nvSpPr>
        <p:spPr>
          <a:xfrm>
            <a:off x="6746940" y="464105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Left-Right Arrow 22"/>
          <p:cNvSpPr/>
          <p:nvPr/>
        </p:nvSpPr>
        <p:spPr>
          <a:xfrm>
            <a:off x="6750046" y="548433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5451530" y="2826889"/>
            <a:ext cx="1262685" cy="685800"/>
            <a:chOff x="5484254" y="3269457"/>
            <a:chExt cx="1262685" cy="685800"/>
          </a:xfrm>
        </p:grpSpPr>
        <p:sp>
          <p:nvSpPr>
            <p:cNvPr id="24" name="Rectangle 23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Left-Right Arrow 25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36"/>
          <p:cNvGrpSpPr/>
          <p:nvPr/>
        </p:nvGrpSpPr>
        <p:grpSpPr>
          <a:xfrm>
            <a:off x="5451530" y="3688106"/>
            <a:ext cx="1262685" cy="685800"/>
            <a:chOff x="5484254" y="3269457"/>
            <a:chExt cx="1262685" cy="685800"/>
          </a:xfrm>
        </p:grpSpPr>
        <p:sp>
          <p:nvSpPr>
            <p:cNvPr id="38" name="Rectangle 37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Left-Right Arrow 38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oup 39"/>
          <p:cNvGrpSpPr/>
          <p:nvPr/>
        </p:nvGrpSpPr>
        <p:grpSpPr>
          <a:xfrm>
            <a:off x="5451531" y="4548532"/>
            <a:ext cx="1262685" cy="685800"/>
            <a:chOff x="5484254" y="3269457"/>
            <a:chExt cx="1262685" cy="685800"/>
          </a:xfrm>
        </p:grpSpPr>
        <p:sp>
          <p:nvSpPr>
            <p:cNvPr id="41" name="Rectangle 40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2" name="Left-Right Arrow 41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42"/>
          <p:cNvGrpSpPr/>
          <p:nvPr/>
        </p:nvGrpSpPr>
        <p:grpSpPr>
          <a:xfrm>
            <a:off x="5451531" y="5394670"/>
            <a:ext cx="1262685" cy="685800"/>
            <a:chOff x="5484254" y="3269457"/>
            <a:chExt cx="1262685" cy="685800"/>
          </a:xfrm>
        </p:grpSpPr>
        <p:sp>
          <p:nvSpPr>
            <p:cNvPr id="44" name="Rectangle 43"/>
            <p:cNvSpPr/>
            <p:nvPr/>
          </p:nvSpPr>
          <p:spPr>
            <a:xfrm>
              <a:off x="5874801" y="3269457"/>
              <a:ext cx="872138" cy="6858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129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 smtClean="0">
                  <a:solidFill>
                    <a:srgbClr val="000000"/>
                  </a:solidFill>
                  <a:latin typeface="Calibri"/>
                </a:rPr>
                <a:t>Bridge</a:t>
              </a:r>
              <a:endParaRPr lang="en-US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5" name="Left-Right Arrow 44"/>
            <p:cNvSpPr/>
            <p:nvPr/>
          </p:nvSpPr>
          <p:spPr>
            <a:xfrm>
              <a:off x="5484254" y="3444876"/>
              <a:ext cx="390547" cy="334962"/>
            </a:xfrm>
            <a:prstGeom prst="leftRightArrow">
              <a:avLst>
                <a:gd name="adj1" fmla="val 50000"/>
                <a:gd name="adj2" fmla="val 2678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4919843" y="1435760"/>
            <a:ext cx="1483392" cy="6096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Reservation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Controller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627267" y="2654386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627267" y="3515605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627267" y="4373906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27268" y="5234332"/>
            <a:ext cx="214810" cy="1725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Left-Right Arrow 59"/>
          <p:cNvSpPr/>
          <p:nvPr/>
        </p:nvSpPr>
        <p:spPr>
          <a:xfrm>
            <a:off x="6714215" y="2377627"/>
            <a:ext cx="879539" cy="3349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952216" y="221014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2019300" y="5484330"/>
            <a:ext cx="381000" cy="420721"/>
          </a:xfrm>
          <a:prstGeom prst="downArrow">
            <a:avLst/>
          </a:prstGeom>
          <a:gradFill>
            <a:gsLst>
              <a:gs pos="0">
                <a:srgbClr val="800000"/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6/19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08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683963" y="2995346"/>
            <a:ext cx="5334000" cy="2634141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Bridge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3737364" y="4316578"/>
            <a:ext cx="155338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39245" y="3128020"/>
            <a:ext cx="1244617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FPGA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2473158" y="4073283"/>
            <a:ext cx="3775242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PLB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18858" y="3128020"/>
            <a:ext cx="1124742" cy="8382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Interrupt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7657" y="4760988"/>
            <a:ext cx="1217611" cy="7620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DMA Engine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7874" y="5798116"/>
            <a:ext cx="1391442" cy="51781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Local RAM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702908" y="3912633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83862" y="5094860"/>
            <a:ext cx="43019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14853" y="3540677"/>
            <a:ext cx="30400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4083862" y="3249906"/>
            <a:ext cx="75204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 rot="10800000">
            <a:off x="2092158" y="4695362"/>
            <a:ext cx="762000" cy="41197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98064" y="5093652"/>
            <a:ext cx="83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IntMain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3945050" y="3599206"/>
            <a:ext cx="859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IntFPGA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2813959" y="578885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block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2637652" y="5934131"/>
            <a:ext cx="762002" cy="158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371057" y="5934925"/>
            <a:ext cx="762001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16200000">
            <a:off x="3458985" y="5924321"/>
            <a:ext cx="92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Calibri"/>
                <a:ea typeface="+mn-ea"/>
              </a:rPr>
              <a:t>data_rdy</a:t>
            </a:r>
            <a:endParaRPr lang="en-US" sz="16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0" name="Left-Right Arrow 49"/>
          <p:cNvSpPr/>
          <p:nvPr/>
        </p:nvSpPr>
        <p:spPr>
          <a:xfrm>
            <a:off x="208757" y="3843157"/>
            <a:ext cx="1638300" cy="1019990"/>
          </a:xfrm>
          <a:prstGeom prst="leftRightArrow">
            <a:avLst>
              <a:gd name="adj1" fmla="val 50000"/>
              <a:gd name="adj2" fmla="val 3348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System + 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557" y="3002001"/>
            <a:ext cx="990600" cy="71814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Host CPU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557" y="5107339"/>
            <a:ext cx="990600" cy="7926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Main Memory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Up-Down Arrow 52"/>
          <p:cNvSpPr/>
          <p:nvPr/>
        </p:nvSpPr>
        <p:spPr>
          <a:xfrm>
            <a:off x="856457" y="3720146"/>
            <a:ext cx="304800" cy="34881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Left-Right Arrow 68"/>
          <p:cNvSpPr/>
          <p:nvPr/>
        </p:nvSpPr>
        <p:spPr>
          <a:xfrm>
            <a:off x="6876258" y="4073283"/>
            <a:ext cx="914400" cy="48659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790658" y="3542266"/>
            <a:ext cx="1200150" cy="1369218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Peripheral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47057" y="3050336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FPGA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208758" y="1219199"/>
            <a:ext cx="8782050" cy="199485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FPGA System-on-Chip design with CPU, external memory, and custom DMA Engine.</a:t>
            </a:r>
          </a:p>
          <a:p>
            <a:r>
              <a:rPr lang="en-US" sz="2200" dirty="0" smtClean="0"/>
              <a:t>Connected to main system and peripheral through available PCI/</a:t>
            </a:r>
            <a:r>
              <a:rPr lang="en-US" sz="2200" dirty="0" err="1" smtClean="0"/>
              <a:t>PCIe</a:t>
            </a:r>
            <a:r>
              <a:rPr lang="en-US" sz="2200" dirty="0" smtClean="0"/>
              <a:t> bridge modules. </a:t>
            </a:r>
          </a:p>
          <a:p>
            <a:endParaRPr lang="en-US" sz="2000" b="1" dirty="0"/>
          </a:p>
        </p:txBody>
      </p:sp>
      <p:sp>
        <p:nvSpPr>
          <p:cNvPr id="76" name="Rectangle 75"/>
          <p:cNvSpPr/>
          <p:nvPr/>
        </p:nvSpPr>
        <p:spPr>
          <a:xfrm>
            <a:off x="4732737" y="4743250"/>
            <a:ext cx="1210863" cy="761999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Memory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Controller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Up-Down Arrow 43"/>
          <p:cNvSpPr/>
          <p:nvPr/>
        </p:nvSpPr>
        <p:spPr>
          <a:xfrm>
            <a:off x="856457" y="4632642"/>
            <a:ext cx="304800" cy="46101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Up-Down Arrow 54"/>
          <p:cNvSpPr/>
          <p:nvPr/>
        </p:nvSpPr>
        <p:spPr>
          <a:xfrm>
            <a:off x="3282115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Up-Down Arrow 55"/>
          <p:cNvSpPr/>
          <p:nvPr/>
        </p:nvSpPr>
        <p:spPr>
          <a:xfrm>
            <a:off x="3276538" y="4473611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6106008" y="3990737"/>
            <a:ext cx="914400" cy="62610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PCI Bridge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Up-Down Arrow 57"/>
          <p:cNvSpPr/>
          <p:nvPr/>
        </p:nvSpPr>
        <p:spPr>
          <a:xfrm>
            <a:off x="5178238" y="4465143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Up-Down Arrow 58"/>
          <p:cNvSpPr/>
          <p:nvPr/>
        </p:nvSpPr>
        <p:spPr>
          <a:xfrm>
            <a:off x="5172661" y="3966220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Up-Down Arrow 59"/>
          <p:cNvSpPr/>
          <p:nvPr/>
        </p:nvSpPr>
        <p:spPr>
          <a:xfrm>
            <a:off x="5178238" y="5522988"/>
            <a:ext cx="315953" cy="252782"/>
          </a:xfrm>
          <a:prstGeom prst="upDownArrow">
            <a:avLst>
              <a:gd name="adj1" fmla="val 50000"/>
              <a:gd name="adj2" fmla="val 244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00384" y="6515405"/>
            <a:ext cx="62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8/19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761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1037"/>
            <a:ext cx="4038600" cy="2087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Experiments based on Intel 975X motherboard with 4 </a:t>
            </a:r>
            <a:r>
              <a:rPr lang="en-US" sz="2000" dirty="0" err="1" smtClean="0"/>
              <a:t>PCIe</a:t>
            </a:r>
            <a:r>
              <a:rPr lang="en-US" sz="2000" dirty="0" smtClean="0"/>
              <a:t> slots.</a:t>
            </a:r>
          </a:p>
          <a:p>
            <a:r>
              <a:rPr lang="en-US" sz="2000" dirty="0" smtClean="0"/>
              <a:t>3 x Real-Time Bridges, 1 x Traffic Generator with synthetic traffic.</a:t>
            </a:r>
          </a:p>
          <a:p>
            <a:r>
              <a:rPr lang="en-US" sz="2000" dirty="0" smtClean="0"/>
              <a:t>Rate Monotonic with Sporadic Servers.</a:t>
            </a:r>
            <a:endParaRPr lang="en-US" sz="2000" dirty="0"/>
          </a:p>
        </p:txBody>
      </p:sp>
      <p:pic>
        <p:nvPicPr>
          <p:cNvPr id="4" name="Picture 3" descr="timing_unschedu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88599"/>
            <a:ext cx="4114800" cy="31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4407799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Scheduling flows without reservation controller (block always low) leads to deadline misses!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876800" y="5423462"/>
            <a:ext cx="381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419600" y="5017400"/>
            <a:ext cx="457200" cy="40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101037"/>
          <a:ext cx="4724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62600" y="261066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Utilization 1, harmonic periods.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5562600" y="3009182"/>
            <a:ext cx="3352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5209351" y="2657521"/>
            <a:ext cx="401698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3645799"/>
            <a:ext cx="114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Generator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96" y="4389870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168" y="5062223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96" y="5748022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17/19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458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228"/>
            <a:ext cx="4038600" cy="2087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Experiments based on Intel 975X motherboard with 4 </a:t>
            </a:r>
            <a:r>
              <a:rPr lang="en-US" sz="2000" dirty="0" err="1" smtClean="0"/>
              <a:t>PCIe</a:t>
            </a:r>
            <a:r>
              <a:rPr lang="en-US" sz="2000" dirty="0" smtClean="0"/>
              <a:t> slots.</a:t>
            </a:r>
          </a:p>
          <a:p>
            <a:r>
              <a:rPr lang="en-US" sz="2000" dirty="0" smtClean="0"/>
              <a:t>3 x Real-Time Bridges, 1 x Traffic Generator with synthetic traffic.</a:t>
            </a:r>
          </a:p>
          <a:p>
            <a:r>
              <a:rPr lang="en-US" sz="2000" dirty="0" smtClean="0"/>
              <a:t>Rate Monotonic with Sporadic Servers.</a:t>
            </a:r>
            <a:endParaRPr lang="en-US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91000" y="1095590"/>
          <a:ext cx="4724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/>
                <a:gridCol w="1181100"/>
                <a:gridCol w="1181100"/>
                <a:gridCol w="1181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Transfer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</a:t>
                      </a:r>
                      <a:r>
                        <a:rPr lang="en-US" baseline="0" dirty="0" smtClean="0"/>
                        <a:t>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Generator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8ms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 descr="timing_schedu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32981"/>
            <a:ext cx="7543800" cy="3088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62399" y="2669875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+mn-ea"/>
              </a:rPr>
              <a:t>No deadline misses with reservation controller</a:t>
            </a:r>
            <a:endParaRPr lang="en-US" sz="2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962399" y="3069986"/>
            <a:ext cx="4953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3581399" y="3069986"/>
            <a:ext cx="381000" cy="262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858" y="3909298"/>
            <a:ext cx="114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Generator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402" y="4558316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02" y="5248599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402" y="5916468"/>
            <a:ext cx="1092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</a:rPr>
              <a:t>RT-Bridge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0384" y="6515405"/>
            <a:ext cx="741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"/>
                <a:ea typeface="+mn-ea"/>
              </a:rPr>
              <a:t>17/19</a:t>
            </a:r>
            <a:endParaRPr lang="en-US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53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Topic Today: Heterogeneous </a:t>
            </a:r>
            <a:r>
              <a:rPr lang="en-CA" sz="3600" dirty="0"/>
              <a:t>S</a:t>
            </a:r>
            <a:r>
              <a:rPr lang="en-CA" sz="3600" dirty="0" smtClean="0"/>
              <a:t>ystems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Modern </a:t>
            </a:r>
            <a:r>
              <a:rPr lang="en-CA" dirty="0" err="1" smtClean="0"/>
              <a:t>SoC</a:t>
            </a:r>
            <a:r>
              <a:rPr lang="en-CA" dirty="0" smtClean="0"/>
              <a:t> devices are highly heterogeneous systems  - use the best type of </a:t>
            </a:r>
            <a:r>
              <a:rPr lang="en-CA" u="sng" dirty="0" smtClean="0"/>
              <a:t>processing element</a:t>
            </a:r>
            <a:r>
              <a:rPr lang="en-CA" dirty="0" smtClean="0"/>
              <a:t> for each job</a:t>
            </a:r>
          </a:p>
          <a:p>
            <a:endParaRPr lang="en-CA" dirty="0" smtClean="0"/>
          </a:p>
          <a:p>
            <a:r>
              <a:rPr lang="en-CA" dirty="0" smtClean="0"/>
              <a:t>Good for CPS – processing                                       elements are often more                                          predictable than GP CPU!</a:t>
            </a: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endParaRPr lang="en-CA" sz="800" dirty="0" smtClean="0"/>
          </a:p>
          <a:p>
            <a:r>
              <a:rPr lang="en-CA" dirty="0" smtClean="0"/>
              <a:t>Challenge #1: schedule                                                       computation among all                                             processing units.                                                        </a:t>
            </a:r>
          </a:p>
          <a:p>
            <a:endParaRPr lang="en-CA" dirty="0" smtClean="0"/>
          </a:p>
          <a:p>
            <a:r>
              <a:rPr lang="en-CA" dirty="0" smtClean="0"/>
              <a:t>Challenge #2: I/O &amp; interconnects                                      as shared resources.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00987" y="6106559"/>
            <a:ext cx="966175" cy="365125"/>
          </a:xfrm>
        </p:spPr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829052" y="3847635"/>
            <a:ext cx="235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NVIDIA </a:t>
            </a:r>
            <a:r>
              <a:rPr lang="en-US" b="1" dirty="0" err="1" smtClean="0"/>
              <a:t>Tegra</a:t>
            </a:r>
            <a:r>
              <a:rPr lang="en-US" b="1" dirty="0" smtClean="0"/>
              <a:t> 3 </a:t>
            </a:r>
            <a:r>
              <a:rPr lang="en-US" b="1" dirty="0" err="1" smtClean="0"/>
              <a:t>SoC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065" y="2024145"/>
            <a:ext cx="2497626" cy="2478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66" y="4502632"/>
            <a:ext cx="2497626" cy="228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6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Reconfigurable Devices and Real-Time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23" y="956930"/>
            <a:ext cx="8929077" cy="5901070"/>
          </a:xfrm>
        </p:spPr>
        <p:txBody>
          <a:bodyPr/>
          <a:lstStyle/>
          <a:p>
            <a:r>
              <a:rPr lang="en-US" sz="2200" dirty="0" smtClean="0"/>
              <a:t>Great deal of attention on reconfigurable FPGA for embedded and real-time systems</a:t>
            </a:r>
          </a:p>
          <a:p>
            <a:pPr lvl="1"/>
            <a:r>
              <a:rPr lang="en-US" sz="2200" b="1" dirty="0" smtClean="0"/>
              <a:t>Pro</a:t>
            </a:r>
            <a:r>
              <a:rPr lang="en-US" sz="2200" dirty="0" smtClean="0"/>
              <a:t>: HW logic is (often) more predictable than SW executing on complex microarchitectures</a:t>
            </a:r>
          </a:p>
          <a:p>
            <a:pPr lvl="1"/>
            <a:r>
              <a:rPr lang="en-US" sz="2200" b="1" dirty="0" smtClean="0"/>
              <a:t>Pro</a:t>
            </a:r>
            <a:r>
              <a:rPr lang="en-US" sz="2200" dirty="0" smtClean="0"/>
              <a:t>: HW logic is more efficient (per unit of chip area/power consumption) compared to GP CPU on parallel math crunching applications – somehow negated by GPU nowadays</a:t>
            </a:r>
          </a:p>
          <a:p>
            <a:pPr lvl="1"/>
            <a:r>
              <a:rPr lang="en-US" sz="2200" b="1" dirty="0" smtClean="0"/>
              <a:t>Cons</a:t>
            </a:r>
            <a:r>
              <a:rPr lang="en-US" sz="2200" dirty="0" smtClean="0"/>
              <a:t>: Programming the HW is more complex</a:t>
            </a:r>
            <a:endParaRPr lang="en-US" sz="2200" dirty="0"/>
          </a:p>
          <a:p>
            <a:r>
              <a:rPr lang="en-US" sz="2200" dirty="0" smtClean="0"/>
              <a:t>Huge amount of research on synthesis of FPGA logic from high-level specification (ex: </a:t>
            </a:r>
            <a:r>
              <a:rPr lang="en-US" sz="2200" dirty="0" err="1" smtClean="0"/>
              <a:t>SystemC</a:t>
            </a:r>
            <a:r>
              <a:rPr lang="en-US" sz="2200" dirty="0" smtClean="0"/>
              <a:t>).</a:t>
            </a:r>
          </a:p>
          <a:p>
            <a:r>
              <a:rPr lang="en-US" sz="2200" dirty="0" smtClean="0"/>
              <a:t>How to use it: static design</a:t>
            </a:r>
          </a:p>
          <a:p>
            <a:pPr lvl="1"/>
            <a:r>
              <a:rPr lang="en-US" sz="2200" dirty="0" smtClean="0"/>
              <a:t>Implement I/O, interconnects and all other PE on ASIC</a:t>
            </a:r>
          </a:p>
          <a:p>
            <a:pPr lvl="1"/>
            <a:r>
              <a:rPr lang="en-US" sz="2200" dirty="0" smtClean="0"/>
              <a:t>Use some portion of the chip for a programmable FPGA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0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Reconfigurable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200" dirty="0" smtClean="0"/>
          </a:p>
          <a:p>
            <a:r>
              <a:rPr lang="en-US" sz="2200" dirty="0" smtClean="0"/>
              <a:t>How </a:t>
            </a:r>
            <a:r>
              <a:rPr lang="en-US" sz="2200" dirty="0"/>
              <a:t>to use it: </a:t>
            </a:r>
            <a:r>
              <a:rPr lang="en-US" sz="2200" dirty="0" smtClean="0"/>
              <a:t>dynamic design</a:t>
            </a:r>
            <a:endParaRPr lang="en-US" sz="2200" dirty="0"/>
          </a:p>
          <a:p>
            <a:pPr lvl="1"/>
            <a:r>
              <a:rPr lang="en-US" sz="2200" dirty="0"/>
              <a:t>Implement I/</a:t>
            </a:r>
            <a:r>
              <a:rPr lang="en-US" sz="2200" dirty="0" smtClean="0"/>
              <a:t>O and </a:t>
            </a:r>
            <a:r>
              <a:rPr lang="en-US" sz="2200" dirty="0"/>
              <a:t>interconnects </a:t>
            </a:r>
            <a:r>
              <a:rPr lang="en-US" sz="2200" dirty="0" smtClean="0"/>
              <a:t>as </a:t>
            </a:r>
            <a:r>
              <a:rPr lang="en-US" sz="2200" i="1" dirty="0" smtClean="0"/>
              <a:t>fixed logic </a:t>
            </a:r>
            <a:r>
              <a:rPr lang="en-US" sz="2200" dirty="0" smtClean="0"/>
              <a:t>on FPGA.</a:t>
            </a:r>
            <a:endParaRPr lang="en-US" sz="2200" dirty="0"/>
          </a:p>
          <a:p>
            <a:pPr lvl="1"/>
            <a:r>
              <a:rPr lang="en-US" sz="2200" dirty="0" smtClean="0"/>
              <a:t>Use the rest of the FPGA area for reconfigurable </a:t>
            </a:r>
            <a:r>
              <a:rPr lang="en-US" sz="2200" i="1" dirty="0" smtClean="0"/>
              <a:t>HW tasks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HW Task</a:t>
            </a:r>
          </a:p>
          <a:p>
            <a:pPr lvl="1"/>
            <a:r>
              <a:rPr lang="en-US" dirty="0" smtClean="0"/>
              <a:t>Period, deadline, </a:t>
            </a:r>
            <a:r>
              <a:rPr lang="en-US" dirty="0" err="1" smtClean="0"/>
              <a:t>wcet</a:t>
            </a:r>
            <a:r>
              <a:rPr lang="en-US" dirty="0" smtClean="0"/>
              <a:t> as SW tasks.</a:t>
            </a:r>
          </a:p>
          <a:p>
            <a:pPr lvl="1"/>
            <a:r>
              <a:rPr lang="en-US" dirty="0" smtClean="0"/>
              <a:t>Additionally has an </a:t>
            </a:r>
            <a:r>
              <a:rPr lang="en-US" i="1" dirty="0" smtClean="0"/>
              <a:t>area</a:t>
            </a:r>
            <a:r>
              <a:rPr lang="en-US" dirty="0" smtClean="0"/>
              <a:t> requirement.</a:t>
            </a:r>
          </a:p>
          <a:p>
            <a:pPr lvl="1"/>
            <a:r>
              <a:rPr lang="en-US" dirty="0" smtClean="0"/>
              <a:t>Requirement depends on the area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5800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572032" cy="2000264"/>
          </a:xfrm>
        </p:spPr>
        <p:txBody>
          <a:bodyPr>
            <a:normAutofit/>
          </a:bodyPr>
          <a:lstStyle/>
          <a:p>
            <a:r>
              <a:rPr lang="it-IT" sz="2200" dirty="0" smtClean="0"/>
              <a:t>2D model</a:t>
            </a:r>
          </a:p>
          <a:p>
            <a:pPr lvl="1"/>
            <a:r>
              <a:rPr lang="it-IT" sz="2200" dirty="0" smtClean="0"/>
              <a:t>HW Tasks with variable width and </a:t>
            </a:r>
            <a:r>
              <a:rPr lang="it-IT" sz="2200" dirty="0" err="1" smtClean="0"/>
              <a:t>height</a:t>
            </a:r>
            <a:r>
              <a:rPr lang="it-IT" sz="2200" dirty="0" smtClean="0"/>
              <a:t>.</a:t>
            </a:r>
            <a:endParaRPr lang="it-IT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Model</a:t>
            </a:r>
            <a:endParaRPr lang="it-IT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57158" y="3714752"/>
            <a:ext cx="82868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00628" y="1500174"/>
            <a:ext cx="3182938" cy="1920879"/>
            <a:chOff x="1531938" y="2151063"/>
            <a:chExt cx="3816350" cy="2592387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531938" y="2151063"/>
              <a:ext cx="3816350" cy="2592387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676400" y="2295525"/>
              <a:ext cx="3529013" cy="23050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676400" y="2343886"/>
              <a:ext cx="626427" cy="110257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2645444" y="2343886"/>
              <a:ext cx="1747093" cy="11256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4615494" y="2440298"/>
              <a:ext cx="504826" cy="21210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676400" y="3500825"/>
              <a:ext cx="1996896" cy="10981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18" name="Object 13"/>
            <p:cNvGraphicFramePr>
              <a:graphicFrameLocks noChangeAspect="1"/>
            </p:cNvGraphicFramePr>
            <p:nvPr/>
          </p:nvGraphicFramePr>
          <p:xfrm>
            <a:off x="2559790" y="3711552"/>
            <a:ext cx="428272" cy="60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0" name="Equation" r:id="rId3" imgW="152280" imgH="215640" progId="Equation.3">
                    <p:embed/>
                  </p:oleObj>
                </mc:Choice>
                <mc:Fallback>
                  <p:oleObj name="Equation" r:id="rId3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9790" y="3711552"/>
                          <a:ext cx="428272" cy="6067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4"/>
            <p:cNvGraphicFramePr>
              <a:graphicFrameLocks noChangeAspect="1"/>
            </p:cNvGraphicFramePr>
            <p:nvPr/>
          </p:nvGraphicFramePr>
          <p:xfrm>
            <a:off x="1747838" y="2633121"/>
            <a:ext cx="402239" cy="526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1" name="Equation" r:id="rId5" imgW="164880" imgH="215640" progId="Equation.3">
                    <p:embed/>
                  </p:oleObj>
                </mc:Choice>
                <mc:Fallback>
                  <p:oleObj name="Equation" r:id="rId5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838" y="2633121"/>
                          <a:ext cx="402239" cy="5260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5"/>
            <p:cNvGraphicFramePr>
              <a:graphicFrameLocks noChangeAspect="1"/>
            </p:cNvGraphicFramePr>
            <p:nvPr/>
          </p:nvGraphicFramePr>
          <p:xfrm>
            <a:off x="3416333" y="2536709"/>
            <a:ext cx="428272" cy="6424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2" name="Equation" r:id="rId7" imgW="152280" imgH="228600" progId="Equation.3">
                    <p:embed/>
                  </p:oleObj>
                </mc:Choice>
                <mc:Fallback>
                  <p:oleObj name="Equation" r:id="rId7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6333" y="2536709"/>
                          <a:ext cx="428272" cy="6424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6"/>
            <p:cNvGraphicFramePr>
              <a:graphicFrameLocks noChangeAspect="1"/>
            </p:cNvGraphicFramePr>
            <p:nvPr/>
          </p:nvGraphicFramePr>
          <p:xfrm>
            <a:off x="4615494" y="3211590"/>
            <a:ext cx="428272" cy="560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3" name="Equation" r:id="rId9" imgW="164880" imgH="215640" progId="Equation.3">
                    <p:embed/>
                  </p:oleObj>
                </mc:Choice>
                <mc:Fallback>
                  <p:oleObj name="Equation" r:id="rId9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5494" y="3211590"/>
                          <a:ext cx="428272" cy="560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8"/>
          <p:cNvGrpSpPr>
            <a:grpSpLocks/>
          </p:cNvGrpSpPr>
          <p:nvPr/>
        </p:nvGrpSpPr>
        <p:grpSpPr bwMode="auto">
          <a:xfrm>
            <a:off x="785786" y="4071942"/>
            <a:ext cx="3529012" cy="1800225"/>
            <a:chOff x="1021" y="2795"/>
            <a:chExt cx="2223" cy="1134"/>
          </a:xfrm>
        </p:grpSpPr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1021" y="2795"/>
              <a:ext cx="2223" cy="1134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1066" y="2840"/>
              <a:ext cx="2132" cy="10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1066" y="2840"/>
              <a:ext cx="635" cy="104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701" y="2840"/>
              <a:ext cx="499" cy="10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2336" y="2840"/>
              <a:ext cx="363" cy="10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2744" y="2840"/>
              <a:ext cx="226" cy="10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33" name="Object 35"/>
            <p:cNvGraphicFramePr>
              <a:graphicFrameLocks noChangeAspect="1"/>
            </p:cNvGraphicFramePr>
            <p:nvPr/>
          </p:nvGraphicFramePr>
          <p:xfrm>
            <a:off x="1293" y="3203"/>
            <a:ext cx="192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4" name="Equation" r:id="rId11" imgW="152280" imgH="215640" progId="Equation.3">
                    <p:embed/>
                  </p:oleObj>
                </mc:Choice>
                <mc:Fallback>
                  <p:oleObj name="Equation" r:id="rId11" imgW="1522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" y="3203"/>
                          <a:ext cx="192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6"/>
            <p:cNvGraphicFramePr>
              <a:graphicFrameLocks noChangeAspect="1"/>
            </p:cNvGraphicFramePr>
            <p:nvPr/>
          </p:nvGraphicFramePr>
          <p:xfrm>
            <a:off x="1837" y="3203"/>
            <a:ext cx="2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5" name="Equation" r:id="rId12" imgW="164880" imgH="215640" progId="Equation.3">
                    <p:embed/>
                  </p:oleObj>
                </mc:Choice>
                <mc:Fallback>
                  <p:oleObj name="Equation" r:id="rId12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7" y="3203"/>
                          <a:ext cx="20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7"/>
            <p:cNvGraphicFramePr>
              <a:graphicFrameLocks noChangeAspect="1"/>
            </p:cNvGraphicFramePr>
            <p:nvPr/>
          </p:nvGraphicFramePr>
          <p:xfrm>
            <a:off x="2427" y="3203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6" name="Equation" r:id="rId13" imgW="152280" imgH="228600" progId="Equation.3">
                    <p:embed/>
                  </p:oleObj>
                </mc:Choice>
                <mc:Fallback>
                  <p:oleObj name="Equation" r:id="rId13" imgW="1522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7" y="3203"/>
                          <a:ext cx="192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8"/>
            <p:cNvGraphicFramePr>
              <a:graphicFrameLocks noChangeAspect="1"/>
            </p:cNvGraphicFramePr>
            <p:nvPr/>
          </p:nvGraphicFramePr>
          <p:xfrm>
            <a:off x="2744" y="3203"/>
            <a:ext cx="2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87" name="Equation" r:id="rId14" imgW="164880" imgH="215640" progId="Equation.3">
                    <p:embed/>
                  </p:oleObj>
                </mc:Choice>
                <mc:Fallback>
                  <p:oleObj name="Equation" r:id="rId14" imgW="1648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4" y="3203"/>
                          <a:ext cx="20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" name="TextBox 36"/>
          <p:cNvSpPr txBox="1"/>
          <p:nvPr/>
        </p:nvSpPr>
        <p:spPr>
          <a:xfrm>
            <a:off x="0" y="6488668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5/ 18</a:t>
            </a:r>
            <a:endParaRPr lang="it-IT" sz="24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4500562" y="3879845"/>
            <a:ext cx="4572032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dirty="0"/>
              <a:t>1D model</a:t>
            </a:r>
          </a:p>
          <a:p>
            <a:pPr lvl="1"/>
            <a:r>
              <a:rPr lang="it-IT" sz="2200" dirty="0"/>
              <a:t>HW </a:t>
            </a:r>
            <a:r>
              <a:rPr lang="it-IT" sz="2200" dirty="0" err="1"/>
              <a:t>Tasks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it-IT" sz="2200" dirty="0" err="1"/>
              <a:t>variable</a:t>
            </a:r>
            <a:r>
              <a:rPr lang="it-IT" sz="2200" dirty="0"/>
              <a:t> </a:t>
            </a:r>
            <a:r>
              <a:rPr lang="it-IT" sz="2200" dirty="0" err="1"/>
              <a:t>width</a:t>
            </a:r>
            <a:r>
              <a:rPr lang="it-IT" sz="2200" dirty="0"/>
              <a:t>, </a:t>
            </a:r>
            <a:r>
              <a:rPr lang="it-IT" sz="2200" dirty="0" err="1"/>
              <a:t>fixed</a:t>
            </a:r>
            <a:r>
              <a:rPr lang="it-IT" sz="2200" dirty="0"/>
              <a:t> </a:t>
            </a:r>
            <a:r>
              <a:rPr lang="it-IT" sz="2200" dirty="0" err="1"/>
              <a:t>height</a:t>
            </a:r>
            <a:r>
              <a:rPr lang="it-IT" sz="2200" dirty="0"/>
              <a:t>.</a:t>
            </a:r>
          </a:p>
          <a:p>
            <a:pPr lvl="1"/>
            <a:r>
              <a:rPr lang="it-IT" sz="2200" dirty="0" err="1" smtClean="0"/>
              <a:t>Easier</a:t>
            </a:r>
            <a:r>
              <a:rPr lang="it-IT" sz="2200" dirty="0" smtClean="0"/>
              <a:t> </a:t>
            </a:r>
            <a:r>
              <a:rPr lang="it-IT" sz="2200" dirty="0" err="1" smtClean="0"/>
              <a:t>implementation</a:t>
            </a:r>
            <a:r>
              <a:rPr lang="it-IT" sz="2200" dirty="0" smtClean="0"/>
              <a:t>, </a:t>
            </a:r>
            <a:r>
              <a:rPr lang="it-IT" sz="2200" dirty="0" err="1"/>
              <a:t>but</a:t>
            </a:r>
            <a:r>
              <a:rPr lang="it-IT" sz="2200" dirty="0"/>
              <a:t> </a:t>
            </a:r>
            <a:r>
              <a:rPr lang="it-IT" sz="2200" dirty="0" err="1"/>
              <a:t>possibly</a:t>
            </a:r>
            <a:r>
              <a:rPr lang="it-IT" sz="2200" dirty="0"/>
              <a:t> more </a:t>
            </a:r>
            <a:r>
              <a:rPr lang="it-IT" sz="2200" dirty="0" err="1"/>
              <a:t>fragmentation</a:t>
            </a:r>
            <a:r>
              <a:rPr lang="it-IT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72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Sonic-on-a-Chip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783" y="851013"/>
            <a:ext cx="3888996" cy="5195157"/>
          </a:xfrm>
        </p:spPr>
        <p:txBody>
          <a:bodyPr/>
          <a:lstStyle/>
          <a:p>
            <a:r>
              <a:rPr lang="en-US" dirty="0"/>
              <a:t>Slotted </a:t>
            </a:r>
            <a:r>
              <a:rPr lang="en-US" dirty="0" smtClean="0"/>
              <a:t>area</a:t>
            </a:r>
          </a:p>
          <a:p>
            <a:pPr lvl="1"/>
            <a:r>
              <a:rPr lang="en-US" dirty="0" smtClean="0"/>
              <a:t>Fixed-area slots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Reconfigurable design targeted at image processing.</a:t>
            </a:r>
          </a:p>
          <a:p>
            <a:endParaRPr lang="en-US" dirty="0" smtClean="0"/>
          </a:p>
          <a:p>
            <a:r>
              <a:rPr lang="en-US" dirty="0" smtClean="0"/>
              <a:t>Dataflow application.</a:t>
            </a:r>
          </a:p>
          <a:p>
            <a:endParaRPr lang="en-US" dirty="0" smtClean="0"/>
          </a:p>
          <a:p>
            <a:r>
              <a:rPr lang="en-US" dirty="0" smtClean="0"/>
              <a:t>Some or all dataflow nodes are implemented as HW tasks.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9" y="861237"/>
            <a:ext cx="2814381" cy="57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37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383301"/>
          </a:xfrm>
        </p:spPr>
        <p:txBody>
          <a:bodyPr/>
          <a:lstStyle/>
          <a:p>
            <a:r>
              <a:rPr lang="en-US" dirty="0" smtClean="0"/>
              <a:t>Interconnects constraints</a:t>
            </a:r>
          </a:p>
          <a:p>
            <a:pPr lvl="1"/>
            <a:r>
              <a:rPr lang="en-US" dirty="0" smtClean="0"/>
              <a:t>HW tasks must be interfaced to the interconnects.</a:t>
            </a:r>
          </a:p>
          <a:p>
            <a:pPr lvl="1"/>
            <a:r>
              <a:rPr lang="en-US" dirty="0" smtClean="0"/>
              <a:t>Fixed wire connections: </a:t>
            </a:r>
            <a:r>
              <a:rPr lang="en-US" i="1" dirty="0" smtClean="0"/>
              <a:t>bus macros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2D model is very hard to implement.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Reconfiguration constraints</a:t>
            </a:r>
          </a:p>
          <a:p>
            <a:pPr lvl="1"/>
            <a:r>
              <a:rPr lang="en-US" dirty="0" smtClean="0"/>
              <a:t>With dynamic reconfiguration a HW task can be reconfigured at run-time, but…</a:t>
            </a:r>
          </a:p>
          <a:p>
            <a:pPr lvl="1"/>
            <a:r>
              <a:rPr lang="en-US" dirty="0" smtClean="0"/>
              <a:t>… reconfiguration takes a long time.</a:t>
            </a:r>
          </a:p>
          <a:p>
            <a:pPr lvl="1"/>
            <a:r>
              <a:rPr lang="en-US" dirty="0" smtClean="0"/>
              <a:t>Solution: no HW task preemption.</a:t>
            </a:r>
          </a:p>
          <a:p>
            <a:pPr lvl="1"/>
            <a:r>
              <a:rPr lang="en-US" dirty="0" smtClean="0"/>
              <a:t>However, we can still activate/deactivate HW tasks based on current application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41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Management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4" y="956930"/>
            <a:ext cx="8662008" cy="5195157"/>
          </a:xfrm>
        </p:spPr>
        <p:txBody>
          <a:bodyPr/>
          <a:lstStyle/>
          <a:p>
            <a:r>
              <a:rPr lang="en-US" sz="2200" dirty="0" smtClean="0"/>
              <a:t>FPGA management problem</a:t>
            </a:r>
          </a:p>
          <a:p>
            <a:pPr lvl="1"/>
            <a:r>
              <a:rPr lang="en-US" sz="2200" dirty="0" smtClean="0"/>
              <a:t>Assume each task can be HW or SW</a:t>
            </a:r>
          </a:p>
          <a:p>
            <a:pPr lvl="1"/>
            <a:r>
              <a:rPr lang="en-US" sz="2200" dirty="0" smtClean="0"/>
              <a:t>Given a set of area/timing constraints, decide how to implement each task.</a:t>
            </a:r>
          </a:p>
          <a:p>
            <a:r>
              <a:rPr lang="en-US" sz="2200" dirty="0" smtClean="0"/>
              <a:t>Additional trick: HW/SW migration</a:t>
            </a:r>
          </a:p>
          <a:p>
            <a:pPr lvl="1"/>
            <a:r>
              <a:rPr lang="en-US" sz="2200" dirty="0" smtClean="0"/>
              <a:t>Run-time state transfer between HW/SW implementation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25</a:t>
            </a:fld>
            <a:endParaRPr lang="en-CA" dirty="0"/>
          </a:p>
        </p:txBody>
      </p:sp>
      <p:grpSp>
        <p:nvGrpSpPr>
          <p:cNvPr id="56" name="Group 55"/>
          <p:cNvGrpSpPr/>
          <p:nvPr/>
        </p:nvGrpSpPr>
        <p:grpSpPr>
          <a:xfrm>
            <a:off x="344230" y="3737692"/>
            <a:ext cx="7552760" cy="2763438"/>
            <a:chOff x="705275" y="3429000"/>
            <a:chExt cx="8107961" cy="2680399"/>
          </a:xfrm>
        </p:grpSpPr>
        <p:sp>
          <p:nvSpPr>
            <p:cNvPr id="57" name="Line 4"/>
            <p:cNvSpPr>
              <a:spLocks noChangeShapeType="1"/>
            </p:cNvSpPr>
            <p:nvPr/>
          </p:nvSpPr>
          <p:spPr bwMode="auto">
            <a:xfrm>
              <a:off x="1930380" y="4270395"/>
              <a:ext cx="640873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Line 9"/>
            <p:cNvSpPr>
              <a:spLocks noChangeShapeType="1"/>
            </p:cNvSpPr>
            <p:nvPr/>
          </p:nvSpPr>
          <p:spPr bwMode="auto">
            <a:xfrm>
              <a:off x="1930380" y="5421333"/>
              <a:ext cx="6408737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 flipV="1">
              <a:off x="8339117" y="3910033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Line 11"/>
            <p:cNvSpPr>
              <a:spLocks noChangeShapeType="1"/>
            </p:cNvSpPr>
            <p:nvPr/>
          </p:nvSpPr>
          <p:spPr bwMode="auto">
            <a:xfrm flipV="1">
              <a:off x="6826230" y="5062558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 flipV="1">
              <a:off x="8339117" y="5062558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1714480" y="6072206"/>
              <a:ext cx="691356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 Box 14"/>
            <p:cNvSpPr txBox="1">
              <a:spLocks noChangeArrowheads="1"/>
            </p:cNvSpPr>
            <p:nvPr/>
          </p:nvSpPr>
          <p:spPr bwMode="auto">
            <a:xfrm>
              <a:off x="8551626" y="5770845"/>
              <a:ext cx="26161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922317" y="3933845"/>
              <a:ext cx="6111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CPU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 Box 16"/>
            <p:cNvSpPr txBox="1">
              <a:spLocks noChangeArrowheads="1"/>
            </p:cNvSpPr>
            <p:nvPr/>
          </p:nvSpPr>
          <p:spPr bwMode="auto">
            <a:xfrm>
              <a:off x="993755" y="5062558"/>
              <a:ext cx="5222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HW</a:t>
              </a:r>
              <a:endParaRPr kumimoji="0" lang="it-IT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2074842" y="4000504"/>
              <a:ext cx="431800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2793980" y="4000504"/>
              <a:ext cx="649287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4522767" y="4000504"/>
              <a:ext cx="792163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21"/>
            <p:cNvSpPr>
              <a:spLocks noChangeArrowheads="1"/>
            </p:cNvSpPr>
            <p:nvPr/>
          </p:nvSpPr>
          <p:spPr bwMode="auto">
            <a:xfrm>
              <a:off x="5500694" y="4000504"/>
              <a:ext cx="317473" cy="269891"/>
            </a:xfrm>
            <a:prstGeom prst="rect">
              <a:avLst/>
            </a:prstGeom>
            <a:solidFill>
              <a:srgbClr val="44B9E8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22"/>
            <p:cNvSpPr>
              <a:spLocks noChangeShapeType="1"/>
            </p:cNvSpPr>
            <p:nvPr/>
          </p:nvSpPr>
          <p:spPr bwMode="auto">
            <a:xfrm flipV="1">
              <a:off x="4378305" y="3910033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Line 23"/>
            <p:cNvSpPr>
              <a:spLocks noChangeShapeType="1"/>
            </p:cNvSpPr>
            <p:nvPr/>
          </p:nvSpPr>
          <p:spPr bwMode="auto">
            <a:xfrm flipV="1">
              <a:off x="6826230" y="3910033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tangle 24"/>
            <p:cNvSpPr>
              <a:spLocks noChangeArrowheads="1"/>
            </p:cNvSpPr>
            <p:nvPr/>
          </p:nvSpPr>
          <p:spPr bwMode="auto">
            <a:xfrm>
              <a:off x="5891192" y="5143512"/>
              <a:ext cx="863600" cy="277821"/>
            </a:xfrm>
            <a:prstGeom prst="rect">
              <a:avLst/>
            </a:prstGeom>
            <a:solidFill>
              <a:srgbClr val="EB641B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data load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tangle 25"/>
            <p:cNvSpPr>
              <a:spLocks noChangeArrowheads="1"/>
            </p:cNvSpPr>
            <p:nvPr/>
          </p:nvSpPr>
          <p:spPr bwMode="auto">
            <a:xfrm>
              <a:off x="2362180" y="5143512"/>
              <a:ext cx="1512887" cy="277821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reconfiguration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tangle 26"/>
            <p:cNvSpPr>
              <a:spLocks noChangeArrowheads="1"/>
            </p:cNvSpPr>
            <p:nvPr/>
          </p:nvSpPr>
          <p:spPr bwMode="auto">
            <a:xfrm>
              <a:off x="6826230" y="5143512"/>
              <a:ext cx="1441450" cy="27782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HW job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Line 27"/>
            <p:cNvSpPr>
              <a:spLocks noChangeShapeType="1"/>
            </p:cNvSpPr>
            <p:nvPr/>
          </p:nvSpPr>
          <p:spPr bwMode="auto">
            <a:xfrm>
              <a:off x="4378305" y="4270395"/>
              <a:ext cx="0" cy="1584325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Line 28"/>
            <p:cNvSpPr>
              <a:spLocks noChangeShapeType="1"/>
            </p:cNvSpPr>
            <p:nvPr/>
          </p:nvSpPr>
          <p:spPr bwMode="auto">
            <a:xfrm>
              <a:off x="4378305" y="5710258"/>
              <a:ext cx="3960812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6826230" y="5421333"/>
              <a:ext cx="0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Line 30"/>
            <p:cNvSpPr>
              <a:spLocks noChangeShapeType="1"/>
            </p:cNvSpPr>
            <p:nvPr/>
          </p:nvSpPr>
          <p:spPr bwMode="auto">
            <a:xfrm>
              <a:off x="8339117" y="5421333"/>
              <a:ext cx="0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Text Box 31"/>
            <p:cNvSpPr txBox="1">
              <a:spLocks noChangeArrowheads="1"/>
            </p:cNvSpPr>
            <p:nvPr/>
          </p:nvSpPr>
          <p:spPr bwMode="auto">
            <a:xfrm>
              <a:off x="5099030" y="5711845"/>
              <a:ext cx="118013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SW period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15155" y="5710258"/>
              <a:ext cx="12202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HW period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1" name="Group 37"/>
            <p:cNvGrpSpPr>
              <a:grpSpLocks/>
            </p:cNvGrpSpPr>
            <p:nvPr/>
          </p:nvGrpSpPr>
          <p:grpSpPr bwMode="auto">
            <a:xfrm>
              <a:off x="2217717" y="3694133"/>
              <a:ext cx="119063" cy="555625"/>
              <a:chOff x="1670" y="2989"/>
              <a:chExt cx="75" cy="350"/>
            </a:xfrm>
          </p:grpSpPr>
          <p:sp>
            <p:nvSpPr>
              <p:cNvPr id="105" name="Line 35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36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" name="Group 38"/>
            <p:cNvGrpSpPr>
              <a:grpSpLocks/>
            </p:cNvGrpSpPr>
            <p:nvPr/>
          </p:nvGrpSpPr>
          <p:grpSpPr bwMode="auto">
            <a:xfrm>
              <a:off x="2290742" y="4846658"/>
              <a:ext cx="119063" cy="555625"/>
              <a:chOff x="1670" y="2989"/>
              <a:chExt cx="75" cy="350"/>
            </a:xfrm>
          </p:grpSpPr>
          <p:sp>
            <p:nvSpPr>
              <p:cNvPr id="103" name="Line 39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40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3" name="Group 41"/>
            <p:cNvGrpSpPr>
              <a:grpSpLocks/>
            </p:cNvGrpSpPr>
            <p:nvPr/>
          </p:nvGrpSpPr>
          <p:grpSpPr bwMode="auto">
            <a:xfrm>
              <a:off x="3946505" y="4845070"/>
              <a:ext cx="119062" cy="555625"/>
              <a:chOff x="1670" y="2989"/>
              <a:chExt cx="75" cy="350"/>
            </a:xfrm>
          </p:grpSpPr>
          <p:sp>
            <p:nvSpPr>
              <p:cNvPr id="101" name="Line 42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43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4" name="Group 44"/>
            <p:cNvGrpSpPr>
              <a:grpSpLocks/>
            </p:cNvGrpSpPr>
            <p:nvPr/>
          </p:nvGrpSpPr>
          <p:grpSpPr bwMode="auto">
            <a:xfrm>
              <a:off x="5745142" y="4845070"/>
              <a:ext cx="119063" cy="555625"/>
              <a:chOff x="1670" y="2989"/>
              <a:chExt cx="75" cy="350"/>
            </a:xfrm>
          </p:grpSpPr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>
                <a:off x="1701" y="3294"/>
                <a:ext cx="0" cy="45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46"/>
              <p:cNvSpPr>
                <a:spLocks/>
              </p:cNvSpPr>
              <p:nvPr/>
            </p:nvSpPr>
            <p:spPr bwMode="auto">
              <a:xfrm>
                <a:off x="1670" y="2989"/>
                <a:ext cx="75" cy="30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9" y="45"/>
                  </a:cxn>
                  <a:cxn ang="0">
                    <a:pos x="66" y="54"/>
                  </a:cxn>
                  <a:cxn ang="0">
                    <a:pos x="57" y="109"/>
                  </a:cxn>
                  <a:cxn ang="0">
                    <a:pos x="39" y="128"/>
                  </a:cxn>
                  <a:cxn ang="0">
                    <a:pos x="75" y="192"/>
                  </a:cxn>
                  <a:cxn ang="0">
                    <a:pos x="66" y="219"/>
                  </a:cxn>
                  <a:cxn ang="0">
                    <a:pos x="39" y="246"/>
                  </a:cxn>
                  <a:cxn ang="0">
                    <a:pos x="48" y="301"/>
                  </a:cxn>
                </a:cxnLst>
                <a:rect l="0" t="0" r="r" b="b"/>
                <a:pathLst>
                  <a:path w="75" h="301">
                    <a:moveTo>
                      <a:pt x="66" y="0"/>
                    </a:moveTo>
                    <a:cubicBezTo>
                      <a:pt x="62" y="2"/>
                      <a:pt x="15" y="26"/>
                      <a:pt x="29" y="45"/>
                    </a:cubicBezTo>
                    <a:cubicBezTo>
                      <a:pt x="37" y="55"/>
                      <a:pt x="54" y="51"/>
                      <a:pt x="66" y="54"/>
                    </a:cubicBezTo>
                    <a:cubicBezTo>
                      <a:pt x="63" y="72"/>
                      <a:pt x="63" y="92"/>
                      <a:pt x="57" y="109"/>
                    </a:cubicBezTo>
                    <a:cubicBezTo>
                      <a:pt x="54" y="117"/>
                      <a:pt x="40" y="119"/>
                      <a:pt x="39" y="128"/>
                    </a:cubicBezTo>
                    <a:cubicBezTo>
                      <a:pt x="32" y="185"/>
                      <a:pt x="40" y="179"/>
                      <a:pt x="75" y="192"/>
                    </a:cubicBezTo>
                    <a:cubicBezTo>
                      <a:pt x="72" y="201"/>
                      <a:pt x="74" y="214"/>
                      <a:pt x="66" y="219"/>
                    </a:cubicBezTo>
                    <a:cubicBezTo>
                      <a:pt x="27" y="244"/>
                      <a:pt x="0" y="209"/>
                      <a:pt x="39" y="246"/>
                    </a:cubicBezTo>
                    <a:cubicBezTo>
                      <a:pt x="51" y="283"/>
                      <a:pt x="48" y="264"/>
                      <a:pt x="48" y="301"/>
                    </a:cubicBezTo>
                  </a:path>
                </a:pathLst>
              </a:custGeom>
              <a:no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5" name="Freeform 49"/>
            <p:cNvSpPr>
              <a:spLocks/>
            </p:cNvSpPr>
            <p:nvPr/>
          </p:nvSpPr>
          <p:spPr bwMode="auto">
            <a:xfrm>
              <a:off x="3802042" y="4918095"/>
              <a:ext cx="119063" cy="47783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29" y="45"/>
                </a:cxn>
                <a:cxn ang="0">
                  <a:pos x="66" y="54"/>
                </a:cxn>
                <a:cxn ang="0">
                  <a:pos x="57" y="109"/>
                </a:cxn>
                <a:cxn ang="0">
                  <a:pos x="39" y="128"/>
                </a:cxn>
                <a:cxn ang="0">
                  <a:pos x="75" y="192"/>
                </a:cxn>
                <a:cxn ang="0">
                  <a:pos x="66" y="219"/>
                </a:cxn>
                <a:cxn ang="0">
                  <a:pos x="39" y="246"/>
                </a:cxn>
                <a:cxn ang="0">
                  <a:pos x="48" y="301"/>
                </a:cxn>
              </a:cxnLst>
              <a:rect l="0" t="0" r="r" b="b"/>
              <a:pathLst>
                <a:path w="75" h="301">
                  <a:moveTo>
                    <a:pt x="66" y="0"/>
                  </a:moveTo>
                  <a:cubicBezTo>
                    <a:pt x="62" y="2"/>
                    <a:pt x="15" y="26"/>
                    <a:pt x="29" y="45"/>
                  </a:cubicBezTo>
                  <a:cubicBezTo>
                    <a:pt x="37" y="55"/>
                    <a:pt x="54" y="51"/>
                    <a:pt x="66" y="54"/>
                  </a:cubicBezTo>
                  <a:cubicBezTo>
                    <a:pt x="63" y="72"/>
                    <a:pt x="63" y="92"/>
                    <a:pt x="57" y="109"/>
                  </a:cubicBezTo>
                  <a:cubicBezTo>
                    <a:pt x="54" y="117"/>
                    <a:pt x="40" y="119"/>
                    <a:pt x="39" y="128"/>
                  </a:cubicBezTo>
                  <a:cubicBezTo>
                    <a:pt x="32" y="185"/>
                    <a:pt x="40" y="179"/>
                    <a:pt x="75" y="192"/>
                  </a:cubicBezTo>
                  <a:cubicBezTo>
                    <a:pt x="72" y="201"/>
                    <a:pt x="74" y="214"/>
                    <a:pt x="66" y="219"/>
                  </a:cubicBezTo>
                  <a:cubicBezTo>
                    <a:pt x="27" y="244"/>
                    <a:pt x="0" y="209"/>
                    <a:pt x="39" y="246"/>
                  </a:cubicBezTo>
                  <a:cubicBezTo>
                    <a:pt x="51" y="283"/>
                    <a:pt x="48" y="264"/>
                    <a:pt x="48" y="301"/>
                  </a:cubicBezTo>
                </a:path>
              </a:pathLst>
            </a:cu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Text Box 52"/>
            <p:cNvSpPr txBox="1">
              <a:spLocks noChangeArrowheads="1"/>
            </p:cNvSpPr>
            <p:nvPr/>
          </p:nvSpPr>
          <p:spPr bwMode="auto">
            <a:xfrm>
              <a:off x="705275" y="4581147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1. program ICAP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000100" y="3429000"/>
              <a:ext cx="20313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0.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migrateSWtoHW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Text Box 54"/>
            <p:cNvSpPr txBox="1">
              <a:spLocks noChangeArrowheads="1"/>
            </p:cNvSpPr>
            <p:nvPr/>
          </p:nvSpPr>
          <p:spPr bwMode="auto">
            <a:xfrm>
              <a:off x="2714612" y="4572008"/>
              <a:ext cx="12314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2. ICAP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int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Text Box 55"/>
            <p:cNvSpPr txBox="1">
              <a:spLocks noChangeArrowheads="1"/>
            </p:cNvSpPr>
            <p:nvPr/>
          </p:nvSpPr>
          <p:spPr bwMode="auto">
            <a:xfrm>
              <a:off x="3929058" y="4572008"/>
              <a:ext cx="16626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3. CMD_START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Text Box 56"/>
            <p:cNvSpPr txBox="1">
              <a:spLocks noChangeArrowheads="1"/>
            </p:cNvSpPr>
            <p:nvPr/>
          </p:nvSpPr>
          <p:spPr bwMode="auto">
            <a:xfrm>
              <a:off x="5786446" y="4572008"/>
              <a:ext cx="222528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4. CMD_DOWNLOAD</a:t>
              </a:r>
              <a:endPara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 flipV="1">
              <a:off x="2362180" y="4270395"/>
              <a:ext cx="0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58"/>
            <p:cNvSpPr>
              <a:spLocks noChangeShapeType="1"/>
            </p:cNvSpPr>
            <p:nvPr/>
          </p:nvSpPr>
          <p:spPr bwMode="auto">
            <a:xfrm flipV="1">
              <a:off x="4017942" y="4270395"/>
              <a:ext cx="0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Line 59"/>
            <p:cNvSpPr>
              <a:spLocks noChangeShapeType="1"/>
            </p:cNvSpPr>
            <p:nvPr/>
          </p:nvSpPr>
          <p:spPr bwMode="auto">
            <a:xfrm flipV="1">
              <a:off x="3875067" y="4270395"/>
              <a:ext cx="0" cy="6477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Line 60"/>
            <p:cNvSpPr>
              <a:spLocks noChangeShapeType="1"/>
            </p:cNvSpPr>
            <p:nvPr/>
          </p:nvSpPr>
          <p:spPr bwMode="auto">
            <a:xfrm flipV="1">
              <a:off x="5818167" y="4270395"/>
              <a:ext cx="0" cy="576263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Line 61"/>
            <p:cNvSpPr>
              <a:spLocks noChangeShapeType="1"/>
            </p:cNvSpPr>
            <p:nvPr/>
          </p:nvSpPr>
          <p:spPr bwMode="auto">
            <a:xfrm>
              <a:off x="4017942" y="5422920"/>
              <a:ext cx="0" cy="43180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Line 62"/>
            <p:cNvSpPr>
              <a:spLocks noChangeShapeType="1"/>
            </p:cNvSpPr>
            <p:nvPr/>
          </p:nvSpPr>
          <p:spPr bwMode="auto">
            <a:xfrm>
              <a:off x="4017942" y="5710258"/>
              <a:ext cx="433388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97" name="Object 66"/>
            <p:cNvGraphicFramePr>
              <a:graphicFrameLocks noChangeAspect="1"/>
            </p:cNvGraphicFramePr>
            <p:nvPr/>
          </p:nvGraphicFramePr>
          <p:xfrm>
            <a:off x="4090967" y="5710257"/>
            <a:ext cx="266719" cy="315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4" name="Equation" r:id="rId3" imgW="139680" imgH="164880" progId="Equation.3">
                    <p:embed/>
                  </p:oleObj>
                </mc:Choice>
                <mc:Fallback>
                  <p:oleObj name="Equation" r:id="rId3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0967" y="5710257"/>
                          <a:ext cx="266719" cy="3154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Line 23"/>
            <p:cNvSpPr>
              <a:spLocks noChangeShapeType="1"/>
            </p:cNvSpPr>
            <p:nvPr/>
          </p:nvSpPr>
          <p:spPr bwMode="auto">
            <a:xfrm flipV="1">
              <a:off x="1928794" y="3929066"/>
              <a:ext cx="0" cy="360362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884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Allocation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8" y="956930"/>
            <a:ext cx="8710854" cy="5195157"/>
          </a:xfrm>
        </p:spPr>
        <p:txBody>
          <a:bodyPr/>
          <a:lstStyle/>
          <a:p>
            <a:r>
              <a:rPr lang="en-US" dirty="0" smtClean="0"/>
              <a:t>If HW tasks have different areas (width or #slots), then the allocation problem is an instance of a bin-packing problem.</a:t>
            </a:r>
          </a:p>
          <a:p>
            <a:pPr lvl="1"/>
            <a:r>
              <a:rPr lang="en-US" dirty="0" smtClean="0"/>
              <a:t>Dynamic reconfiguration: additional fragmentation issues.</a:t>
            </a:r>
          </a:p>
          <a:p>
            <a:pPr lvl="1"/>
            <a:r>
              <a:rPr lang="en-US" dirty="0" smtClean="0"/>
              <a:t>Not too dissimilar from memory/disk block management..</a:t>
            </a:r>
          </a:p>
          <a:p>
            <a:r>
              <a:rPr lang="en-US" dirty="0" smtClean="0"/>
              <a:t>Wealth of results for various area/execution models…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26</a:t>
            </a:fld>
            <a:endParaRPr lang="en-CA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7732" y="3717131"/>
            <a:ext cx="4176712" cy="1582737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0607" y="3860006"/>
            <a:ext cx="3889375" cy="129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40607" y="3860006"/>
            <a:ext cx="433387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73994" y="3860006"/>
            <a:ext cx="863600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22566"/>
              </p:ext>
            </p:extLst>
          </p:nvPr>
        </p:nvGraphicFramePr>
        <p:xfrm>
          <a:off x="1113632" y="4004468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tion" r:id="rId3" imgW="152280" imgH="215640" progId="Equation.3">
                  <p:embed/>
                </p:oleObj>
              </mc:Choice>
              <mc:Fallback>
                <p:oleObj name="Equation" r:id="rId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32" y="4004468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424272"/>
              </p:ext>
            </p:extLst>
          </p:nvPr>
        </p:nvGraphicFramePr>
        <p:xfrm>
          <a:off x="1761332" y="4004468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5" imgW="164880" imgH="215640" progId="Equation.3">
                  <p:embed/>
                </p:oleObj>
              </mc:Choice>
              <mc:Fallback>
                <p:oleObj name="Equation" r:id="rId5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332" y="4004468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1040607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040607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1977232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1473994" y="551418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12269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904207" y="551418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3848894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2336007" y="5514181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769394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97732" y="5733256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0</a:t>
            </a:r>
            <a:endParaRPr lang="it-IT" sz="1200"/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3295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1</a:t>
            </a:r>
            <a:endParaRPr lang="it-IT" sz="12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17613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2</a:t>
            </a:r>
            <a:endParaRPr lang="it-IT" sz="120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1931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</a:t>
            </a:r>
            <a:endParaRPr lang="it-IT" sz="120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6249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4</a:t>
            </a:r>
            <a:endParaRPr lang="it-IT" sz="1200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37594" y="3860006"/>
            <a:ext cx="1295400" cy="1295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919317"/>
              </p:ext>
            </p:extLst>
          </p:nvPr>
        </p:nvGraphicFramePr>
        <p:xfrm>
          <a:off x="2842419" y="4004468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Equation" r:id="rId7" imgW="152280" imgH="228600" progId="Equation.3">
                  <p:embed/>
                </p:oleObj>
              </mc:Choice>
              <mc:Fallback>
                <p:oleObj name="Equation" r:id="rId7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19" y="4004468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632994" y="3860006"/>
            <a:ext cx="865188" cy="12954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564629"/>
              </p:ext>
            </p:extLst>
          </p:nvPr>
        </p:nvGraphicFramePr>
        <p:xfrm>
          <a:off x="3921919" y="4004468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Equation" r:id="rId9" imgW="164880" imgH="215640" progId="Equation.3">
                  <p:embed/>
                </p:oleObj>
              </mc:Choice>
              <mc:Fallback>
                <p:oleObj name="Equation" r:id="rId9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19" y="4004468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899174"/>
              </p:ext>
            </p:extLst>
          </p:nvPr>
        </p:nvGraphicFramePr>
        <p:xfrm>
          <a:off x="1113632" y="4507706"/>
          <a:ext cx="304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2" name="Equation" r:id="rId11" imgW="152280" imgH="393480" progId="Equation.3">
                  <p:embed/>
                </p:oleObj>
              </mc:Choice>
              <mc:Fallback>
                <p:oleObj name="Equation" r:id="rId11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632" y="4507706"/>
                        <a:ext cx="304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484980"/>
              </p:ext>
            </p:extLst>
          </p:nvPr>
        </p:nvGraphicFramePr>
        <p:xfrm>
          <a:off x="1748632" y="4507706"/>
          <a:ext cx="304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name="Equation" r:id="rId13" imgW="152280" imgH="393480" progId="Equation.3">
                  <p:embed/>
                </p:oleObj>
              </mc:Choice>
              <mc:Fallback>
                <p:oleObj name="Equation" r:id="rId13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632" y="4507706"/>
                        <a:ext cx="304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305382"/>
              </p:ext>
            </p:extLst>
          </p:nvPr>
        </p:nvGraphicFramePr>
        <p:xfrm>
          <a:off x="2842419" y="4507706"/>
          <a:ext cx="3048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15" imgW="152280" imgH="393480" progId="Equation.3">
                  <p:embed/>
                </p:oleObj>
              </mc:Choice>
              <mc:Fallback>
                <p:oleObj name="Equation" r:id="rId15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419" y="4507706"/>
                        <a:ext cx="3048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53275"/>
              </p:ext>
            </p:extLst>
          </p:nvPr>
        </p:nvGraphicFramePr>
        <p:xfrm>
          <a:off x="3921919" y="4507706"/>
          <a:ext cx="2794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17" imgW="139680" imgH="393480" progId="Equation.3">
                  <p:embed/>
                </p:oleObj>
              </mc:Choice>
              <mc:Fallback>
                <p:oleObj name="Equation" r:id="rId1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919" y="4507706"/>
                        <a:ext cx="2794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866607" y="3715543"/>
            <a:ext cx="1728787" cy="1582738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6009482" y="3860006"/>
            <a:ext cx="1441450" cy="1296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6011069" y="4436268"/>
            <a:ext cx="1441450" cy="28892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36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73258"/>
              </p:ext>
            </p:extLst>
          </p:nvPr>
        </p:nvGraphicFramePr>
        <p:xfrm>
          <a:off x="6072982" y="4280693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19" imgW="164880" imgH="228600" progId="Equation.3">
                  <p:embed/>
                </p:oleObj>
              </mc:Choice>
              <mc:Fallback>
                <p:oleObj name="Equation" r:id="rId19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982" y="4280693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618407"/>
              </p:ext>
            </p:extLst>
          </p:nvPr>
        </p:nvGraphicFramePr>
        <p:xfrm>
          <a:off x="6855619" y="4444206"/>
          <a:ext cx="2540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21" imgW="126720" imgH="164880" progId="Equation.3">
                  <p:embed/>
                </p:oleObj>
              </mc:Choice>
              <mc:Fallback>
                <p:oleObj name="Equation" r:id="rId21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5619" y="4444206"/>
                        <a:ext cx="254000" cy="22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3056732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3201194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>
            <a:off x="3993357" y="5515768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3632994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>
            <a:off x="4066382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" name="Line 41"/>
          <p:cNvSpPr>
            <a:spLocks noChangeShapeType="1"/>
          </p:cNvSpPr>
          <p:nvPr/>
        </p:nvSpPr>
        <p:spPr bwMode="auto">
          <a:xfrm>
            <a:off x="4498182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929982" y="5515768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5" name="Text Box 43"/>
          <p:cNvSpPr txBox="1">
            <a:spLocks noChangeArrowheads="1"/>
          </p:cNvSpPr>
          <p:nvPr/>
        </p:nvSpPr>
        <p:spPr bwMode="auto">
          <a:xfrm>
            <a:off x="3056732" y="5731668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5</a:t>
            </a:r>
            <a:endParaRPr lang="it-IT" sz="1200"/>
          </a:p>
        </p:txBody>
      </p:sp>
      <p:sp>
        <p:nvSpPr>
          <p:cNvPr id="46" name="Text Box 44"/>
          <p:cNvSpPr txBox="1">
            <a:spLocks noChangeArrowheads="1"/>
          </p:cNvSpPr>
          <p:nvPr/>
        </p:nvSpPr>
        <p:spPr bwMode="auto">
          <a:xfrm>
            <a:off x="3488532" y="5733256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6</a:t>
            </a:r>
            <a:endParaRPr lang="it-IT" sz="1200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3921919" y="5731668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7</a:t>
            </a:r>
            <a:endParaRPr lang="it-IT" sz="1200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4355307" y="5733256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8</a:t>
            </a:r>
            <a:endParaRPr lang="it-IT" sz="1200"/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4785519" y="5731668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9</a:t>
            </a:r>
            <a:endParaRPr lang="it-IT" sz="120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7738269" y="38600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1" name="Line 49"/>
          <p:cNvSpPr>
            <a:spLocks noChangeShapeType="1"/>
          </p:cNvSpPr>
          <p:nvPr/>
        </p:nvSpPr>
        <p:spPr bwMode="auto">
          <a:xfrm>
            <a:off x="7738269" y="400446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7738269" y="414734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3" name="Line 51"/>
          <p:cNvSpPr>
            <a:spLocks noChangeShapeType="1"/>
          </p:cNvSpPr>
          <p:nvPr/>
        </p:nvSpPr>
        <p:spPr bwMode="auto">
          <a:xfrm>
            <a:off x="7738269" y="42918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4" name="Line 52"/>
          <p:cNvSpPr>
            <a:spLocks noChangeShapeType="1"/>
          </p:cNvSpPr>
          <p:nvPr/>
        </p:nvSpPr>
        <p:spPr bwMode="auto">
          <a:xfrm>
            <a:off x="7738269" y="443626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7738269" y="458073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6" name="Line 54"/>
          <p:cNvSpPr>
            <a:spLocks noChangeShapeType="1"/>
          </p:cNvSpPr>
          <p:nvPr/>
        </p:nvSpPr>
        <p:spPr bwMode="auto">
          <a:xfrm>
            <a:off x="7738269" y="47236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7" name="Line 55"/>
          <p:cNvSpPr>
            <a:spLocks noChangeShapeType="1"/>
          </p:cNvSpPr>
          <p:nvPr/>
        </p:nvSpPr>
        <p:spPr bwMode="auto">
          <a:xfrm>
            <a:off x="7738269" y="486806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" name="Line 56"/>
          <p:cNvSpPr>
            <a:spLocks noChangeShapeType="1"/>
          </p:cNvSpPr>
          <p:nvPr/>
        </p:nvSpPr>
        <p:spPr bwMode="auto">
          <a:xfrm>
            <a:off x="7738269" y="5012531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9" name="Line 57"/>
          <p:cNvSpPr>
            <a:spLocks noChangeShapeType="1"/>
          </p:cNvSpPr>
          <p:nvPr/>
        </p:nvSpPr>
        <p:spPr bwMode="auto">
          <a:xfrm>
            <a:off x="7738269" y="515540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7738269" y="3860006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8025607" y="5012531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0/9</a:t>
            </a:r>
            <a:endParaRPr lang="it-IT" sz="1200"/>
          </a:p>
        </p:txBody>
      </p:sp>
      <p:sp>
        <p:nvSpPr>
          <p:cNvPr id="62" name="Text Box 60"/>
          <p:cNvSpPr txBox="1">
            <a:spLocks noChangeArrowheads="1"/>
          </p:cNvSpPr>
          <p:nvPr/>
        </p:nvSpPr>
        <p:spPr bwMode="auto">
          <a:xfrm>
            <a:off x="8025607" y="3715543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9/9</a:t>
            </a:r>
            <a:endParaRPr lang="it-IT" sz="1200"/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025607" y="4580731"/>
            <a:ext cx="395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3/9</a:t>
            </a:r>
            <a:endParaRPr lang="it-IT" sz="1200"/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8025607" y="4147343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/>
              <a:t>6/9</a:t>
            </a:r>
            <a:endParaRPr lang="it-IT" sz="1200"/>
          </a:p>
        </p:txBody>
      </p:sp>
      <p:sp>
        <p:nvSpPr>
          <p:cNvPr id="65" name="Rectangle 63"/>
          <p:cNvSpPr>
            <a:spLocks noChangeArrowheads="1"/>
          </p:cNvSpPr>
          <p:nvPr/>
        </p:nvSpPr>
        <p:spPr bwMode="auto">
          <a:xfrm>
            <a:off x="6011069" y="4004468"/>
            <a:ext cx="1441450" cy="431800"/>
          </a:xfrm>
          <a:prstGeom prst="rect">
            <a:avLst/>
          </a:prstGeom>
          <a:solidFill>
            <a:srgbClr val="00FF00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959580"/>
              </p:ext>
            </p:extLst>
          </p:nvPr>
        </p:nvGraphicFramePr>
        <p:xfrm>
          <a:off x="6071394" y="3990181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Equation" r:id="rId23" imgW="164880" imgH="228600" progId="Equation.3">
                  <p:embed/>
                </p:oleObj>
              </mc:Choice>
              <mc:Fallback>
                <p:oleObj name="Equation" r:id="rId2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1394" y="3990181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650193"/>
              </p:ext>
            </p:extLst>
          </p:nvPr>
        </p:nvGraphicFramePr>
        <p:xfrm>
          <a:off x="6868319" y="4147343"/>
          <a:ext cx="2286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9" name="Microsoft Equation 3.0" r:id="rId25" imgW="114120" imgH="177480" progId="Equation.3">
                  <p:embed/>
                </p:oleObj>
              </mc:Choice>
              <mc:Fallback>
                <p:oleObj name="Microsoft Equation 3.0" r:id="rId25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8319" y="4147343"/>
                        <a:ext cx="2286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6011069" y="4723606"/>
            <a:ext cx="1441450" cy="4333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6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620623"/>
              </p:ext>
            </p:extLst>
          </p:nvPr>
        </p:nvGraphicFramePr>
        <p:xfrm>
          <a:off x="6082507" y="4652168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27" imgW="164880" imgH="228600" progId="Equation.3">
                  <p:embed/>
                </p:oleObj>
              </mc:Choice>
              <mc:Fallback>
                <p:oleObj name="Equation" r:id="rId2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07" y="4652168"/>
                        <a:ext cx="330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609409"/>
              </p:ext>
            </p:extLst>
          </p:nvPr>
        </p:nvGraphicFramePr>
        <p:xfrm>
          <a:off x="6887369" y="4788693"/>
          <a:ext cx="2286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29" imgW="114120" imgH="177480" progId="Equation.3">
                  <p:embed/>
                </p:oleObj>
              </mc:Choice>
              <mc:Fallback>
                <p:oleObj name="Equation" r:id="rId29" imgW="114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7369" y="4788693"/>
                        <a:ext cx="228600" cy="242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Text Box 95"/>
          <p:cNvSpPr txBox="1">
            <a:spLocks noChangeArrowheads="1"/>
          </p:cNvSpPr>
          <p:nvPr/>
        </p:nvSpPr>
        <p:spPr bwMode="auto">
          <a:xfrm>
            <a:off x="70644" y="4353727"/>
            <a:ext cx="76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FPGA</a:t>
            </a:r>
            <a:endParaRPr lang="en-US" dirty="0"/>
          </a:p>
        </p:txBody>
      </p:sp>
      <p:sp>
        <p:nvSpPr>
          <p:cNvPr id="72" name="Text Box 96"/>
          <p:cNvSpPr txBox="1">
            <a:spLocks noChangeArrowheads="1"/>
          </p:cNvSpPr>
          <p:nvPr/>
        </p:nvSpPr>
        <p:spPr bwMode="auto">
          <a:xfrm>
            <a:off x="6471444" y="5430043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CPU</a:t>
            </a:r>
          </a:p>
        </p:txBody>
      </p:sp>
    </p:spTree>
    <p:extLst>
      <p:ext uri="{BB962C8B-B14F-4D97-AF65-F5344CB8AC3E}">
        <p14:creationId xmlns:p14="http://schemas.microsoft.com/office/powerpoint/2010/main" val="373448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Trade-offs of programmability </a:t>
            </a:r>
            <a:r>
              <a:rPr lang="en-US" dirty="0" err="1" smtClean="0"/>
              <a:t>vs</a:t>
            </a:r>
            <a:r>
              <a:rPr lang="en-US" dirty="0" smtClean="0"/>
              <a:t> performance/power consumption/area.</a:t>
            </a:r>
          </a:p>
          <a:p>
            <a:r>
              <a:rPr lang="en-US" dirty="0" smtClean="0"/>
              <a:t>Not always in this order…</a:t>
            </a:r>
          </a:p>
          <a:p>
            <a:endParaRPr lang="en-US" dirty="0"/>
          </a:p>
          <a:p>
            <a:r>
              <a:rPr lang="en-US" dirty="0" smtClean="0"/>
              <a:t>Application-Specific Instruction Processors</a:t>
            </a:r>
          </a:p>
          <a:p>
            <a:r>
              <a:rPr lang="en-US" dirty="0" smtClean="0"/>
              <a:t>Graphics Processing Unit</a:t>
            </a:r>
          </a:p>
          <a:p>
            <a:r>
              <a:rPr lang="en-US" dirty="0" smtClean="0"/>
              <a:t>Reconfigurable Field-Programmable Gate Array</a:t>
            </a:r>
          </a:p>
          <a:p>
            <a:r>
              <a:rPr lang="en-US" dirty="0" smtClean="0"/>
              <a:t>Coarse-Grained Reconfigurable Device</a:t>
            </a:r>
          </a:p>
          <a:p>
            <a:r>
              <a:rPr lang="en-US" dirty="0" smtClean="0"/>
              <a:t>I/O Processors</a:t>
            </a:r>
          </a:p>
          <a:p>
            <a:r>
              <a:rPr lang="en-US" dirty="0" smtClean="0"/>
              <a:t>HW Coprocessors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822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US" dirty="0" smtClean="0"/>
              <a:t>Application-Specific Instruction Processors</a:t>
            </a:r>
          </a:p>
          <a:p>
            <a:pPr lvl="1"/>
            <a:r>
              <a:rPr lang="en-US" dirty="0" smtClean="0"/>
              <a:t>The ISA and microarchitecture is tailored for a specific application.</a:t>
            </a:r>
          </a:p>
          <a:p>
            <a:pPr lvl="1"/>
            <a:r>
              <a:rPr lang="en-US" dirty="0" smtClean="0"/>
              <a:t>Ex: Digital Signal Processor.</a:t>
            </a:r>
          </a:p>
          <a:p>
            <a:pPr lvl="1"/>
            <a:r>
              <a:rPr lang="en-US" dirty="0" smtClean="0"/>
              <a:t>Sometimes “instructions” invoke HW coprocessors.</a:t>
            </a:r>
          </a:p>
          <a:p>
            <a:endParaRPr lang="en-US" dirty="0" smtClean="0"/>
          </a:p>
          <a:p>
            <a:r>
              <a:rPr lang="en-US" dirty="0" smtClean="0"/>
              <a:t>Graphics Processing Unit</a:t>
            </a:r>
          </a:p>
          <a:p>
            <a:pPr lvl="1"/>
            <a:r>
              <a:rPr lang="en-US" dirty="0" smtClean="0"/>
              <a:t>Delegate graphics computation to a separate processor</a:t>
            </a:r>
          </a:p>
          <a:p>
            <a:pPr lvl="1"/>
            <a:r>
              <a:rPr lang="en-US" dirty="0" smtClean="0"/>
              <a:t>First appear in the </a:t>
            </a:r>
            <a:r>
              <a:rPr lang="fr-FR" dirty="0" smtClean="0"/>
              <a:t>’</a:t>
            </a:r>
            <a:r>
              <a:rPr lang="en-US" dirty="0" smtClean="0"/>
              <a:t>80, until the turn of the century GPUs were HW processors (fixed functions)</a:t>
            </a:r>
          </a:p>
          <a:p>
            <a:pPr lvl="1"/>
            <a:r>
              <a:rPr lang="en-US" dirty="0" smtClean="0"/>
              <a:t>Now GPUs are ASIP – execute </a:t>
            </a:r>
            <a:r>
              <a:rPr lang="en-US" i="1" dirty="0" err="1" smtClean="0"/>
              <a:t>shader</a:t>
            </a:r>
            <a:r>
              <a:rPr lang="en-US" i="1" dirty="0" smtClean="0"/>
              <a:t> programs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New trend: GPGPU – execute computation on GPU.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643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21" y="228600"/>
            <a:ext cx="8825023" cy="68897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Ex: Real-Time Traffic Prediction Algorithms on GPU</a:t>
            </a:r>
            <a:endParaRPr lang="en-US" sz="2600" dirty="0"/>
          </a:p>
        </p:txBody>
      </p:sp>
      <p:sp>
        <p:nvSpPr>
          <p:cNvPr id="315" name="Slide Number Placeholder 3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608BF-BCE0-C44A-B751-C6C6CF2B56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19400"/>
            <a:ext cx="11588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808080"/>
                </a:solidFill>
              </a:rPr>
              <a:t>Datacenter</a:t>
            </a:r>
            <a:endParaRPr lang="en-US" u="sng" dirty="0">
              <a:solidFill>
                <a:srgbClr val="808080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28600" y="4572000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dirty="0">
                <a:solidFill>
                  <a:srgbClr val="808080"/>
                </a:solidFill>
              </a:rPr>
              <a:t>Historic Traffic Data</a:t>
            </a:r>
            <a:endParaRPr lang="en-US" dirty="0">
              <a:solidFill>
                <a:srgbClr val="808080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7086600" y="1981200"/>
            <a:ext cx="304800" cy="152400"/>
            <a:chOff x="1872" y="2496"/>
            <a:chExt cx="816" cy="378"/>
          </a:xfrm>
        </p:grpSpPr>
        <p:sp>
          <p:nvSpPr>
            <p:cNvPr id="10547" name="Rectangle 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8" name="Rectangle 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9" name="Rectangle 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0" name="Rectangle 1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1" name="Rectangle 1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2" name="Rectangle 1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21" name="Rectangle 1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22" name="Rectangle 1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620000" y="3733800"/>
            <a:ext cx="304800" cy="152400"/>
            <a:chOff x="2280" y="1928"/>
            <a:chExt cx="192" cy="96"/>
          </a:xfrm>
        </p:grpSpPr>
        <p:sp>
          <p:nvSpPr>
            <p:cNvPr id="10539" name="Rectangle 16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0" name="Rectangle 17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1" name="Rectangle 18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2" name="Rectangle 19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3" name="Rectangle 20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4" name="Rectangle 21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7391400" y="3962400"/>
            <a:ext cx="304800" cy="152400"/>
            <a:chOff x="2280" y="1928"/>
            <a:chExt cx="192" cy="96"/>
          </a:xfrm>
        </p:grpSpPr>
        <p:sp>
          <p:nvSpPr>
            <p:cNvPr id="10531" name="Rectangle 25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2" name="Rectangle 26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3" name="Rectangle 27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4" name="Rectangle 28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5" name="Rectangle 29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6" name="Rectangle 30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Rectangle 31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40" name="Rectangle 32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086600" y="4267200"/>
            <a:ext cx="304800" cy="152400"/>
            <a:chOff x="2280" y="1928"/>
            <a:chExt cx="192" cy="96"/>
          </a:xfrm>
        </p:grpSpPr>
        <p:sp>
          <p:nvSpPr>
            <p:cNvPr id="10523" name="Rectangle 34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4" name="Rectangle 35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5" name="Rectangle 36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6" name="Rectangle 37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7" name="Rectangle 38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8" name="Rectangle 39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Rectangle 40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49" name="Rectangle 41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7467600" y="4267200"/>
            <a:ext cx="304800" cy="152400"/>
            <a:chOff x="2280" y="1928"/>
            <a:chExt cx="192" cy="96"/>
          </a:xfrm>
        </p:grpSpPr>
        <p:sp>
          <p:nvSpPr>
            <p:cNvPr id="10515" name="Rectangle 43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6" name="Rectangle 44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7" name="Rectangle 45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8" name="Rectangle 46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9" name="Rectangle 47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0" name="Rectangle 48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7" name="Rectangle 49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58" name="Rectangle 50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6705600" y="2362200"/>
            <a:ext cx="304800" cy="152400"/>
            <a:chOff x="2280" y="1928"/>
            <a:chExt cx="192" cy="96"/>
          </a:xfrm>
        </p:grpSpPr>
        <p:sp>
          <p:nvSpPr>
            <p:cNvPr id="10507" name="Rectangle 52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8" name="Rectangle 53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9" name="Rectangle 54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0" name="Rectangle 55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1" name="Rectangle 56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2" name="Rectangle 57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66" name="Rectangle 58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67" name="Rectangle 59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6858000" y="2590800"/>
            <a:ext cx="304800" cy="152400"/>
            <a:chOff x="2280" y="1928"/>
            <a:chExt cx="192" cy="96"/>
          </a:xfrm>
        </p:grpSpPr>
        <p:sp>
          <p:nvSpPr>
            <p:cNvPr id="10499" name="Rectangle 61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0" name="Rectangle 62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1" name="Rectangle 63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2" name="Rectangle 64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3" name="Rectangle 65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4" name="Rectangle 66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75" name="Rectangle 67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76" name="Rectangle 68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 flipH="1">
            <a:off x="7543800" y="1981200"/>
            <a:ext cx="304800" cy="152400"/>
            <a:chOff x="1872" y="2496"/>
            <a:chExt cx="816" cy="378"/>
          </a:xfrm>
        </p:grpSpPr>
        <p:sp>
          <p:nvSpPr>
            <p:cNvPr id="10491" name="Rectangle 70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2" name="Rectangle 71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3" name="Rectangle 72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4" name="Rectangle 73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5" name="Rectangle 74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6" name="Rectangle 75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84" name="Rectangle 76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85" name="Rectangle 77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" name="Group 78"/>
          <p:cNvGrpSpPr>
            <a:grpSpLocks/>
          </p:cNvGrpSpPr>
          <p:nvPr/>
        </p:nvGrpSpPr>
        <p:grpSpPr bwMode="auto">
          <a:xfrm flipH="1">
            <a:off x="8382000" y="2438400"/>
            <a:ext cx="304800" cy="152400"/>
            <a:chOff x="1872" y="2496"/>
            <a:chExt cx="816" cy="378"/>
          </a:xfrm>
        </p:grpSpPr>
        <p:sp>
          <p:nvSpPr>
            <p:cNvPr id="10483" name="Rectangle 79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4" name="Rectangle 80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5" name="Rectangle 81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6" name="Rectangle 82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7" name="Rectangle 83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8" name="Rectangle 84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93" name="Rectangle 85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294" name="Rectangle 86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87"/>
          <p:cNvGrpSpPr>
            <a:grpSpLocks/>
          </p:cNvGrpSpPr>
          <p:nvPr/>
        </p:nvGrpSpPr>
        <p:grpSpPr bwMode="auto">
          <a:xfrm flipH="1">
            <a:off x="8382000" y="2667000"/>
            <a:ext cx="304800" cy="152400"/>
            <a:chOff x="1872" y="2496"/>
            <a:chExt cx="816" cy="378"/>
          </a:xfrm>
        </p:grpSpPr>
        <p:sp>
          <p:nvSpPr>
            <p:cNvPr id="10475" name="Rectangle 88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6" name="Rectangle 89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7" name="Rectangle 90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8" name="Rectangle 91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9" name="Rectangle 92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0" name="Rectangle 93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02" name="Rectangle 94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03" name="Rectangle 95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" name="Group 96"/>
          <p:cNvGrpSpPr>
            <a:grpSpLocks/>
          </p:cNvGrpSpPr>
          <p:nvPr/>
        </p:nvGrpSpPr>
        <p:grpSpPr bwMode="auto">
          <a:xfrm flipH="1">
            <a:off x="7924800" y="2667000"/>
            <a:ext cx="304800" cy="152400"/>
            <a:chOff x="1872" y="2496"/>
            <a:chExt cx="816" cy="378"/>
          </a:xfrm>
        </p:grpSpPr>
        <p:sp>
          <p:nvSpPr>
            <p:cNvPr id="10467" name="Rectangle 9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8" name="Rectangle 9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9" name="Rectangle 9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0" name="Rectangle 10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1" name="Rectangle 10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2" name="Rectangle 10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11" name="Rectangle 10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12" name="Rectangle 10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" name="Group 105"/>
          <p:cNvGrpSpPr>
            <a:grpSpLocks/>
          </p:cNvGrpSpPr>
          <p:nvPr/>
        </p:nvGrpSpPr>
        <p:grpSpPr bwMode="auto">
          <a:xfrm flipH="1">
            <a:off x="7010400" y="1447800"/>
            <a:ext cx="304800" cy="152400"/>
            <a:chOff x="1872" y="2496"/>
            <a:chExt cx="816" cy="378"/>
          </a:xfrm>
        </p:grpSpPr>
        <p:sp>
          <p:nvSpPr>
            <p:cNvPr id="10459" name="Rectangle 106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0" name="Rectangle 107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1" name="Rectangle 108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2" name="Rectangle 109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3" name="Rectangle 110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4" name="Rectangle 111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0" name="Rectangle 112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21" name="Rectangle 113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" name="Group 114"/>
          <p:cNvGrpSpPr>
            <a:grpSpLocks/>
          </p:cNvGrpSpPr>
          <p:nvPr/>
        </p:nvGrpSpPr>
        <p:grpSpPr bwMode="auto">
          <a:xfrm>
            <a:off x="7543800" y="3200400"/>
            <a:ext cx="304800" cy="152400"/>
            <a:chOff x="2280" y="1928"/>
            <a:chExt cx="192" cy="96"/>
          </a:xfrm>
        </p:grpSpPr>
        <p:sp>
          <p:nvSpPr>
            <p:cNvPr id="10451" name="Rectangle 115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2" name="Rectangle 116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3" name="Rectangle 117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4" name="Rectangle 118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5" name="Rectangle 119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6" name="Rectangle 120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29" name="Rectangle 121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30" name="Rectangle 122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7315200" y="3429000"/>
            <a:ext cx="304800" cy="152400"/>
            <a:chOff x="2280" y="1928"/>
            <a:chExt cx="192" cy="96"/>
          </a:xfrm>
        </p:grpSpPr>
        <p:sp>
          <p:nvSpPr>
            <p:cNvPr id="10443" name="Rectangle 124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4" name="Rectangle 125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5" name="Rectangle 126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6" name="Rectangle 127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7" name="Rectangle 128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8" name="Rectangle 129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38" name="Rectangle 130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39" name="Rectangle 131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7010400" y="3733800"/>
            <a:ext cx="304800" cy="152400"/>
            <a:chOff x="2280" y="1928"/>
            <a:chExt cx="192" cy="96"/>
          </a:xfrm>
        </p:grpSpPr>
        <p:sp>
          <p:nvSpPr>
            <p:cNvPr id="10435" name="Rectangle 133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6" name="Rectangle 134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7" name="Rectangle 135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8" name="Rectangle 136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9" name="Rectangle 137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0" name="Rectangle 138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47" name="Rectangle 139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48" name="Rectangle 140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7391400" y="3733800"/>
            <a:ext cx="304800" cy="152400"/>
            <a:chOff x="2280" y="1928"/>
            <a:chExt cx="192" cy="96"/>
          </a:xfrm>
        </p:grpSpPr>
        <p:sp>
          <p:nvSpPr>
            <p:cNvPr id="10427" name="Rectangle 142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8" name="Rectangle 143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9" name="Rectangle 144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0" name="Rectangle 145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1" name="Rectangle 146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2" name="Rectangle 147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56" name="Rectangle 148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57" name="Rectangle 149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150"/>
          <p:cNvGrpSpPr>
            <a:grpSpLocks/>
          </p:cNvGrpSpPr>
          <p:nvPr/>
        </p:nvGrpSpPr>
        <p:grpSpPr bwMode="auto">
          <a:xfrm>
            <a:off x="6629400" y="1828800"/>
            <a:ext cx="304800" cy="152400"/>
            <a:chOff x="2280" y="1928"/>
            <a:chExt cx="192" cy="96"/>
          </a:xfrm>
        </p:grpSpPr>
        <p:sp>
          <p:nvSpPr>
            <p:cNvPr id="10419" name="Rectangle 151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0" name="Rectangle 152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1" name="Rectangle 153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2" name="Rectangle 154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3" name="Rectangle 155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4" name="Rectangle 156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65" name="Rectangle 157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66" name="Rectangle 158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" name="Group 159"/>
          <p:cNvGrpSpPr>
            <a:grpSpLocks/>
          </p:cNvGrpSpPr>
          <p:nvPr/>
        </p:nvGrpSpPr>
        <p:grpSpPr bwMode="auto">
          <a:xfrm>
            <a:off x="6781800" y="2057400"/>
            <a:ext cx="304800" cy="152400"/>
            <a:chOff x="2280" y="1928"/>
            <a:chExt cx="192" cy="96"/>
          </a:xfrm>
        </p:grpSpPr>
        <p:sp>
          <p:nvSpPr>
            <p:cNvPr id="10411" name="Rectangle 160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2" name="Rectangle 161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3" name="Rectangle 162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4" name="Rectangle 163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5" name="Rectangle 164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6" name="Rectangle 165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74" name="Rectangle 166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75" name="Rectangle 167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0" name="Group 168"/>
          <p:cNvGrpSpPr>
            <a:grpSpLocks/>
          </p:cNvGrpSpPr>
          <p:nvPr/>
        </p:nvGrpSpPr>
        <p:grpSpPr bwMode="auto">
          <a:xfrm flipH="1">
            <a:off x="7467600" y="1447800"/>
            <a:ext cx="304800" cy="152400"/>
            <a:chOff x="1872" y="2496"/>
            <a:chExt cx="816" cy="378"/>
          </a:xfrm>
        </p:grpSpPr>
        <p:sp>
          <p:nvSpPr>
            <p:cNvPr id="10403" name="Rectangle 169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4" name="Rectangle 170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5" name="Rectangle 171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6" name="Rectangle 172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7" name="Rectangle 173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8" name="Rectangle 174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83" name="Rectangle 175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84" name="Rectangle 176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1" name="Group 177"/>
          <p:cNvGrpSpPr>
            <a:grpSpLocks/>
          </p:cNvGrpSpPr>
          <p:nvPr/>
        </p:nvGrpSpPr>
        <p:grpSpPr bwMode="auto">
          <a:xfrm flipH="1">
            <a:off x="8305800" y="1905000"/>
            <a:ext cx="304800" cy="152400"/>
            <a:chOff x="1872" y="2496"/>
            <a:chExt cx="816" cy="378"/>
          </a:xfrm>
        </p:grpSpPr>
        <p:sp>
          <p:nvSpPr>
            <p:cNvPr id="10395" name="Rectangle 178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" name="Rectangle 179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7" name="Rectangle 180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8" name="Rectangle 181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9" name="Rectangle 182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0" name="Rectangle 183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392" name="Rectangle 184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393" name="Rectangle 185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2" name="Group 186"/>
          <p:cNvGrpSpPr>
            <a:grpSpLocks/>
          </p:cNvGrpSpPr>
          <p:nvPr/>
        </p:nvGrpSpPr>
        <p:grpSpPr bwMode="auto">
          <a:xfrm flipH="1">
            <a:off x="8305800" y="2133600"/>
            <a:ext cx="304800" cy="152400"/>
            <a:chOff x="1872" y="2496"/>
            <a:chExt cx="816" cy="378"/>
          </a:xfrm>
        </p:grpSpPr>
        <p:sp>
          <p:nvSpPr>
            <p:cNvPr id="10387" name="Rectangle 18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8" name="Rectangle 18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" name="Rectangle 18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" name="Rectangle 19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" name="Rectangle 19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" name="Rectangle 19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01" name="Rectangle 19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02" name="Rectangle 19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" name="Group 195"/>
          <p:cNvGrpSpPr>
            <a:grpSpLocks/>
          </p:cNvGrpSpPr>
          <p:nvPr/>
        </p:nvGrpSpPr>
        <p:grpSpPr bwMode="auto">
          <a:xfrm flipH="1">
            <a:off x="7848600" y="2133600"/>
            <a:ext cx="304800" cy="152400"/>
            <a:chOff x="1872" y="2496"/>
            <a:chExt cx="816" cy="378"/>
          </a:xfrm>
        </p:grpSpPr>
        <p:sp>
          <p:nvSpPr>
            <p:cNvPr id="10379" name="Rectangle 196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0" name="Rectangle 197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1" name="Rectangle 198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2" name="Rectangle 199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3" name="Rectangle 200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4" name="Rectangle 201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0" name="Rectangle 202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11" name="Rectangle 203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" name="Group 204"/>
          <p:cNvGrpSpPr>
            <a:grpSpLocks/>
          </p:cNvGrpSpPr>
          <p:nvPr/>
        </p:nvGrpSpPr>
        <p:grpSpPr bwMode="auto">
          <a:xfrm flipH="1">
            <a:off x="7086600" y="2895600"/>
            <a:ext cx="304800" cy="152400"/>
            <a:chOff x="1872" y="2496"/>
            <a:chExt cx="816" cy="378"/>
          </a:xfrm>
        </p:grpSpPr>
        <p:sp>
          <p:nvSpPr>
            <p:cNvPr id="10371" name="Rectangle 205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2" name="Rectangle 206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3" name="Rectangle 207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4" name="Rectangle 208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5" name="Rectangle 209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6" name="Rectangle 210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19" name="Rectangle 211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20" name="Rectangle 212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" name="Group 213"/>
          <p:cNvGrpSpPr>
            <a:grpSpLocks/>
          </p:cNvGrpSpPr>
          <p:nvPr/>
        </p:nvGrpSpPr>
        <p:grpSpPr bwMode="auto">
          <a:xfrm>
            <a:off x="7620000" y="4648200"/>
            <a:ext cx="304800" cy="152400"/>
            <a:chOff x="2280" y="1928"/>
            <a:chExt cx="192" cy="96"/>
          </a:xfrm>
        </p:grpSpPr>
        <p:sp>
          <p:nvSpPr>
            <p:cNvPr id="10363" name="Rectangle 214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4" name="Rectangle 215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5" name="Rectangle 216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6" name="Rectangle 217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7" name="Rectangle 218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8" name="Rectangle 219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28" name="Rectangle 220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29" name="Rectangle 221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" name="Group 222"/>
          <p:cNvGrpSpPr>
            <a:grpSpLocks/>
          </p:cNvGrpSpPr>
          <p:nvPr/>
        </p:nvGrpSpPr>
        <p:grpSpPr bwMode="auto">
          <a:xfrm>
            <a:off x="7391400" y="4876800"/>
            <a:ext cx="304800" cy="152400"/>
            <a:chOff x="2280" y="1928"/>
            <a:chExt cx="192" cy="96"/>
          </a:xfrm>
        </p:grpSpPr>
        <p:sp>
          <p:nvSpPr>
            <p:cNvPr id="10355" name="Rectangle 223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6" name="Rectangle 224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7" name="Rectangle 225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8" name="Rectangle 226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9" name="Rectangle 227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0" name="Rectangle 228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37" name="Rectangle 229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38" name="Rectangle 230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7" name="Group 231"/>
          <p:cNvGrpSpPr>
            <a:grpSpLocks/>
          </p:cNvGrpSpPr>
          <p:nvPr/>
        </p:nvGrpSpPr>
        <p:grpSpPr bwMode="auto">
          <a:xfrm>
            <a:off x="7086600" y="5181600"/>
            <a:ext cx="304800" cy="152400"/>
            <a:chOff x="2280" y="1928"/>
            <a:chExt cx="192" cy="96"/>
          </a:xfrm>
        </p:grpSpPr>
        <p:sp>
          <p:nvSpPr>
            <p:cNvPr id="10347" name="Rectangle 232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" name="Rectangle 233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" name="Rectangle 234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" name="Rectangle 235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1" name="Rectangle 236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2" name="Rectangle 237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46" name="Rectangle 238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47" name="Rectangle 239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8" name="Group 240"/>
          <p:cNvGrpSpPr>
            <a:grpSpLocks/>
          </p:cNvGrpSpPr>
          <p:nvPr/>
        </p:nvGrpSpPr>
        <p:grpSpPr bwMode="auto">
          <a:xfrm>
            <a:off x="7467600" y="5181600"/>
            <a:ext cx="304800" cy="152400"/>
            <a:chOff x="2280" y="1928"/>
            <a:chExt cx="192" cy="96"/>
          </a:xfrm>
        </p:grpSpPr>
        <p:sp>
          <p:nvSpPr>
            <p:cNvPr id="10339" name="Rectangle 241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0" name="Rectangle 242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1" name="Rectangle 243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" name="Rectangle 244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" name="Rectangle 245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" name="Rectangle 246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55" name="Rectangle 247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56" name="Rectangle 248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9" name="Group 249"/>
          <p:cNvGrpSpPr>
            <a:grpSpLocks/>
          </p:cNvGrpSpPr>
          <p:nvPr/>
        </p:nvGrpSpPr>
        <p:grpSpPr bwMode="auto">
          <a:xfrm>
            <a:off x="6705600" y="3276600"/>
            <a:ext cx="304800" cy="152400"/>
            <a:chOff x="2280" y="1928"/>
            <a:chExt cx="192" cy="96"/>
          </a:xfrm>
        </p:grpSpPr>
        <p:sp>
          <p:nvSpPr>
            <p:cNvPr id="10331" name="Rectangle 250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2" name="Rectangle 251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3" name="Rectangle 252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4" name="Rectangle 253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5" name="Rectangle 254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6" name="Rectangle 255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64" name="Rectangle 256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65" name="Rectangle 257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0" name="Group 258"/>
          <p:cNvGrpSpPr>
            <a:grpSpLocks/>
          </p:cNvGrpSpPr>
          <p:nvPr/>
        </p:nvGrpSpPr>
        <p:grpSpPr bwMode="auto">
          <a:xfrm>
            <a:off x="6858000" y="3505200"/>
            <a:ext cx="304800" cy="152400"/>
            <a:chOff x="2280" y="1928"/>
            <a:chExt cx="192" cy="96"/>
          </a:xfrm>
        </p:grpSpPr>
        <p:sp>
          <p:nvSpPr>
            <p:cNvPr id="10323" name="Rectangle 259"/>
            <p:cNvSpPr>
              <a:spLocks noChangeArrowheads="1"/>
            </p:cNvSpPr>
            <p:nvPr/>
          </p:nvSpPr>
          <p:spPr bwMode="auto">
            <a:xfrm>
              <a:off x="2303" y="2012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4" name="Rectangle 260"/>
            <p:cNvSpPr>
              <a:spLocks noChangeArrowheads="1"/>
            </p:cNvSpPr>
            <p:nvPr/>
          </p:nvSpPr>
          <p:spPr bwMode="auto">
            <a:xfrm>
              <a:off x="2427" y="2012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5" name="Rectangle 261"/>
            <p:cNvSpPr>
              <a:spLocks noChangeArrowheads="1"/>
            </p:cNvSpPr>
            <p:nvPr/>
          </p:nvSpPr>
          <p:spPr bwMode="auto">
            <a:xfrm>
              <a:off x="2303" y="1928"/>
              <a:ext cx="33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6" name="Rectangle 262"/>
            <p:cNvSpPr>
              <a:spLocks noChangeArrowheads="1"/>
            </p:cNvSpPr>
            <p:nvPr/>
          </p:nvSpPr>
          <p:spPr bwMode="auto">
            <a:xfrm>
              <a:off x="2427" y="1928"/>
              <a:ext cx="34" cy="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7" name="Rectangle 263"/>
            <p:cNvSpPr>
              <a:spLocks noChangeArrowheads="1"/>
            </p:cNvSpPr>
            <p:nvPr/>
          </p:nvSpPr>
          <p:spPr bwMode="auto">
            <a:xfrm>
              <a:off x="2280" y="1933"/>
              <a:ext cx="192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8" name="Rectangle 264"/>
            <p:cNvSpPr>
              <a:spLocks noChangeArrowheads="1"/>
            </p:cNvSpPr>
            <p:nvPr/>
          </p:nvSpPr>
          <p:spPr bwMode="auto">
            <a:xfrm>
              <a:off x="2359" y="1933"/>
              <a:ext cx="68" cy="86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73" name="Rectangle 265"/>
            <p:cNvSpPr>
              <a:spLocks noChangeArrowheads="1"/>
            </p:cNvSpPr>
            <p:nvPr/>
          </p:nvSpPr>
          <p:spPr bwMode="auto">
            <a:xfrm>
              <a:off x="2325" y="1933"/>
              <a:ext cx="34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74" name="Rectangle 266"/>
            <p:cNvSpPr>
              <a:spLocks noChangeArrowheads="1"/>
            </p:cNvSpPr>
            <p:nvPr/>
          </p:nvSpPr>
          <p:spPr bwMode="auto">
            <a:xfrm>
              <a:off x="2427" y="1933"/>
              <a:ext cx="22" cy="8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1" name="Group 267"/>
          <p:cNvGrpSpPr>
            <a:grpSpLocks/>
          </p:cNvGrpSpPr>
          <p:nvPr/>
        </p:nvGrpSpPr>
        <p:grpSpPr bwMode="auto">
          <a:xfrm flipH="1">
            <a:off x="7543800" y="2895600"/>
            <a:ext cx="304800" cy="152400"/>
            <a:chOff x="1872" y="2496"/>
            <a:chExt cx="816" cy="378"/>
          </a:xfrm>
        </p:grpSpPr>
        <p:sp>
          <p:nvSpPr>
            <p:cNvPr id="10315" name="Rectangle 268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6" name="Rectangle 269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7" name="Rectangle 270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8" name="Rectangle 271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9" name="Rectangle 272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0" name="Rectangle 273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82" name="Rectangle 274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83" name="Rectangle 275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4208" name="Group 276"/>
          <p:cNvGrpSpPr>
            <a:grpSpLocks/>
          </p:cNvGrpSpPr>
          <p:nvPr/>
        </p:nvGrpSpPr>
        <p:grpSpPr bwMode="auto">
          <a:xfrm flipH="1">
            <a:off x="8382000" y="3352800"/>
            <a:ext cx="304800" cy="152400"/>
            <a:chOff x="1872" y="2496"/>
            <a:chExt cx="816" cy="378"/>
          </a:xfrm>
        </p:grpSpPr>
        <p:sp>
          <p:nvSpPr>
            <p:cNvPr id="10307" name="Rectangle 277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8" name="Rectangle 278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9" name="Rectangle 279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0" name="Rectangle 280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1" name="Rectangle 281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2" name="Rectangle 282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491" name="Rectangle 283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492" name="Rectangle 284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4209" name="Group 285"/>
          <p:cNvGrpSpPr>
            <a:grpSpLocks/>
          </p:cNvGrpSpPr>
          <p:nvPr/>
        </p:nvGrpSpPr>
        <p:grpSpPr bwMode="auto">
          <a:xfrm flipH="1">
            <a:off x="8382000" y="3581400"/>
            <a:ext cx="304800" cy="152400"/>
            <a:chOff x="1872" y="2496"/>
            <a:chExt cx="816" cy="378"/>
          </a:xfrm>
        </p:grpSpPr>
        <p:sp>
          <p:nvSpPr>
            <p:cNvPr id="10299" name="Rectangle 286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0" name="Rectangle 287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1" name="Rectangle 288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2" name="Rectangle 289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3" name="Rectangle 290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4" name="Rectangle 291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0" name="Rectangle 292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501" name="Rectangle 293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94210" name="Group 294"/>
          <p:cNvGrpSpPr>
            <a:grpSpLocks/>
          </p:cNvGrpSpPr>
          <p:nvPr/>
        </p:nvGrpSpPr>
        <p:grpSpPr bwMode="auto">
          <a:xfrm flipH="1">
            <a:off x="7924800" y="3581400"/>
            <a:ext cx="304800" cy="152400"/>
            <a:chOff x="1872" y="2496"/>
            <a:chExt cx="816" cy="378"/>
          </a:xfrm>
        </p:grpSpPr>
        <p:sp>
          <p:nvSpPr>
            <p:cNvPr id="10291" name="Rectangle 295"/>
            <p:cNvSpPr>
              <a:spLocks noChangeArrowheads="1"/>
            </p:cNvSpPr>
            <p:nvPr/>
          </p:nvSpPr>
          <p:spPr bwMode="auto">
            <a:xfrm>
              <a:off x="1968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2" name="Rectangle 296"/>
            <p:cNvSpPr>
              <a:spLocks noChangeArrowheads="1"/>
            </p:cNvSpPr>
            <p:nvPr/>
          </p:nvSpPr>
          <p:spPr bwMode="auto">
            <a:xfrm>
              <a:off x="2496" y="282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3" name="Rectangle 297"/>
            <p:cNvSpPr>
              <a:spLocks noChangeArrowheads="1"/>
            </p:cNvSpPr>
            <p:nvPr/>
          </p:nvSpPr>
          <p:spPr bwMode="auto">
            <a:xfrm>
              <a:off x="1968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4" name="Rectangle 298"/>
            <p:cNvSpPr>
              <a:spLocks noChangeArrowheads="1"/>
            </p:cNvSpPr>
            <p:nvPr/>
          </p:nvSpPr>
          <p:spPr bwMode="auto">
            <a:xfrm>
              <a:off x="2496" y="2496"/>
              <a:ext cx="144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5" name="Rectangle 299"/>
            <p:cNvSpPr>
              <a:spLocks noChangeArrowheads="1"/>
            </p:cNvSpPr>
            <p:nvPr/>
          </p:nvSpPr>
          <p:spPr bwMode="auto">
            <a:xfrm>
              <a:off x="1872" y="2517"/>
              <a:ext cx="8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6" name="Rectangle 300"/>
            <p:cNvSpPr>
              <a:spLocks noChangeArrowheads="1"/>
            </p:cNvSpPr>
            <p:nvPr/>
          </p:nvSpPr>
          <p:spPr bwMode="auto">
            <a:xfrm>
              <a:off x="2208" y="2517"/>
              <a:ext cx="28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509" name="Rectangle 301"/>
            <p:cNvSpPr>
              <a:spLocks noChangeArrowheads="1"/>
            </p:cNvSpPr>
            <p:nvPr/>
          </p:nvSpPr>
          <p:spPr bwMode="auto">
            <a:xfrm>
              <a:off x="2063" y="2516"/>
              <a:ext cx="145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510" name="Rectangle 302"/>
            <p:cNvSpPr>
              <a:spLocks noChangeArrowheads="1"/>
            </p:cNvSpPr>
            <p:nvPr/>
          </p:nvSpPr>
          <p:spPr bwMode="auto">
            <a:xfrm>
              <a:off x="2497" y="2516"/>
              <a:ext cx="94" cy="33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9" name="Text Box 303"/>
          <p:cNvSpPr txBox="1">
            <a:spLocks noChangeArrowheads="1"/>
          </p:cNvSpPr>
          <p:nvPr/>
        </p:nvSpPr>
        <p:spPr bwMode="auto">
          <a:xfrm>
            <a:off x="5435600" y="541020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808080"/>
                </a:solidFill>
              </a:rPr>
              <a:t>Large Number of Vehicles</a:t>
            </a:r>
          </a:p>
        </p:txBody>
      </p:sp>
      <p:grpSp>
        <p:nvGrpSpPr>
          <p:cNvPr id="94211" name="Group 304"/>
          <p:cNvGrpSpPr>
            <a:grpSpLocks/>
          </p:cNvGrpSpPr>
          <p:nvPr/>
        </p:nvGrpSpPr>
        <p:grpSpPr bwMode="auto">
          <a:xfrm>
            <a:off x="2514604" y="2513014"/>
            <a:ext cx="3776668" cy="687388"/>
            <a:chOff x="1584" y="1583"/>
            <a:chExt cx="2379" cy="433"/>
          </a:xfrm>
        </p:grpSpPr>
        <p:sp>
          <p:nvSpPr>
            <p:cNvPr id="10288" name="Line 305"/>
            <p:cNvSpPr>
              <a:spLocks noChangeShapeType="1"/>
            </p:cNvSpPr>
            <p:nvPr/>
          </p:nvSpPr>
          <p:spPr bwMode="auto">
            <a:xfrm flipH="1">
              <a:off x="1776" y="2016"/>
              <a:ext cx="21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9" name="Text Box 306"/>
            <p:cNvSpPr txBox="1">
              <a:spLocks noChangeArrowheads="1"/>
            </p:cNvSpPr>
            <p:nvPr/>
          </p:nvSpPr>
          <p:spPr bwMode="auto">
            <a:xfrm>
              <a:off x="1769" y="1583"/>
              <a:ext cx="21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smtClean="0">
                  <a:solidFill>
                    <a:schemeClr val="bg2"/>
                  </a:solidFill>
                </a:rPr>
                <a:t>On-line Vehicle Traffic Congestion </a:t>
              </a:r>
              <a:r>
                <a:rPr lang="en-US" sz="1800" dirty="0">
                  <a:solidFill>
                    <a:schemeClr val="bg2"/>
                  </a:solidFill>
                </a:rPr>
                <a:t>Probing</a:t>
              </a:r>
            </a:p>
          </p:txBody>
        </p:sp>
        <p:sp>
          <p:nvSpPr>
            <p:cNvPr id="10290" name="Oval 307"/>
            <p:cNvSpPr>
              <a:spLocks noChangeArrowheads="1"/>
            </p:cNvSpPr>
            <p:nvPr/>
          </p:nvSpPr>
          <p:spPr bwMode="auto">
            <a:xfrm>
              <a:off x="1584" y="1776"/>
              <a:ext cx="213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4212" name="Group 308"/>
          <p:cNvGrpSpPr>
            <a:grpSpLocks/>
          </p:cNvGrpSpPr>
          <p:nvPr/>
        </p:nvGrpSpPr>
        <p:grpSpPr bwMode="auto">
          <a:xfrm>
            <a:off x="0" y="1828800"/>
            <a:ext cx="2895600" cy="946150"/>
            <a:chOff x="0" y="1152"/>
            <a:chExt cx="1824" cy="596"/>
          </a:xfrm>
        </p:grpSpPr>
        <p:sp>
          <p:nvSpPr>
            <p:cNvPr id="10286" name="Text Box 309"/>
            <p:cNvSpPr txBox="1">
              <a:spLocks noChangeArrowheads="1"/>
            </p:cNvSpPr>
            <p:nvPr/>
          </p:nvSpPr>
          <p:spPr bwMode="auto">
            <a:xfrm>
              <a:off x="0" y="1344"/>
              <a:ext cx="18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b="1">
                  <a:solidFill>
                    <a:schemeClr val="accent2"/>
                  </a:solidFill>
                </a:rPr>
                <a:t>Real-Time Congestion Prediction</a:t>
              </a:r>
            </a:p>
          </p:txBody>
        </p:sp>
        <p:sp>
          <p:nvSpPr>
            <p:cNvPr id="10287" name="Oval 310"/>
            <p:cNvSpPr>
              <a:spLocks noChangeArrowheads="1"/>
            </p:cNvSpPr>
            <p:nvPr/>
          </p:nvSpPr>
          <p:spPr bwMode="auto">
            <a:xfrm>
              <a:off x="48" y="1152"/>
              <a:ext cx="213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4213" name="Group 311"/>
          <p:cNvGrpSpPr>
            <a:grpSpLocks/>
          </p:cNvGrpSpPr>
          <p:nvPr/>
        </p:nvGrpSpPr>
        <p:grpSpPr bwMode="auto">
          <a:xfrm>
            <a:off x="2590800" y="3886198"/>
            <a:ext cx="3657600" cy="798513"/>
            <a:chOff x="1632" y="2448"/>
            <a:chExt cx="2304" cy="503"/>
          </a:xfrm>
        </p:grpSpPr>
        <p:sp>
          <p:nvSpPr>
            <p:cNvPr id="10283" name="Line 312"/>
            <p:cNvSpPr>
              <a:spLocks noChangeShapeType="1"/>
            </p:cNvSpPr>
            <p:nvPr/>
          </p:nvSpPr>
          <p:spPr bwMode="auto">
            <a:xfrm>
              <a:off x="1824" y="2448"/>
              <a:ext cx="21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4" name="Text Box 313"/>
            <p:cNvSpPr txBox="1">
              <a:spLocks noChangeArrowheads="1"/>
            </p:cNvSpPr>
            <p:nvPr/>
          </p:nvSpPr>
          <p:spPr bwMode="auto">
            <a:xfrm>
              <a:off x="1742" y="2544"/>
              <a:ext cx="219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ts val="0"/>
                </a:spcBef>
              </a:pPr>
              <a:r>
                <a:rPr lang="en-US" sz="1800" dirty="0">
                  <a:solidFill>
                    <a:srgbClr val="FF0000"/>
                  </a:solidFill>
                </a:rPr>
                <a:t>Real-Time Route </a:t>
              </a:r>
              <a:r>
                <a:rPr lang="en-US" sz="1800" dirty="0" smtClean="0">
                  <a:solidFill>
                    <a:srgbClr val="FF0000"/>
                  </a:solidFill>
                </a:rPr>
                <a:t>Assignment</a:t>
              </a:r>
            </a:p>
            <a:p>
              <a:pPr algn="ctr" eaLnBrk="0" hangingPunct="0">
                <a:spcBef>
                  <a:spcPts val="0"/>
                </a:spcBef>
              </a:pPr>
              <a:r>
                <a:rPr lang="en-US" sz="1800" dirty="0" smtClean="0">
                  <a:solidFill>
                    <a:srgbClr val="FF0000"/>
                  </a:solidFill>
                </a:rPr>
                <a:t>[MAIN FOCUS]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10285" name="Oval 314"/>
            <p:cNvSpPr>
              <a:spLocks noChangeArrowheads="1"/>
            </p:cNvSpPr>
            <p:nvPr/>
          </p:nvSpPr>
          <p:spPr bwMode="auto">
            <a:xfrm>
              <a:off x="1632" y="2496"/>
              <a:ext cx="213" cy="2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80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16" name="Rectangle 315"/>
          <p:cNvSpPr/>
          <p:nvPr/>
        </p:nvSpPr>
        <p:spPr bwMode="auto">
          <a:xfrm>
            <a:off x="7587041" y="6193784"/>
            <a:ext cx="1556959" cy="66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Reconfigurable FPGA</a:t>
            </a:r>
          </a:p>
          <a:p>
            <a:pPr lvl="1"/>
            <a:r>
              <a:rPr lang="en-US" dirty="0" smtClean="0"/>
              <a:t>Logic circuits that can be programmed after production</a:t>
            </a:r>
          </a:p>
          <a:p>
            <a:pPr lvl="1"/>
            <a:r>
              <a:rPr lang="en-US" dirty="0" smtClean="0"/>
              <a:t>Static reconfiguration: configure FPGA before booting</a:t>
            </a:r>
          </a:p>
          <a:p>
            <a:pPr lvl="1"/>
            <a:r>
              <a:rPr lang="en-US" dirty="0" smtClean="0"/>
              <a:t>Dynamic reconfiguration: change logic at run-time</a:t>
            </a:r>
          </a:p>
          <a:p>
            <a:endParaRPr lang="en-US" dirty="0" smtClean="0"/>
          </a:p>
          <a:p>
            <a:r>
              <a:rPr lang="en-US" dirty="0" smtClean="0"/>
              <a:t>Coarse-Grained Devices</a:t>
            </a:r>
          </a:p>
          <a:p>
            <a:pPr lvl="1"/>
            <a:r>
              <a:rPr lang="en-US" dirty="0" smtClean="0"/>
              <a:t>Similar to FPGA, but the logic is more constrained.</a:t>
            </a:r>
          </a:p>
          <a:p>
            <a:pPr lvl="1"/>
            <a:r>
              <a:rPr lang="en-US" dirty="0" smtClean="0"/>
              <a:t>Device typically composed of word-wide reconfigurable blocks implementing ALU operations, together with registers, mux/</a:t>
            </a:r>
            <a:r>
              <a:rPr lang="en-US" dirty="0" err="1" smtClean="0"/>
              <a:t>demux</a:t>
            </a:r>
            <a:r>
              <a:rPr lang="en-US" dirty="0"/>
              <a:t> </a:t>
            </a:r>
            <a:r>
              <a:rPr lang="en-US" dirty="0" smtClean="0"/>
              <a:t>and programmable interconnects.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6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/>
              <a:t>P</a:t>
            </a:r>
            <a:r>
              <a:rPr lang="en-US" dirty="0" smtClean="0"/>
              <a:t>rocessors</a:t>
            </a:r>
          </a:p>
          <a:p>
            <a:pPr lvl="1"/>
            <a:r>
              <a:rPr lang="en-US" dirty="0" smtClean="0"/>
              <a:t>ASIC logic block executing a specific function.</a:t>
            </a:r>
          </a:p>
          <a:p>
            <a:pPr lvl="1"/>
            <a:r>
              <a:rPr lang="en-US" dirty="0" smtClean="0"/>
              <a:t>Directly connected to the global system interconnects.</a:t>
            </a:r>
          </a:p>
          <a:p>
            <a:pPr lvl="1"/>
            <a:r>
              <a:rPr lang="en-US" dirty="0" smtClean="0"/>
              <a:t>Typically an active device (i.e., DMA capable).</a:t>
            </a:r>
          </a:p>
          <a:p>
            <a:pPr lvl="1"/>
            <a:r>
              <a:rPr lang="en-US" dirty="0" smtClean="0"/>
              <a:t>Can be more or less programmable.</a:t>
            </a:r>
          </a:p>
          <a:p>
            <a:pPr lvl="1"/>
            <a:r>
              <a:rPr lang="en-US" dirty="0" smtClean="0"/>
              <a:t>Ex#1: cellular baseband decoders – not programmable.</a:t>
            </a:r>
          </a:p>
          <a:p>
            <a:pPr lvl="1"/>
            <a:r>
              <a:rPr lang="en-US" dirty="0" smtClean="0"/>
              <a:t>Ex#2: video decoder – often highly programmable (sometimes more of an ASIP).</a:t>
            </a:r>
          </a:p>
          <a:p>
            <a:r>
              <a:rPr lang="en-US" dirty="0" smtClean="0"/>
              <a:t>I/O Processor</a:t>
            </a:r>
          </a:p>
          <a:p>
            <a:pPr lvl="1"/>
            <a:r>
              <a:rPr lang="en-US" dirty="0" smtClean="0"/>
              <a:t>Same as before, but dedicated to I/O processing.</a:t>
            </a:r>
          </a:p>
          <a:p>
            <a:pPr lvl="1"/>
            <a:r>
              <a:rPr lang="en-US" dirty="0" smtClean="0"/>
              <a:t>Ex: accelerated Ethernet NICs – move some portion of the TPC/IP stack in HW.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889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61238"/>
            <a:ext cx="8565158" cy="5610446"/>
          </a:xfrm>
        </p:spPr>
        <p:txBody>
          <a:bodyPr/>
          <a:lstStyle/>
          <a:p>
            <a:r>
              <a:rPr lang="en-US" sz="2200" dirty="0" smtClean="0"/>
              <a:t>Additional details: general purpose computing on GPU.</a:t>
            </a:r>
          </a:p>
          <a:p>
            <a:endParaRPr lang="en-CA" sz="2200" dirty="0" smtClean="0"/>
          </a:p>
          <a:p>
            <a:r>
              <a:rPr lang="en-CA" sz="2200" dirty="0" smtClean="0"/>
              <a:t>The </a:t>
            </a:r>
            <a:r>
              <a:rPr lang="en-CA" sz="2200" dirty="0"/>
              <a:t>elephant in the room: two competing standards…</a:t>
            </a:r>
          </a:p>
          <a:p>
            <a:pPr lvl="1"/>
            <a:r>
              <a:rPr lang="en-CA" sz="2200" dirty="0"/>
              <a:t>CUDA: </a:t>
            </a:r>
            <a:r>
              <a:rPr lang="en-CA" sz="2200" dirty="0" err="1"/>
              <a:t>Nvidia</a:t>
            </a:r>
            <a:r>
              <a:rPr lang="en-CA" sz="2200" dirty="0"/>
              <a:t> only. Exports more information on underlying architecture. Arguably better supported (started earlier, single vendor). Popular for high-performance computing.</a:t>
            </a:r>
          </a:p>
          <a:p>
            <a:pPr lvl="1"/>
            <a:r>
              <a:rPr lang="en-CA" sz="2200" dirty="0" err="1"/>
              <a:t>OpenCL</a:t>
            </a:r>
            <a:r>
              <a:rPr lang="en-CA" sz="2200" dirty="0"/>
              <a:t>: portable, supported by AMD and everybody else. Popular for embedded systems</a:t>
            </a:r>
            <a:r>
              <a:rPr lang="en-CA" sz="2200" dirty="0" smtClean="0"/>
              <a:t>.</a:t>
            </a:r>
            <a:endParaRPr lang="en-CA" sz="2200" dirty="0"/>
          </a:p>
          <a:p>
            <a:r>
              <a:rPr lang="en-CA" sz="2200" dirty="0"/>
              <a:t>The GPU executes “kernels” (GPGPU equivalent of </a:t>
            </a:r>
            <a:r>
              <a:rPr lang="en-CA" sz="2200" dirty="0" err="1"/>
              <a:t>shaders</a:t>
            </a:r>
            <a:r>
              <a:rPr lang="en-CA" sz="2200" dirty="0" smtClean="0"/>
              <a:t>).</a:t>
            </a:r>
            <a:endParaRPr lang="en-CA" sz="2200" dirty="0"/>
          </a:p>
          <a:p>
            <a:pPr lvl="1"/>
            <a:r>
              <a:rPr lang="en-CA" sz="2200" dirty="0"/>
              <a:t>Subset of C/C++ with extensions to declare how variables are </a:t>
            </a:r>
            <a:r>
              <a:rPr lang="en-CA" sz="2200" dirty="0" smtClean="0"/>
              <a:t>shared.</a:t>
            </a:r>
            <a:endParaRPr lang="en-CA" sz="2200" dirty="0"/>
          </a:p>
          <a:p>
            <a:r>
              <a:rPr lang="en-CA" sz="2200" dirty="0"/>
              <a:t>The CPU must prepare the kernel and data used by GPU and start the </a:t>
            </a:r>
            <a:r>
              <a:rPr lang="en-CA" sz="2200" dirty="0" smtClean="0"/>
              <a:t>processing.</a:t>
            </a:r>
            <a:endParaRPr lang="en-CA" sz="2200" dirty="0"/>
          </a:p>
          <a:p>
            <a:pPr lvl="1"/>
            <a:r>
              <a:rPr lang="en-CA" sz="2200" dirty="0"/>
              <a:t>Typically the most complex part of the process…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1934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Architecture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2798" y="1024467"/>
            <a:ext cx="4174069" cy="5300133"/>
          </a:xfrm>
        </p:spPr>
        <p:txBody>
          <a:bodyPr/>
          <a:lstStyle/>
          <a:p>
            <a:r>
              <a:rPr lang="en-CA" sz="2200" dirty="0" smtClean="0"/>
              <a:t>Set of multiprocessor units</a:t>
            </a:r>
          </a:p>
          <a:p>
            <a:pPr lvl="1"/>
            <a:r>
              <a:rPr lang="en-CA" sz="2200" dirty="0" err="1" smtClean="0"/>
              <a:t>Nvidia</a:t>
            </a:r>
            <a:r>
              <a:rPr lang="en-CA" sz="2200" dirty="0" smtClean="0"/>
              <a:t>: SMX</a:t>
            </a:r>
          </a:p>
          <a:p>
            <a:pPr lvl="1"/>
            <a:r>
              <a:rPr lang="en-CA" sz="2200" dirty="0" smtClean="0"/>
              <a:t>AMD: Compute Units</a:t>
            </a:r>
          </a:p>
          <a:p>
            <a:r>
              <a:rPr lang="en-CA" sz="2200" dirty="0" smtClean="0"/>
              <a:t>One instruction unit for all processors in a </a:t>
            </a:r>
            <a:r>
              <a:rPr lang="en-CA" sz="2200" dirty="0" err="1" smtClean="0"/>
              <a:t>multiproc</a:t>
            </a:r>
            <a:r>
              <a:rPr lang="en-CA" sz="2200" dirty="0" smtClean="0"/>
              <a:t> unit</a:t>
            </a:r>
            <a:endParaRPr lang="en-CA" sz="2200" dirty="0"/>
          </a:p>
          <a:p>
            <a:r>
              <a:rPr lang="en-CA" sz="2200" dirty="0" smtClean="0"/>
              <a:t>Complex memory hierarchy</a:t>
            </a:r>
          </a:p>
          <a:p>
            <a:pPr lvl="1"/>
            <a:r>
              <a:rPr lang="en-CA" sz="2200" dirty="0" smtClean="0"/>
              <a:t>Registers</a:t>
            </a:r>
          </a:p>
          <a:p>
            <a:pPr lvl="1"/>
            <a:r>
              <a:rPr lang="en-CA" sz="2200" dirty="0" smtClean="0"/>
              <a:t>Multiple local memories (differs based on architecture)</a:t>
            </a:r>
          </a:p>
          <a:p>
            <a:pPr lvl="1"/>
            <a:r>
              <a:rPr lang="en-CA" sz="2200" dirty="0" smtClean="0"/>
              <a:t>Device memory (fast DRAM) shared among all multiprocessors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-2" y="956930"/>
            <a:ext cx="4622800" cy="5480296"/>
            <a:chOff x="302003" y="29104"/>
            <a:chExt cx="5438776" cy="6562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04" y="3077104"/>
              <a:ext cx="5438775" cy="351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03" y="29104"/>
              <a:ext cx="543877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650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3503</TotalTime>
  <Words>1835</Words>
  <Application>Microsoft Macintosh PowerPoint</Application>
  <PresentationFormat>On-screen Show (4:3)</PresentationFormat>
  <Paragraphs>344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Engineering_Black</vt:lpstr>
      <vt:lpstr>Office Theme</vt:lpstr>
      <vt:lpstr>Equation</vt:lpstr>
      <vt:lpstr>Microsoft Equation 3.0</vt:lpstr>
      <vt:lpstr>ECE 720T5 Winter 2014       Cyber-Physical Systems</vt:lpstr>
      <vt:lpstr>Topic Today: Heterogeneous Systems </vt:lpstr>
      <vt:lpstr>Processing Elements</vt:lpstr>
      <vt:lpstr>Processing Elements</vt:lpstr>
      <vt:lpstr>Ex: Real-Time Traffic Prediction Algorithms on GPU</vt:lpstr>
      <vt:lpstr>Processing Elements</vt:lpstr>
      <vt:lpstr>Processing Elements</vt:lpstr>
      <vt:lpstr>GPGPU</vt:lpstr>
      <vt:lpstr>Architecture</vt:lpstr>
      <vt:lpstr>Architecture</vt:lpstr>
      <vt:lpstr>Thread Scheduling</vt:lpstr>
      <vt:lpstr>Processing Flow – Discrete GPU</vt:lpstr>
      <vt:lpstr>Ex: Real-Time GPU Framework</vt:lpstr>
      <vt:lpstr>I/O and Peripherals</vt:lpstr>
      <vt:lpstr>I/O and Peripherals</vt:lpstr>
      <vt:lpstr>Real-Time Control of I/O COTS Peripherals for Embedded Systems</vt:lpstr>
      <vt:lpstr>Real-Time Bridge</vt:lpstr>
      <vt:lpstr>Evaluation</vt:lpstr>
      <vt:lpstr>Evaluation</vt:lpstr>
      <vt:lpstr>Reconfigurable Devices and Real-Time</vt:lpstr>
      <vt:lpstr>Reconfigurable FPGA</vt:lpstr>
      <vt:lpstr>Area Model</vt:lpstr>
      <vt:lpstr>Example: Sonic-on-a-Chip</vt:lpstr>
      <vt:lpstr>Main Constraints</vt:lpstr>
      <vt:lpstr>The Management Problem</vt:lpstr>
      <vt:lpstr>The Allocation Problem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485</cp:revision>
  <cp:lastPrinted>2011-10-12T04:59:54Z</cp:lastPrinted>
  <dcterms:created xsi:type="dcterms:W3CDTF">2011-07-11T00:40:10Z</dcterms:created>
  <dcterms:modified xsi:type="dcterms:W3CDTF">2014-03-25T01:06:08Z</dcterms:modified>
</cp:coreProperties>
</file>