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Default Extension="emf" ContentType="image/x-e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6"/>
  </p:notesMasterIdLst>
  <p:sldIdLst>
    <p:sldId id="256" r:id="rId2"/>
    <p:sldId id="512" r:id="rId3"/>
    <p:sldId id="536" r:id="rId4"/>
    <p:sldId id="537" r:id="rId5"/>
    <p:sldId id="538" r:id="rId6"/>
    <p:sldId id="570" r:id="rId7"/>
    <p:sldId id="539" r:id="rId8"/>
    <p:sldId id="540" r:id="rId9"/>
    <p:sldId id="541" r:id="rId10"/>
    <p:sldId id="542" r:id="rId11"/>
    <p:sldId id="543" r:id="rId12"/>
    <p:sldId id="544" r:id="rId13"/>
    <p:sldId id="545" r:id="rId14"/>
    <p:sldId id="546" r:id="rId15"/>
    <p:sldId id="547" r:id="rId16"/>
    <p:sldId id="618" r:id="rId17"/>
    <p:sldId id="549" r:id="rId18"/>
    <p:sldId id="554" r:id="rId19"/>
    <p:sldId id="555" r:id="rId20"/>
    <p:sldId id="556" r:id="rId21"/>
    <p:sldId id="562" r:id="rId22"/>
    <p:sldId id="563" r:id="rId23"/>
    <p:sldId id="619" r:id="rId24"/>
    <p:sldId id="566" r:id="rId25"/>
    <p:sldId id="567" r:id="rId26"/>
    <p:sldId id="620" r:id="rId27"/>
    <p:sldId id="621" r:id="rId28"/>
    <p:sldId id="606" r:id="rId29"/>
    <p:sldId id="612" r:id="rId30"/>
    <p:sldId id="613" r:id="rId31"/>
    <p:sldId id="614" r:id="rId32"/>
    <p:sldId id="615" r:id="rId33"/>
    <p:sldId id="607" r:id="rId34"/>
    <p:sldId id="617" r:id="rId35"/>
  </p:sldIdLst>
  <p:sldSz cx="9144000" cy="6858000" type="screen4x3"/>
  <p:notesSz cx="6858000" cy="9144000"/>
  <p:defaultTextStyle>
    <a:defPPr>
      <a:defRPr lang="en-CA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7BF214EA-474A-4334-A62F-9999E722DA2C}">
          <p14:sldIdLst>
            <p14:sldId id="256"/>
            <p14:sldId id="512"/>
            <p14:sldId id="536"/>
            <p14:sldId id="537"/>
            <p14:sldId id="538"/>
            <p14:sldId id="570"/>
            <p14:sldId id="539"/>
            <p14:sldId id="540"/>
            <p14:sldId id="541"/>
            <p14:sldId id="542"/>
            <p14:sldId id="543"/>
            <p14:sldId id="544"/>
            <p14:sldId id="545"/>
            <p14:sldId id="546"/>
            <p14:sldId id="547"/>
            <p14:sldId id="618"/>
            <p14:sldId id="549"/>
            <p14:sldId id="554"/>
            <p14:sldId id="555"/>
            <p14:sldId id="556"/>
            <p14:sldId id="562"/>
            <p14:sldId id="563"/>
            <p14:sldId id="619"/>
            <p14:sldId id="566"/>
            <p14:sldId id="567"/>
            <p14:sldId id="620"/>
            <p14:sldId id="621"/>
            <p14:sldId id="606"/>
            <p14:sldId id="612"/>
            <p14:sldId id="613"/>
            <p14:sldId id="614"/>
            <p14:sldId id="615"/>
            <p14:sldId id="607"/>
            <p14:sldId id="617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A238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 autoAdjust="0"/>
    <p:restoredTop sz="90749" autoAdjust="0"/>
  </p:normalViewPr>
  <p:slideViewPr>
    <p:cSldViewPr snapToGrid="0" snapToObjects="1">
      <p:cViewPr>
        <p:scale>
          <a:sx n="112" d="100"/>
          <a:sy n="112" d="100"/>
        </p:scale>
        <p:origin x="-488" y="-50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napToObjects="1">
      <p:cViewPr varScale="1">
        <p:scale>
          <a:sx n="85" d="100"/>
          <a:sy n="85" d="100"/>
        </p:scale>
        <p:origin x="-3186" y="-9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printerSettings" Target="printerSettings/printerSettings1.bin"/><Relationship Id="rId38" Type="http://schemas.openxmlformats.org/officeDocument/2006/relationships/presProps" Target="presProps.xml"/><Relationship Id="rId39" Type="http://schemas.openxmlformats.org/officeDocument/2006/relationships/viewProps" Target="viewProps.xml"/><Relationship Id="rId40" Type="http://schemas.openxmlformats.org/officeDocument/2006/relationships/theme" Target="theme/theme1.xml"/><Relationship Id="rId41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DDD4B28-E48A-4072-9159-A2EA3DEAAE79}" type="datetimeFigureOut">
              <a:rPr lang="en-CA" smtClean="0"/>
              <a:t>3/24/14</a:t>
            </a:fld>
            <a:endParaRPr lang="en-C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C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DE3BA49-2B02-4A24-9E99-FC23E1A79BE0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6482404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74390" y="1182415"/>
            <a:ext cx="7512410" cy="241803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40690" y="3684743"/>
            <a:ext cx="4966138" cy="1167524"/>
          </a:xfrm>
        </p:spPr>
        <p:txBody>
          <a:bodyPr/>
          <a:lstStyle>
            <a:lvl1pPr marL="0" indent="0" algn="l">
              <a:buNone/>
              <a:defRPr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07804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2004" y="0"/>
            <a:ext cx="8565158" cy="861237"/>
          </a:xfrm>
        </p:spPr>
        <p:txBody>
          <a:bodyPr/>
          <a:lstStyle>
            <a:lvl1pPr>
              <a:defRPr sz="38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2004" y="956930"/>
            <a:ext cx="8565158" cy="5195157"/>
          </a:xfr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D8DA3D6-BA25-433F-A9BA-5036AE111D03}" type="datetime1">
              <a:rPr lang="en-CA" smtClean="0"/>
              <a:t>3/24/14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673082" y="6106559"/>
            <a:ext cx="966175" cy="365125"/>
          </a:xfrm>
        </p:spPr>
        <p:txBody>
          <a:bodyPr/>
          <a:lstStyle>
            <a:lvl1pPr>
              <a:defRPr/>
            </a:lvl1pPr>
          </a:lstStyle>
          <a:p>
            <a:fld id="{9E8281E7-ED26-4FDF-A81D-C63B5C4C571A}" type="slidenum">
              <a:rPr lang="en-CA" smtClean="0"/>
              <a:pPr/>
              <a:t>‹#›</a:t>
            </a:fld>
            <a:endParaRPr lang="en-CA" dirty="0"/>
          </a:p>
        </p:txBody>
      </p:sp>
      <p:sp>
        <p:nvSpPr>
          <p:cNvPr id="7" name="Rectangle 6"/>
          <p:cNvSpPr/>
          <p:nvPr userDrawn="1"/>
        </p:nvSpPr>
        <p:spPr>
          <a:xfrm>
            <a:off x="755008" y="5830349"/>
            <a:ext cx="2223083" cy="64347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cxnSp>
        <p:nvCxnSpPr>
          <p:cNvPr id="8" name="Straight Connector 7"/>
          <p:cNvCxnSpPr/>
          <p:nvPr userDrawn="1"/>
        </p:nvCxnSpPr>
        <p:spPr>
          <a:xfrm flipV="1">
            <a:off x="0" y="861237"/>
            <a:ext cx="9144000" cy="4390"/>
          </a:xfrm>
          <a:prstGeom prst="line">
            <a:avLst/>
          </a:prstGeom>
          <a:ln w="12700" cmpd="sng">
            <a:solidFill>
              <a:srgbClr val="4A2384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Slide Number Placeholder 5"/>
          <p:cNvSpPr txBox="1">
            <a:spLocks/>
          </p:cNvSpPr>
          <p:nvPr userDrawn="1"/>
        </p:nvSpPr>
        <p:spPr>
          <a:xfrm>
            <a:off x="8554196" y="6108700"/>
            <a:ext cx="966175" cy="36512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CA"/>
            </a:defPPr>
            <a:lvl1pPr algn="r" defTabSz="457200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rgbClr val="898989"/>
                </a:solidFill>
                <a:latin typeface="Arial" charset="0"/>
                <a:ea typeface="ＭＳ Ｐゴシック" charset="-128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9pPr>
          </a:lstStyle>
          <a:p>
            <a:pPr algn="l"/>
            <a:r>
              <a:rPr lang="en-CA" dirty="0" smtClean="0"/>
              <a:t>/</a:t>
            </a:r>
            <a:r>
              <a:rPr lang="en-CA" baseline="0" dirty="0" smtClean="0"/>
              <a:t> 34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3672158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40690" y="3582278"/>
            <a:ext cx="4002689" cy="2204216"/>
          </a:xfrm>
        </p:spPr>
        <p:txBody>
          <a:bodyPr anchor="t"/>
          <a:lstStyle>
            <a:lvl1pPr algn="l">
              <a:defRPr sz="4000" b="1" cap="all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43723" y="1086070"/>
            <a:ext cx="7418553" cy="2364828"/>
          </a:xfrm>
        </p:spPr>
        <p:txBody>
          <a:bodyPr/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685896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1629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1629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80D0014-C320-4223-B3CF-C6D006A281E8}" type="datetime1">
              <a:rPr lang="en-CA" smtClean="0"/>
              <a:t>3/24/14</a:t>
            </a:fld>
            <a:endParaRPr lang="en-CA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1F0B6C9-74B1-4D63-A8AE-62FC058CA6E9}" type="slidenum">
              <a:rPr lang="en-CA"/>
              <a:pPr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2446798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56202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56202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2DC0AF0-110E-402C-B9B4-1E65A5CAEB6F}" type="datetime1">
              <a:rPr lang="en-CA" smtClean="0"/>
              <a:t>3/24/14</a:t>
            </a:fld>
            <a:endParaRPr lang="en-CA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B67D0F1-AF9F-4725-A92B-88ECFB40C4B6}" type="slidenum">
              <a:rPr lang="en-CA"/>
              <a:pPr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9243353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42E1FA2-6918-4420-A423-A3AF65C20276}" type="datetime1">
              <a:rPr lang="en-CA" smtClean="0"/>
              <a:t>3/24/14</a:t>
            </a:fld>
            <a:endParaRPr lang="en-CA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0538026-329F-4D12-BF8A-D8C726627C77}" type="slidenum">
              <a:rPr lang="en-CA"/>
              <a:pPr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2952920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114AA4C-BE25-4A96-A1D0-57E82FB7B036}" type="datetime1">
              <a:rPr lang="en-CA" smtClean="0"/>
              <a:t>3/24/14</a:t>
            </a:fld>
            <a:endParaRPr lang="en-CA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3AFE6E1-08A3-4AC1-B41C-052042F445A9}" type="slidenum">
              <a:rPr lang="en-CA"/>
              <a:pPr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4767471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4288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1"/>
            <a:ext cx="3008313" cy="42667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74F8E3F-6E57-4BF6-978F-E0A16BD28633}" type="datetime1">
              <a:rPr lang="en-CA" smtClean="0"/>
              <a:t>3/24/14</a:t>
            </a:fld>
            <a:endParaRPr lang="en-CA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BB9F9F8-463D-4CD6-95B9-B1C203882118}" type="slidenum">
              <a:rPr lang="en-CA"/>
              <a:pPr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3488871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599143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11318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165881"/>
            <a:ext cx="5486400" cy="37831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540AB6D-57E4-4157-A3AC-E721F379C44A}" type="datetime1">
              <a:rPr lang="en-CA" smtClean="0"/>
              <a:t>3/24/14</a:t>
            </a:fld>
            <a:endParaRPr lang="en-CA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4CC2A06-1BFC-4AC4-9B35-69C76D4C2B0E}" type="slidenum">
              <a:rPr lang="en-CA"/>
              <a:pPr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2571512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theme" Target="../theme/theme1.xml"/><Relationship Id="rId11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1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  <a:endParaRPr lang="en-CA" dirty="0" smtClean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075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124200" y="6227763"/>
            <a:ext cx="2133600" cy="246062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</a:defRPr>
            </a:lvl1pPr>
          </a:lstStyle>
          <a:p>
            <a:fld id="{C49CF754-CA6D-4F0F-A54C-6670EC127DB0}" type="datetime1">
              <a:rPr lang="en-CA" smtClean="0"/>
              <a:t>3/24/14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5959475"/>
            <a:ext cx="3163888" cy="25717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900987" y="6089650"/>
            <a:ext cx="966175" cy="36512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solidFill>
                  <a:srgbClr val="898989"/>
                </a:solidFill>
              </a:defRPr>
            </a:lvl1pPr>
          </a:lstStyle>
          <a:p>
            <a:fld id="{3F60D685-141D-4225-82A7-0CA82435C400}" type="slidenum">
              <a:rPr lang="en-CA" smtClean="0"/>
              <a:pPr/>
              <a:t>‹#›</a:t>
            </a:fld>
            <a:endParaRPr lang="en-CA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04" r:id="rId2"/>
    <p:sldLayoutId id="2147483712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</p:sldLayoutIdLst>
  <p:hf hdr="0" ftr="0" dt="0"/>
  <p:txStyles>
    <p:titleStyle>
      <a:lvl1pPr algn="ctr" defTabSz="457200" rtl="0" eaLnBrk="1" fontAlgn="base" hangingPunct="1">
        <a:spcBef>
          <a:spcPct val="0"/>
        </a:spcBef>
        <a:spcAft>
          <a:spcPct val="0"/>
        </a:spcAft>
        <a:defRPr sz="4000" b="1" kern="1200">
          <a:solidFill>
            <a:schemeClr val="tx1"/>
          </a:solidFill>
          <a:latin typeface="+mj-lt"/>
          <a:ea typeface="ＭＳ Ｐゴシック" charset="-128"/>
          <a:cs typeface="ＭＳ Ｐゴシック" charset="-128"/>
        </a:defRPr>
      </a:lvl1pPr>
      <a:lvl2pPr algn="ctr" defTabSz="457200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Arial" charset="0"/>
          <a:ea typeface="ＭＳ Ｐゴシック" charset="-128"/>
          <a:cs typeface="ＭＳ Ｐゴシック" charset="-128"/>
        </a:defRPr>
      </a:lvl2pPr>
      <a:lvl3pPr algn="ctr" defTabSz="457200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Arial" charset="0"/>
          <a:ea typeface="ＭＳ Ｐゴシック" charset="-128"/>
          <a:cs typeface="ＭＳ Ｐゴシック" charset="-128"/>
        </a:defRPr>
      </a:lvl3pPr>
      <a:lvl4pPr algn="ctr" defTabSz="457200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Arial" charset="0"/>
          <a:ea typeface="ＭＳ Ｐゴシック" charset="-128"/>
          <a:cs typeface="ＭＳ Ｐゴシック" charset="-128"/>
        </a:defRPr>
      </a:lvl4pPr>
      <a:lvl5pPr algn="ctr" defTabSz="457200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Arial" charset="0"/>
          <a:ea typeface="ＭＳ Ｐゴシック" charset="-128"/>
          <a:cs typeface="ＭＳ Ｐゴシック" charset="-128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Arial" charset="0"/>
          <a:ea typeface="ＭＳ Ｐゴシック" charset="-128"/>
          <a:cs typeface="ＭＳ Ｐゴシック" charset="-128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Arial" charset="0"/>
          <a:ea typeface="ＭＳ Ｐゴシック" charset="-128"/>
          <a:cs typeface="ＭＳ Ｐゴシック" charset="-128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Arial" charset="0"/>
          <a:ea typeface="ＭＳ Ｐゴシック" charset="-128"/>
          <a:cs typeface="ＭＳ Ｐゴシック" charset="-128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Arial" charset="0"/>
          <a:ea typeface="ＭＳ Ｐゴシック" charset="-128"/>
          <a:cs typeface="ＭＳ Ｐゴシック" charset="-128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-128"/>
          <a:cs typeface="+mn-cs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-128"/>
          <a:cs typeface="+mn-cs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em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em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em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em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em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em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em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em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emf"/><Relationship Id="rId3" Type="http://schemas.openxmlformats.org/officeDocument/2006/relationships/image" Target="../media/image16.em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emf"/><Relationship Id="rId3" Type="http://schemas.openxmlformats.org/officeDocument/2006/relationships/image" Target="../media/image17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emf"/><Relationship Id="rId3" Type="http://schemas.openxmlformats.org/officeDocument/2006/relationships/image" Target="../media/image18.em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em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emf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em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emf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emf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emf"/><Relationship Id="rId3" Type="http://schemas.openxmlformats.org/officeDocument/2006/relationships/image" Target="../media/image25.emf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emf"/><Relationship Id="rId3" Type="http://schemas.openxmlformats.org/officeDocument/2006/relationships/image" Target="../media/image26.emf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emf"/><Relationship Id="rId3" Type="http://schemas.openxmlformats.org/officeDocument/2006/relationships/image" Target="../media/image27.emf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em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em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emf"/><Relationship Id="rId3" Type="http://schemas.openxmlformats.org/officeDocument/2006/relationships/image" Target="../media/image5.em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/>
          <p:cNvSpPr>
            <a:spLocks noGrp="1"/>
          </p:cNvSpPr>
          <p:nvPr>
            <p:ph type="ctrTitle"/>
          </p:nvPr>
        </p:nvSpPr>
        <p:spPr>
          <a:xfrm>
            <a:off x="1174750" y="1182688"/>
            <a:ext cx="7512050" cy="2417762"/>
          </a:xfrm>
        </p:spPr>
        <p:txBody>
          <a:bodyPr/>
          <a:lstStyle/>
          <a:p>
            <a:pPr eaLnBrk="1" hangingPunct="1"/>
            <a:r>
              <a:rPr lang="en-US" dirty="0" smtClean="0"/>
              <a:t>ECE </a:t>
            </a:r>
            <a:r>
              <a:rPr lang="en-US" smtClean="0"/>
              <a:t>720T5 </a:t>
            </a:r>
            <a:r>
              <a:rPr lang="en-US" smtClean="0"/>
              <a:t>Winter</a:t>
            </a:r>
            <a:r>
              <a:rPr lang="en-US" smtClean="0"/>
              <a:t> 2014       </a:t>
            </a:r>
            <a:r>
              <a:rPr lang="en-US" dirty="0" smtClean="0"/>
              <a:t>Cyber-Physical Systems</a:t>
            </a:r>
          </a:p>
        </p:txBody>
      </p:sp>
      <p:sp>
        <p:nvSpPr>
          <p:cNvPr id="11267" name="Subtitle 2"/>
          <p:cNvSpPr>
            <a:spLocks noGrp="1"/>
          </p:cNvSpPr>
          <p:nvPr>
            <p:ph type="subTitle" idx="1"/>
          </p:nvPr>
        </p:nvSpPr>
        <p:spPr>
          <a:xfrm>
            <a:off x="3240088" y="3684588"/>
            <a:ext cx="4967287" cy="1168400"/>
          </a:xfrm>
        </p:spPr>
        <p:txBody>
          <a:bodyPr/>
          <a:lstStyle/>
          <a:p>
            <a:pPr eaLnBrk="1" hangingPunct="1"/>
            <a:r>
              <a:rPr lang="en-US" dirty="0" smtClean="0"/>
              <a:t>Rodolfo </a:t>
            </a:r>
            <a:r>
              <a:rPr lang="en-US" dirty="0" err="1" smtClean="0"/>
              <a:t>Pellizzoni</a:t>
            </a:r>
            <a:endParaRPr lang="en-US" dirty="0" smtClean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Results: Niagara, HR medium tasks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8281E7-ED26-4FDF-A81D-C63B5C4C571A}" type="slidenum">
              <a:rPr lang="en-CA" smtClean="0"/>
              <a:pPr/>
              <a:t>10</a:t>
            </a:fld>
            <a:endParaRPr lang="en-CA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rcRect l="-7255" r="-725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14522534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Results: Niagara, HR heavy tasks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8281E7-ED26-4FDF-A81D-C63B5C4C571A}" type="slidenum">
              <a:rPr lang="en-CA" smtClean="0"/>
              <a:pPr/>
              <a:t>11</a:t>
            </a:fld>
            <a:endParaRPr lang="en-CA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rcRect l="-6911" r="-691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14522534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Results: Niagara, SR light tasks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8281E7-ED26-4FDF-A81D-C63B5C4C571A}" type="slidenum">
              <a:rPr lang="en-CA" smtClean="0"/>
              <a:pPr/>
              <a:t>12</a:t>
            </a:fld>
            <a:endParaRPr lang="en-CA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rcRect l="-10666" r="-1066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88455834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Results: Niagara, SR medium tasks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8281E7-ED26-4FDF-A81D-C63B5C4C571A}" type="slidenum">
              <a:rPr lang="en-CA" smtClean="0"/>
              <a:pPr/>
              <a:t>13</a:t>
            </a:fld>
            <a:endParaRPr lang="en-CA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rcRect l="-6221" r="-622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56681221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Results: Niagara, SR heavy tasks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8281E7-ED26-4FDF-A81D-C63B5C4C571A}" type="slidenum">
              <a:rPr lang="en-CA" smtClean="0"/>
              <a:pPr/>
              <a:t>14</a:t>
            </a:fld>
            <a:endParaRPr lang="en-CA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2"/>
          <a:srcRect l="-7391" r="-739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92460402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Other Platforms…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u="sng" dirty="0" smtClean="0"/>
              <a:t>An Empirical Comparison of Global, Partitioned, and Clustered Multiprocessor EDF Schedulers</a:t>
            </a:r>
          </a:p>
          <a:p>
            <a:endParaRPr lang="en-US" dirty="0"/>
          </a:p>
          <a:p>
            <a:r>
              <a:rPr lang="en-US" dirty="0" smtClean="0"/>
              <a:t>Intel Xeon, 8 sockets, 6 cores per socket (total 24 cores).</a:t>
            </a:r>
          </a:p>
          <a:p>
            <a:r>
              <a:rPr lang="en-US" dirty="0" smtClean="0"/>
              <a:t>LVL2 shared among 2 cores, LVL3 shared among 6 cores.</a:t>
            </a:r>
          </a:p>
          <a:p>
            <a:endParaRPr lang="en-US" dirty="0"/>
          </a:p>
          <a:p>
            <a:r>
              <a:rPr lang="en-US" dirty="0" smtClean="0"/>
              <a:t>Abandoned P-fair…</a:t>
            </a:r>
          </a:p>
          <a:p>
            <a:endParaRPr lang="en-US" dirty="0"/>
          </a:p>
          <a:p>
            <a:r>
              <a:rPr lang="en-US" dirty="0" smtClean="0"/>
              <a:t>Weighted </a:t>
            </a:r>
            <a:r>
              <a:rPr lang="en-US" dirty="0" err="1" smtClean="0"/>
              <a:t>schedulability</a:t>
            </a:r>
            <a:r>
              <a:rPr lang="en-US" dirty="0" smtClean="0"/>
              <a:t>:</a:t>
            </a:r>
          </a:p>
          <a:p>
            <a:pPr lvl="1"/>
            <a:r>
              <a:rPr lang="en-US" dirty="0" smtClean="0"/>
              <a:t>D: cache-induced delay</a:t>
            </a:r>
          </a:p>
          <a:p>
            <a:pPr lvl="1"/>
            <a:r>
              <a:rPr lang="en-US" dirty="0" smtClean="0"/>
              <a:t>S(U,D): percentage schedulable task sets for utilization U and cache delay 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8281E7-ED26-4FDF-A81D-C63B5C4C571A}" type="slidenum">
              <a:rPr lang="en-CA" smtClean="0"/>
              <a:pPr/>
              <a:t>15</a:t>
            </a:fld>
            <a:endParaRPr lang="en-CA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96421" y="4184161"/>
            <a:ext cx="3238501" cy="921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328634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Scheduling Overhead, Intel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8281E7-ED26-4FDF-A81D-C63B5C4C571A}" type="slidenum">
              <a:rPr lang="en-CA" smtClean="0"/>
              <a:pPr/>
              <a:t>16</a:t>
            </a:fld>
            <a:endParaRPr lang="en-CA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/>
          <a:srcRect l="-2101" r="-210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54305395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Cache-Induced Delay, Intel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rcRect l="-5407" r="-5407"/>
          <a:stretch>
            <a:fillRect/>
          </a:stretch>
        </p:blipFill>
        <p:spPr/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8281E7-ED26-4FDF-A81D-C63B5C4C571A}" type="slidenum">
              <a:rPr lang="en-CA" smtClean="0"/>
              <a:pPr/>
              <a:t>17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75313279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Results: Intel, SR light tasks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8281E7-ED26-4FDF-A81D-C63B5C4C571A}" type="slidenum">
              <a:rPr lang="en-CA" smtClean="0"/>
              <a:pPr/>
              <a:t>18</a:t>
            </a:fld>
            <a:endParaRPr lang="en-CA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96038" y="956930"/>
            <a:ext cx="4078653" cy="603351"/>
          </a:xfrm>
          <a:prstGeom prst="rect">
            <a:avLst/>
          </a:prstGeom>
        </p:spPr>
      </p:pic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3"/>
          <a:srcRect t="-9380" b="-9380"/>
          <a:stretch>
            <a:fillRect/>
          </a:stretch>
        </p:blipFill>
        <p:spPr>
          <a:xfrm>
            <a:off x="302004" y="1276527"/>
            <a:ext cx="8565158" cy="5195157"/>
          </a:xfrm>
        </p:spPr>
      </p:pic>
    </p:spTree>
    <p:extLst>
      <p:ext uri="{BB962C8B-B14F-4D97-AF65-F5344CB8AC3E}">
        <p14:creationId xmlns:p14="http://schemas.microsoft.com/office/powerpoint/2010/main" val="329710731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Results: Intel, SR medium tasks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8281E7-ED26-4FDF-A81D-C63B5C4C571A}" type="slidenum">
              <a:rPr lang="en-CA" smtClean="0"/>
              <a:pPr/>
              <a:t>19</a:t>
            </a:fld>
            <a:endParaRPr lang="en-CA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96038" y="956930"/>
            <a:ext cx="4078653" cy="603351"/>
          </a:xfrm>
          <a:prstGeom prst="rect">
            <a:avLst/>
          </a:prstGeom>
        </p:spPr>
      </p:pic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3"/>
          <a:srcRect t="-8616" b="-8616"/>
          <a:stretch>
            <a:fillRect/>
          </a:stretch>
        </p:blipFill>
        <p:spPr>
          <a:xfrm>
            <a:off x="302004" y="1276527"/>
            <a:ext cx="8565158" cy="5195157"/>
          </a:xfrm>
        </p:spPr>
      </p:pic>
    </p:spTree>
    <p:extLst>
      <p:ext uri="{BB962C8B-B14F-4D97-AF65-F5344CB8AC3E}">
        <p14:creationId xmlns:p14="http://schemas.microsoft.com/office/powerpoint/2010/main" val="1347084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z="3600" dirty="0" smtClean="0"/>
              <a:t>Topic Today: OS</a:t>
            </a:r>
            <a:endParaRPr lang="en-CA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5154" y="956930"/>
            <a:ext cx="8662008" cy="5514754"/>
          </a:xfrm>
        </p:spPr>
        <p:txBody>
          <a:bodyPr/>
          <a:lstStyle/>
          <a:p>
            <a:r>
              <a:rPr lang="en-CA" dirty="0" smtClean="0"/>
              <a:t>Key traditional requirements of Real-Time OS:</a:t>
            </a:r>
          </a:p>
          <a:p>
            <a:pPr marL="857250" lvl="1" indent="-457200">
              <a:buFont typeface="+mj-lt"/>
              <a:buAutoNum type="arabicPeriod"/>
            </a:pPr>
            <a:r>
              <a:rPr lang="en-CA" dirty="0"/>
              <a:t>OS Predictability</a:t>
            </a:r>
          </a:p>
          <a:p>
            <a:pPr marL="857250" lvl="1" indent="-457200">
              <a:buFont typeface="+mj-lt"/>
              <a:buAutoNum type="arabicPeriod"/>
            </a:pPr>
            <a:r>
              <a:rPr lang="en-CA" dirty="0"/>
              <a:t>User Configurability</a:t>
            </a:r>
          </a:p>
          <a:p>
            <a:pPr marL="857250" lvl="1" indent="-457200">
              <a:buFont typeface="+mj-lt"/>
              <a:buAutoNum type="arabicPeriod"/>
            </a:pPr>
            <a:r>
              <a:rPr lang="en-CA" dirty="0" smtClean="0"/>
              <a:t>Reliability</a:t>
            </a:r>
          </a:p>
          <a:p>
            <a:endParaRPr lang="en-CA" dirty="0"/>
          </a:p>
          <a:p>
            <a:r>
              <a:rPr lang="en-CA" dirty="0" smtClean="0"/>
              <a:t>Additional requirement – OS should efficiently support the underlying HW platform.</a:t>
            </a:r>
          </a:p>
          <a:p>
            <a:endParaRPr lang="en-CA" dirty="0"/>
          </a:p>
          <a:p>
            <a:r>
              <a:rPr lang="en-CA" dirty="0" smtClean="0"/>
              <a:t>Especially important for multicore!</a:t>
            </a:r>
          </a:p>
          <a:p>
            <a:endParaRPr lang="en-CA" dirty="0"/>
          </a:p>
          <a:p>
            <a:r>
              <a:rPr lang="en-CA" dirty="0" smtClean="0"/>
              <a:t>Unfortunately, traditional OS design is far from predictable…</a:t>
            </a:r>
            <a:endParaRPr lang="en-CA" dirty="0"/>
          </a:p>
          <a:p>
            <a:endParaRPr lang="en-CA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8281E7-ED26-4FDF-A81D-C63B5C4C571A}" type="slidenum">
              <a:rPr lang="en-CA" smtClean="0"/>
              <a:pPr/>
              <a:t>2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5076611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Results: Intel, SR heavy tasks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8281E7-ED26-4FDF-A81D-C63B5C4C571A}" type="slidenum">
              <a:rPr lang="en-CA" smtClean="0"/>
              <a:pPr/>
              <a:t>20</a:t>
            </a:fld>
            <a:endParaRPr lang="en-CA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96038" y="956930"/>
            <a:ext cx="4078653" cy="603351"/>
          </a:xfrm>
          <a:prstGeom prst="rect">
            <a:avLst/>
          </a:prstGeom>
        </p:spPr>
      </p:pic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3"/>
          <a:srcRect t="-8380" b="-8380"/>
          <a:stretch>
            <a:fillRect/>
          </a:stretch>
        </p:blipFill>
        <p:spPr>
          <a:xfrm>
            <a:off x="302004" y="1276527"/>
            <a:ext cx="8565158" cy="5195157"/>
          </a:xfrm>
        </p:spPr>
      </p:pic>
    </p:spTree>
    <p:extLst>
      <p:ext uri="{BB962C8B-B14F-4D97-AF65-F5344CB8AC3E}">
        <p14:creationId xmlns:p14="http://schemas.microsoft.com/office/powerpoint/2010/main" val="212178709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Resource Sharing In Multicore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u="sng" dirty="0" smtClean="0"/>
              <a:t>Real-Time Synchronization on Multiprocessor: To Block or Not to Block, to Suspend or Spin?</a:t>
            </a:r>
          </a:p>
          <a:p>
            <a:endParaRPr lang="en-US" dirty="0" smtClean="0"/>
          </a:p>
          <a:p>
            <a:r>
              <a:rPr lang="en-US" dirty="0" smtClean="0"/>
              <a:t>General solution adopted by the authors:</a:t>
            </a:r>
          </a:p>
          <a:p>
            <a:pPr lvl="1"/>
            <a:r>
              <a:rPr lang="en-US" dirty="0" smtClean="0"/>
              <a:t>If resource is shared only by tasks within the same run-queue, use priority inheritance (GEDF) or SRP (PEDF)</a:t>
            </a:r>
          </a:p>
          <a:p>
            <a:pPr lvl="1"/>
            <a:r>
              <a:rPr lang="en-US" dirty="0" smtClean="0"/>
              <a:t>If resource is shared among tasks in multiple run-queues, simply run the task non-preemptively.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8281E7-ED26-4FDF-A81D-C63B5C4C571A}" type="slidenum">
              <a:rPr lang="en-CA" smtClean="0"/>
              <a:pPr/>
              <a:t>21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23260957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Alternative?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2004" y="956930"/>
            <a:ext cx="8565158" cy="5514754"/>
          </a:xfrm>
        </p:spPr>
        <p:txBody>
          <a:bodyPr/>
          <a:lstStyle/>
          <a:p>
            <a:r>
              <a:rPr lang="en-US" dirty="0" smtClean="0"/>
              <a:t>Spin-lock</a:t>
            </a:r>
          </a:p>
          <a:p>
            <a:pPr lvl="1"/>
            <a:r>
              <a:rPr lang="en-US" dirty="0" smtClean="0"/>
              <a:t>Busy-waiting until you get the resource; supports FIFO ordering to prevent starvation.</a:t>
            </a:r>
            <a:endParaRPr lang="en-US" dirty="0"/>
          </a:p>
          <a:p>
            <a:endParaRPr lang="en-US" sz="1000" dirty="0" smtClean="0"/>
          </a:p>
          <a:p>
            <a:r>
              <a:rPr lang="en-US" dirty="0" smtClean="0"/>
              <a:t>Lock-free</a:t>
            </a:r>
          </a:p>
          <a:p>
            <a:pPr lvl="1"/>
            <a:r>
              <a:rPr lang="en-US" dirty="0" smtClean="0"/>
              <a:t>Try to perform an operation on the object; if it fails, retry until success.</a:t>
            </a:r>
          </a:p>
          <a:p>
            <a:pPr lvl="1"/>
            <a:r>
              <a:rPr lang="en-US" dirty="0" smtClean="0"/>
              <a:t>If multiple tasks try at the same time, at least one will succeed.</a:t>
            </a:r>
            <a:endParaRPr lang="en-US" dirty="0"/>
          </a:p>
          <a:p>
            <a:r>
              <a:rPr lang="en-US" dirty="0" smtClean="0"/>
              <a:t>Wait-free</a:t>
            </a:r>
          </a:p>
          <a:p>
            <a:pPr lvl="1"/>
            <a:r>
              <a:rPr lang="en-US" dirty="0" smtClean="0"/>
              <a:t>No retry, every task succeeds after fixed number of instructions (can be large).</a:t>
            </a:r>
          </a:p>
          <a:p>
            <a:r>
              <a:rPr lang="en-US" dirty="0" smtClean="0"/>
              <a:t>Lock and wait-free: very dependent on data structure.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8281E7-ED26-4FDF-A81D-C63B5C4C571A}" type="slidenum">
              <a:rPr lang="en-CA" smtClean="0"/>
              <a:pPr/>
              <a:t>22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49077313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Examples…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rcRect t="-14867" b="-14867"/>
          <a:stretch>
            <a:fillRect/>
          </a:stretch>
        </p:blipFill>
        <p:spPr>
          <a:xfrm>
            <a:off x="302004" y="911402"/>
            <a:ext cx="8565158" cy="5195157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8281E7-ED26-4FDF-A81D-C63B5C4C571A}" type="slidenum">
              <a:rPr lang="en-CA" smtClean="0"/>
              <a:pPr/>
              <a:t>23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67925323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Spinning is better than suspending…</a:t>
            </a:r>
            <a:endParaRPr lang="en-US" sz="36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rcRect l="-2552" r="-2552"/>
          <a:stretch>
            <a:fillRect/>
          </a:stretch>
        </p:blipFill>
        <p:spPr/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8281E7-ED26-4FDF-A81D-C63B5C4C571A}" type="slidenum">
              <a:rPr lang="en-CA" smtClean="0"/>
              <a:pPr/>
              <a:t>24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89413291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… unless you care about background computation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rcRect l="-3298" r="-3298"/>
          <a:stretch>
            <a:fillRect/>
          </a:stretch>
        </p:blipFill>
        <p:spPr/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8281E7-ED26-4FDF-A81D-C63B5C4C571A}" type="slidenum">
              <a:rPr lang="en-CA" smtClean="0"/>
              <a:pPr/>
              <a:t>25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32733766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Simple Resource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rcRect l="-1521" r="-1521"/>
          <a:stretch>
            <a:fillRect/>
          </a:stretch>
        </p:blipFill>
        <p:spPr/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8281E7-ED26-4FDF-A81D-C63B5C4C571A}" type="slidenum">
              <a:rPr lang="en-CA" smtClean="0"/>
              <a:pPr/>
              <a:t>26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68017294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Complex Resource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rcRect l="-1652" r="-1652"/>
          <a:stretch>
            <a:fillRect/>
          </a:stretch>
        </p:blipFill>
        <p:spPr/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8281E7-ED26-4FDF-A81D-C63B5C4C571A}" type="slidenum">
              <a:rPr lang="en-CA" smtClean="0"/>
              <a:pPr/>
              <a:t>27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88596518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Interrupt Management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8281E7-ED26-4FDF-A81D-C63B5C4C571A}" type="slidenum">
              <a:rPr lang="en-CA" smtClean="0"/>
              <a:pPr/>
              <a:t>28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18548850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Accounting for Interrupts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u="sng" dirty="0" smtClean="0"/>
              <a:t>An overview of interrupt accounting techniques for multiprocessor real-time systems</a:t>
            </a:r>
            <a:endParaRPr lang="en-US" u="sng" dirty="0"/>
          </a:p>
          <a:p>
            <a:r>
              <a:rPr lang="en-US" dirty="0" smtClean="0"/>
              <a:t>What to get out of the paper:</a:t>
            </a:r>
          </a:p>
          <a:p>
            <a:pPr lvl="1"/>
            <a:r>
              <a:rPr lang="en-US" dirty="0" smtClean="0"/>
              <a:t>Types of interrupts</a:t>
            </a:r>
          </a:p>
          <a:p>
            <a:pPr lvl="1"/>
            <a:r>
              <a:rPr lang="en-US" dirty="0" err="1" smtClean="0"/>
              <a:t>Maskable</a:t>
            </a:r>
            <a:r>
              <a:rPr lang="en-US" dirty="0"/>
              <a:t> </a:t>
            </a:r>
            <a:r>
              <a:rPr lang="en-US" dirty="0" smtClean="0"/>
              <a:t>/ Non-</a:t>
            </a:r>
            <a:r>
              <a:rPr lang="en-US" dirty="0" err="1" smtClean="0"/>
              <a:t>maskable</a:t>
            </a:r>
            <a:endParaRPr lang="en-US" dirty="0" smtClean="0"/>
          </a:p>
          <a:p>
            <a:pPr lvl="1"/>
            <a:r>
              <a:rPr lang="en-US" dirty="0" smtClean="0"/>
              <a:t>Split interrupt handling</a:t>
            </a:r>
          </a:p>
          <a:p>
            <a:pPr lvl="1"/>
            <a:r>
              <a:rPr lang="en-US" dirty="0" smtClean="0"/>
              <a:t>Dedicated interrupt core, timer multiplexing</a:t>
            </a:r>
          </a:p>
          <a:p>
            <a:pPr lvl="1"/>
            <a:r>
              <a:rPr lang="en-US" dirty="0" smtClean="0"/>
              <a:t>… and the three ways to account (quantum, task and core-based).</a:t>
            </a:r>
          </a:p>
          <a:p>
            <a:pPr lv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8281E7-ED26-4FDF-A81D-C63B5C4C571A}" type="slidenum">
              <a:rPr lang="en-CA" smtClean="0"/>
              <a:pPr/>
              <a:t>29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5988012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LITMUS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8281E7-ED26-4FDF-A81D-C63B5C4C571A}" type="slidenum">
              <a:rPr lang="en-CA" smtClean="0"/>
              <a:pPr/>
              <a:t>3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69815304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Results: Niagara, HR light tasks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8281E7-ED26-4FDF-A81D-C63B5C4C571A}" type="slidenum">
              <a:rPr lang="en-CA" smtClean="0"/>
              <a:pPr/>
              <a:t>30</a:t>
            </a:fld>
            <a:endParaRPr lang="en-CA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9061" y="5492261"/>
            <a:ext cx="5593861" cy="61275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1368" y="861237"/>
            <a:ext cx="5595854" cy="4511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552033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Results: Niagara, HR light tasks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8281E7-ED26-4FDF-A81D-C63B5C4C571A}" type="slidenum">
              <a:rPr lang="en-CA" smtClean="0"/>
              <a:pPr/>
              <a:t>31</a:t>
            </a:fld>
            <a:endParaRPr lang="en-CA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9061" y="5492261"/>
            <a:ext cx="5593861" cy="61275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9061" y="763545"/>
            <a:ext cx="5353539" cy="4563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005509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Results: Niagara, </a:t>
            </a:r>
            <a:r>
              <a:rPr lang="en-US" dirty="0" smtClean="0"/>
              <a:t>SR </a:t>
            </a:r>
            <a:r>
              <a:rPr lang="en-US" dirty="0"/>
              <a:t>light tasks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8281E7-ED26-4FDF-A81D-C63B5C4C571A}" type="slidenum">
              <a:rPr lang="en-CA" smtClean="0"/>
              <a:pPr/>
              <a:t>32</a:t>
            </a:fld>
            <a:endParaRPr lang="en-CA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9061" y="5492261"/>
            <a:ext cx="5593861" cy="61275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6753" y="1059961"/>
            <a:ext cx="5212862" cy="4244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005509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Interrupt Management – Device Interrupts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What to do with Device Interrupts?</a:t>
            </a:r>
          </a:p>
          <a:p>
            <a:endParaRPr lang="en-US" dirty="0" smtClean="0"/>
          </a:p>
          <a:p>
            <a:r>
              <a:rPr lang="en-US" dirty="0" smtClean="0"/>
              <a:t>Fundamental tradeoffs:</a:t>
            </a:r>
          </a:p>
          <a:p>
            <a:pPr lvl="1"/>
            <a:r>
              <a:rPr lang="en-US" dirty="0" smtClean="0"/>
              <a:t>Serve the device as soon as possible – high interference on real-time tasks.</a:t>
            </a:r>
          </a:p>
          <a:p>
            <a:pPr lvl="1"/>
            <a:r>
              <a:rPr lang="en-US" dirty="0" smtClean="0"/>
              <a:t>Do not serve the device – high latency/data lost.</a:t>
            </a:r>
          </a:p>
          <a:p>
            <a:endParaRPr lang="en-US" dirty="0"/>
          </a:p>
          <a:p>
            <a:r>
              <a:rPr lang="en-US" dirty="0" smtClean="0"/>
              <a:t>Interrupt coalescing (ex: network cards)</a:t>
            </a:r>
          </a:p>
          <a:p>
            <a:pPr lvl="1"/>
            <a:r>
              <a:rPr lang="en-US" dirty="0" smtClean="0"/>
              <a:t>Buffer large amount of data on device (input) or main memory (output)</a:t>
            </a:r>
          </a:p>
          <a:p>
            <a:pPr lvl="1"/>
            <a:r>
              <a:rPr lang="en-US" dirty="0" smtClean="0"/>
              <a:t>Send an interrupt only after buffers are full (input) / empty (output)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8281E7-ED26-4FDF-A81D-C63B5C4C571A}" type="slidenum">
              <a:rPr lang="en-CA" smtClean="0"/>
              <a:pPr/>
              <a:t>33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90090265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Interrupt Accounting – Device Interrupts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Bottom-half can be scheduled as an aperiodic task.  </a:t>
            </a:r>
            <a:endParaRPr lang="en-US" dirty="0" smtClean="0"/>
          </a:p>
          <a:p>
            <a:r>
              <a:rPr lang="en-US" dirty="0" smtClean="0"/>
              <a:t>Top-half solutions:</a:t>
            </a:r>
          </a:p>
          <a:p>
            <a:pPr lvl="1"/>
            <a:r>
              <a:rPr lang="en-US" sz="2200" dirty="0" smtClean="0"/>
              <a:t>Allow all ISR, bound interference (i.e., dbf).</a:t>
            </a:r>
          </a:p>
          <a:p>
            <a:pPr lvl="1"/>
            <a:r>
              <a:rPr lang="en-US" sz="2200" dirty="0"/>
              <a:t>Regulate in </a:t>
            </a:r>
            <a:r>
              <a:rPr lang="en-US" sz="2200" dirty="0" err="1"/>
              <a:t>hw</a:t>
            </a:r>
            <a:r>
              <a:rPr lang="en-US" sz="2200" dirty="0" smtClean="0"/>
              <a:t>.</a:t>
            </a:r>
          </a:p>
          <a:p>
            <a:pPr lvl="1"/>
            <a:r>
              <a:rPr lang="en-US" sz="2200" dirty="0" smtClean="0"/>
              <a:t>Regulate in </a:t>
            </a:r>
            <a:r>
              <a:rPr lang="en-US" sz="2200" dirty="0" err="1" smtClean="0"/>
              <a:t>sw</a:t>
            </a:r>
            <a:r>
              <a:rPr lang="en-US" sz="2200" dirty="0" smtClean="0"/>
              <a:t> – use a non-preemptive aperiodic server.</a:t>
            </a:r>
          </a:p>
          <a:p>
            <a:pPr lvl="1"/>
            <a:r>
              <a:rPr lang="en-US" sz="2200" dirty="0" smtClean="0"/>
              <a:t>Ex: </a:t>
            </a:r>
            <a:r>
              <a:rPr lang="en-US" sz="2200" u="sng" dirty="0" smtClean="0"/>
              <a:t>Non</a:t>
            </a:r>
            <a:r>
              <a:rPr lang="en-US" sz="2200" u="sng" dirty="0"/>
              <a:t>-preemptive interrupt scheduling for safe reuse of legacy drivers in real-time systems</a:t>
            </a:r>
            <a:endParaRPr lang="en-US" sz="2200" u="sng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8281E7-ED26-4FDF-A81D-C63B5C4C571A}" type="slidenum">
              <a:rPr lang="en-CA" smtClean="0"/>
              <a:pPr/>
              <a:t>34</a:t>
            </a:fld>
            <a:endParaRPr lang="en-CA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04580" y="4202511"/>
            <a:ext cx="7255537" cy="240795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263068" y="3971957"/>
            <a:ext cx="4283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U</a:t>
            </a:r>
            <a:r>
              <a:rPr lang="en-US" baseline="-25000" dirty="0" smtClean="0"/>
              <a:t>s</a:t>
            </a:r>
            <a:endParaRPr lang="en-US" baseline="-25000" dirty="0"/>
          </a:p>
        </p:txBody>
      </p:sp>
      <p:cxnSp>
        <p:nvCxnSpPr>
          <p:cNvPr id="7" name="Straight Arrow Connector 6"/>
          <p:cNvCxnSpPr>
            <a:stCxn id="6" idx="2"/>
          </p:cNvCxnSpPr>
          <p:nvPr/>
        </p:nvCxnSpPr>
        <p:spPr>
          <a:xfrm>
            <a:off x="1477229" y="4341289"/>
            <a:ext cx="88685" cy="65643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2455510" y="3971957"/>
            <a:ext cx="6335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1-U</a:t>
            </a:r>
            <a:r>
              <a:rPr lang="en-US" baseline="-25000" dirty="0" smtClean="0"/>
              <a:t>s</a:t>
            </a:r>
            <a:endParaRPr lang="en-US" baseline="-25000" dirty="0"/>
          </a:p>
        </p:txBody>
      </p:sp>
      <p:cxnSp>
        <p:nvCxnSpPr>
          <p:cNvPr id="9" name="Straight Arrow Connector 8"/>
          <p:cNvCxnSpPr/>
          <p:nvPr/>
        </p:nvCxnSpPr>
        <p:spPr>
          <a:xfrm flipH="1">
            <a:off x="2381263" y="4341289"/>
            <a:ext cx="293077" cy="65643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534818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LITMUS	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600" dirty="0" smtClean="0"/>
              <a:t>Linux </a:t>
            </a:r>
            <a:r>
              <a:rPr lang="en-US" sz="2600" dirty="0" err="1" smtClean="0"/>
              <a:t>Testbed</a:t>
            </a:r>
            <a:r>
              <a:rPr lang="en-US" sz="2600" dirty="0" smtClean="0"/>
              <a:t> for Multiprocessor Scheduling in Real-Time</a:t>
            </a:r>
          </a:p>
          <a:p>
            <a:endParaRPr lang="en-US" sz="2600" dirty="0" smtClean="0"/>
          </a:p>
          <a:p>
            <a:r>
              <a:rPr lang="en-US" sz="2600" dirty="0" smtClean="0"/>
              <a:t>Essentially, a soft-real time multiprocessor tested</a:t>
            </a:r>
          </a:p>
          <a:p>
            <a:endParaRPr lang="en-US" sz="2600" dirty="0" smtClean="0"/>
          </a:p>
          <a:p>
            <a:r>
              <a:rPr lang="en-US" sz="2600" dirty="0" smtClean="0"/>
              <a:t>Implements a variety of different scheduling algorithms and synchronization mechanisms</a:t>
            </a:r>
          </a:p>
          <a:p>
            <a:endParaRPr lang="en-US" sz="2600" dirty="0"/>
          </a:p>
          <a:p>
            <a:r>
              <a:rPr lang="en-US" sz="2600" dirty="0" smtClean="0"/>
              <a:t>Many papers for different platforms…</a:t>
            </a:r>
            <a:endParaRPr lang="en-US" sz="26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538026-329F-4D12-BF8A-D8C726627C77}" type="slidenum">
              <a:rPr lang="en-CA" smtClean="0"/>
              <a:pPr/>
              <a:t>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5468135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Implementation Issues…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dirty="0" smtClean="0"/>
              <a:t>Scheduling plug-ins</a:t>
            </a:r>
          </a:p>
          <a:p>
            <a:r>
              <a:rPr lang="en-US" dirty="0" smtClean="0"/>
              <a:t>Locks and Run-Queues</a:t>
            </a:r>
          </a:p>
          <a:p>
            <a:r>
              <a:rPr lang="en-US" dirty="0"/>
              <a:t>Migration and race </a:t>
            </a:r>
            <a:r>
              <a:rPr lang="en-US" dirty="0" smtClean="0"/>
              <a:t>conditions</a:t>
            </a:r>
          </a:p>
          <a:p>
            <a:r>
              <a:rPr lang="en-US" dirty="0" smtClean="0"/>
              <a:t>Timers implementation</a:t>
            </a:r>
          </a:p>
          <a:p>
            <a:r>
              <a:rPr lang="en-US" dirty="0" smtClean="0"/>
              <a:t>Quantum implementation</a:t>
            </a:r>
          </a:p>
          <a:p>
            <a:r>
              <a:rPr lang="en-US" dirty="0" smtClean="0"/>
              <a:t>Run queue implementation</a:t>
            </a:r>
          </a:p>
          <a:p>
            <a:r>
              <a:rPr lang="en-US" dirty="0" smtClean="0"/>
              <a:t>Debugging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8281E7-ED26-4FDF-A81D-C63B5C4C571A}" type="slidenum">
              <a:rPr lang="en-CA" smtClean="0"/>
              <a:pPr/>
              <a:t>5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42721495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Other Common Issues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2004" y="956930"/>
            <a:ext cx="8565158" cy="5514754"/>
          </a:xfrm>
        </p:spPr>
        <p:txBody>
          <a:bodyPr/>
          <a:lstStyle/>
          <a:p>
            <a:r>
              <a:rPr lang="en-US" dirty="0" smtClean="0"/>
              <a:t>Interrupts</a:t>
            </a:r>
          </a:p>
          <a:p>
            <a:pPr lvl="1"/>
            <a:r>
              <a:rPr lang="en-US" dirty="0" smtClean="0"/>
              <a:t>In Linux, typically divided in top and bottom handler</a:t>
            </a:r>
          </a:p>
          <a:p>
            <a:pPr lvl="1"/>
            <a:r>
              <a:rPr lang="en-US" dirty="0" smtClean="0"/>
              <a:t>Top (ISR): creates unpredictable interference</a:t>
            </a:r>
          </a:p>
          <a:p>
            <a:pPr lvl="1"/>
            <a:r>
              <a:rPr lang="en-US" dirty="0" smtClean="0"/>
              <a:t>Bottom (kernel thread): must be properly scheduled</a:t>
            </a:r>
          </a:p>
          <a:p>
            <a:r>
              <a:rPr lang="en-US" dirty="0" smtClean="0"/>
              <a:t>Priority Inversions in the Kernel</a:t>
            </a:r>
          </a:p>
          <a:p>
            <a:r>
              <a:rPr lang="en-US" dirty="0" smtClean="0"/>
              <a:t>Virtual Memory </a:t>
            </a:r>
          </a:p>
          <a:p>
            <a:pPr lvl="1"/>
            <a:r>
              <a:rPr lang="en-US" dirty="0" smtClean="0"/>
              <a:t>Paging has no concept of task priority</a:t>
            </a:r>
          </a:p>
          <a:p>
            <a:pPr lvl="1"/>
            <a:r>
              <a:rPr lang="en-US" dirty="0" smtClean="0"/>
              <a:t>Global replacement decisions do not guarantee isolation</a:t>
            </a:r>
          </a:p>
          <a:p>
            <a:r>
              <a:rPr lang="en-US" dirty="0" smtClean="0"/>
              <a:t>I/O Scheduling</a:t>
            </a:r>
          </a:p>
          <a:p>
            <a:pPr lvl="1"/>
            <a:r>
              <a:rPr lang="en-US" dirty="0" smtClean="0"/>
              <a:t>Similar to virtual memory, except the OS often has less control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8281E7-ED26-4FDF-A81D-C63B5C4C571A}" type="slidenum">
              <a:rPr lang="en-CA" smtClean="0"/>
              <a:pPr/>
              <a:t>6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2110187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Refresh: Multiprocessor Scheduling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rcRect t="-36846" b="-36846"/>
          <a:stretch>
            <a:fillRect/>
          </a:stretch>
        </p:blipFill>
        <p:spPr>
          <a:xfrm>
            <a:off x="-1" y="956930"/>
            <a:ext cx="9310077" cy="5195157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8281E7-ED26-4FDF-A81D-C63B5C4C571A}" type="slidenum">
              <a:rPr lang="en-CA" smtClean="0"/>
              <a:pPr/>
              <a:t>7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89799024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Measured Overheads: Niagara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8281E7-ED26-4FDF-A81D-C63B5C4C571A}" type="slidenum">
              <a:rPr lang="en-CA" smtClean="0"/>
              <a:pPr/>
              <a:t>8</a:t>
            </a:fld>
            <a:endParaRPr lang="en-CA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4414" y="978467"/>
            <a:ext cx="7098112" cy="296830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4414" y="4216399"/>
            <a:ext cx="7098112" cy="1619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859919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Results: Niagara, HR light tasks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rcRect l="-6438" r="-6438"/>
          <a:stretch>
            <a:fillRect/>
          </a:stretch>
        </p:blipFill>
        <p:spPr/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8281E7-ED26-4FDF-A81D-C63B5C4C571A}" type="slidenum">
              <a:rPr lang="en-CA" smtClean="0"/>
              <a:pPr/>
              <a:t>9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4182324094"/>
      </p:ext>
    </p:extLst>
  </p:cSld>
  <p:clrMapOvr>
    <a:masterClrMapping/>
  </p:clrMapOvr>
</p:sld>
</file>

<file path=ppt/theme/theme1.xml><?xml version="1.0" encoding="utf-8"?>
<a:theme xmlns:a="http://schemas.openxmlformats.org/drawingml/2006/main" name="Engineering_Black">
  <a:themeElements>
    <a:clrScheme name="Waterloo 1">
      <a:dk1>
        <a:sysClr val="windowText" lastClr="000000"/>
      </a:dk1>
      <a:lt1>
        <a:srgbClr val="FFFFFF"/>
      </a:lt1>
      <a:dk2>
        <a:srgbClr val="57068C"/>
      </a:dk2>
      <a:lt2>
        <a:srgbClr val="FFFFFF"/>
      </a:lt2>
      <a:accent1>
        <a:srgbClr val="0073CF"/>
      </a:accent1>
      <a:accent2>
        <a:srgbClr val="E98300"/>
      </a:accent2>
      <a:accent3>
        <a:srgbClr val="E0249A"/>
      </a:accent3>
      <a:accent4>
        <a:srgbClr val="009AA6"/>
      </a:accent4>
      <a:accent5>
        <a:srgbClr val="B6BF00"/>
      </a:accent5>
      <a:accent6>
        <a:srgbClr val="96172E"/>
      </a:accent6>
      <a:hlink>
        <a:srgbClr val="FECB00"/>
      </a:hlink>
      <a:folHlink>
        <a:srgbClr val="FECB0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Engineering_Black</Template>
  <TotalTime>4057</TotalTime>
  <Words>791</Words>
  <Application>Microsoft Macintosh PowerPoint</Application>
  <PresentationFormat>On-screen Show (4:3)</PresentationFormat>
  <Paragraphs>151</Paragraphs>
  <Slides>34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35" baseType="lpstr">
      <vt:lpstr>Engineering_Black</vt:lpstr>
      <vt:lpstr>ECE 720T5 Winter 2014       Cyber-Physical Systems</vt:lpstr>
      <vt:lpstr>Topic Today: OS</vt:lpstr>
      <vt:lpstr>LITMUS</vt:lpstr>
      <vt:lpstr>LITMUS </vt:lpstr>
      <vt:lpstr>Implementation Issues…</vt:lpstr>
      <vt:lpstr>Other Common Issues</vt:lpstr>
      <vt:lpstr>Refresh: Multiprocessor Scheduling</vt:lpstr>
      <vt:lpstr>Measured Overheads: Niagara</vt:lpstr>
      <vt:lpstr>Results: Niagara, HR light tasks</vt:lpstr>
      <vt:lpstr>Results: Niagara, HR medium tasks</vt:lpstr>
      <vt:lpstr>Results: Niagara, HR heavy tasks</vt:lpstr>
      <vt:lpstr>Results: Niagara, SR light tasks</vt:lpstr>
      <vt:lpstr>Results: Niagara, SR medium tasks</vt:lpstr>
      <vt:lpstr>Results: Niagara, SR heavy tasks</vt:lpstr>
      <vt:lpstr>Other Platforms…</vt:lpstr>
      <vt:lpstr>Scheduling Overhead, Intel</vt:lpstr>
      <vt:lpstr>Cache-Induced Delay, Intel</vt:lpstr>
      <vt:lpstr>Results: Intel, SR light tasks</vt:lpstr>
      <vt:lpstr>Results: Intel, SR medium tasks</vt:lpstr>
      <vt:lpstr>Results: Intel, SR heavy tasks</vt:lpstr>
      <vt:lpstr>Resource Sharing In Multicore</vt:lpstr>
      <vt:lpstr>Alternative?</vt:lpstr>
      <vt:lpstr>Examples…</vt:lpstr>
      <vt:lpstr>Spinning is better than suspending…</vt:lpstr>
      <vt:lpstr>… unless you care about background computation</vt:lpstr>
      <vt:lpstr>Simple Resource</vt:lpstr>
      <vt:lpstr>Complex Resource</vt:lpstr>
      <vt:lpstr>Interrupt Management</vt:lpstr>
      <vt:lpstr>Accounting for Interrupts</vt:lpstr>
      <vt:lpstr>Results: Niagara, HR light tasks</vt:lpstr>
      <vt:lpstr>Results: Niagara, HR light tasks</vt:lpstr>
      <vt:lpstr>Results: Niagara, SR light tasks</vt:lpstr>
      <vt:lpstr>Interrupt Management – Device Interrupts</vt:lpstr>
      <vt:lpstr>Interrupt Accounting – Device Interrupts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rpellizz</dc:creator>
  <cp:lastModifiedBy>Rodolfo Pellizzoni</cp:lastModifiedBy>
  <cp:revision>509</cp:revision>
  <cp:lastPrinted>2011-10-12T04:59:54Z</cp:lastPrinted>
  <dcterms:created xsi:type="dcterms:W3CDTF">2011-07-11T00:40:10Z</dcterms:created>
  <dcterms:modified xsi:type="dcterms:W3CDTF">2014-03-25T01:06:19Z</dcterms:modified>
</cp:coreProperties>
</file>