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3" r:id="rId2"/>
  </p:sldMasterIdLst>
  <p:notesMasterIdLst>
    <p:notesMasterId r:id="rId54"/>
  </p:notesMasterIdLst>
  <p:sldIdLst>
    <p:sldId id="256" r:id="rId3"/>
    <p:sldId id="512" r:id="rId4"/>
    <p:sldId id="515" r:id="rId5"/>
    <p:sldId id="525" r:id="rId6"/>
    <p:sldId id="526" r:id="rId7"/>
    <p:sldId id="527" r:id="rId8"/>
    <p:sldId id="544" r:id="rId9"/>
    <p:sldId id="517" r:id="rId10"/>
    <p:sldId id="519" r:id="rId11"/>
    <p:sldId id="518" r:id="rId12"/>
    <p:sldId id="520" r:id="rId13"/>
    <p:sldId id="528" r:id="rId14"/>
    <p:sldId id="568" r:id="rId15"/>
    <p:sldId id="569" r:id="rId16"/>
    <p:sldId id="529" r:id="rId17"/>
    <p:sldId id="524" r:id="rId18"/>
    <p:sldId id="531" r:id="rId19"/>
    <p:sldId id="543" r:id="rId20"/>
    <p:sldId id="545" r:id="rId21"/>
    <p:sldId id="532" r:id="rId22"/>
    <p:sldId id="549" r:id="rId23"/>
    <p:sldId id="533" r:id="rId24"/>
    <p:sldId id="534" r:id="rId25"/>
    <p:sldId id="550" r:id="rId26"/>
    <p:sldId id="536" r:id="rId27"/>
    <p:sldId id="548" r:id="rId28"/>
    <p:sldId id="539" r:id="rId29"/>
    <p:sldId id="540" r:id="rId30"/>
    <p:sldId id="551" r:id="rId31"/>
    <p:sldId id="541" r:id="rId32"/>
    <p:sldId id="564" r:id="rId33"/>
    <p:sldId id="570" r:id="rId34"/>
    <p:sldId id="575" r:id="rId35"/>
    <p:sldId id="590" r:id="rId36"/>
    <p:sldId id="591" r:id="rId37"/>
    <p:sldId id="573" r:id="rId38"/>
    <p:sldId id="574" r:id="rId39"/>
    <p:sldId id="592" r:id="rId40"/>
    <p:sldId id="593" r:id="rId41"/>
    <p:sldId id="565" r:id="rId42"/>
    <p:sldId id="566" r:id="rId43"/>
    <p:sldId id="567" r:id="rId44"/>
    <p:sldId id="576" r:id="rId45"/>
    <p:sldId id="577" r:id="rId46"/>
    <p:sldId id="578" r:id="rId47"/>
    <p:sldId id="579" r:id="rId48"/>
    <p:sldId id="580" r:id="rId49"/>
    <p:sldId id="581" r:id="rId50"/>
    <p:sldId id="582" r:id="rId51"/>
    <p:sldId id="583" r:id="rId52"/>
    <p:sldId id="584" r:id="rId53"/>
  </p:sldIdLst>
  <p:sldSz cx="9144000" cy="6858000" type="screen4x3"/>
  <p:notesSz cx="6858000" cy="9144000"/>
  <p:defaultTextStyle>
    <a:defPPr>
      <a:defRPr lang="en-CA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F214EA-474A-4334-A62F-9999E722DA2C}">
          <p14:sldIdLst>
            <p14:sldId id="256"/>
            <p14:sldId id="512"/>
            <p14:sldId id="515"/>
            <p14:sldId id="525"/>
            <p14:sldId id="526"/>
            <p14:sldId id="527"/>
            <p14:sldId id="544"/>
            <p14:sldId id="517"/>
            <p14:sldId id="519"/>
            <p14:sldId id="518"/>
            <p14:sldId id="520"/>
            <p14:sldId id="528"/>
            <p14:sldId id="568"/>
            <p14:sldId id="569"/>
            <p14:sldId id="529"/>
            <p14:sldId id="524"/>
            <p14:sldId id="531"/>
            <p14:sldId id="543"/>
            <p14:sldId id="545"/>
            <p14:sldId id="532"/>
            <p14:sldId id="549"/>
            <p14:sldId id="533"/>
            <p14:sldId id="534"/>
            <p14:sldId id="550"/>
            <p14:sldId id="536"/>
            <p14:sldId id="548"/>
            <p14:sldId id="539"/>
            <p14:sldId id="540"/>
            <p14:sldId id="551"/>
            <p14:sldId id="541"/>
            <p14:sldId id="564"/>
            <p14:sldId id="570"/>
            <p14:sldId id="575"/>
            <p14:sldId id="590"/>
            <p14:sldId id="591"/>
            <p14:sldId id="573"/>
            <p14:sldId id="574"/>
            <p14:sldId id="592"/>
            <p14:sldId id="593"/>
            <p14:sldId id="565"/>
            <p14:sldId id="566"/>
            <p14:sldId id="567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8182" autoAdjust="0"/>
  </p:normalViewPr>
  <p:slideViewPr>
    <p:cSldViewPr snapToGrid="0" snapToObjects="1">
      <p:cViewPr>
        <p:scale>
          <a:sx n="100" d="100"/>
          <a:sy n="100" d="100"/>
        </p:scale>
        <p:origin x="-608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8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D4B28-E48A-4072-9159-A2EA3DEAAE79}" type="datetimeFigureOut">
              <a:rPr lang="en-CA" smtClean="0"/>
              <a:t>3/23/14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3BA49-2B02-4A24-9E99-FC23E1A79B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24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390" y="1182415"/>
            <a:ext cx="7512410" cy="24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690" y="3684743"/>
            <a:ext cx="4966138" cy="116752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80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390" y="1182415"/>
            <a:ext cx="7512410" cy="24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690" y="3684743"/>
            <a:ext cx="4966138" cy="116752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4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0"/>
            <a:ext cx="8565158" cy="861237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439" y="1032606"/>
            <a:ext cx="8565158" cy="5195157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DA3D6-BA25-433F-A9BA-5036AE111D03}" type="datetime1">
              <a:rPr lang="en-CA" smtClean="0"/>
              <a:pPr/>
              <a:t>3/23/14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3082" y="6106559"/>
            <a:ext cx="966175" cy="365125"/>
          </a:xfrm>
        </p:spPr>
        <p:txBody>
          <a:bodyPr/>
          <a:lstStyle>
            <a:lvl1pPr>
              <a:defRPr/>
            </a:lvl1pPr>
          </a:lstStyle>
          <a:p>
            <a:fld id="{9E8281E7-ED26-4FDF-A81D-C63B5C4C571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008" y="5830349"/>
            <a:ext cx="2223083" cy="643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861237"/>
            <a:ext cx="9144000" cy="4390"/>
          </a:xfrm>
          <a:prstGeom prst="line">
            <a:avLst/>
          </a:prstGeom>
          <a:ln w="12700" cmpd="sng">
            <a:solidFill>
              <a:srgbClr val="4A23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4196" y="610870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/>
            <a:r>
              <a:rPr lang="en-CA" dirty="0" smtClean="0"/>
              <a:t>/ 44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061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690" y="3582278"/>
            <a:ext cx="4002689" cy="220421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723" y="1086070"/>
            <a:ext cx="7418553" cy="2364828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9933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D0014-C320-4223-B3CF-C6D006A281E8}" type="datetime1">
              <a:rPr lang="en-CA" smtClean="0"/>
              <a:pPr/>
              <a:t>3/23/14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0B6C9-74B1-4D63-A8AE-62FC058CA6E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2567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C0AF0-110E-402C-B9B4-1E65A5CAEB6F}" type="datetime1">
              <a:rPr lang="en-CA" smtClean="0"/>
              <a:pPr/>
              <a:t>3/23/14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7D0F1-AF9F-4725-A92B-88ECFB40C4B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6355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2E1FA2-6918-4420-A423-A3AF65C20276}" type="datetime1">
              <a:rPr lang="en-CA" smtClean="0"/>
              <a:pPr/>
              <a:t>3/23/14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38026-329F-4D12-BF8A-D8C726627C77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4325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4AA4C-BE25-4A96-A1D0-57E82FB7B036}" type="datetime1">
              <a:rPr lang="en-CA" smtClean="0"/>
              <a:pPr/>
              <a:t>3/23/14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E6E1-08A3-4AC1-B41C-052042F445A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9129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28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6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F8E3F-6E57-4BF6-978F-E0A16BD28633}" type="datetime1">
              <a:rPr lang="en-CA" smtClean="0"/>
              <a:pPr/>
              <a:t>3/23/14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9F9F8-463D-4CD6-95B9-B1C20388211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3907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9914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1131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65881"/>
            <a:ext cx="5486400" cy="3783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0AB6D-57E4-4157-A3AC-E721F379C44A}" type="datetime1">
              <a:rPr lang="en-CA" smtClean="0"/>
              <a:pPr/>
              <a:t>3/23/14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C2A06-1BFC-4AC4-9B35-69C76D4C2B0E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572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0"/>
            <a:ext cx="8565158" cy="861237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19515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DA3D6-BA25-433F-A9BA-5036AE111D03}" type="datetime1">
              <a:rPr lang="en-CA" smtClean="0"/>
              <a:t>3/23/14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3082" y="6106559"/>
            <a:ext cx="966175" cy="365125"/>
          </a:xfrm>
        </p:spPr>
        <p:txBody>
          <a:bodyPr/>
          <a:lstStyle>
            <a:lvl1pPr>
              <a:defRPr/>
            </a:lvl1pPr>
          </a:lstStyle>
          <a:p>
            <a:fld id="{9E8281E7-ED26-4FDF-A81D-C63B5C4C571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008" y="5830349"/>
            <a:ext cx="2223083" cy="643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861237"/>
            <a:ext cx="9144000" cy="4390"/>
          </a:xfrm>
          <a:prstGeom prst="line">
            <a:avLst/>
          </a:prstGeom>
          <a:ln w="12700" cmpd="sng">
            <a:solidFill>
              <a:srgbClr val="4A23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4196" y="610870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/>
            <a:r>
              <a:rPr lang="en-CA" dirty="0" smtClean="0"/>
              <a:t>/</a:t>
            </a:r>
            <a:r>
              <a:rPr lang="en-CA" baseline="0" dirty="0" smtClean="0"/>
              <a:t> </a:t>
            </a:r>
            <a:r>
              <a:rPr lang="en-CA" baseline="0" dirty="0" smtClean="0"/>
              <a:t>51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21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690" y="3582278"/>
            <a:ext cx="4002689" cy="220421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723" y="1086070"/>
            <a:ext cx="7418553" cy="2364828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58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D0014-C320-4223-B3CF-C6D006A281E8}" type="datetime1">
              <a:rPr lang="en-CA" smtClean="0"/>
              <a:t>3/23/14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0B6C9-74B1-4D63-A8AE-62FC058CA6E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67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C0AF0-110E-402C-B9B4-1E65A5CAEB6F}" type="datetime1">
              <a:rPr lang="en-CA" smtClean="0"/>
              <a:t>3/23/14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7D0F1-AF9F-4725-A92B-88ECFB40C4B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33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2E1FA2-6918-4420-A423-A3AF65C20276}" type="datetime1">
              <a:rPr lang="en-CA" smtClean="0"/>
              <a:t>3/23/14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38026-329F-4D12-BF8A-D8C726627C77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29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4AA4C-BE25-4A96-A1D0-57E82FB7B036}" type="datetime1">
              <a:rPr lang="en-CA" smtClean="0"/>
              <a:t>3/23/14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E6E1-08A3-4AC1-B41C-052042F445A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74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28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6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F8E3F-6E57-4BF6-978F-E0A16BD28633}" type="datetime1">
              <a:rPr lang="en-CA" smtClean="0"/>
              <a:t>3/23/14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9F9F8-463D-4CD6-95B9-B1C20388211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88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9914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1131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65881"/>
            <a:ext cx="5486400" cy="3783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0AB6D-57E4-4157-A3AC-E721F379C44A}" type="datetime1">
              <a:rPr lang="en-CA" smtClean="0"/>
              <a:t>3/23/14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C2A06-1BFC-4AC4-9B35-69C76D4C2B0E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15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CA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200" y="6227763"/>
            <a:ext cx="2133600" cy="2460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49CF754-CA6D-4F0F-A54C-6670EC127DB0}" type="datetime1">
              <a:rPr lang="en-CA" smtClean="0"/>
              <a:t>3/23/14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959475"/>
            <a:ext cx="3163888" cy="257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0987" y="608965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3F60D685-141D-4225-82A7-0CA82435C40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4" r:id="rId2"/>
    <p:sldLayoutId id="2147483712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CA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200" y="6227763"/>
            <a:ext cx="2133600" cy="2460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49CF754-CA6D-4F0F-A54C-6670EC127DB0}" type="datetime1">
              <a:rPr lang="en-CA" smtClean="0"/>
              <a:pPr/>
              <a:t>3/23/14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959475"/>
            <a:ext cx="3163888" cy="257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0987" y="608965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3F60D685-141D-4225-82A7-0CA82435C40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666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ik.ee.ethz.ch/education/lectures/hswcd/slides/11_ModularPerformanceAnalysis.pdf" TargetMode="Externa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emf"/><Relationship Id="rId12" Type="http://schemas.openxmlformats.org/officeDocument/2006/relationships/image" Target="../media/image32.emf"/><Relationship Id="rId13" Type="http://schemas.openxmlformats.org/officeDocument/2006/relationships/image" Target="../media/image33.emf"/><Relationship Id="rId14" Type="http://schemas.openxmlformats.org/officeDocument/2006/relationships/image" Target="../media/image34.emf"/><Relationship Id="rId15" Type="http://schemas.openxmlformats.org/officeDocument/2006/relationships/image" Target="../media/image35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emf"/><Relationship Id="rId10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emf"/><Relationship Id="rId12" Type="http://schemas.openxmlformats.org/officeDocument/2006/relationships/image" Target="../media/image44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9" Type="http://schemas.openxmlformats.org/officeDocument/2006/relationships/image" Target="../media/image41.emf"/><Relationship Id="rId10" Type="http://schemas.openxmlformats.org/officeDocument/2006/relationships/image" Target="../media/image42.emf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emf"/><Relationship Id="rId12" Type="http://schemas.openxmlformats.org/officeDocument/2006/relationships/image" Target="../media/image52.emf"/><Relationship Id="rId13" Type="http://schemas.openxmlformats.org/officeDocument/2006/relationships/image" Target="../media/image53.emf"/><Relationship Id="rId14" Type="http://schemas.openxmlformats.org/officeDocument/2006/relationships/image" Target="../media/image54.emf"/><Relationship Id="rId15" Type="http://schemas.openxmlformats.org/officeDocument/2006/relationships/image" Target="../media/image55.emf"/><Relationship Id="rId16" Type="http://schemas.openxmlformats.org/officeDocument/2006/relationships/image" Target="../media/image56.emf"/><Relationship Id="rId17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28.emf"/><Relationship Id="rId4" Type="http://schemas.openxmlformats.org/officeDocument/2006/relationships/image" Target="../media/image38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0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38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44.emf"/><Relationship Id="rId8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emf"/><Relationship Id="rId12" Type="http://schemas.openxmlformats.org/officeDocument/2006/relationships/image" Target="../media/image71.emf"/><Relationship Id="rId13" Type="http://schemas.openxmlformats.org/officeDocument/2006/relationships/image" Target="../media/image72.emf"/><Relationship Id="rId14" Type="http://schemas.openxmlformats.org/officeDocument/2006/relationships/image" Target="../media/image73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emf"/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0" Type="http://schemas.openxmlformats.org/officeDocument/2006/relationships/image" Target="../media/image69.emf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emf"/><Relationship Id="rId12" Type="http://schemas.openxmlformats.org/officeDocument/2006/relationships/image" Target="../media/image81.emf"/><Relationship Id="rId13" Type="http://schemas.openxmlformats.org/officeDocument/2006/relationships/image" Target="../media/image82.emf"/><Relationship Id="rId14" Type="http://schemas.openxmlformats.org/officeDocument/2006/relationships/image" Target="../media/image83.emf"/><Relationship Id="rId15" Type="http://schemas.openxmlformats.org/officeDocument/2006/relationships/image" Target="../media/image84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Relationship Id="rId4" Type="http://schemas.openxmlformats.org/officeDocument/2006/relationships/image" Target="../media/image71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77.emf"/><Relationship Id="rId9" Type="http://schemas.openxmlformats.org/officeDocument/2006/relationships/image" Target="../media/image78.emf"/><Relationship Id="rId10" Type="http://schemas.openxmlformats.org/officeDocument/2006/relationships/image" Target="../media/image7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Relationship Id="rId3" Type="http://schemas.openxmlformats.org/officeDocument/2006/relationships/image" Target="../media/image8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174750" y="1182688"/>
            <a:ext cx="7512050" cy="2417762"/>
          </a:xfrm>
        </p:spPr>
        <p:txBody>
          <a:bodyPr/>
          <a:lstStyle/>
          <a:p>
            <a:pPr eaLnBrk="1" hangingPunct="1"/>
            <a:r>
              <a:rPr lang="en-US" dirty="0" smtClean="0"/>
              <a:t>ECE 720T5 Winter 2014       Cyber-Physical Systems</a:t>
            </a: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3240088" y="3684588"/>
            <a:ext cx="4967287" cy="1168400"/>
          </a:xfrm>
        </p:spPr>
        <p:txBody>
          <a:bodyPr/>
          <a:lstStyle/>
          <a:p>
            <a:pPr eaLnBrk="1" hangingPunct="1"/>
            <a:r>
              <a:rPr lang="en-US" dirty="0" smtClean="0"/>
              <a:t>Rodolfo </a:t>
            </a:r>
            <a:r>
              <a:rPr lang="en-US" dirty="0" err="1" smtClean="0"/>
              <a:t>Pellizzoni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model Wormhole Routing?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31" y="956930"/>
            <a:ext cx="8899769" cy="5195157"/>
          </a:xfrm>
        </p:spPr>
        <p:txBody>
          <a:bodyPr/>
          <a:lstStyle/>
          <a:p>
            <a:r>
              <a:rPr lang="en-US" dirty="0" smtClean="0"/>
              <a:t>Sure you can!</a:t>
            </a:r>
          </a:p>
          <a:p>
            <a:endParaRPr lang="en-US" dirty="0" smtClean="0"/>
          </a:p>
          <a:p>
            <a:r>
              <a:rPr lang="en-US" dirty="0" smtClean="0"/>
              <a:t>For a flow with K flits, simply assume there are K transactions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ssign artificially decreasing priorities to the K transactions to best model the precedence constraint among flits.</a:t>
            </a:r>
          </a:p>
          <a:p>
            <a:endParaRPr lang="en-US" dirty="0" smtClean="0"/>
          </a:p>
          <a:p>
            <a:r>
              <a:rPr lang="en-US" dirty="0" smtClean="0"/>
              <a:t>The problem is that response time analysis for transaction models do not take into account relations among different resources – can not take advantage of pipeline delay.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43928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Time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31" y="956930"/>
            <a:ext cx="8749931" cy="5514754"/>
          </a:xfrm>
        </p:spPr>
        <p:txBody>
          <a:bodyPr/>
          <a:lstStyle/>
          <a:p>
            <a:r>
              <a:rPr lang="en-US" sz="2200" dirty="0" smtClean="0"/>
              <a:t>Let’s focus on a single resource – note a flow might visit a resource multiple times.</a:t>
            </a:r>
          </a:p>
          <a:p>
            <a:r>
              <a:rPr lang="en-US" sz="2200" dirty="0" smtClean="0"/>
              <a:t>The worst-case is produced when a task for each interfering transaction is released at the critical instant after suffering worst-case jitter.</a:t>
            </a:r>
          </a:p>
          <a:p>
            <a:pPr lvl="1"/>
            <a:r>
              <a:rPr lang="en-US" sz="2200" dirty="0" smtClean="0"/>
              <a:t>Tasks activated before the critical instant are delayed (by jitter) until the critical instant if feasible</a:t>
            </a:r>
          </a:p>
          <a:p>
            <a:pPr lvl="1"/>
            <a:r>
              <a:rPr lang="en-US" sz="2200" dirty="0" smtClean="0"/>
              <a:t>Tasks activated after the critical instant suffer no jitter</a:t>
            </a:r>
          </a:p>
          <a:p>
            <a:r>
              <a:rPr lang="en-US" sz="2200" dirty="0" smtClean="0"/>
              <a:t>EDF: the task under analysis has deadline = to the deadline of any interfering task in the busy period</a:t>
            </a:r>
          </a:p>
          <a:p>
            <a:r>
              <a:rPr lang="en-US" sz="2200" dirty="0" smtClean="0"/>
              <a:t>RM: a task of the transaction under analysis is released at the critical instant</a:t>
            </a:r>
          </a:p>
          <a:p>
            <a:pPr lvl="1"/>
            <a:r>
              <a:rPr lang="en-US" sz="2200" dirty="0" smtClean="0"/>
              <a:t>Same assumptions for all other tasks of the transactions</a:t>
            </a:r>
          </a:p>
          <a:p>
            <a:pPr lvl="1"/>
            <a:r>
              <a:rPr lang="en-US" sz="2200" dirty="0" smtClean="0"/>
              <a:t>In both cases, we need to try out all possibilities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883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Time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31" y="956930"/>
            <a:ext cx="8749931" cy="5514754"/>
          </a:xfrm>
        </p:spPr>
        <p:txBody>
          <a:bodyPr/>
          <a:lstStyle/>
          <a:p>
            <a:r>
              <a:rPr lang="en-US" dirty="0" smtClean="0"/>
              <a:t>Problem: the number of possible activation patterns is exponential.</a:t>
            </a:r>
          </a:p>
          <a:p>
            <a:pPr lvl="1"/>
            <a:r>
              <a:rPr lang="en-US" dirty="0" smtClean="0"/>
              <a:t>For each interfering transaction, we can pick any task.</a:t>
            </a:r>
          </a:p>
          <a:p>
            <a:pPr lvl="1"/>
            <a:r>
              <a:rPr lang="en-US" dirty="0" smtClean="0"/>
              <a:t>Hence the number of combinations is exponential in the number of transactions.</a:t>
            </a:r>
          </a:p>
          <a:p>
            <a:r>
              <a:rPr lang="en-US" dirty="0" smtClean="0"/>
              <a:t>Solution: compute a worst-case interference pattern over all possible starting tasks for a given interfering transaction.</a:t>
            </a:r>
          </a:p>
          <a:p>
            <a:r>
              <a:rPr lang="en-US" dirty="0" smtClean="0"/>
              <a:t>For the transaction under analysis we still analyze all possible patterns.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74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13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43" y="3683001"/>
            <a:ext cx="3199667" cy="2038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2901" y="1738923"/>
            <a:ext cx="3936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Transaction under analysis: </a:t>
            </a:r>
          </a:p>
          <a:p>
            <a:r>
              <a:rPr lang="en-US" sz="2400" dirty="0" smtClean="0"/>
              <a:t>single task with C = 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227717"/>
            <a:ext cx="4406900" cy="13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22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Tighter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14</a:t>
            </a:fld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5585439" y="1719997"/>
            <a:ext cx="3127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Key idea: use slanted </a:t>
            </a:r>
          </a:p>
          <a:p>
            <a:r>
              <a:rPr lang="en-US" sz="2400" dirty="0" smtClean="0"/>
              <a:t>stairs instead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7230"/>
            <a:ext cx="5217533" cy="3683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092" y="3616569"/>
            <a:ext cx="3128976" cy="19421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1227717"/>
            <a:ext cx="4406900" cy="13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16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Jitter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309" y="956930"/>
            <a:ext cx="8821614" cy="3800685"/>
          </a:xfrm>
        </p:spPr>
        <p:txBody>
          <a:bodyPr/>
          <a:lstStyle/>
          <a:p>
            <a:r>
              <a:rPr lang="en-US" dirty="0" smtClean="0"/>
              <a:t>Jitters introduce variability – increase w-case response time</a:t>
            </a:r>
          </a:p>
          <a:p>
            <a:r>
              <a:rPr lang="en-US" dirty="0" smtClean="0"/>
              <a:t>Alternative: time-trigger all tasks.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Start with offsets = cumulative computation times.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Compute worst-case response times.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Modify offsets.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Go back to step 2 until convergence or divergence</a:t>
            </a:r>
          </a:p>
          <a:p>
            <a:r>
              <a:rPr lang="en-US" dirty="0" smtClean="0"/>
              <a:t>However convergence is trickier now!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15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83" y="4855307"/>
            <a:ext cx="7311539" cy="11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46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Cyclic-Dynamic Offsets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0050" r="-20050"/>
          <a:stretch>
            <a:fillRect/>
          </a:stretch>
        </p:blipFill>
        <p:spPr>
          <a:xfrm>
            <a:off x="1161697" y="2910777"/>
            <a:ext cx="5588842" cy="338988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16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6309" y="956930"/>
            <a:ext cx="8821614" cy="38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Response time can decrease as a result of modifying offsets.</a:t>
            </a:r>
          </a:p>
          <a:p>
            <a:pPr lvl="1"/>
            <a:r>
              <a:rPr lang="en-US" dirty="0" smtClean="0"/>
              <a:t>Always increasing as jitter increases</a:t>
            </a:r>
          </a:p>
          <a:p>
            <a:r>
              <a:rPr lang="en-US" dirty="0" smtClean="0"/>
              <a:t>We can prove that it is sufficient to check for limit cycles.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77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Pipeline Delay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164"/>
            <a:ext cx="9144000" cy="47565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465470"/>
          </a:xfrm>
        </p:spPr>
        <p:txBody>
          <a:bodyPr/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 higher priority. All </a:t>
            </a:r>
            <a:r>
              <a:rPr lang="en-US" dirty="0" err="1" smtClean="0"/>
              <a:t>Ctime</a:t>
            </a:r>
            <a:r>
              <a:rPr lang="en-US" dirty="0" smtClean="0"/>
              <a:t> = 1. With Jitter…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3200" y="2895600"/>
            <a:ext cx="755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0 </a:t>
            </a:r>
          </a:p>
          <a:p>
            <a:r>
              <a:rPr lang="en-US" dirty="0" smtClean="0"/>
              <a:t>R = 2 </a:t>
            </a:r>
          </a:p>
          <a:p>
            <a:r>
              <a:rPr lang="en-US" dirty="0" smtClean="0"/>
              <a:t>J =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7800" y="3031530"/>
            <a:ext cx="806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2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 = 7!</a:t>
            </a:r>
          </a:p>
          <a:p>
            <a:r>
              <a:rPr lang="en-US" dirty="0" smtClean="0"/>
              <a:t>J =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7800" y="2853730"/>
            <a:ext cx="755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1 </a:t>
            </a:r>
          </a:p>
          <a:p>
            <a:r>
              <a:rPr lang="en-US" dirty="0" smtClean="0"/>
              <a:t>R = 4</a:t>
            </a:r>
          </a:p>
          <a:p>
            <a:r>
              <a:rPr lang="en-US" dirty="0" smtClean="0"/>
              <a:t>J =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7800" y="5122748"/>
            <a:ext cx="854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4 </a:t>
            </a:r>
          </a:p>
          <a:p>
            <a:r>
              <a:rPr lang="en-US" dirty="0" smtClean="0"/>
              <a:t>R = 11</a:t>
            </a:r>
          </a:p>
          <a:p>
            <a:r>
              <a:rPr lang="en-US" dirty="0" smtClean="0"/>
              <a:t>J =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7800" y="5183229"/>
            <a:ext cx="871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5 </a:t>
            </a:r>
          </a:p>
          <a:p>
            <a:r>
              <a:rPr lang="en-US" dirty="0" smtClean="0"/>
              <a:t>R = 13</a:t>
            </a:r>
          </a:p>
          <a:p>
            <a:r>
              <a:rPr lang="en-US" dirty="0" smtClean="0"/>
              <a:t>J = 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2500" y="5155688"/>
            <a:ext cx="871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6 </a:t>
            </a:r>
          </a:p>
          <a:p>
            <a:r>
              <a:rPr lang="en-US" dirty="0" smtClean="0"/>
              <a:t>R = 15</a:t>
            </a:r>
          </a:p>
          <a:p>
            <a:r>
              <a:rPr lang="en-US" dirty="0" smtClean="0"/>
              <a:t>J = 7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4800" y="3217748"/>
            <a:ext cx="755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3 </a:t>
            </a:r>
          </a:p>
          <a:p>
            <a:r>
              <a:rPr lang="en-US" dirty="0" smtClean="0"/>
              <a:t>R = 9</a:t>
            </a:r>
          </a:p>
          <a:p>
            <a:r>
              <a:rPr lang="en-US" dirty="0" smtClean="0"/>
              <a:t>J = 4</a:t>
            </a:r>
          </a:p>
        </p:txBody>
      </p:sp>
    </p:spTree>
    <p:extLst>
      <p:ext uri="{BB962C8B-B14F-4D97-AF65-F5344CB8AC3E}">
        <p14:creationId xmlns:p14="http://schemas.microsoft.com/office/powerpoint/2010/main" val="3329167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Pipeline Delay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164"/>
            <a:ext cx="9144000" cy="47565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465470"/>
          </a:xfrm>
        </p:spPr>
        <p:txBody>
          <a:bodyPr/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 higher priority. All </a:t>
            </a:r>
            <a:r>
              <a:rPr lang="en-US" dirty="0" err="1" smtClean="0"/>
              <a:t>Ctime</a:t>
            </a:r>
            <a:r>
              <a:rPr lang="en-US" dirty="0" smtClean="0"/>
              <a:t> = 1. With Offsets…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3200" y="2895600"/>
            <a:ext cx="755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0 </a:t>
            </a:r>
          </a:p>
          <a:p>
            <a:r>
              <a:rPr lang="en-US" dirty="0" smtClean="0"/>
              <a:t>R = 2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7800" y="3031530"/>
            <a:ext cx="755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4 </a:t>
            </a:r>
          </a:p>
          <a:p>
            <a:r>
              <a:rPr lang="en-US" dirty="0" smtClean="0"/>
              <a:t>R = 6</a:t>
            </a:r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987800" y="2853730"/>
            <a:ext cx="755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2 </a:t>
            </a:r>
          </a:p>
          <a:p>
            <a:r>
              <a:rPr lang="en-US" dirty="0" smtClean="0"/>
              <a:t>R =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7800" y="5122748"/>
            <a:ext cx="871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8 </a:t>
            </a:r>
          </a:p>
          <a:p>
            <a:r>
              <a:rPr lang="en-US" dirty="0" smtClean="0"/>
              <a:t>R =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7800" y="5183229"/>
            <a:ext cx="88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10 </a:t>
            </a:r>
          </a:p>
          <a:p>
            <a:r>
              <a:rPr lang="en-US" dirty="0" smtClean="0"/>
              <a:t>R = 12</a:t>
            </a:r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452500" y="5155688"/>
            <a:ext cx="88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12 </a:t>
            </a:r>
          </a:p>
          <a:p>
            <a:r>
              <a:rPr lang="en-US" dirty="0" smtClean="0"/>
              <a:t>R = 14</a:t>
            </a:r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7924800" y="3217748"/>
            <a:ext cx="755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6 </a:t>
            </a:r>
          </a:p>
          <a:p>
            <a:r>
              <a:rPr lang="en-US" dirty="0" smtClean="0"/>
              <a:t>R = 8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3828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 Calculus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21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Topic Today: End-To-End Analysis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54" y="861237"/>
            <a:ext cx="8662008" cy="3507608"/>
          </a:xfrm>
        </p:spPr>
        <p:txBody>
          <a:bodyPr/>
          <a:lstStyle/>
          <a:p>
            <a:r>
              <a:rPr lang="en-CA" dirty="0" smtClean="0"/>
              <a:t>HW platform comprises multiple resources</a:t>
            </a:r>
          </a:p>
          <a:p>
            <a:pPr lvl="1"/>
            <a:r>
              <a:rPr lang="en-CA" dirty="0" smtClean="0"/>
              <a:t>Processing Elements</a:t>
            </a:r>
          </a:p>
          <a:p>
            <a:pPr lvl="1"/>
            <a:r>
              <a:rPr lang="en-CA" dirty="0" smtClean="0"/>
              <a:t>Communication Links</a:t>
            </a:r>
          </a:p>
          <a:p>
            <a:r>
              <a:rPr lang="en-CA" dirty="0" smtClean="0"/>
              <a:t>SW model consists of multiple independent </a:t>
            </a:r>
            <a:r>
              <a:rPr lang="en-CA" u="sng" dirty="0" smtClean="0"/>
              <a:t>flows</a:t>
            </a:r>
            <a:r>
              <a:rPr lang="en-CA" dirty="0" smtClean="0"/>
              <a:t> or </a:t>
            </a:r>
            <a:r>
              <a:rPr lang="en-CA" u="sng" dirty="0" smtClean="0"/>
              <a:t>transactions</a:t>
            </a:r>
          </a:p>
          <a:p>
            <a:pPr lvl="1"/>
            <a:r>
              <a:rPr lang="en-CA" dirty="0" smtClean="0"/>
              <a:t>Each flow traverses a fixed sequence of resources</a:t>
            </a:r>
          </a:p>
          <a:p>
            <a:pPr lvl="1"/>
            <a:r>
              <a:rPr lang="en-CA" dirty="0" smtClean="0"/>
              <a:t>Task = flow execution on one resource</a:t>
            </a:r>
          </a:p>
          <a:p>
            <a:pPr lvl="1"/>
            <a:r>
              <a:rPr lang="en-CA" dirty="0" smtClean="0"/>
              <a:t>We are interested in computing its end-to-end delay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685800" y="4846544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530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393462" y="4464538"/>
            <a:ext cx="9769" cy="722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393462" y="5187462"/>
            <a:ext cx="64737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8867162" y="4464538"/>
            <a:ext cx="0" cy="722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85923" y="4366846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6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Delay Calculus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930"/>
            <a:ext cx="9144000" cy="5195157"/>
          </a:xfrm>
        </p:spPr>
        <p:txBody>
          <a:bodyPr/>
          <a:lstStyle/>
          <a:p>
            <a:r>
              <a:rPr lang="en-CA" u="sng" dirty="0" smtClean="0"/>
              <a:t>End-To-End Delay Analysis of Distributed Systems with Cycles in the Task Graph</a:t>
            </a:r>
          </a:p>
          <a:p>
            <a:r>
              <a:rPr lang="en-CA" dirty="0" smtClean="0"/>
              <a:t>System Model:</a:t>
            </a:r>
          </a:p>
          <a:p>
            <a:pPr lvl="1"/>
            <a:r>
              <a:rPr lang="en-CA" dirty="0" smtClean="0"/>
              <a:t>Aperiodic flows (each called a job)</a:t>
            </a:r>
          </a:p>
          <a:p>
            <a:pPr lvl="1"/>
            <a:r>
              <a:rPr lang="en-CA" dirty="0" smtClean="0"/>
              <a:t>Each job has the same fixed priority on all resources (nodes)</a:t>
            </a:r>
          </a:p>
          <a:p>
            <a:pPr lvl="1"/>
            <a:r>
              <a:rPr lang="en-CA" dirty="0" smtClean="0"/>
              <a:t>Arbitrary path through nodes (stages) – can include cycles</a:t>
            </a:r>
          </a:p>
          <a:p>
            <a:pPr lvl="1"/>
            <a:r>
              <a:rPr lang="en-CA" dirty="0" smtClean="0"/>
              <a:t>Each stage can have a different computation time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How to model worm-hole routing</a:t>
            </a:r>
          </a:p>
          <a:p>
            <a:pPr lvl="1"/>
            <a:r>
              <a:rPr lang="en-CA" dirty="0" smtClean="0"/>
              <a:t>Use one job for each flit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1125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the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29"/>
            <a:ext cx="8232396" cy="2844223"/>
          </a:xfrm>
        </p:spPr>
        <p:txBody>
          <a:bodyPr/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 lowest-priority flow under analysis</a:t>
            </a:r>
          </a:p>
          <a:p>
            <a:r>
              <a:rPr lang="en-US" dirty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 is broken into two non-cyclic </a:t>
            </a:r>
            <a:r>
              <a:rPr lang="en-US" u="sng" dirty="0" smtClean="0"/>
              <a:t>folds</a:t>
            </a:r>
            <a:r>
              <a:rPr lang="en-US" dirty="0" smtClean="0"/>
              <a:t>:                                 (1, 2, 3) and (2, 3, 4) </a:t>
            </a:r>
          </a:p>
          <a:p>
            <a:r>
              <a:rPr lang="en-US" dirty="0" smtClean="0"/>
              <a:t>The two </a:t>
            </a:r>
            <a:r>
              <a:rPr lang="en-US" u="sng" dirty="0" smtClean="0"/>
              <a:t>segments</a:t>
            </a:r>
            <a:r>
              <a:rPr lang="en-US" dirty="0" smtClean="0"/>
              <a:t> that overlaps with f</a:t>
            </a:r>
            <a:r>
              <a:rPr lang="en-US" baseline="-25000" dirty="0" smtClean="0"/>
              <a:t>1</a:t>
            </a:r>
            <a:r>
              <a:rPr lang="en-US" dirty="0" smtClean="0"/>
              <a:t> are:                  (1, 2, 3) and (2, 3)</a:t>
            </a:r>
          </a:p>
          <a:p>
            <a:r>
              <a:rPr lang="en-US" dirty="0" smtClean="0"/>
              <a:t>Solution: consider f</a:t>
            </a:r>
            <a:r>
              <a:rPr lang="en-US" baseline="-25000" dirty="0" smtClean="0"/>
              <a:t>1(1, 2, 3) </a:t>
            </a:r>
            <a:r>
              <a:rPr lang="en-US" dirty="0" smtClean="0"/>
              <a:t>and f</a:t>
            </a:r>
            <a:r>
              <a:rPr lang="en-US" baseline="-25000" dirty="0" smtClean="0"/>
              <a:t>1(2,3) </a:t>
            </a:r>
            <a:r>
              <a:rPr lang="en-US" dirty="0" smtClean="0"/>
              <a:t>as separate flows.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21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685800" y="4846544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530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2004" y="5021358"/>
            <a:ext cx="643876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2004" y="3985819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740769" y="4093253"/>
            <a:ext cx="0" cy="9446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1066" y="5476632"/>
            <a:ext cx="6229703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1066" y="5476632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40769" y="5476632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2004" y="3801153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608" y="5921893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</a:t>
            </a:r>
            <a:r>
              <a:rPr lang="en-US" baseline="-25000" dirty="0">
                <a:solidFill>
                  <a:srgbClr val="008000"/>
                </a:solidFill>
              </a:rPr>
              <a:t>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06533" y="5187462"/>
            <a:ext cx="646062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06533" y="4109806"/>
            <a:ext cx="431433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406533" y="4093253"/>
            <a:ext cx="0" cy="10942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544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Types of Interfering Flows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2785" b="-32785"/>
          <a:stretch>
            <a:fillRect/>
          </a:stretch>
        </p:blipFill>
        <p:spPr>
          <a:xfrm>
            <a:off x="1473200" y="1636758"/>
            <a:ext cx="5882662" cy="35681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9788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Execution Trace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624" r="-7624"/>
          <a:stretch>
            <a:fillRect/>
          </a:stretch>
        </p:blipFill>
        <p:spPr>
          <a:xfrm>
            <a:off x="302004" y="2059497"/>
            <a:ext cx="7274290" cy="44121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23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2004" y="956929"/>
            <a:ext cx="8565158" cy="284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Earliest trace: earliest job finishing time on each stage such that there is no idle time at the 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412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Delay Bounds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Each cross-flow segment and reserve-flow segment contributes one stage computation time to the earliest trace</a:t>
            </a:r>
          </a:p>
          <a:p>
            <a:r>
              <a:rPr lang="en-CA" dirty="0" smtClean="0"/>
              <a:t>What about forward flows?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24</a:t>
            </a:fld>
            <a:endParaRPr lang="en-CA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45009" y="3406696"/>
            <a:ext cx="7170291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9113" y="3075464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45009" y="3075464"/>
            <a:ext cx="1104900" cy="3312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2049909" y="3075464"/>
            <a:ext cx="1104900" cy="3312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3154809" y="3075464"/>
            <a:ext cx="127000" cy="3312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45009" y="4232196"/>
            <a:ext cx="7170291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9113" y="3900964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259709" y="3900964"/>
            <a:ext cx="952500" cy="3439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3154809" y="3900964"/>
            <a:ext cx="1104900" cy="3312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945009" y="5095796"/>
            <a:ext cx="7170291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9113" y="4764564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259709" y="4777264"/>
            <a:ext cx="1104900" cy="3312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945009" y="6048296"/>
            <a:ext cx="717029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9113" y="5704364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S4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364609" y="5704364"/>
            <a:ext cx="1104900" cy="3312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5364608" y="4777264"/>
            <a:ext cx="1315591" cy="3312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3" name="Rectangle 32"/>
          <p:cNvSpPr/>
          <p:nvPr/>
        </p:nvSpPr>
        <p:spPr>
          <a:xfrm>
            <a:off x="6687690" y="5691664"/>
            <a:ext cx="1249809" cy="3439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1472400" y="4414461"/>
            <a:ext cx="209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/>
              <a:t>2</a:t>
            </a:r>
            <a:r>
              <a:rPr lang="en-US" dirty="0" smtClean="0"/>
              <a:t> on the last stage </a:t>
            </a:r>
            <a:endParaRPr lang="en-US" dirty="0"/>
          </a:p>
          <a:p>
            <a:r>
              <a:rPr lang="en-US" dirty="0" smtClean="0"/>
              <a:t>it delays 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3564852" y="4737627"/>
            <a:ext cx="588048" cy="1645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2292" y="2415064"/>
            <a:ext cx="331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/>
              <a:t>2</a:t>
            </a:r>
            <a:r>
              <a:rPr lang="en-US" dirty="0" smtClean="0"/>
              <a:t> preempting lower-priority job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935609" y="2784396"/>
            <a:ext cx="236091" cy="291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212209" y="2408556"/>
            <a:ext cx="307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ne execution of the longest</a:t>
            </a:r>
            <a:endParaRPr lang="en-US" baseline="-25000" dirty="0" smtClean="0"/>
          </a:p>
          <a:p>
            <a:r>
              <a:rPr lang="en-US" dirty="0"/>
              <a:t>j</a:t>
            </a:r>
            <a:r>
              <a:rPr lang="en-US" dirty="0" smtClean="0"/>
              <a:t>ob on each stage</a:t>
            </a:r>
          </a:p>
        </p:txBody>
      </p:sp>
      <p:cxnSp>
        <p:nvCxnSpPr>
          <p:cNvPr id="39" name="Straight Arrow Connector 38"/>
          <p:cNvCxnSpPr>
            <a:stCxn id="37" idx="1"/>
            <a:endCxn id="11" idx="3"/>
          </p:cNvCxnSpPr>
          <p:nvPr/>
        </p:nvCxnSpPr>
        <p:spPr>
          <a:xfrm flipH="1">
            <a:off x="3281809" y="2731722"/>
            <a:ext cx="1930400" cy="509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3924300" y="2882900"/>
            <a:ext cx="1287909" cy="1018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702300" y="3054887"/>
            <a:ext cx="215900" cy="16827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33" idx="0"/>
          </p:cNvCxnSpPr>
          <p:nvPr/>
        </p:nvCxnSpPr>
        <p:spPr>
          <a:xfrm>
            <a:off x="6261100" y="3054887"/>
            <a:ext cx="1051495" cy="2636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529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Delay Bounds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3361070"/>
          </a:xfrm>
        </p:spPr>
        <p:txBody>
          <a:bodyPr/>
          <a:lstStyle/>
          <a:p>
            <a:endParaRPr lang="en-CA" dirty="0" smtClean="0"/>
          </a:p>
          <a:p>
            <a:r>
              <a:rPr lang="en-CA" dirty="0" err="1" smtClean="0"/>
              <a:t>Preemptive</a:t>
            </a:r>
            <a:r>
              <a:rPr lang="en-CA" dirty="0" smtClean="0"/>
              <a:t> Case:</a:t>
            </a:r>
          </a:p>
          <a:p>
            <a:endParaRPr lang="en-CA" dirty="0"/>
          </a:p>
          <a:p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r>
              <a:rPr lang="en-CA" dirty="0" smtClean="0"/>
              <a:t>Non-</a:t>
            </a:r>
            <a:r>
              <a:rPr lang="en-CA" dirty="0" err="1" smtClean="0"/>
              <a:t>Preemptive</a:t>
            </a:r>
            <a:r>
              <a:rPr lang="en-CA" dirty="0" smtClean="0"/>
              <a:t> Case: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917699"/>
            <a:ext cx="7645400" cy="936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66" y="3409863"/>
            <a:ext cx="7802991" cy="1958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3252" y="956930"/>
            <a:ext cx="2879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max executions for each </a:t>
            </a:r>
          </a:p>
          <a:p>
            <a:r>
              <a:rPr lang="en-US" dirty="0"/>
              <a:t>h</a:t>
            </a:r>
            <a:r>
              <a:rPr lang="en-US" dirty="0" smtClean="0"/>
              <a:t>igher priority segment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3224" y="1261728"/>
            <a:ext cx="1672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exec time</a:t>
            </a:r>
          </a:p>
          <a:p>
            <a:r>
              <a:rPr lang="en-US" dirty="0" smtClean="0"/>
              <a:t>for each stage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711700" y="1603261"/>
            <a:ext cx="317500" cy="4287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673082" y="1908059"/>
            <a:ext cx="366820" cy="250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5317460"/>
            <a:ext cx="2763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preemption means</a:t>
            </a:r>
          </a:p>
          <a:p>
            <a:r>
              <a:rPr lang="en-US" dirty="0"/>
              <a:t>o</a:t>
            </a:r>
            <a:r>
              <a:rPr lang="en-US" dirty="0" smtClean="0"/>
              <a:t>ne max execution for</a:t>
            </a:r>
          </a:p>
          <a:p>
            <a:r>
              <a:rPr lang="en-US" dirty="0"/>
              <a:t>h</a:t>
            </a:r>
            <a:r>
              <a:rPr lang="en-US" dirty="0" smtClean="0"/>
              <a:t>igher priority segment…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73274" y="5295009"/>
            <a:ext cx="3340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but we have to pay one</a:t>
            </a:r>
          </a:p>
          <a:p>
            <a:r>
              <a:rPr lang="en-US" dirty="0"/>
              <a:t>m</a:t>
            </a:r>
            <a:r>
              <a:rPr lang="en-US" dirty="0" smtClean="0"/>
              <a:t>ax execution of blocking time </a:t>
            </a:r>
          </a:p>
          <a:p>
            <a:r>
              <a:rPr lang="en-US" dirty="0"/>
              <a:t>o</a:t>
            </a:r>
            <a:r>
              <a:rPr lang="en-US" dirty="0" smtClean="0"/>
              <a:t>n each stage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117600" y="4521200"/>
            <a:ext cx="1371600" cy="796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</p:cNvCxnSpPr>
          <p:nvPr/>
        </p:nvCxnSpPr>
        <p:spPr>
          <a:xfrm flipH="1" flipV="1">
            <a:off x="4279900" y="5295010"/>
            <a:ext cx="893374" cy="4616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344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Pipeline Delay - </a:t>
            </a:r>
            <a:r>
              <a:rPr lang="en-CA" dirty="0" err="1" smtClean="0"/>
              <a:t>Preemptive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26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164"/>
            <a:ext cx="9144000" cy="47565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465470"/>
          </a:xfrm>
        </p:spPr>
        <p:txBody>
          <a:bodyPr/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 higher priority. All </a:t>
            </a:r>
            <a:r>
              <a:rPr lang="en-US" dirty="0" err="1" smtClean="0"/>
              <a:t>Ctime</a:t>
            </a:r>
            <a:r>
              <a:rPr lang="en-US" dirty="0" smtClean="0"/>
              <a:t> = 1. T</a:t>
            </a:r>
            <a:r>
              <a:rPr lang="en-US" baseline="-25000" dirty="0" smtClean="0"/>
              <a:t>1</a:t>
            </a:r>
            <a:r>
              <a:rPr lang="en-US" dirty="0" smtClean="0"/>
              <a:t> response time = 9.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57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Periodic Case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Now assume jobs are produced by periodic activations…</a:t>
            </a:r>
          </a:p>
          <a:p>
            <a:r>
              <a:rPr lang="en-CA" dirty="0" smtClean="0"/>
              <a:t>Trick: reduce cyclic system to an equivalent uniprocessor system. For </a:t>
            </a:r>
            <a:r>
              <a:rPr lang="en-CA" dirty="0" err="1" smtClean="0"/>
              <a:t>preemptive</a:t>
            </a:r>
            <a:r>
              <a:rPr lang="en-CA" dirty="0" smtClean="0"/>
              <a:t> case:</a:t>
            </a:r>
          </a:p>
          <a:p>
            <a:pPr lvl="1"/>
            <a:r>
              <a:rPr lang="en-CA" dirty="0" smtClean="0"/>
              <a:t>Replace each segment with a periodic task with </a:t>
            </a:r>
            <a:r>
              <a:rPr lang="en-CA" dirty="0" err="1" smtClean="0"/>
              <a:t>ctime</a:t>
            </a:r>
            <a:r>
              <a:rPr lang="en-CA" dirty="0" smtClean="0"/>
              <a:t> = 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Replace the flow under analysis with a task with </a:t>
            </a:r>
            <a:r>
              <a:rPr lang="en-CA" dirty="0" err="1" smtClean="0"/>
              <a:t>ctime</a:t>
            </a:r>
            <a:r>
              <a:rPr lang="en-CA" dirty="0" smtClean="0"/>
              <a:t> =</a:t>
            </a:r>
          </a:p>
          <a:p>
            <a:pPr lvl="1"/>
            <a:endParaRPr lang="en-CA" dirty="0"/>
          </a:p>
          <a:p>
            <a:pPr marL="0" indent="0">
              <a:buNone/>
            </a:pPr>
            <a:endParaRPr lang="en-CA" dirty="0"/>
          </a:p>
          <a:p>
            <a:r>
              <a:rPr lang="en-CA" dirty="0" err="1" smtClean="0"/>
              <a:t>Schedulability</a:t>
            </a:r>
            <a:r>
              <a:rPr lang="en-CA" dirty="0" smtClean="0"/>
              <a:t> can then be checked with any uniprocessor test (utilization bound, response time analysis).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2489199"/>
            <a:ext cx="1143000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3987800"/>
            <a:ext cx="1562100" cy="7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70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Transitive Delay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058530"/>
            <a:ext cx="8565158" cy="2078370"/>
          </a:xfrm>
        </p:spPr>
        <p:txBody>
          <a:bodyPr/>
          <a:lstStyle/>
          <a:p>
            <a:r>
              <a:rPr lang="en-CA" dirty="0" smtClean="0"/>
              <a:t>All </a:t>
            </a:r>
            <a:r>
              <a:rPr lang="en-CA" dirty="0" err="1" smtClean="0"/>
              <a:t>Ctime</a:t>
            </a:r>
            <a:r>
              <a:rPr lang="en-CA" dirty="0" smtClean="0"/>
              <a:t> = 1, non-</a:t>
            </a:r>
            <a:r>
              <a:rPr lang="en-CA" dirty="0" err="1" smtClean="0"/>
              <a:t>preemptive</a:t>
            </a:r>
            <a:r>
              <a:rPr lang="en-CA" dirty="0" smtClean="0"/>
              <a:t>.</a:t>
            </a:r>
          </a:p>
          <a:p>
            <a:r>
              <a:rPr lang="en-CA" dirty="0" smtClean="0"/>
              <a:t>Let’s assume T</a:t>
            </a:r>
            <a:r>
              <a:rPr lang="en-CA" baseline="-25000" dirty="0" smtClean="0"/>
              <a:t>2</a:t>
            </a:r>
            <a:r>
              <a:rPr lang="en-CA" dirty="0" smtClean="0"/>
              <a:t> = T</a:t>
            </a:r>
            <a:r>
              <a:rPr lang="en-CA" baseline="-25000" dirty="0" smtClean="0"/>
              <a:t>3</a:t>
            </a:r>
            <a:r>
              <a:rPr lang="en-CA" dirty="0" smtClean="0"/>
              <a:t> = 2, deadline = period.</a:t>
            </a:r>
          </a:p>
          <a:p>
            <a:r>
              <a:rPr lang="en-CA" dirty="0" smtClean="0"/>
              <a:t>Then U</a:t>
            </a:r>
            <a:r>
              <a:rPr lang="en-CA" baseline="-25000" dirty="0" smtClean="0"/>
              <a:t>2</a:t>
            </a:r>
            <a:r>
              <a:rPr lang="en-CA" dirty="0" smtClean="0"/>
              <a:t> = ½, U</a:t>
            </a:r>
            <a:r>
              <a:rPr lang="en-CA" baseline="-25000" dirty="0" smtClean="0"/>
              <a:t>3 </a:t>
            </a:r>
            <a:r>
              <a:rPr lang="en-CA" dirty="0" smtClean="0"/>
              <a:t>= </a:t>
            </a:r>
            <a:r>
              <a:rPr lang="en-CA" dirty="0"/>
              <a:t>½ </a:t>
            </a:r>
            <a:r>
              <a:rPr lang="en-CA" dirty="0" smtClean="0"/>
              <a:t>and the system is not schedulable…</a:t>
            </a:r>
          </a:p>
          <a:p>
            <a:r>
              <a:rPr lang="en-CA" dirty="0" smtClean="0"/>
              <a:t>In reality the worst-case response time of f</a:t>
            </a:r>
            <a:r>
              <a:rPr lang="en-CA" baseline="-25000" dirty="0" smtClean="0"/>
              <a:t>1</a:t>
            </a:r>
            <a:r>
              <a:rPr lang="en-CA" dirty="0" smtClean="0"/>
              <a:t> is 4.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28</a:t>
            </a:fld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2482917" y="4548556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92717" y="4548556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08621" y="4889262"/>
            <a:ext cx="481865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08621" y="3867611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727279" y="3853723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46031" y="5164968"/>
            <a:ext cx="2534003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746031" y="5178644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80034" y="5164968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08621" y="3682945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6031" y="5623905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432434" y="5123727"/>
            <a:ext cx="2521303" cy="21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32434" y="5123939"/>
            <a:ext cx="0" cy="62992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53737" y="5123727"/>
            <a:ext cx="0" cy="62992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32434" y="5569200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</a:t>
            </a:r>
            <a:r>
              <a:rPr lang="en-US" baseline="-25000" dirty="0" smtClean="0">
                <a:solidFill>
                  <a:schemeClr val="accent2"/>
                </a:solidFill>
              </a:rPr>
              <a:t>3</a:t>
            </a:r>
            <a:endParaRPr lang="en-US" baseline="-25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06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issues…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if deadline &gt; period?</a:t>
            </a:r>
          </a:p>
          <a:p>
            <a:pPr lvl="1"/>
            <a:r>
              <a:rPr lang="en-US" dirty="0" smtClean="0"/>
              <a:t>Add an addition floor(deadline/period) instances of the higher priority job.</a:t>
            </a:r>
          </a:p>
          <a:p>
            <a:pPr lvl="1"/>
            <a:r>
              <a:rPr lang="en-US" dirty="0" smtClean="0"/>
              <a:t>Self blocking: the flow under analysis can block itself. Hence, consider its previous instances as another, higher priority flow.</a:t>
            </a:r>
            <a:endParaRPr lang="en-US" dirty="0"/>
          </a:p>
          <a:p>
            <a:r>
              <a:rPr lang="en-US" dirty="0" smtClean="0"/>
              <a:t>What happens if a flow suffers jitter (i.e., indirect blocking)?</a:t>
            </a:r>
          </a:p>
          <a:p>
            <a:pPr lvl="1"/>
            <a:r>
              <a:rPr lang="en-US" dirty="0" smtClean="0"/>
              <a:t>Add an additional ceil(jitter/period) instances.</a:t>
            </a:r>
          </a:p>
          <a:p>
            <a:pPr lvl="1"/>
            <a:r>
              <a:rPr lang="en-US" dirty="0" smtClean="0"/>
              <a:t>Note: all reverse flows have this issue…</a:t>
            </a:r>
          </a:p>
          <a:p>
            <a:endParaRPr lang="en-US" dirty="0" smtClean="0"/>
          </a:p>
          <a:p>
            <a:r>
              <a:rPr lang="en-US" dirty="0" smtClean="0"/>
              <a:t>Lots of added terms -&gt; bad analysis for low number of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2644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Analyses: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</a:t>
            </a:fld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682726"/>
              </p:ext>
            </p:extLst>
          </p:nvPr>
        </p:nvGraphicFramePr>
        <p:xfrm>
          <a:off x="302005" y="1094153"/>
          <a:ext cx="8565159" cy="4888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032"/>
                <a:gridCol w="1713032"/>
                <a:gridCol w="1819886"/>
                <a:gridCol w="1606177"/>
                <a:gridCol w="1713032"/>
              </a:tblGrid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Task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Resource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Arbitration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Deadlines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r>
                        <a:rPr lang="en-US" baseline="0" dirty="0" smtClean="0"/>
                        <a:t> Calculus / Real-Time Calculus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General arrival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General</a:t>
                      </a:r>
                      <a:r>
                        <a:rPr lang="en-US" baseline="0" dirty="0" smtClean="0"/>
                        <a:t> service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Any; works better for independent policies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assumption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Holistic Analysis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Periodic</a:t>
                      </a:r>
                      <a:r>
                        <a:rPr lang="en-US" baseline="0" dirty="0" smtClean="0"/>
                        <a:t> / Sporadic Transactions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Fixed times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per-task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Independent (TDMA),</a:t>
                      </a:r>
                      <a:r>
                        <a:rPr lang="en-US" baseline="0" dirty="0" smtClean="0"/>
                        <a:t> FP, EDF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 deadline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Delay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Aperiodic</a:t>
                      </a:r>
                      <a:r>
                        <a:rPr lang="en-US" baseline="0" dirty="0" smtClean="0"/>
                        <a:t> (can be extended to periodic but it works worse)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Fixed times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per-task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Independent, FP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Any;</a:t>
                      </a:r>
                      <a:r>
                        <a:rPr lang="en-US" baseline="0" dirty="0" smtClean="0"/>
                        <a:t> for periodic, works better for D &lt;= period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Flow-based</a:t>
                      </a:r>
                      <a:r>
                        <a:rPr lang="en-US" baseline="0" dirty="0" smtClean="0"/>
                        <a:t> latency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Periodic</a:t>
                      </a:r>
                      <a:r>
                        <a:rPr lang="en-US" baseline="0" dirty="0" smtClean="0"/>
                        <a:t> / Sporadic Transactions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Fixed</a:t>
                      </a:r>
                      <a:r>
                        <a:rPr lang="en-US" baseline="0" dirty="0" smtClean="0"/>
                        <a:t> per-transaction time; no cycle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&lt;=</a:t>
                      </a:r>
                      <a:r>
                        <a:rPr lang="en-US" baseline="0" dirty="0" smtClean="0"/>
                        <a:t> period (could be extended)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979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When does it perform well?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8639" r="-8639"/>
          <a:stretch>
            <a:fillRect/>
          </a:stretch>
        </p:blipFill>
        <p:spPr>
          <a:xfrm>
            <a:off x="-127000" y="2305115"/>
            <a:ext cx="7200900" cy="43676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30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2004" y="956931"/>
            <a:ext cx="8565158" cy="150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Send request to a server, get answer back.</a:t>
            </a:r>
          </a:p>
          <a:p>
            <a:r>
              <a:rPr lang="en-US" dirty="0" smtClean="0"/>
              <a:t>Same path for all request/response pairs!</a:t>
            </a:r>
          </a:p>
          <a:p>
            <a:r>
              <a:rPr lang="en-US" dirty="0" smtClean="0"/>
              <a:t>Hundreds of tasks.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24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Deterministic Queuing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1477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and Real-Time </a:t>
            </a:r>
            <a:r>
              <a:rPr lang="en-US" dirty="0" err="1" smtClean="0"/>
              <a:t>Calclus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deterministic version of classic queuing theory.</a:t>
            </a:r>
          </a:p>
          <a:p>
            <a:pPr lvl="1"/>
            <a:r>
              <a:rPr lang="en-US" dirty="0"/>
              <a:t>Produces worst-case/best case bounds on latency and buffer size.</a:t>
            </a:r>
          </a:p>
          <a:p>
            <a:pPr lvl="1"/>
            <a:r>
              <a:rPr lang="en-US" dirty="0"/>
              <a:t>A formal analysis for distributed embedded systems.</a:t>
            </a:r>
          </a:p>
          <a:p>
            <a:r>
              <a:rPr lang="en-US" dirty="0"/>
              <a:t>Different versions…</a:t>
            </a:r>
          </a:p>
          <a:p>
            <a:pPr lvl="1"/>
            <a:r>
              <a:rPr lang="en-US" b="1" dirty="0"/>
              <a:t>Network calculus</a:t>
            </a:r>
            <a:r>
              <a:rPr lang="en-US" dirty="0"/>
              <a:t>: worst-case only. </a:t>
            </a:r>
          </a:p>
          <a:p>
            <a:pPr lvl="1"/>
            <a:r>
              <a:rPr lang="en-US" b="1" dirty="0"/>
              <a:t>Real-time calculus</a:t>
            </a:r>
            <a:r>
              <a:rPr lang="en-US" dirty="0"/>
              <a:t>: best/worst case curves</a:t>
            </a:r>
            <a:r>
              <a:rPr lang="en-US" dirty="0" smtClean="0"/>
              <a:t>.	</a:t>
            </a:r>
          </a:p>
          <a:p>
            <a:r>
              <a:rPr lang="en-US" dirty="0" smtClean="0"/>
              <a:t>Proofs tend to be easier in real-time calculus version (due to definition of service curves)…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4842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Performance Analysis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329570"/>
          </a:xfrm>
        </p:spPr>
        <p:txBody>
          <a:bodyPr/>
          <a:lstStyle/>
          <a:p>
            <a:r>
              <a:rPr lang="en-US" u="sng" dirty="0" smtClean="0"/>
              <a:t>System Architecture evaluation using modular performance analysis: a case study</a:t>
            </a:r>
          </a:p>
          <a:p>
            <a:endParaRPr lang="en-US" u="sng" dirty="0" smtClean="0"/>
          </a:p>
          <a:p>
            <a:r>
              <a:rPr lang="en-US" dirty="0" smtClean="0"/>
              <a:t>An application of real-time calculus to early system performance analysis and design exploration.</a:t>
            </a:r>
          </a:p>
          <a:p>
            <a:endParaRPr lang="en-US" dirty="0" smtClean="0"/>
          </a:p>
          <a:p>
            <a:r>
              <a:rPr lang="en-US" dirty="0" smtClean="0"/>
              <a:t>A more structured approach to system description and multiple flows analysis</a:t>
            </a:r>
          </a:p>
          <a:p>
            <a:endParaRPr lang="en-US" dirty="0"/>
          </a:p>
          <a:p>
            <a:r>
              <a:rPr lang="en-US" dirty="0" smtClean="0"/>
              <a:t>Next: see </a:t>
            </a:r>
            <a:r>
              <a:rPr lang="en-US" dirty="0"/>
              <a:t>slides at </a:t>
            </a:r>
            <a:r>
              <a:rPr lang="en-US" dirty="0">
                <a:hlinkClick r:id="rId2"/>
              </a:rPr>
              <a:t>http://www.tik.ee.ethz.ch/education/lectures/hswcd/slides/</a:t>
            </a:r>
            <a:r>
              <a:rPr lang="en-US" dirty="0" smtClean="0">
                <a:hlinkClick r:id="rId2"/>
              </a:rPr>
              <a:t>11_ModularPerformanceAnalysis.pdf</a:t>
            </a:r>
            <a:r>
              <a:rPr lang="en-US" dirty="0" smtClean="0"/>
              <a:t> for real-time calculus basics.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026-329F-4D12-BF8A-D8C726627C77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87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Concatenation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439" y="3243304"/>
            <a:ext cx="8565158" cy="3424747"/>
          </a:xfrm>
        </p:spPr>
        <p:txBody>
          <a:bodyPr/>
          <a:lstStyle/>
          <a:p>
            <a:r>
              <a:rPr lang="en-US" dirty="0" smtClean="0"/>
              <a:t>Two concatenated GPC.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</a:p>
          <a:p>
            <a:r>
              <a:rPr lang="en-US" dirty="0" smtClean="0"/>
              <a:t>Since convolution is associative: </a:t>
            </a:r>
          </a:p>
          <a:p>
            <a:endParaRPr lang="en-US" dirty="0"/>
          </a:p>
          <a:p>
            <a:r>
              <a:rPr lang="en-US" dirty="0" smtClean="0"/>
              <a:t>In other words, we can substitute the two GPC for one GPC with lower service curve                       .</a:t>
            </a:r>
          </a:p>
          <a:p>
            <a:r>
              <a:rPr lang="en-US" dirty="0" smtClean="0"/>
              <a:t>The resulting delay is better!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34</a:t>
            </a:fld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60" y="1956880"/>
            <a:ext cx="304800" cy="21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734" y="1111526"/>
            <a:ext cx="2540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060" y="1461514"/>
            <a:ext cx="1955800" cy="165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501" y="1461514"/>
            <a:ext cx="1955800" cy="165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526" y="1059077"/>
            <a:ext cx="266700" cy="33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896" y="1918780"/>
            <a:ext cx="368300" cy="292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7952" y="1956880"/>
            <a:ext cx="431800" cy="292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8260" y="2356930"/>
            <a:ext cx="215900" cy="20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3896" y="2318830"/>
            <a:ext cx="279400" cy="241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7952" y="2356930"/>
            <a:ext cx="330200" cy="241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8260" y="3717508"/>
            <a:ext cx="1460500" cy="330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8260" y="4125758"/>
            <a:ext cx="1612900" cy="330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8260" y="4919572"/>
            <a:ext cx="5715000" cy="330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76826" y="5645345"/>
            <a:ext cx="1638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2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Concatenation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439" y="3322685"/>
            <a:ext cx="8565158" cy="2905078"/>
          </a:xfrm>
        </p:spPr>
        <p:txBody>
          <a:bodyPr/>
          <a:lstStyle/>
          <a:p>
            <a:r>
              <a:rPr lang="en-US" dirty="0" smtClean="0"/>
              <a:t>If we consider each GPC individually: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35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060" y="1461514"/>
            <a:ext cx="1955800" cy="165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501" y="1461514"/>
            <a:ext cx="1955800" cy="165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896" y="1918780"/>
            <a:ext cx="3683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952" y="1956880"/>
            <a:ext cx="431800" cy="292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201" y="1918780"/>
            <a:ext cx="1117600" cy="31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3334" y="1093214"/>
            <a:ext cx="1320800" cy="368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8771" y="1036512"/>
            <a:ext cx="1320800" cy="368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007" y="4450543"/>
            <a:ext cx="2514600" cy="406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57" y="3945673"/>
            <a:ext cx="1892300" cy="292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157" y="5057015"/>
            <a:ext cx="4737100" cy="304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157" y="5701057"/>
            <a:ext cx="53213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1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Concatenation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36</a:t>
            </a:fld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757" y="1315464"/>
            <a:ext cx="1955800" cy="165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054" y="1753665"/>
            <a:ext cx="431800" cy="292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01" y="1772730"/>
            <a:ext cx="1117600" cy="31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987" y="985264"/>
            <a:ext cx="1638300" cy="3302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226227" y="3179493"/>
            <a:ext cx="11758" cy="26569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227" y="5836431"/>
            <a:ext cx="483275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56709" y="4342492"/>
            <a:ext cx="3204018" cy="1511146"/>
          </a:xfrm>
          <a:prstGeom prst="line">
            <a:avLst/>
          </a:prstGeom>
          <a:ln>
            <a:prstDash val="soli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187909" y="3533521"/>
            <a:ext cx="1972818" cy="2320116"/>
          </a:xfrm>
          <a:prstGeom prst="line">
            <a:avLst/>
          </a:prstGeom>
          <a:ln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980" y="5853639"/>
            <a:ext cx="215900" cy="21590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237985" y="5836433"/>
            <a:ext cx="1949924" cy="17204"/>
          </a:xfrm>
          <a:prstGeom prst="line">
            <a:avLst/>
          </a:prstGeom>
          <a:ln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37985" y="6124611"/>
            <a:ext cx="3110391" cy="0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465" y="4710792"/>
            <a:ext cx="673100" cy="368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900" y="3349371"/>
            <a:ext cx="673100" cy="368300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6206" y="1899715"/>
            <a:ext cx="4406900" cy="482600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 flipV="1">
            <a:off x="3348375" y="4848987"/>
            <a:ext cx="812352" cy="98744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6857" y="1315464"/>
            <a:ext cx="3962400" cy="3683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V="1">
            <a:off x="2187909" y="5853638"/>
            <a:ext cx="1160466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278" y="6248436"/>
            <a:ext cx="1663700" cy="2413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726206" y="2833647"/>
            <a:ext cx="44177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Note: if              , the </a:t>
            </a:r>
            <a:r>
              <a:rPr lang="en-US" sz="2200" dirty="0" err="1" smtClean="0"/>
              <a:t>infimum</a:t>
            </a:r>
            <a:r>
              <a:rPr lang="en-US" sz="2200" dirty="0" smtClean="0"/>
              <a:t> is obtained by taking            .</a:t>
            </a:r>
          </a:p>
          <a:p>
            <a:r>
              <a:rPr lang="en-US" sz="2200" dirty="0" smtClean="0"/>
              <a:t>If              , by setting                   .</a:t>
            </a:r>
          </a:p>
          <a:p>
            <a:r>
              <a:rPr lang="en-US" sz="2200" dirty="0" smtClean="0"/>
              <a:t>In either cases, the function is equal to 0 until                       .   </a:t>
            </a:r>
            <a:endParaRPr lang="en-US" sz="2200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6360" y="5301060"/>
            <a:ext cx="2959100" cy="393700"/>
          </a:xfrm>
          <a:prstGeom prst="rect">
            <a:avLst/>
          </a:prstGeom>
          <a:ln>
            <a:solidFill>
              <a:srgbClr val="AF6200"/>
            </a:solidFill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5723" y="2948173"/>
            <a:ext cx="939800" cy="254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2312" y="3292221"/>
            <a:ext cx="800100" cy="2413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16120" y="3613351"/>
            <a:ext cx="939800" cy="2540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1642" y="3619413"/>
            <a:ext cx="1358900" cy="2540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31503" y="4285792"/>
            <a:ext cx="1663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32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Concatenation 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37</a:t>
            </a:fld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457" y="1508247"/>
            <a:ext cx="1955800" cy="165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754" y="1946448"/>
            <a:ext cx="431800" cy="292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101" y="1965513"/>
            <a:ext cx="1117600" cy="31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969" y="1114547"/>
            <a:ext cx="3721100" cy="393700"/>
          </a:xfrm>
          <a:prstGeom prst="rect">
            <a:avLst/>
          </a:prstGeom>
        </p:spPr>
      </p:pic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83439" y="3322685"/>
            <a:ext cx="8565158" cy="2905078"/>
          </a:xfrm>
        </p:spPr>
        <p:txBody>
          <a:bodyPr/>
          <a:lstStyle/>
          <a:p>
            <a:r>
              <a:rPr lang="en-US" dirty="0" smtClean="0"/>
              <a:t>We obtained a combined delay: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From previous slide:</a:t>
            </a:r>
          </a:p>
          <a:p>
            <a:endParaRPr lang="en-US" dirty="0"/>
          </a:p>
          <a:p>
            <a:endParaRPr lang="en-US" sz="800" dirty="0" smtClean="0"/>
          </a:p>
          <a:p>
            <a:r>
              <a:rPr lang="en-US" dirty="0" smtClean="0"/>
              <a:t>Result: with concatenation, we </a:t>
            </a:r>
            <a:r>
              <a:rPr lang="en-US" b="1" dirty="0" smtClean="0"/>
              <a:t>pay the </a:t>
            </a:r>
            <a:r>
              <a:rPr lang="en-US" b="1" dirty="0" err="1" smtClean="0"/>
              <a:t>burstiness</a:t>
            </a:r>
            <a:r>
              <a:rPr lang="en-US" dirty="0" smtClean="0"/>
              <a:t> (   ) </a:t>
            </a:r>
            <a:r>
              <a:rPr lang="en-US" b="1" dirty="0" smtClean="0"/>
              <a:t>only once.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46" y="3888974"/>
            <a:ext cx="5575300" cy="2921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157" y="4782517"/>
            <a:ext cx="5321300" cy="2921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2084" y="5539788"/>
            <a:ext cx="127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24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Concatenation: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                 ,                 be input/output service curves for </a:t>
            </a:r>
            <a:r>
              <a:rPr lang="en-US" i="1" dirty="0" smtClean="0"/>
              <a:t>n</a:t>
            </a:r>
            <a:r>
              <a:rPr lang="en-US" dirty="0" smtClean="0"/>
              <a:t> GPC traversed by the flow under analysis.</a:t>
            </a:r>
          </a:p>
          <a:p>
            <a:r>
              <a:rPr lang="en-US" dirty="0" smtClean="0"/>
              <a:t>Let      be the input arrival curve for the flow,      the output arrival curve for the </a:t>
            </a:r>
            <a:r>
              <a:rPr lang="en-US" i="1" dirty="0" err="1" smtClean="0"/>
              <a:t>i</a:t>
            </a:r>
            <a:r>
              <a:rPr lang="en-US" dirty="0" err="1" smtClean="0"/>
              <a:t>-th</a:t>
            </a:r>
            <a:r>
              <a:rPr lang="en-US" dirty="0" smtClean="0"/>
              <a:t> GPC.</a:t>
            </a:r>
          </a:p>
          <a:p>
            <a:r>
              <a:rPr lang="en-US" dirty="0" smtClean="0"/>
              <a:t>Set                  .</a:t>
            </a:r>
          </a:p>
          <a:p>
            <a:r>
              <a:rPr lang="en-US" dirty="0" smtClean="0"/>
              <a:t>For each GPC from </a:t>
            </a:r>
            <a:r>
              <a:rPr lang="en-US" i="1" dirty="0" err="1" smtClean="0"/>
              <a:t>i</a:t>
            </a:r>
            <a:r>
              <a:rPr lang="en-US" dirty="0" smtClean="0"/>
              <a:t> to </a:t>
            </a:r>
            <a:r>
              <a:rPr lang="en-US" i="1" dirty="0" smtClean="0"/>
              <a:t>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Compute </a:t>
            </a:r>
            <a:r>
              <a:rPr lang="en-US" i="1" dirty="0" smtClean="0"/>
              <a:t>B</a:t>
            </a:r>
            <a:r>
              <a:rPr lang="en-US" i="1" baseline="-25000" dirty="0" smtClean="0"/>
              <a:t>i </a:t>
            </a:r>
            <a:r>
              <a:rPr lang="en-US" dirty="0" smtClean="0"/>
              <a:t> and      based on          and     .</a:t>
            </a:r>
          </a:p>
          <a:p>
            <a:pPr lvl="1"/>
            <a:r>
              <a:rPr lang="en-US" dirty="0" smtClean="0"/>
              <a:t>(For </a:t>
            </a:r>
            <a:r>
              <a:rPr lang="en-US" i="1" dirty="0" err="1" smtClean="0"/>
              <a:t>i</a:t>
            </a:r>
            <a:r>
              <a:rPr lang="en-US" dirty="0" smtClean="0"/>
              <a:t> &gt; 1)  Compute                                .</a:t>
            </a:r>
          </a:p>
          <a:p>
            <a:pPr lvl="1"/>
            <a:r>
              <a:rPr lang="en-US" dirty="0" smtClean="0"/>
              <a:t>(For </a:t>
            </a:r>
            <a:r>
              <a:rPr lang="en-US" dirty="0" err="1" smtClean="0"/>
              <a:t>i</a:t>
            </a:r>
            <a:r>
              <a:rPr lang="en-US" dirty="0" smtClean="0"/>
              <a:t> &lt; n) Compute      based on       and         .   </a:t>
            </a:r>
          </a:p>
          <a:p>
            <a:r>
              <a:rPr lang="en-US" dirty="0" smtClean="0"/>
              <a:t>Finally, compute </a:t>
            </a:r>
            <a:r>
              <a:rPr lang="en-US" i="1" dirty="0" smtClean="0"/>
              <a:t>D</a:t>
            </a:r>
            <a:r>
              <a:rPr lang="en-US" dirty="0" smtClean="0"/>
              <a:t> based on      and         .                            </a:t>
            </a:r>
            <a:endParaRPr lang="en-US" i="1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70" y="1168234"/>
            <a:ext cx="1193800" cy="26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398" y="1922363"/>
            <a:ext cx="279400" cy="19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01" y="1935063"/>
            <a:ext cx="241300" cy="17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138" y="3417630"/>
            <a:ext cx="2413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998" y="3517507"/>
            <a:ext cx="520700" cy="17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141" y="3468430"/>
            <a:ext cx="241300" cy="26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8238" y="1124744"/>
            <a:ext cx="1193800" cy="30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7598" y="3827950"/>
            <a:ext cx="2336800" cy="266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8958" y="2601647"/>
            <a:ext cx="1219200" cy="266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3227" y="4299308"/>
            <a:ext cx="241300" cy="177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68576" y="4293096"/>
            <a:ext cx="279400" cy="190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5030" y="4233795"/>
            <a:ext cx="546100" cy="266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7650" y="4663016"/>
            <a:ext cx="279400" cy="190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6202" y="4663016"/>
            <a:ext cx="6096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9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Concatenation Algorithm: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39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77" y="3764037"/>
            <a:ext cx="1955800" cy="165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18" y="3764037"/>
            <a:ext cx="1955800" cy="165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787" y="3764037"/>
            <a:ext cx="1955800" cy="1651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35" y="4458381"/>
            <a:ext cx="279400" cy="190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726" y="4471081"/>
            <a:ext cx="266700" cy="177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472" y="4471081"/>
            <a:ext cx="279400" cy="177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238" y="3400545"/>
            <a:ext cx="254000" cy="266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2843" y="3400545"/>
            <a:ext cx="266700" cy="266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0583" y="3400545"/>
            <a:ext cx="266700" cy="266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0583" y="5522421"/>
            <a:ext cx="266700" cy="304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843" y="5522421"/>
            <a:ext cx="266700" cy="304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0238" y="5522421"/>
            <a:ext cx="254000" cy="304800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636252" y="4729941"/>
            <a:ext cx="795687" cy="8933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606932" y="3764037"/>
            <a:ext cx="0" cy="165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8735" y="4729941"/>
            <a:ext cx="230699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580238" y="3764037"/>
            <a:ext cx="1243400" cy="707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431939" y="3196619"/>
            <a:ext cx="3283328" cy="607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212426" y="4799206"/>
            <a:ext cx="1030417" cy="7232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242843" y="3764037"/>
            <a:ext cx="0" cy="165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638735" y="4458381"/>
            <a:ext cx="4806160" cy="397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212426" y="3804567"/>
            <a:ext cx="2232469" cy="508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1181973" y="3107058"/>
            <a:ext cx="6343713" cy="800489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832872" y="4799206"/>
            <a:ext cx="1017711" cy="72321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850583" y="3764037"/>
            <a:ext cx="0" cy="1651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5726" y="3497337"/>
            <a:ext cx="571500" cy="266700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>
            <a:off x="636252" y="4729941"/>
            <a:ext cx="4889490" cy="13598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53472" y="3804567"/>
            <a:ext cx="0" cy="22240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96850" y="6120376"/>
            <a:ext cx="228600" cy="203200"/>
          </a:xfrm>
          <a:prstGeom prst="rect">
            <a:avLst/>
          </a:prstGeom>
        </p:spPr>
      </p:pic>
      <p:sp>
        <p:nvSpPr>
          <p:cNvPr id="66" name="Content Placeholder 2"/>
          <p:cNvSpPr>
            <a:spLocks noGrp="1"/>
          </p:cNvSpPr>
          <p:nvPr>
            <p:ph idx="1"/>
          </p:nvPr>
        </p:nvSpPr>
        <p:spPr>
          <a:xfrm>
            <a:off x="476627" y="890230"/>
            <a:ext cx="8565158" cy="5195157"/>
          </a:xfrm>
        </p:spPr>
        <p:txBody>
          <a:bodyPr/>
          <a:lstStyle/>
          <a:p>
            <a:r>
              <a:rPr lang="en-US" dirty="0" smtClean="0"/>
              <a:t>Note: buffer size computation not shown for simplicity.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GPC 1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GPC 2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GPC 3</a:t>
            </a:r>
          </a:p>
          <a:p>
            <a:pPr lvl="1"/>
            <a:r>
              <a:rPr lang="en-US" dirty="0" smtClean="0"/>
              <a:t>Delay computation                          </a:t>
            </a:r>
            <a:endParaRPr lang="en-US" i="1" baseline="-25000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39992" y="3520389"/>
            <a:ext cx="571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5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 Delay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240238"/>
            <a:ext cx="8565158" cy="1983608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 and f</a:t>
            </a:r>
            <a:r>
              <a:rPr lang="en-US" baseline="-25000" dirty="0" smtClean="0"/>
              <a:t>2</a:t>
            </a:r>
            <a:r>
              <a:rPr lang="en-US" dirty="0" smtClean="0"/>
              <a:t> share more than one contiguous resources.</a:t>
            </a:r>
          </a:p>
          <a:p>
            <a:r>
              <a:rPr lang="en-US" dirty="0" smtClean="0"/>
              <a:t>Can the analysis take advantage of this information?</a:t>
            </a:r>
          </a:p>
          <a:p>
            <a:pPr lvl="1"/>
            <a:r>
              <a:rPr lang="en-US" dirty="0" smtClean="0"/>
              <a:t>If f</a:t>
            </a:r>
            <a:r>
              <a:rPr lang="en-US" baseline="-25000" dirty="0" smtClean="0"/>
              <a:t>2</a:t>
            </a:r>
            <a:r>
              <a:rPr lang="en-US" dirty="0" smtClean="0"/>
              <a:t> “gets ahead” of f</a:t>
            </a:r>
            <a:r>
              <a:rPr lang="en-US" baseline="-25000" dirty="0" smtClean="0"/>
              <a:t>1</a:t>
            </a:r>
            <a:r>
              <a:rPr lang="en-US" dirty="0" smtClean="0"/>
              <a:t> on R2, it is likely to cause less interference on R3.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685800" y="4846544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530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2004" y="5187462"/>
            <a:ext cx="856515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2004" y="4151923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867162" y="4151923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39866" y="5476632"/>
            <a:ext cx="4400903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339866" y="5476632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40769" y="5476632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2004" y="3967257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9866" y="5921893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6432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Traffic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1849770"/>
          </a:xfrm>
        </p:spPr>
        <p:txBody>
          <a:bodyPr/>
          <a:lstStyle/>
          <a:p>
            <a:r>
              <a:rPr lang="en-US" dirty="0" smtClean="0"/>
              <a:t>Assumption: we do not know the arbitration employed by the router.</a:t>
            </a:r>
          </a:p>
          <a:p>
            <a:r>
              <a:rPr lang="en-US" dirty="0" smtClean="0"/>
              <a:t>Solution: consider each flow as the lowest-priority one.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026-329F-4D12-BF8A-D8C726627C77}" type="slidenum">
              <a:rPr lang="en-CA" smtClean="0"/>
              <a:pPr/>
              <a:t>40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96" y="2463800"/>
            <a:ext cx="8190361" cy="1968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4673600"/>
            <a:ext cx="5508978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14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2628900"/>
            <a:ext cx="8565158" cy="3523187"/>
          </a:xfrm>
        </p:spPr>
        <p:txBody>
          <a:bodyPr/>
          <a:lstStyle/>
          <a:p>
            <a:r>
              <a:rPr lang="en-US" dirty="0" smtClean="0"/>
              <a:t>Problem: the </a:t>
            </a:r>
            <a:r>
              <a:rPr lang="en-US" dirty="0" err="1" smtClean="0"/>
              <a:t>burstiness</a:t>
            </a:r>
            <a:r>
              <a:rPr lang="en-US" dirty="0" smtClean="0"/>
              <a:t> values at stages 1, 2 are interdependent. </a:t>
            </a:r>
          </a:p>
          <a:p>
            <a:r>
              <a:rPr lang="en-US" dirty="0" smtClean="0"/>
              <a:t>Solution: write a system of equations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41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003300"/>
            <a:ext cx="5508978" cy="162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3441700"/>
            <a:ext cx="1665654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31" y="4127500"/>
            <a:ext cx="6702623" cy="176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916059"/>
            <a:ext cx="1473200" cy="4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53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956930"/>
            <a:ext cx="8877300" cy="5342270"/>
          </a:xfrm>
        </p:spPr>
        <p:txBody>
          <a:bodyPr/>
          <a:lstStyle/>
          <a:p>
            <a:r>
              <a:rPr lang="en-US" dirty="0" smtClean="0"/>
              <a:t>We need to compute </a:t>
            </a:r>
          </a:p>
          <a:p>
            <a:r>
              <a:rPr lang="en-US" i="1" dirty="0" smtClean="0"/>
              <a:t>I - A</a:t>
            </a:r>
            <a:r>
              <a:rPr lang="en-US" dirty="0" smtClean="0"/>
              <a:t> can be inverted </a:t>
            </a:r>
            <a:r>
              <a:rPr lang="en-US" dirty="0" err="1" smtClean="0"/>
              <a:t>iff</a:t>
            </a:r>
            <a:r>
              <a:rPr lang="en-US" dirty="0" smtClean="0"/>
              <a:t> all eigenvalues of A have module &lt;= 1.</a:t>
            </a:r>
          </a:p>
          <a:p>
            <a:r>
              <a:rPr lang="en-US" dirty="0" smtClean="0"/>
              <a:t>The eigenvalues of the matrix are                 and               . </a:t>
            </a:r>
          </a:p>
          <a:p>
            <a:endParaRPr lang="en-US" dirty="0" smtClean="0"/>
          </a:p>
          <a:p>
            <a:r>
              <a:rPr lang="en-US" dirty="0" smtClean="0"/>
              <a:t>Solving for rho: </a:t>
            </a:r>
          </a:p>
          <a:p>
            <a:endParaRPr lang="en-US" dirty="0"/>
          </a:p>
          <a:p>
            <a:r>
              <a:rPr lang="en-US" dirty="0" smtClean="0"/>
              <a:t>Note: for bus utilizations &gt; 76.4%, we can not find a solution.</a:t>
            </a:r>
            <a:endParaRPr lang="en-US" dirty="0"/>
          </a:p>
          <a:p>
            <a:r>
              <a:rPr lang="en-US" dirty="0" smtClean="0"/>
              <a:t>Does a solution exist in such a case?</a:t>
            </a:r>
          </a:p>
          <a:p>
            <a:pPr lvl="1"/>
            <a:r>
              <a:rPr lang="en-US" dirty="0" smtClean="0"/>
              <a:t>Yes, following delay calculus, each bit of f</a:t>
            </a:r>
            <a:r>
              <a:rPr lang="en-US" baseline="-25000" dirty="0" smtClean="0"/>
              <a:t>1</a:t>
            </a:r>
            <a:r>
              <a:rPr lang="en-US" dirty="0" smtClean="0"/>
              <a:t> can only delay f</a:t>
            </a:r>
            <a:r>
              <a:rPr lang="en-US" baseline="-25000" dirty="0" smtClean="0"/>
              <a:t>2</a:t>
            </a:r>
            <a:r>
              <a:rPr lang="en-US" dirty="0" smtClean="0"/>
              <a:t> on one node.</a:t>
            </a:r>
          </a:p>
          <a:p>
            <a:pPr lvl="1"/>
            <a:r>
              <a:rPr lang="en-US" dirty="0" smtClean="0"/>
              <a:t>However, for more complex topologies (transitive delay) this is an open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980728"/>
            <a:ext cx="1947912" cy="395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866899"/>
            <a:ext cx="1143000" cy="333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382" y="1852428"/>
            <a:ext cx="1089918" cy="347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567" y="2768600"/>
            <a:ext cx="2493433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43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Performance Analysis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0251" r="-60251"/>
          <a:stretch>
            <a:fillRect/>
          </a:stretch>
        </p:blipFill>
        <p:spPr>
          <a:xfrm>
            <a:off x="-596205" y="956930"/>
            <a:ext cx="9235462" cy="56017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765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Example: Real-Time Bridge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0538" r="-10538"/>
          <a:stretch>
            <a:fillRect/>
          </a:stretch>
        </p:blipFill>
        <p:spPr>
          <a:xfrm>
            <a:off x="-713996" y="911403"/>
            <a:ext cx="8079996" cy="49008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44</a:t>
            </a:fld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7366000" y="13970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Incoming flow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66000" y="2451100"/>
            <a:ext cx="1647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Outgoing flow, </a:t>
            </a:r>
          </a:p>
          <a:p>
            <a:r>
              <a:rPr lang="en-US" dirty="0" smtClean="0"/>
              <a:t>Network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68304" y="4124761"/>
            <a:ext cx="1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Outgoing flows, </a:t>
            </a:r>
          </a:p>
          <a:p>
            <a:r>
              <a:rPr lang="en-US" dirty="0" smtClean="0"/>
              <a:t>Network B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366000" y="3530600"/>
            <a:ext cx="2304" cy="1803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0029" y="5464453"/>
            <a:ext cx="1595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Sporadic</a:t>
            </a:r>
          </a:p>
          <a:p>
            <a:r>
              <a:rPr lang="en-US" dirty="0" smtClean="0"/>
              <a:t>Server</a:t>
            </a:r>
          </a:p>
          <a:p>
            <a:r>
              <a:rPr lang="en-US" dirty="0" smtClean="0"/>
              <a:t>(reservations)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67310" y="5728118"/>
            <a:ext cx="132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Bus </a:t>
            </a:r>
          </a:p>
          <a:p>
            <a:r>
              <a:rPr lang="en-US" dirty="0" smtClean="0"/>
              <a:t>Scheduling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24710" y="5728435"/>
            <a:ext cx="245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Transmission</a:t>
            </a:r>
          </a:p>
          <a:p>
            <a:r>
              <a:rPr lang="en-US" dirty="0" smtClean="0"/>
              <a:t>Scheduling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19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Flow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29" r="-62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2245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Case Study: Radio Navigation System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3740" r="-2374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2989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Example: Change Volume Sequence Diagram</a:t>
            </a:r>
            <a:endParaRPr lang="en-US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8207" r="-1820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7963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Alternatives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6560" b="-656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3669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Model: Architecture 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21" r="-152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6183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Transitive Delay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289537"/>
            <a:ext cx="8565158" cy="2422771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 and f</a:t>
            </a:r>
            <a:r>
              <a:rPr lang="en-US" baseline="-25000" dirty="0" smtClean="0"/>
              <a:t>3</a:t>
            </a:r>
            <a:r>
              <a:rPr lang="en-US" dirty="0" smtClean="0"/>
              <a:t> both interfere with f</a:t>
            </a:r>
            <a:r>
              <a:rPr lang="en-US" baseline="-25000" dirty="0" smtClean="0"/>
              <a:t>1</a:t>
            </a:r>
            <a:r>
              <a:rPr lang="en-US" dirty="0" smtClean="0"/>
              <a:t>, but only one at a time.</a:t>
            </a:r>
          </a:p>
          <a:p>
            <a:r>
              <a:rPr lang="en-US" dirty="0" smtClean="0"/>
              <a:t>Can the analysis take advantage of this information?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685800" y="4846544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530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2004" y="5187462"/>
            <a:ext cx="856515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2004" y="4151923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867162" y="4151923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39414" y="5462956"/>
            <a:ext cx="4400903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39414" y="5462956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40317" y="5462956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2004" y="3967257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414" y="5908217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92717" y="5421927"/>
            <a:ext cx="4400903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692717" y="5421927"/>
            <a:ext cx="0" cy="62992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093620" y="5421927"/>
            <a:ext cx="0" cy="62992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92717" y="5867188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</a:t>
            </a:r>
            <a:r>
              <a:rPr lang="en-US" baseline="-25000" dirty="0" smtClean="0">
                <a:solidFill>
                  <a:schemeClr val="accent2"/>
                </a:solidFill>
              </a:rPr>
              <a:t>3</a:t>
            </a:r>
            <a:endParaRPr lang="en-US" baseline="-25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35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End-To-End Delay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519" r="-351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1395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Resource Capacity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3745" r="-1374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56267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Analyses: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</a:t>
            </a:fld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88035"/>
              </p:ext>
            </p:extLst>
          </p:nvPr>
        </p:nvGraphicFramePr>
        <p:xfrm>
          <a:off x="180975" y="1250461"/>
          <a:ext cx="8686187" cy="3874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548"/>
                <a:gridCol w="2236446"/>
                <a:gridCol w="2259506"/>
                <a:gridCol w="2018687"/>
              </a:tblGrid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Interference</a:t>
                      </a:r>
                      <a:r>
                        <a:rPr lang="en-US" baseline="0" dirty="0" smtClean="0"/>
                        <a:t> increases </a:t>
                      </a:r>
                      <a:r>
                        <a:rPr lang="en-US" dirty="0" smtClean="0"/>
                        <a:t>with # resources?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Pipeline</a:t>
                      </a:r>
                      <a:r>
                        <a:rPr lang="en-US" baseline="0" dirty="0" smtClean="0"/>
                        <a:t> Delay Considered?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Transitive Delay Considered?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r>
                        <a:rPr lang="en-US" baseline="0" dirty="0" smtClean="0"/>
                        <a:t> Calculus / Real-Time Calculus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Superlinear</a:t>
                      </a:r>
                      <a:r>
                        <a:rPr lang="en-US" baseline="0" dirty="0" smtClean="0"/>
                        <a:t> (down to almost constant  in some cases)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Holistic Analysis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Generally</a:t>
                      </a:r>
                      <a:r>
                        <a:rPr lang="en-US" baseline="0" dirty="0" smtClean="0"/>
                        <a:t> linear in # different resources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(partial if flow revisits resource)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Delay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Almost constant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(partial</a:t>
                      </a:r>
                      <a:r>
                        <a:rPr lang="en-US" baseline="0" dirty="0" smtClean="0"/>
                        <a:t> extension)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Flow-based</a:t>
                      </a:r>
                      <a:r>
                        <a:rPr lang="en-US" baseline="0" dirty="0" smtClean="0"/>
                        <a:t> latency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Almost constant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(Yes for Link-Level Analysis)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984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Holistic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5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Transaction Model (Tasks with Offsets)</a:t>
            </a:r>
            <a:endParaRPr lang="en-US" sz="3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53618" b="-53618"/>
          <a:stretch>
            <a:fillRect/>
          </a:stretch>
        </p:blipFill>
        <p:spPr>
          <a:xfrm>
            <a:off x="-24607" y="1892300"/>
            <a:ext cx="9080216" cy="55075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2004" y="852967"/>
            <a:ext cx="8565158" cy="227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err="1"/>
              <a:t>Schedulability</a:t>
            </a:r>
            <a:r>
              <a:rPr lang="en-US" u="sng" dirty="0"/>
              <a:t> Analysis for Tasks with Static and Dynamic Offsets. </a:t>
            </a:r>
            <a:endParaRPr lang="en-US" u="sng" dirty="0" smtClean="0"/>
          </a:p>
          <a:p>
            <a:r>
              <a:rPr lang="en-US" u="sng" dirty="0" smtClean="0"/>
              <a:t>Tighter Response Times for Tasks with Offsets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352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Holistic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227668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Start with offsets = cumulative computation times.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Compute worst-case response times.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Update release jitter.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Go back to step 2 until convergence to fixed-point (or end-to-end response time &gt; deadline).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9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51" y="3643923"/>
            <a:ext cx="7843238" cy="21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85541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_Black">
  <a:themeElements>
    <a:clrScheme name="Waterloo 1">
      <a:dk1>
        <a:sysClr val="windowText" lastClr="000000"/>
      </a:dk1>
      <a:lt1>
        <a:srgbClr val="FFFFFF"/>
      </a:lt1>
      <a:dk2>
        <a:srgbClr val="57068C"/>
      </a:dk2>
      <a:lt2>
        <a:srgbClr val="FFFFFF"/>
      </a:lt2>
      <a:accent1>
        <a:srgbClr val="0073CF"/>
      </a:accent1>
      <a:accent2>
        <a:srgbClr val="E98300"/>
      </a:accent2>
      <a:accent3>
        <a:srgbClr val="E0249A"/>
      </a:accent3>
      <a:accent4>
        <a:srgbClr val="009AA6"/>
      </a:accent4>
      <a:accent5>
        <a:srgbClr val="B6BF00"/>
      </a:accent5>
      <a:accent6>
        <a:srgbClr val="96172E"/>
      </a:accent6>
      <a:hlink>
        <a:srgbClr val="FECB00"/>
      </a:hlink>
      <a:folHlink>
        <a:srgbClr val="FEC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ngineering_Black">
  <a:themeElements>
    <a:clrScheme name="Waterloo 1">
      <a:dk1>
        <a:sysClr val="windowText" lastClr="000000"/>
      </a:dk1>
      <a:lt1>
        <a:srgbClr val="FFFFFF"/>
      </a:lt1>
      <a:dk2>
        <a:srgbClr val="57068C"/>
      </a:dk2>
      <a:lt2>
        <a:srgbClr val="FFFFFF"/>
      </a:lt2>
      <a:accent1>
        <a:srgbClr val="0073CF"/>
      </a:accent1>
      <a:accent2>
        <a:srgbClr val="E98300"/>
      </a:accent2>
      <a:accent3>
        <a:srgbClr val="E0249A"/>
      </a:accent3>
      <a:accent4>
        <a:srgbClr val="009AA6"/>
      </a:accent4>
      <a:accent5>
        <a:srgbClr val="B6BF00"/>
      </a:accent5>
      <a:accent6>
        <a:srgbClr val="96172E"/>
      </a:accent6>
      <a:hlink>
        <a:srgbClr val="FECB00"/>
      </a:hlink>
      <a:folHlink>
        <a:srgbClr val="FEC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Engineering_Black</Template>
  <TotalTime>3956</TotalTime>
  <Words>2079</Words>
  <Application>Microsoft Macintosh PowerPoint</Application>
  <PresentationFormat>On-screen Show (4:3)</PresentationFormat>
  <Paragraphs>409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Engineering_Black</vt:lpstr>
      <vt:lpstr>1_Engineering_Black</vt:lpstr>
      <vt:lpstr>ECE 720T5 Winter 2014       Cyber-Physical Systems</vt:lpstr>
      <vt:lpstr>Topic Today: End-To-End Analysis</vt:lpstr>
      <vt:lpstr>Analyses: Model</vt:lpstr>
      <vt:lpstr>Pipeline Delay</vt:lpstr>
      <vt:lpstr>Transitive Delay</vt:lpstr>
      <vt:lpstr>Analyses: Model</vt:lpstr>
      <vt:lpstr>Holistic Analysis</vt:lpstr>
      <vt:lpstr>Transaction Model (Tasks with Offsets)</vt:lpstr>
      <vt:lpstr>Holistic Analysis</vt:lpstr>
      <vt:lpstr>Can you model Wormhole Routing?</vt:lpstr>
      <vt:lpstr>Response Time Analysis</vt:lpstr>
      <vt:lpstr>Response Time Analysis</vt:lpstr>
      <vt:lpstr>Example</vt:lpstr>
      <vt:lpstr>Tighter Analysis</vt:lpstr>
      <vt:lpstr>Removing Jitter</vt:lpstr>
      <vt:lpstr>Cyclic-Dynamic Offsets</vt:lpstr>
      <vt:lpstr>Pipeline Delay</vt:lpstr>
      <vt:lpstr>Pipeline Delay</vt:lpstr>
      <vt:lpstr>Delay Calculus</vt:lpstr>
      <vt:lpstr>Delay Calculus</vt:lpstr>
      <vt:lpstr>Break the Cycles</vt:lpstr>
      <vt:lpstr>Types of Interfering Flows</vt:lpstr>
      <vt:lpstr>Execution Trace</vt:lpstr>
      <vt:lpstr>Delay Bounds</vt:lpstr>
      <vt:lpstr>Delay Bounds</vt:lpstr>
      <vt:lpstr>Pipeline Delay - Preemptive</vt:lpstr>
      <vt:lpstr>The Periodic Case </vt:lpstr>
      <vt:lpstr>Transitive Delay</vt:lpstr>
      <vt:lpstr>Other issues…</vt:lpstr>
      <vt:lpstr>When does it perform well?</vt:lpstr>
      <vt:lpstr>Deterministic Queuing </vt:lpstr>
      <vt:lpstr>Network and Real-Time Calclus</vt:lpstr>
      <vt:lpstr>Modular Performance Analysis</vt:lpstr>
      <vt:lpstr>Concatenation</vt:lpstr>
      <vt:lpstr>Concatenation Example</vt:lpstr>
      <vt:lpstr>Concatenation Example</vt:lpstr>
      <vt:lpstr>Concatenation Result</vt:lpstr>
      <vt:lpstr>Concatenation: Algorithm</vt:lpstr>
      <vt:lpstr>Concatenation Algorithm: Example</vt:lpstr>
      <vt:lpstr>Aggregate Traffic</vt:lpstr>
      <vt:lpstr>Network Solution</vt:lpstr>
      <vt:lpstr>Network Stability</vt:lpstr>
      <vt:lpstr>Modular Performance Analysis</vt:lpstr>
      <vt:lpstr>Another Example: Real-Time Bridge</vt:lpstr>
      <vt:lpstr>Design Flow</vt:lpstr>
      <vt:lpstr>Case Study: Radio Navigation System</vt:lpstr>
      <vt:lpstr>Example: Change Volume Sequence Diagram</vt:lpstr>
      <vt:lpstr>Architectural Alternatives</vt:lpstr>
      <vt:lpstr>Model: Architecture A</vt:lpstr>
      <vt:lpstr>End-To-End Delay</vt:lpstr>
      <vt:lpstr>Sensitivity to Resource Capacity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rpellizz</dc:creator>
  <cp:lastModifiedBy>Rodolfo Pellizzoni</cp:lastModifiedBy>
  <cp:revision>555</cp:revision>
  <cp:lastPrinted>2011-10-12T04:59:54Z</cp:lastPrinted>
  <dcterms:created xsi:type="dcterms:W3CDTF">2011-07-11T00:40:10Z</dcterms:created>
  <dcterms:modified xsi:type="dcterms:W3CDTF">2014-03-24T01:56:07Z</dcterms:modified>
</cp:coreProperties>
</file>