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83" r:id="rId3"/>
    <p:sldId id="257" r:id="rId4"/>
    <p:sldId id="258" r:id="rId5"/>
    <p:sldId id="270" r:id="rId6"/>
    <p:sldId id="284" r:id="rId7"/>
    <p:sldId id="261" r:id="rId8"/>
    <p:sldId id="275" r:id="rId9"/>
    <p:sldId id="271" r:id="rId10"/>
    <p:sldId id="286" r:id="rId11"/>
    <p:sldId id="287" r:id="rId12"/>
    <p:sldId id="263" r:id="rId13"/>
    <p:sldId id="295" r:id="rId14"/>
    <p:sldId id="276" r:id="rId15"/>
    <p:sldId id="282" r:id="rId16"/>
    <p:sldId id="281" r:id="rId17"/>
    <p:sldId id="265" r:id="rId18"/>
    <p:sldId id="292" r:id="rId19"/>
    <p:sldId id="293" r:id="rId20"/>
    <p:sldId id="273" r:id="rId21"/>
    <p:sldId id="289" r:id="rId22"/>
    <p:sldId id="290" r:id="rId23"/>
    <p:sldId id="288" r:id="rId24"/>
    <p:sldId id="291" r:id="rId25"/>
    <p:sldId id="29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FB024E3-D595-4F72-9D5E-364D01CB950E}">
          <p14:sldIdLst>
            <p14:sldId id="256"/>
            <p14:sldId id="283"/>
            <p14:sldId id="257"/>
            <p14:sldId id="258"/>
            <p14:sldId id="270"/>
            <p14:sldId id="284"/>
            <p14:sldId id="261"/>
            <p14:sldId id="275"/>
            <p14:sldId id="271"/>
            <p14:sldId id="286"/>
            <p14:sldId id="287"/>
            <p14:sldId id="263"/>
            <p14:sldId id="295"/>
            <p14:sldId id="276"/>
            <p14:sldId id="282"/>
            <p14:sldId id="281"/>
            <p14:sldId id="265"/>
            <p14:sldId id="292"/>
            <p14:sldId id="293"/>
            <p14:sldId id="273"/>
            <p14:sldId id="289"/>
            <p14:sldId id="290"/>
            <p14:sldId id="288"/>
            <p14:sldId id="291"/>
            <p14:sldId id="29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4660"/>
  </p:normalViewPr>
  <p:slideViewPr>
    <p:cSldViewPr>
      <p:cViewPr varScale="1">
        <p:scale>
          <a:sx n="73" d="100"/>
          <a:sy n="73" d="100"/>
        </p:scale>
        <p:origin x="-96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9A52-DD6D-47DC-A63E-706411D4A499}" type="datetimeFigureOut">
              <a:rPr lang="en-CA" smtClean="0"/>
              <a:t>10/02/2014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20BB-B9BC-4CE4-AF81-95E222F7CB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8292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9A52-DD6D-47DC-A63E-706411D4A499}" type="datetimeFigureOut">
              <a:rPr lang="en-CA" smtClean="0"/>
              <a:t>10/02/2014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20BB-B9BC-4CE4-AF81-95E222F7CB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5274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9A52-DD6D-47DC-A63E-706411D4A499}" type="datetimeFigureOut">
              <a:rPr lang="en-CA" smtClean="0"/>
              <a:t>10/02/2014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20BB-B9BC-4CE4-AF81-95E222F7CB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0096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9A52-DD6D-47DC-A63E-706411D4A499}" type="datetimeFigureOut">
              <a:rPr lang="en-CA" smtClean="0"/>
              <a:t>10/02/2014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20BB-B9BC-4CE4-AF81-95E222F7CB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8213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9A52-DD6D-47DC-A63E-706411D4A499}" type="datetimeFigureOut">
              <a:rPr lang="en-CA" smtClean="0"/>
              <a:t>10/02/2014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20BB-B9BC-4CE4-AF81-95E222F7CB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1478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9A52-DD6D-47DC-A63E-706411D4A499}" type="datetimeFigureOut">
              <a:rPr lang="en-CA" smtClean="0"/>
              <a:t>10/02/2014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20BB-B9BC-4CE4-AF81-95E222F7CB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410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9A52-DD6D-47DC-A63E-706411D4A499}" type="datetimeFigureOut">
              <a:rPr lang="en-CA" smtClean="0"/>
              <a:t>10/02/2014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20BB-B9BC-4CE4-AF81-95E222F7CB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4829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9A52-DD6D-47DC-A63E-706411D4A499}" type="datetimeFigureOut">
              <a:rPr lang="en-CA" smtClean="0"/>
              <a:t>10/02/2014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20BB-B9BC-4CE4-AF81-95E222F7CB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2905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9A52-DD6D-47DC-A63E-706411D4A499}" type="datetimeFigureOut">
              <a:rPr lang="en-CA" smtClean="0"/>
              <a:t>10/02/2014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20BB-B9BC-4CE4-AF81-95E222F7CB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9917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9A52-DD6D-47DC-A63E-706411D4A499}" type="datetimeFigureOut">
              <a:rPr lang="en-CA" smtClean="0"/>
              <a:t>10/02/2014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20BB-B9BC-4CE4-AF81-95E222F7CB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750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A9A52-DD6D-47DC-A63E-706411D4A499}" type="datetimeFigureOut">
              <a:rPr lang="en-CA" smtClean="0"/>
              <a:t>10/02/2014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20BB-B9BC-4CE4-AF81-95E222F7CB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5748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A9A52-DD6D-47DC-A63E-706411D4A499}" type="datetimeFigureOut">
              <a:rPr lang="en-CA" smtClean="0"/>
              <a:t>10/02/2014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720BB-B9BC-4CE4-AF81-95E222F7CB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9311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548680"/>
            <a:ext cx="8784976" cy="389116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PRET DRAM Controller: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Bank </a:t>
            </a:r>
            <a:r>
              <a:rPr lang="en-US" dirty="0"/>
              <a:t>Privatization for Predictability and Temporal Isolation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933056"/>
            <a:ext cx="7920880" cy="1320552"/>
          </a:xfrm>
        </p:spPr>
        <p:txBody>
          <a:bodyPr>
            <a:normAutofit fontScale="92500"/>
          </a:bodyPr>
          <a:lstStyle/>
          <a:p>
            <a:r>
              <a:rPr lang="en-CA" dirty="0" smtClean="0"/>
              <a:t>By Edward A. </a:t>
            </a:r>
            <a:r>
              <a:rPr lang="en-CA" dirty="0" smtClean="0"/>
              <a:t>Lee, </a:t>
            </a:r>
            <a:r>
              <a:rPr lang="en-CA" dirty="0" err="1" smtClean="0"/>
              <a:t>J.Reineke</a:t>
            </a:r>
            <a:r>
              <a:rPr lang="en-CA" dirty="0" smtClean="0"/>
              <a:t>, </a:t>
            </a:r>
            <a:r>
              <a:rPr lang="en-CA" dirty="0" err="1" smtClean="0"/>
              <a:t>I.Liu</a:t>
            </a:r>
            <a:r>
              <a:rPr lang="en-CA" dirty="0" smtClean="0"/>
              <a:t>, </a:t>
            </a:r>
            <a:r>
              <a:rPr lang="en-CA" dirty="0" err="1" smtClean="0"/>
              <a:t>H.D.Patel</a:t>
            </a:r>
            <a:r>
              <a:rPr lang="en-CA" dirty="0" smtClean="0"/>
              <a:t>, </a:t>
            </a:r>
            <a:r>
              <a:rPr lang="en-CA" dirty="0" err="1" smtClean="0"/>
              <a:t>S.Kim</a:t>
            </a:r>
            <a:endParaRPr lang="en-CA" dirty="0" smtClean="0"/>
          </a:p>
          <a:p>
            <a:r>
              <a:rPr lang="en-CA" dirty="0" smtClean="0"/>
              <a:t>Presented by: Michael </a:t>
            </a:r>
            <a:r>
              <a:rPr lang="en-CA" dirty="0" err="1" smtClean="0"/>
              <a:t>Guo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6069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DRAM Controller Backend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en-CA" dirty="0" smtClean="0"/>
              <a:t>Issues </a:t>
            </a:r>
            <a:r>
              <a:rPr lang="en-CA" dirty="0" smtClean="0"/>
              <a:t>commands</a:t>
            </a:r>
            <a:endParaRPr lang="en-CA" dirty="0" smtClean="0"/>
          </a:p>
          <a:p>
            <a:r>
              <a:rPr lang="en-CA" dirty="0" smtClean="0"/>
              <a:t>Implementation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564904"/>
            <a:ext cx="6120680" cy="387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6307" y="1196752"/>
            <a:ext cx="3514165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26312" y="1317797"/>
            <a:ext cx="413621" cy="11260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611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</a:t>
            </a:r>
            <a:r>
              <a:rPr lang="en-CA" dirty="0" smtClean="0"/>
              <a:t>ccess </a:t>
            </a:r>
            <a:r>
              <a:rPr lang="en-CA" dirty="0"/>
              <a:t>S</a:t>
            </a:r>
            <a:r>
              <a:rPr lang="en-CA" dirty="0" smtClean="0"/>
              <a:t>cheme</a:t>
            </a: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127" y="1331266"/>
            <a:ext cx="6742137" cy="5036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657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DRAM Controller Frontend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n-CA" dirty="0" smtClean="0"/>
              <a:t>Connects to the Processor</a:t>
            </a:r>
          </a:p>
          <a:p>
            <a:r>
              <a:rPr lang="en-CA" dirty="0" smtClean="0"/>
              <a:t>PURPOSE: route requests to the right request buffer in the backend and to insert a sufficient amount of refresh </a:t>
            </a:r>
            <a:r>
              <a:rPr lang="en-CA" dirty="0" smtClean="0"/>
              <a:t>commands</a:t>
            </a:r>
            <a:endParaRPr lang="en-CA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253" y="3731755"/>
            <a:ext cx="5548682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644008" y="3922878"/>
            <a:ext cx="508525" cy="177799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024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Scheduling of Refreshes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069160"/>
          </a:xfrm>
        </p:spPr>
        <p:txBody>
          <a:bodyPr>
            <a:normAutofit lnSpcReduction="10000"/>
          </a:bodyPr>
          <a:lstStyle/>
          <a:p>
            <a:pPr marL="0" lvl="1" indent="0">
              <a:buNone/>
            </a:pPr>
            <a:r>
              <a:rPr lang="en-CA" sz="3200" dirty="0"/>
              <a:t>64ms timing constrain for the DRAM to refresh all the cells to restore the value </a:t>
            </a:r>
            <a:endParaRPr lang="en-CA" sz="32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CA" sz="3200" dirty="0" smtClean="0"/>
              <a:t>Issue </a:t>
            </a:r>
            <a:r>
              <a:rPr lang="en-CA" sz="3200" dirty="0"/>
              <a:t>a </a:t>
            </a:r>
            <a:r>
              <a:rPr lang="en-CA" sz="3200" dirty="0" smtClean="0"/>
              <a:t>hardware refresh </a:t>
            </a:r>
            <a:r>
              <a:rPr lang="en-CA" sz="3200" dirty="0"/>
              <a:t>command</a:t>
            </a:r>
          </a:p>
          <a:p>
            <a:pPr marL="742950" lvl="2" indent="-342900"/>
            <a:r>
              <a:rPr lang="en-CA" dirty="0" smtClean="0"/>
              <a:t>refresh </a:t>
            </a:r>
            <a:r>
              <a:rPr lang="en-CA" dirty="0"/>
              <a:t>several rows </a:t>
            </a:r>
            <a:r>
              <a:rPr lang="en-CA" dirty="0" smtClean="0"/>
              <a:t>of a device at once</a:t>
            </a:r>
            <a:endParaRPr lang="en-CA" dirty="0"/>
          </a:p>
          <a:p>
            <a:pPr marL="742950" lvl="2" indent="-342900"/>
            <a:r>
              <a:rPr lang="en-CA" dirty="0"/>
              <a:t>ISSUE: increasing refresh latency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CA" sz="3200" dirty="0" smtClean="0"/>
              <a:t>Individual row accesses</a:t>
            </a:r>
            <a:endParaRPr lang="en-CA" sz="3200" dirty="0" smtClean="0"/>
          </a:p>
          <a:p>
            <a:pPr marL="742950" lvl="2" indent="-342900"/>
            <a:r>
              <a:rPr lang="en-CA" dirty="0" smtClean="0"/>
              <a:t>Each refresh accesses one row</a:t>
            </a:r>
          </a:p>
          <a:p>
            <a:pPr marL="742950" lvl="2" indent="-342900"/>
            <a:r>
              <a:rPr lang="en-CA" dirty="0" smtClean="0"/>
              <a:t>Advantage: single row access takes less time than the execution of a hardware refresh command</a:t>
            </a:r>
            <a:endParaRPr lang="en-CA" dirty="0"/>
          </a:p>
          <a:p>
            <a:pPr marL="742950" lvl="2" indent="-342900"/>
            <a:r>
              <a:rPr lang="en-CA" dirty="0" smtClean="0"/>
              <a:t>Disadvantage: more manual row accesses have to be performed, lead a hit in bandwidth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1442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CA" dirty="0" smtClean="0"/>
              <a:t>Store Buffer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r>
              <a:rPr lang="en-CA" dirty="0" smtClean="0"/>
              <a:t>Does not have to wait until the </a:t>
            </a:r>
            <a:r>
              <a:rPr lang="en-CA" dirty="0" smtClean="0"/>
              <a:t>store has been performed in the memory</a:t>
            </a:r>
            <a:endParaRPr lang="en-CA" dirty="0" smtClean="0"/>
          </a:p>
          <a:p>
            <a:r>
              <a:rPr lang="en-CA" dirty="0" smtClean="0"/>
              <a:t>Hide the store latency from the pipeline</a:t>
            </a:r>
          </a:p>
          <a:p>
            <a:r>
              <a:rPr lang="en-CA" dirty="0" smtClean="0"/>
              <a:t>Single </a:t>
            </a:r>
            <a:r>
              <a:rPr lang="en-CA" dirty="0"/>
              <a:t>thread </a:t>
            </a:r>
            <a:r>
              <a:rPr lang="en-CA" dirty="0" smtClean="0"/>
              <a:t>cycle if no preceded store</a:t>
            </a:r>
          </a:p>
          <a:p>
            <a:r>
              <a:rPr lang="en-CA" dirty="0" smtClean="0"/>
              <a:t>Bigger </a:t>
            </a:r>
            <a:r>
              <a:rPr lang="en-CA" dirty="0"/>
              <a:t>store buffer could hid latencies of  successive stores at the expense of increased complexity in timing analysis.</a:t>
            </a:r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5828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Latency of </a:t>
            </a:r>
            <a:r>
              <a:rPr lang="en-CA" dirty="0" smtClean="0"/>
              <a:t>Load Instruction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52528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Backend latency: BEL</a:t>
            </a:r>
          </a:p>
          <a:p>
            <a:pPr lvl="1"/>
            <a:r>
              <a:rPr lang="en-CA" dirty="0" smtClean="0"/>
              <a:t>Time a command spends in the command buffer before the RAS command has been sent out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CA" sz="3200" dirty="0" smtClean="0"/>
              <a:t>DRAM Read latency</a:t>
            </a:r>
            <a:r>
              <a:rPr lang="en-CA" sz="3200" dirty="0" smtClean="0"/>
              <a:t>: DRL</a:t>
            </a:r>
          </a:p>
          <a:p>
            <a:pPr lvl="1"/>
            <a:r>
              <a:rPr lang="en-CA" dirty="0" smtClean="0"/>
              <a:t>After RAS sent to the </a:t>
            </a:r>
            <a:r>
              <a:rPr lang="en-CA" dirty="0" smtClean="0"/>
              <a:t>DRAM module, it takes time </a:t>
            </a:r>
            <a:r>
              <a:rPr lang="en-CA" dirty="0" smtClean="0"/>
              <a:t>until the request data is on the data bus</a:t>
            </a:r>
          </a:p>
          <a:p>
            <a:pPr lvl="1"/>
            <a:r>
              <a:rPr lang="en-CA" dirty="0"/>
              <a:t>Constant, 10+BL/2 cycles (to isolate from other effect)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CA" sz="3200" dirty="0" smtClean="0"/>
              <a:t>Thread Alignment Latency: TAL</a:t>
            </a:r>
            <a:endParaRPr lang="en-CA" sz="3200" dirty="0"/>
          </a:p>
          <a:p>
            <a:pPr lvl="1"/>
            <a:r>
              <a:rPr lang="en-CA" dirty="0" smtClean="0"/>
              <a:t>Time that the data is buffered in the memory controller</a:t>
            </a:r>
            <a:endParaRPr lang="en-CA" dirty="0"/>
          </a:p>
          <a:p>
            <a:pPr lvl="1"/>
            <a:r>
              <a:rPr lang="en-CA" dirty="0" smtClean="0"/>
              <a:t>Requesting thread can only receive the data in its write-back stage</a:t>
            </a:r>
            <a:endParaRPr lang="en-CA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CA" dirty="0" smtClean="0"/>
              <a:t>Read latency: RL</a:t>
            </a:r>
            <a:endParaRPr lang="en-CA" sz="3200" dirty="0"/>
          </a:p>
          <a:p>
            <a:pPr lvl="1"/>
            <a:r>
              <a:rPr lang="en-CA" dirty="0" smtClean="0"/>
              <a:t>RL = BEL + DRL + TAL</a:t>
            </a:r>
            <a:endParaRPr lang="en-CA" dirty="0"/>
          </a:p>
          <a:p>
            <a:pPr marL="400050" lvl="2" indent="0">
              <a:buNone/>
            </a:pPr>
            <a:endParaRPr lang="en-CA" sz="2800" dirty="0"/>
          </a:p>
          <a:p>
            <a:pPr marL="45720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104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Latency of </a:t>
            </a:r>
            <a:r>
              <a:rPr lang="en-CA" dirty="0" smtClean="0"/>
              <a:t>Load Instruction</a:t>
            </a:r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8010525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5517232"/>
            <a:ext cx="8229600" cy="720080"/>
          </a:xfrm>
        </p:spPr>
        <p:txBody>
          <a:bodyPr>
            <a:normAutofit fontScale="77500" lnSpcReduction="20000"/>
          </a:bodyPr>
          <a:lstStyle/>
          <a:p>
            <a:r>
              <a:rPr lang="en-CA" dirty="0" smtClean="0"/>
              <a:t>By delaying refreshes until a loa</a:t>
            </a:r>
            <a:r>
              <a:rPr lang="en-CA" dirty="0" smtClean="0"/>
              <a:t>d has been performed, they do not have an impact on the load latency.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2750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Compare with </a:t>
            </a:r>
            <a:r>
              <a:rPr lang="en-CA" dirty="0" smtClean="0"/>
              <a:t>Predator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5"/>
            <a:ext cx="8229600" cy="4104455"/>
          </a:xfrm>
        </p:spPr>
        <p:txBody>
          <a:bodyPr/>
          <a:lstStyle/>
          <a:p>
            <a:r>
              <a:rPr lang="en-CA" dirty="0" smtClean="0"/>
              <a:t>DRAM as one resource</a:t>
            </a:r>
          </a:p>
          <a:p>
            <a:r>
              <a:rPr lang="en-CA" dirty="0" smtClean="0"/>
              <a:t>Use standard refresh mechanism</a:t>
            </a:r>
          </a:p>
          <a:p>
            <a:r>
              <a:rPr lang="en-CA" dirty="0" smtClean="0"/>
              <a:t>Pre-computed sequences of SDRAM commands</a:t>
            </a:r>
          </a:p>
        </p:txBody>
      </p:sp>
    </p:spTree>
    <p:extLst>
      <p:ext uri="{BB962C8B-B14F-4D97-AF65-F5344CB8AC3E}">
        <p14:creationId xmlns:p14="http://schemas.microsoft.com/office/powerpoint/2010/main" val="307464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Latency of DMA </a:t>
            </a:r>
            <a:r>
              <a:rPr lang="en-CA" dirty="0" smtClean="0"/>
              <a:t>Transfer (Small size)</a:t>
            </a:r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797" y="1124743"/>
            <a:ext cx="5756523" cy="5529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181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Latency of DMA Transfer </a:t>
            </a:r>
            <a:r>
              <a:rPr lang="en-CA" dirty="0" smtClean="0"/>
              <a:t>(Large </a:t>
            </a:r>
            <a:r>
              <a:rPr lang="en-CA" dirty="0"/>
              <a:t>size)</a:t>
            </a:r>
            <a:endParaRPr lang="en-C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1" y="1268760"/>
            <a:ext cx="6459799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582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DRAM background information</a:t>
            </a:r>
          </a:p>
          <a:p>
            <a:r>
              <a:rPr lang="en-CA" dirty="0" smtClean="0"/>
              <a:t>Design Requirement</a:t>
            </a:r>
            <a:endParaRPr lang="en-CA" dirty="0" smtClean="0"/>
          </a:p>
          <a:p>
            <a:r>
              <a:rPr lang="en-CA" dirty="0" smtClean="0"/>
              <a:t>DRAM controller architecture</a:t>
            </a:r>
          </a:p>
          <a:p>
            <a:pPr lvl="1"/>
            <a:r>
              <a:rPr lang="en-CA" dirty="0"/>
              <a:t>Frontend</a:t>
            </a:r>
          </a:p>
          <a:p>
            <a:pPr lvl="1"/>
            <a:r>
              <a:rPr lang="en-CA" dirty="0" smtClean="0"/>
              <a:t>Backend</a:t>
            </a:r>
          </a:p>
          <a:p>
            <a:r>
              <a:rPr lang="en-CA" dirty="0" smtClean="0"/>
              <a:t>Design </a:t>
            </a:r>
            <a:r>
              <a:rPr lang="en-CA" dirty="0" smtClean="0"/>
              <a:t>Evaluation</a:t>
            </a:r>
            <a:endParaRPr lang="en-CA" dirty="0" smtClean="0"/>
          </a:p>
          <a:p>
            <a:r>
              <a:rPr lang="en-CA" dirty="0" smtClean="0"/>
              <a:t>Experiment</a:t>
            </a:r>
          </a:p>
          <a:p>
            <a:r>
              <a:rPr lang="en-CA" dirty="0" smtClean="0"/>
              <a:t>Further Improvement</a:t>
            </a:r>
          </a:p>
        </p:txBody>
      </p:sp>
    </p:spTree>
    <p:extLst>
      <p:ext uri="{BB962C8B-B14F-4D97-AF65-F5344CB8AC3E}">
        <p14:creationId xmlns:p14="http://schemas.microsoft.com/office/powerpoint/2010/main" val="305908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EXPERIMENTAL EVALUATION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PTARM simulator to interface with both controller to run synthetic benchmark to compare memory access latency</a:t>
            </a:r>
          </a:p>
          <a:p>
            <a:r>
              <a:rPr lang="en-CA" dirty="0" smtClean="0"/>
              <a:t>Show the effects of interference on memory access latency </a:t>
            </a:r>
            <a:r>
              <a:rPr lang="en-CA" dirty="0" smtClean="0"/>
              <a:t>with a combination of two programs on the other hardware threads.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11358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Demonstrate the temporal isolation achieved by the PRET DRAM controller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06202"/>
            <a:ext cx="5724525" cy="539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084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Full </a:t>
            </a:r>
            <a:r>
              <a:rPr lang="en-CA" dirty="0" smtClean="0"/>
              <a:t>load</a:t>
            </a: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268760"/>
            <a:ext cx="6756455" cy="5121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410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 and Limitation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controller reduced the worst-case latency at a slight loss of bandwidth </a:t>
            </a:r>
          </a:p>
          <a:p>
            <a:r>
              <a:rPr lang="en-CA" dirty="0" smtClean="0"/>
              <a:t>Proposed </a:t>
            </a:r>
            <a:r>
              <a:rPr lang="en-CA" dirty="0" smtClean="0"/>
              <a:t>solution </a:t>
            </a:r>
            <a:r>
              <a:rPr lang="en-CA" dirty="0" smtClean="0"/>
              <a:t>has </a:t>
            </a:r>
            <a:r>
              <a:rPr lang="en-CA" dirty="0" smtClean="0"/>
              <a:t>the same amount of hardware thread as the pipeline stages. If there is many thread, there has to many memory </a:t>
            </a:r>
            <a:r>
              <a:rPr lang="en-CA" dirty="0" smtClean="0"/>
              <a:t>partitions</a:t>
            </a:r>
          </a:p>
          <a:p>
            <a:r>
              <a:rPr lang="en-CA" dirty="0" smtClean="0"/>
              <a:t>The consumption of bandwidth is not well analyzed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8565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Integration with other </a:t>
            </a:r>
            <a:r>
              <a:rPr lang="en-CA" dirty="0" smtClean="0"/>
              <a:t>multiprocessor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r>
              <a:rPr lang="en-CA" dirty="0" smtClean="0"/>
              <a:t>Challenge</a:t>
            </a:r>
          </a:p>
          <a:p>
            <a:pPr lvl="1"/>
            <a:r>
              <a:rPr lang="en-CA" dirty="0"/>
              <a:t>Most multi-core processors use DRAM to share data, while local scratchpad are </a:t>
            </a:r>
            <a:r>
              <a:rPr lang="en-CA" dirty="0" smtClean="0"/>
              <a:t>private</a:t>
            </a:r>
            <a:endParaRPr lang="en-CA" dirty="0" smtClean="0"/>
          </a:p>
          <a:p>
            <a:r>
              <a:rPr lang="en-CA" dirty="0" smtClean="0"/>
              <a:t>Approach</a:t>
            </a:r>
          </a:p>
          <a:p>
            <a:pPr lvl="1"/>
            <a:r>
              <a:rPr lang="en-CA" dirty="0" smtClean="0"/>
              <a:t>Consider the four separate resource as one. An access to the single resource would result in four smaller accesses to the resources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422031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132856"/>
            <a:ext cx="8229600" cy="1143000"/>
          </a:xfrm>
        </p:spPr>
        <p:txBody>
          <a:bodyPr/>
          <a:lstStyle/>
          <a:p>
            <a:r>
              <a:rPr lang="en-CA" dirty="0" smtClean="0"/>
              <a:t>QUESTION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01954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DRAM Memory Architecture</a:t>
            </a:r>
            <a:endParaRPr lang="en-CA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38" y="3717032"/>
            <a:ext cx="521017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5" y="1384548"/>
            <a:ext cx="3305175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500" y="1196752"/>
            <a:ext cx="2586125" cy="3326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860157"/>
            <a:ext cx="46863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259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DRAM Memory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r>
              <a:rPr lang="en-CA" dirty="0" smtClean="0"/>
              <a:t>DRAM Cell</a:t>
            </a:r>
          </a:p>
          <a:p>
            <a:pPr lvl="1"/>
            <a:r>
              <a:rPr lang="en-CA" sz="2500" dirty="0" smtClean="0"/>
              <a:t>Consists of a capacitor and a transistor</a:t>
            </a:r>
          </a:p>
          <a:p>
            <a:pPr lvl="1"/>
            <a:r>
              <a:rPr lang="en-CA" sz="2500" dirty="0" smtClean="0"/>
              <a:t>Charge of Capacitor determines the value of the bit</a:t>
            </a:r>
          </a:p>
          <a:p>
            <a:pPr lvl="1"/>
            <a:r>
              <a:rPr lang="en-CA" sz="2500" dirty="0" smtClean="0"/>
              <a:t>Leak charge over time </a:t>
            </a:r>
            <a:endParaRPr lang="en-CA" sz="2500" dirty="0"/>
          </a:p>
          <a:p>
            <a:r>
              <a:rPr lang="en-CA" dirty="0" smtClean="0"/>
              <a:t>DRAM Array</a:t>
            </a:r>
          </a:p>
          <a:p>
            <a:pPr lvl="1"/>
            <a:r>
              <a:rPr lang="en-CA" sz="2500" dirty="0"/>
              <a:t>Phase1: </a:t>
            </a:r>
            <a:r>
              <a:rPr lang="en-CA" sz="2500" dirty="0" smtClean="0"/>
              <a:t>Row </a:t>
            </a:r>
            <a:r>
              <a:rPr lang="en-CA" sz="2500" dirty="0"/>
              <a:t>access followed by column access</a:t>
            </a:r>
          </a:p>
          <a:p>
            <a:pPr lvl="1"/>
            <a:r>
              <a:rPr lang="en-CA" sz="2500" dirty="0" smtClean="0"/>
              <a:t>Phase2: Row </a:t>
            </a:r>
            <a:r>
              <a:rPr lang="en-CA" sz="2500" dirty="0"/>
              <a:t>access move one rows of array into row buffer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6281" y="1141859"/>
            <a:ext cx="521017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198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DRAM Memory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en-CA" dirty="0" smtClean="0"/>
              <a:t>DRAM </a:t>
            </a:r>
            <a:r>
              <a:rPr lang="en-CA" dirty="0" smtClean="0"/>
              <a:t>Device and DRAM module</a:t>
            </a:r>
            <a:endParaRPr lang="en-CA" dirty="0" smtClean="0"/>
          </a:p>
          <a:p>
            <a:pPr lvl="1"/>
            <a:r>
              <a:rPr lang="en-CA" sz="2500" dirty="0" smtClean="0"/>
              <a:t>Sharing of I/O gating and control logic</a:t>
            </a:r>
          </a:p>
          <a:p>
            <a:pPr lvl="1"/>
            <a:r>
              <a:rPr lang="en-CA" sz="2500" dirty="0" smtClean="0"/>
              <a:t>Sharing of data/address/command buses</a:t>
            </a:r>
            <a:endParaRPr lang="en-CA" sz="2500" dirty="0" smtClean="0"/>
          </a:p>
          <a:p>
            <a:pPr lvl="1"/>
            <a:endParaRPr lang="en-CA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112740"/>
            <a:ext cx="3305175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357" y="2924944"/>
            <a:ext cx="2586125" cy="3326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353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Challenges for embedded hard-real time system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The platform should be timing predictable to make the verification of timing constraints possible.</a:t>
            </a:r>
          </a:p>
          <a:p>
            <a:pPr lvl="1"/>
            <a:r>
              <a:rPr lang="en-CA" dirty="0" smtClean="0"/>
              <a:t>DRAM: The </a:t>
            </a:r>
            <a:r>
              <a:rPr lang="en-CA" dirty="0"/>
              <a:t>DRAM cells have to be refreshed </a:t>
            </a:r>
            <a:r>
              <a:rPr lang="en-CA" dirty="0" smtClean="0"/>
              <a:t>periodically</a:t>
            </a:r>
          </a:p>
          <a:p>
            <a:r>
              <a:rPr lang="en-CA" dirty="0" smtClean="0"/>
              <a:t>Different functions integrated on the platform should be temporally </a:t>
            </a:r>
            <a:r>
              <a:rPr lang="en-CA" dirty="0" smtClean="0"/>
              <a:t>isolated.</a:t>
            </a:r>
            <a:endParaRPr lang="en-CA" dirty="0" smtClean="0"/>
          </a:p>
          <a:p>
            <a:pPr lvl="1"/>
            <a:r>
              <a:rPr lang="en-CA" dirty="0"/>
              <a:t>DRAM: The latency of one task has high dependency on the previous access to the memory</a:t>
            </a:r>
            <a:r>
              <a:rPr lang="en-CA" dirty="0" smtClean="0"/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5520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PTARM PRET architecture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/>
              <a:t>Implemented the </a:t>
            </a:r>
            <a:r>
              <a:rPr lang="en-CA" dirty="0" smtClean="0"/>
              <a:t>controller </a:t>
            </a:r>
            <a:r>
              <a:rPr lang="en-CA" dirty="0"/>
              <a:t>on the PTARM PRET architecture proposed in [4</a:t>
            </a:r>
            <a:r>
              <a:rPr lang="en-CA" dirty="0" smtClean="0"/>
              <a:t>]</a:t>
            </a:r>
            <a:endParaRPr lang="en-CA" dirty="0"/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sz="1600" b="1" dirty="0"/>
              <a:t>Figure4: Integration of PTARM core with DMA units, PRET memory controller and dual-ranked DIMM</a:t>
            </a: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20888"/>
            <a:ext cx="60674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35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PTARM PRET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Thread-interleaved implementation of ARM instruction set</a:t>
            </a:r>
          </a:p>
          <a:p>
            <a:r>
              <a:rPr lang="en-CA" dirty="0" smtClean="0"/>
              <a:t>Four pipeline stages and four hardware thread</a:t>
            </a:r>
          </a:p>
          <a:p>
            <a:r>
              <a:rPr lang="en-CA" dirty="0" smtClean="0"/>
              <a:t>Each thread has access to an </a:t>
            </a:r>
            <a:r>
              <a:rPr lang="en-CA" dirty="0" smtClean="0"/>
              <a:t>shared instruction </a:t>
            </a:r>
            <a:r>
              <a:rPr lang="en-CA" dirty="0" smtClean="0"/>
              <a:t>scratchpad </a:t>
            </a:r>
            <a:r>
              <a:rPr lang="en-CA" dirty="0" smtClean="0"/>
              <a:t>and </a:t>
            </a:r>
            <a:r>
              <a:rPr lang="en-CA" dirty="0" smtClean="0"/>
              <a:t>data </a:t>
            </a:r>
            <a:r>
              <a:rPr lang="en-CA" dirty="0" smtClean="0"/>
              <a:t>scratchpad</a:t>
            </a:r>
          </a:p>
          <a:p>
            <a:r>
              <a:rPr lang="en-CA" dirty="0" smtClean="0"/>
              <a:t>Thread can i</a:t>
            </a:r>
            <a:r>
              <a:rPr lang="en-CA" dirty="0" smtClean="0"/>
              <a:t>nteract with DRAM directly or transferring data to and from the scratchpad</a:t>
            </a:r>
            <a:endParaRPr lang="en-CA" dirty="0" smtClean="0"/>
          </a:p>
          <a:p>
            <a:r>
              <a:rPr lang="en-CA" dirty="0" smtClean="0"/>
              <a:t>Summary</a:t>
            </a:r>
            <a:r>
              <a:rPr lang="en-CA" dirty="0" smtClean="0"/>
              <a:t>: no dependencies between pipeline stages, and the execution time of each thread is independent </a:t>
            </a:r>
            <a:r>
              <a:rPr lang="en-CA" dirty="0" smtClean="0"/>
              <a:t>from each other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03438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29715"/>
            <a:ext cx="3970784" cy="1143000"/>
          </a:xfrm>
        </p:spPr>
        <p:txBody>
          <a:bodyPr/>
          <a:lstStyle/>
          <a:p>
            <a:r>
              <a:rPr lang="en-CA" dirty="0" smtClean="0"/>
              <a:t>DRAM Module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General structure</a:t>
            </a:r>
          </a:p>
          <a:p>
            <a:pPr lvl="1"/>
            <a:r>
              <a:rPr lang="en-CA" dirty="0" smtClean="0"/>
              <a:t>One </a:t>
            </a:r>
            <a:r>
              <a:rPr lang="en-CA" dirty="0" smtClean="0"/>
              <a:t>resource</a:t>
            </a:r>
            <a:endParaRPr lang="en-CA" dirty="0"/>
          </a:p>
          <a:p>
            <a:pPr marL="457200" lvl="1" indent="0">
              <a:buNone/>
            </a:pPr>
            <a:endParaRPr lang="en-CA" dirty="0" smtClean="0"/>
          </a:p>
          <a:p>
            <a:r>
              <a:rPr lang="en-CA" dirty="0" smtClean="0"/>
              <a:t>Proposed structure</a:t>
            </a:r>
          </a:p>
          <a:p>
            <a:pPr lvl="1"/>
            <a:r>
              <a:rPr lang="en-CA" dirty="0" smtClean="0"/>
              <a:t>Independent resources</a:t>
            </a:r>
            <a:endParaRPr lang="en-CA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10" y="1619994"/>
            <a:ext cx="3647246" cy="4833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7129" y="116632"/>
            <a:ext cx="3514165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8125554" y="117646"/>
            <a:ext cx="478894" cy="13671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786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4117</TotalTime>
  <Words>730</Words>
  <Application>Microsoft Office PowerPoint</Application>
  <PresentationFormat>On-screen Show (4:3)</PresentationFormat>
  <Paragraphs>108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PRET DRAM Controller:  Bank Privatization for Predictability and Temporal Isolation </vt:lpstr>
      <vt:lpstr>Outline</vt:lpstr>
      <vt:lpstr>DRAM Memory Architecture</vt:lpstr>
      <vt:lpstr>DRAM Memory Architecture</vt:lpstr>
      <vt:lpstr>DRAM Memory Architecture</vt:lpstr>
      <vt:lpstr>Challenges for embedded hard-real time system</vt:lpstr>
      <vt:lpstr>PTARM PRET architecture</vt:lpstr>
      <vt:lpstr>PTARM PRET architecture</vt:lpstr>
      <vt:lpstr>DRAM Module</vt:lpstr>
      <vt:lpstr>DRAM Controller Backend</vt:lpstr>
      <vt:lpstr>Access Scheme</vt:lpstr>
      <vt:lpstr>DRAM Controller Frontend</vt:lpstr>
      <vt:lpstr>Scheduling of Refreshes</vt:lpstr>
      <vt:lpstr>Store Buffer</vt:lpstr>
      <vt:lpstr>Latency of Load Instruction</vt:lpstr>
      <vt:lpstr>Latency of Load Instruction</vt:lpstr>
      <vt:lpstr>Compare with Predator</vt:lpstr>
      <vt:lpstr>Latency of DMA Transfer (Small size)</vt:lpstr>
      <vt:lpstr>Latency of DMA Transfer (Large size)</vt:lpstr>
      <vt:lpstr>EXPERIMENTAL EVALUATION</vt:lpstr>
      <vt:lpstr>Demonstrate the temporal isolation achieved by the PRET DRAM controller</vt:lpstr>
      <vt:lpstr>Full load</vt:lpstr>
      <vt:lpstr>Conclusion and Limitation</vt:lpstr>
      <vt:lpstr>Integration with other multiprocessor</vt:lpstr>
      <vt:lpstr>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 DRAM Controller:  Bank Privatization for Predictability and Temporal Isolation</dc:title>
  <dc:creator>MG</dc:creator>
  <cp:lastModifiedBy>MG</cp:lastModifiedBy>
  <cp:revision>80</cp:revision>
  <dcterms:created xsi:type="dcterms:W3CDTF">2014-01-28T21:51:43Z</dcterms:created>
  <dcterms:modified xsi:type="dcterms:W3CDTF">2014-02-11T05:24:18Z</dcterms:modified>
</cp:coreProperties>
</file>