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9"/>
  </p:notesMasterIdLst>
  <p:sldIdLst>
    <p:sldId id="301" r:id="rId2"/>
    <p:sldId id="302" r:id="rId3"/>
    <p:sldId id="304" r:id="rId4"/>
    <p:sldId id="256" r:id="rId5"/>
    <p:sldId id="258" r:id="rId6"/>
    <p:sldId id="305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329" r:id="rId15"/>
    <p:sldId id="267" r:id="rId16"/>
    <p:sldId id="269" r:id="rId17"/>
    <p:sldId id="268" r:id="rId18"/>
    <p:sldId id="292" r:id="rId19"/>
    <p:sldId id="294" r:id="rId20"/>
    <p:sldId id="314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308" r:id="rId29"/>
    <p:sldId id="309" r:id="rId30"/>
    <p:sldId id="284" r:id="rId31"/>
    <p:sldId id="296" r:id="rId32"/>
    <p:sldId id="297" r:id="rId33"/>
    <p:sldId id="310" r:id="rId34"/>
    <p:sldId id="311" r:id="rId35"/>
    <p:sldId id="312" r:id="rId36"/>
    <p:sldId id="313" r:id="rId37"/>
    <p:sldId id="315" r:id="rId38"/>
    <p:sldId id="322" r:id="rId39"/>
    <p:sldId id="320" r:id="rId40"/>
    <p:sldId id="288" r:id="rId41"/>
    <p:sldId id="289" r:id="rId42"/>
    <p:sldId id="316" r:id="rId43"/>
    <p:sldId id="290" r:id="rId44"/>
    <p:sldId id="291" r:id="rId45"/>
    <p:sldId id="317" r:id="rId46"/>
    <p:sldId id="299" r:id="rId47"/>
    <p:sldId id="318" r:id="rId48"/>
    <p:sldId id="306" r:id="rId49"/>
    <p:sldId id="307" r:id="rId50"/>
    <p:sldId id="319" r:id="rId51"/>
    <p:sldId id="321" r:id="rId52"/>
    <p:sldId id="323" r:id="rId53"/>
    <p:sldId id="324" r:id="rId54"/>
    <p:sldId id="325" r:id="rId55"/>
    <p:sldId id="326" r:id="rId56"/>
    <p:sldId id="327" r:id="rId57"/>
    <p:sldId id="328" r:id="rId58"/>
    <p:sldId id="331" r:id="rId59"/>
    <p:sldId id="332" r:id="rId60"/>
    <p:sldId id="333" r:id="rId61"/>
    <p:sldId id="334" r:id="rId62"/>
    <p:sldId id="335" r:id="rId63"/>
    <p:sldId id="336" r:id="rId64"/>
    <p:sldId id="337" r:id="rId65"/>
    <p:sldId id="338" r:id="rId66"/>
    <p:sldId id="339" r:id="rId67"/>
    <p:sldId id="340" r:id="rId68"/>
  </p:sldIdLst>
  <p:sldSz cx="9144000" cy="6858000" type="screen4x3"/>
  <p:notesSz cx="6858000" cy="9144000"/>
  <p:defaultTextStyle>
    <a:defPPr>
      <a:defRPr lang="en-CA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BF214EA-474A-4334-A62F-9999E722DA2C}">
          <p14:sldIdLst>
            <p14:sldId id="301"/>
            <p14:sldId id="302"/>
            <p14:sldId id="304"/>
            <p14:sldId id="256"/>
            <p14:sldId id="258"/>
            <p14:sldId id="305"/>
            <p14:sldId id="260"/>
            <p14:sldId id="261"/>
            <p14:sldId id="262"/>
            <p14:sldId id="263"/>
            <p14:sldId id="264"/>
            <p14:sldId id="265"/>
            <p14:sldId id="266"/>
            <p14:sldId id="329"/>
            <p14:sldId id="267"/>
            <p14:sldId id="269"/>
            <p14:sldId id="268"/>
            <p14:sldId id="292"/>
            <p14:sldId id="294"/>
            <p14:sldId id="314"/>
            <p14:sldId id="277"/>
            <p14:sldId id="278"/>
            <p14:sldId id="279"/>
            <p14:sldId id="280"/>
            <p14:sldId id="281"/>
            <p14:sldId id="282"/>
            <p14:sldId id="283"/>
            <p14:sldId id="308"/>
            <p14:sldId id="309"/>
            <p14:sldId id="284"/>
            <p14:sldId id="296"/>
            <p14:sldId id="297"/>
            <p14:sldId id="310"/>
            <p14:sldId id="311"/>
            <p14:sldId id="312"/>
            <p14:sldId id="313"/>
            <p14:sldId id="315"/>
            <p14:sldId id="322"/>
            <p14:sldId id="320"/>
            <p14:sldId id="288"/>
            <p14:sldId id="289"/>
            <p14:sldId id="316"/>
            <p14:sldId id="290"/>
            <p14:sldId id="291"/>
            <p14:sldId id="317"/>
            <p14:sldId id="299"/>
            <p14:sldId id="318"/>
            <p14:sldId id="306"/>
            <p14:sldId id="307"/>
            <p14:sldId id="319"/>
            <p14:sldId id="321"/>
            <p14:sldId id="323"/>
            <p14:sldId id="324"/>
            <p14:sldId id="325"/>
            <p14:sldId id="326"/>
            <p14:sldId id="327"/>
            <p14:sldId id="328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39"/>
            <p14:sldId id="34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2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047" autoAdjust="0"/>
  </p:normalViewPr>
  <p:slideViewPr>
    <p:cSldViewPr snapToGrid="0" snapToObjects="1">
      <p:cViewPr>
        <p:scale>
          <a:sx n="90" d="100"/>
          <a:sy n="90" d="100"/>
        </p:scale>
        <p:origin x="-148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-318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notesMaster" Target="notesMasters/notesMaster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printerSettings" Target="printerSettings/printerSettings1.bin"/><Relationship Id="rId71" Type="http://schemas.openxmlformats.org/officeDocument/2006/relationships/presProps" Target="presProps.xml"/><Relationship Id="rId72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theme" Target="theme/theme1.xml"/><Relationship Id="rId74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D4B28-E48A-4072-9159-A2EA3DEAAE79}" type="datetimeFigureOut">
              <a:rPr lang="en-CA" smtClean="0"/>
              <a:t>9/21/11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3BA49-2B02-4A24-9E99-FC23E1A79BE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8240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582ADF-31E6-C54B-9148-6AD7D334EF50}" type="slidenum">
              <a:rPr lang="en-US">
                <a:latin typeface="Arial" charset="0"/>
              </a:rPr>
              <a:pPr/>
              <a:t>9</a:t>
            </a:fld>
            <a:endParaRPr lang="en-US">
              <a:latin typeface="Arial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351E-BEDD-7A44-B37B-6DB9115056A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16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4390" y="1182415"/>
            <a:ext cx="7512410" cy="241803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40690" y="3684743"/>
            <a:ext cx="4966138" cy="1167524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780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004" y="0"/>
            <a:ext cx="8565158" cy="861237"/>
          </a:xfrm>
        </p:spPr>
        <p:txBody>
          <a:bodyPr/>
          <a:lstStyle>
            <a:lvl1pPr>
              <a:defRPr sz="3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56930"/>
            <a:ext cx="8565158" cy="5195157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8DA3D6-BA25-433F-A9BA-5036AE111D03}" type="datetime1">
              <a:rPr lang="en-CA" smtClean="0"/>
              <a:t>9/21/11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3082" y="6106559"/>
            <a:ext cx="966175" cy="365125"/>
          </a:xfrm>
        </p:spPr>
        <p:txBody>
          <a:bodyPr/>
          <a:lstStyle>
            <a:lvl1pPr>
              <a:defRPr/>
            </a:lvl1pPr>
          </a:lstStyle>
          <a:p>
            <a:fld id="{9E8281E7-ED26-4FDF-A81D-C63B5C4C571A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55008" y="5830349"/>
            <a:ext cx="2223083" cy="6434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861237"/>
            <a:ext cx="9144000" cy="4390"/>
          </a:xfrm>
          <a:prstGeom prst="line">
            <a:avLst/>
          </a:prstGeom>
          <a:ln w="12700" cmpd="sng">
            <a:solidFill>
              <a:srgbClr val="4A238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554196" y="6108700"/>
            <a:ext cx="966175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CA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898989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l"/>
            <a:r>
              <a:rPr lang="en-CA" dirty="0" smtClean="0"/>
              <a:t>/</a:t>
            </a:r>
            <a:r>
              <a:rPr lang="en-CA" baseline="0" dirty="0" smtClean="0"/>
              <a:t> 67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67215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690" y="3582278"/>
            <a:ext cx="4002689" cy="2204216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3723" y="1086070"/>
            <a:ext cx="7418553" cy="2364828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8589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629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629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0D0014-C320-4223-B3CF-C6D006A281E8}" type="datetime1">
              <a:rPr lang="en-CA" smtClean="0"/>
              <a:t>9/21/11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F0B6C9-74B1-4D63-A8AE-62FC058CA6E9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4679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620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620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DC0AF0-110E-402C-B9B4-1E65A5CAEB6F}" type="datetime1">
              <a:rPr lang="en-CA" smtClean="0"/>
              <a:t>9/21/11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7D0F1-AF9F-4725-A92B-88ECFB40C4B6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4335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2E1FA2-6918-4420-A423-A3AF65C20276}" type="datetime1">
              <a:rPr lang="en-CA" smtClean="0"/>
              <a:t>9/21/11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38026-329F-4D12-BF8A-D8C726627C77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5292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14AA4C-BE25-4A96-A1D0-57E82FB7B036}" type="datetime1">
              <a:rPr lang="en-CA" smtClean="0"/>
              <a:t>9/21/11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FE6E1-08A3-4AC1-B41C-052042F445A9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6747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428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66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4F8E3F-6E57-4BF6-978F-E0A16BD28633}" type="datetime1">
              <a:rPr lang="en-CA" smtClean="0"/>
              <a:t>9/21/11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B9F9F8-463D-4CD6-95B9-B1C203882118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888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99143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11318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165881"/>
            <a:ext cx="5486400" cy="3783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40AB6D-57E4-4157-A3AC-E721F379C44A}" type="datetime1">
              <a:rPr lang="en-CA" smtClean="0"/>
              <a:t>9/21/11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C2A06-1BFC-4AC4-9B35-69C76D4C2B0E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715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CA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07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24200" y="6227763"/>
            <a:ext cx="2133600" cy="24606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C49CF754-CA6D-4F0F-A54C-6670EC127DB0}" type="datetime1">
              <a:rPr lang="en-CA" smtClean="0"/>
              <a:t>9/21/11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59475"/>
            <a:ext cx="3163888" cy="25717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0987" y="6089650"/>
            <a:ext cx="966175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fld id="{3F60D685-141D-4225-82A7-0CA82435C400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4" r:id="rId2"/>
    <p:sldLayoutId id="2147483712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1174750" y="1182688"/>
            <a:ext cx="7512050" cy="2417762"/>
          </a:xfrm>
        </p:spPr>
        <p:txBody>
          <a:bodyPr/>
          <a:lstStyle/>
          <a:p>
            <a:pPr eaLnBrk="1" hangingPunct="1"/>
            <a:r>
              <a:rPr lang="en-US" dirty="0" smtClean="0"/>
              <a:t>ECE </a:t>
            </a:r>
            <a:r>
              <a:rPr lang="en-US" dirty="0" smtClean="0"/>
              <a:t>720T5 </a:t>
            </a:r>
            <a:r>
              <a:rPr lang="en-US" dirty="0" smtClean="0"/>
              <a:t>Fall 2011 </a:t>
            </a:r>
            <a:r>
              <a:rPr lang="en-US" dirty="0"/>
              <a:t> </a:t>
            </a:r>
            <a:r>
              <a:rPr lang="en-US" dirty="0" smtClean="0"/>
              <a:t>     Cyber-Physical Systems</a:t>
            </a:r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>
          <a:xfrm>
            <a:off x="3240088" y="3684588"/>
            <a:ext cx="4967287" cy="1168400"/>
          </a:xfrm>
        </p:spPr>
        <p:txBody>
          <a:bodyPr/>
          <a:lstStyle/>
          <a:p>
            <a:pPr eaLnBrk="1" hangingPunct="1"/>
            <a:r>
              <a:rPr lang="en-US" dirty="0" smtClean="0"/>
              <a:t>Rodolfo </a:t>
            </a:r>
            <a:r>
              <a:rPr lang="en-US" dirty="0" err="1" smtClean="0"/>
              <a:t>Pellizzoni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8115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85888"/>
            <a:ext cx="9144000" cy="538823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Task: a real-time computation unit</a:t>
            </a:r>
          </a:p>
          <a:p>
            <a:pPr lvl="1"/>
            <a:r>
              <a:rPr lang="en-US" sz="2800" dirty="0" smtClean="0"/>
              <a:t>Think of it as an execution thread with additional timing parameters (in particular: service time is known).</a:t>
            </a:r>
          </a:p>
          <a:p>
            <a:pPr lvl="1"/>
            <a:r>
              <a:rPr lang="en-US" sz="2800" dirty="0" smtClean="0"/>
              <a:t>The job of the real-time scheduler is to schedule tasks.</a:t>
            </a:r>
          </a:p>
          <a:p>
            <a:pPr lvl="1"/>
            <a:endParaRPr lang="en-US" sz="2800" dirty="0" smtClean="0"/>
          </a:p>
          <a:p>
            <a:r>
              <a:rPr lang="en-US" sz="2800" dirty="0" smtClean="0"/>
              <a:t>Three main task models:</a:t>
            </a:r>
          </a:p>
          <a:p>
            <a:pPr lvl="1"/>
            <a:r>
              <a:rPr lang="en-US" sz="2800" dirty="0" smtClean="0"/>
              <a:t>Aperiodic</a:t>
            </a:r>
          </a:p>
          <a:p>
            <a:pPr lvl="1"/>
            <a:r>
              <a:rPr lang="en-US" sz="2800" dirty="0" smtClean="0"/>
              <a:t>Periodic</a:t>
            </a:r>
          </a:p>
          <a:p>
            <a:pPr lvl="1"/>
            <a:r>
              <a:rPr lang="en-US" sz="2800" dirty="0" smtClean="0"/>
              <a:t>Sporadic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718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Aperiodic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8829"/>
            <a:ext cx="8229600" cy="5367522"/>
          </a:xfrm>
        </p:spPr>
        <p:txBody>
          <a:bodyPr/>
          <a:lstStyle/>
          <a:p>
            <a:r>
              <a:rPr lang="en-US" sz="2800" dirty="0" smtClean="0"/>
              <a:t>Event-triggered computation.</a:t>
            </a:r>
          </a:p>
          <a:p>
            <a:r>
              <a:rPr lang="en-US" sz="2800" dirty="0" smtClean="0"/>
              <a:t>Task is activated by an external event.</a:t>
            </a:r>
          </a:p>
          <a:p>
            <a:r>
              <a:rPr lang="en-US" sz="2800" dirty="0" smtClean="0"/>
              <a:t>Task runs once to respond to the event.</a:t>
            </a:r>
          </a:p>
          <a:p>
            <a:r>
              <a:rPr lang="en-US" sz="2800" dirty="0" smtClean="0"/>
              <a:t>Relative deadline D: available time to respond to the event.</a:t>
            </a:r>
          </a:p>
          <a:p>
            <a:r>
              <a:rPr lang="en-US" sz="2800" dirty="0" smtClean="0"/>
              <a:t>Ex: event = loss of power. Task = drop control rods into nuclear reactor (this actually happened at Fukushima)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934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Periodic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978195"/>
            <a:ext cx="8665882" cy="574328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Time-triggered computation</a:t>
            </a:r>
            <a:endParaRPr lang="en-US" sz="2800" dirty="0"/>
          </a:p>
          <a:p>
            <a:r>
              <a:rPr lang="en-US" sz="2800" dirty="0" smtClean="0"/>
              <a:t>Task is activated periodically every T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time units.</a:t>
            </a:r>
          </a:p>
          <a:p>
            <a:r>
              <a:rPr lang="en-US" sz="2800" dirty="0" smtClean="0"/>
              <a:t>Each periodic instance of the task is called a job.</a:t>
            </a:r>
          </a:p>
          <a:p>
            <a:r>
              <a:rPr lang="en-US" sz="2800" dirty="0" smtClean="0"/>
              <a:t>Each job has the same relative deadline (usually = to period).</a:t>
            </a:r>
          </a:p>
          <a:p>
            <a:r>
              <a:rPr lang="en-US" sz="2800" dirty="0" smtClean="0"/>
              <a:t>Ex: most digital controllers.</a:t>
            </a:r>
          </a:p>
          <a:p>
            <a:endParaRPr lang="en-US" sz="2800" dirty="0"/>
          </a:p>
          <a:p>
            <a:r>
              <a:rPr lang="en-US" sz="2800" dirty="0" smtClean="0"/>
              <a:t>Sporadic task: same as periodic task, but the task is activated at most every T</a:t>
            </a:r>
            <a:r>
              <a:rPr lang="en-US" sz="2800" baseline="-25000" dirty="0" smtClean="0"/>
              <a:t> </a:t>
            </a:r>
            <a:r>
              <a:rPr lang="en-US" sz="2800" dirty="0"/>
              <a:t>time </a:t>
            </a:r>
            <a:r>
              <a:rPr lang="en-US" sz="2800" dirty="0" smtClean="0"/>
              <a:t>units (minimum </a:t>
            </a:r>
            <a:r>
              <a:rPr lang="en-US" sz="2800" dirty="0" err="1" smtClean="0"/>
              <a:t>interarrival</a:t>
            </a:r>
            <a:r>
              <a:rPr lang="en-US" sz="2800" dirty="0" smtClean="0"/>
              <a:t> time).</a:t>
            </a:r>
          </a:p>
          <a:p>
            <a:r>
              <a:rPr lang="en-US" sz="2800" dirty="0" smtClean="0"/>
              <a:t>Ex: processing network packets.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626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Periodic Task – Main Concepts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254000" y="1071217"/>
            <a:ext cx="8665882" cy="5650258"/>
          </a:xfrm>
        </p:spPr>
        <p:txBody>
          <a:bodyPr>
            <a:normAutofit/>
          </a:bodyPr>
          <a:lstStyle/>
          <a:p>
            <a:r>
              <a:rPr lang="en-US" sz="3000" dirty="0" smtClean="0"/>
              <a:t>Task </a:t>
            </a:r>
            <a:r>
              <a:rPr lang="el-GR" sz="3000" dirty="0" smtClean="0"/>
              <a:t>τ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 (N tasks in the system, </a:t>
            </a:r>
            <a:r>
              <a:rPr lang="el-GR" sz="3000" dirty="0" smtClean="0"/>
              <a:t>τ</a:t>
            </a:r>
            <a:r>
              <a:rPr lang="en-US" sz="3000" baseline="-25000" dirty="0" smtClean="0"/>
              <a:t>1</a:t>
            </a:r>
            <a:r>
              <a:rPr lang="en-US" sz="3000" dirty="0" smtClean="0"/>
              <a:t> to </a:t>
            </a:r>
            <a:r>
              <a:rPr lang="el-GR" sz="3000" dirty="0" smtClean="0"/>
              <a:t>τ</a:t>
            </a:r>
            <a:r>
              <a:rPr lang="en-US" sz="3000" baseline="-25000" dirty="0" smtClean="0"/>
              <a:t>N</a:t>
            </a:r>
            <a:r>
              <a:rPr lang="en-US" sz="3000" dirty="0" smtClean="0"/>
              <a:t>)</a:t>
            </a:r>
            <a:endParaRPr lang="en-US" sz="3000" baseline="-25000" dirty="0" smtClean="0"/>
          </a:p>
          <a:p>
            <a:pPr lvl="1"/>
            <a:r>
              <a:rPr lang="en-US" sz="3000" dirty="0" smtClean="0"/>
              <a:t>Execution time </a:t>
            </a:r>
            <a:r>
              <a:rPr lang="en-US" sz="3000" dirty="0" err="1" smtClean="0"/>
              <a:t>C</a:t>
            </a:r>
            <a:r>
              <a:rPr lang="en-US" sz="3000" baseline="-25000" dirty="0" err="1" smtClean="0"/>
              <a:t>i</a:t>
            </a:r>
            <a:r>
              <a:rPr lang="en-US" sz="3000" baseline="-25000" dirty="0" smtClean="0"/>
              <a:t> </a:t>
            </a:r>
            <a:r>
              <a:rPr lang="en-US" sz="3000" dirty="0"/>
              <a:t>(sometimes </a:t>
            </a:r>
            <a:r>
              <a:rPr lang="en-US" sz="3000" dirty="0" err="1" smtClean="0"/>
              <a:t>e</a:t>
            </a:r>
            <a:r>
              <a:rPr lang="en-US" sz="3000" baseline="-25000" dirty="0" err="1"/>
              <a:t>i</a:t>
            </a:r>
            <a:r>
              <a:rPr lang="en-US" sz="3000" dirty="0" smtClean="0"/>
              <a:t>) </a:t>
            </a:r>
            <a:endParaRPr lang="en-US" sz="3000" baseline="-25000" dirty="0" smtClean="0"/>
          </a:p>
          <a:p>
            <a:pPr lvl="1"/>
            <a:r>
              <a:rPr lang="en-US" sz="3000" dirty="0" smtClean="0"/>
              <a:t>Relative deadline D</a:t>
            </a:r>
            <a:r>
              <a:rPr lang="en-US" sz="3000" baseline="-25000" dirty="0" smtClean="0"/>
              <a:t>i</a:t>
            </a:r>
          </a:p>
          <a:p>
            <a:pPr lvl="1"/>
            <a:r>
              <a:rPr lang="en-US" sz="3000" dirty="0" smtClean="0"/>
              <a:t>Period T</a:t>
            </a:r>
            <a:r>
              <a:rPr lang="en-US" sz="3000" baseline="-25000" dirty="0" smtClean="0"/>
              <a:t>i </a:t>
            </a:r>
            <a:r>
              <a:rPr lang="en-US" sz="3000" dirty="0"/>
              <a:t>(sometimes </a:t>
            </a:r>
            <a:r>
              <a:rPr lang="en-US" sz="3000" dirty="0" smtClean="0"/>
              <a:t>p</a:t>
            </a:r>
            <a:r>
              <a:rPr lang="en-US" sz="3000" baseline="-25000" dirty="0" smtClean="0"/>
              <a:t>i</a:t>
            </a:r>
            <a:r>
              <a:rPr lang="en-US" sz="3000" dirty="0"/>
              <a:t>) </a:t>
            </a:r>
            <a:endParaRPr lang="en-US" sz="3000" baseline="-25000" dirty="0" smtClean="0"/>
          </a:p>
          <a:p>
            <a:pPr lvl="1"/>
            <a:endParaRPr lang="en-US" sz="3000" baseline="-25000" dirty="0" smtClean="0"/>
          </a:p>
          <a:p>
            <a:r>
              <a:rPr lang="en-US" sz="3000" dirty="0" smtClean="0"/>
              <a:t>Each job </a:t>
            </a:r>
            <a:r>
              <a:rPr lang="el-GR" sz="3000" dirty="0" smtClean="0"/>
              <a:t>τ</a:t>
            </a:r>
            <a:r>
              <a:rPr lang="en-US" sz="3000" baseline="-25000" dirty="0" err="1" smtClean="0"/>
              <a:t>ij</a:t>
            </a:r>
            <a:r>
              <a:rPr lang="en-US" sz="3000" baseline="-25000" dirty="0" smtClean="0"/>
              <a:t> </a:t>
            </a:r>
            <a:r>
              <a:rPr lang="en-US" sz="3000" dirty="0" smtClean="0"/>
              <a:t>of </a:t>
            </a:r>
            <a:r>
              <a:rPr lang="el-GR" sz="3000" dirty="0" smtClean="0"/>
              <a:t>τ</a:t>
            </a:r>
            <a:r>
              <a:rPr lang="en-US" sz="3000" baseline="-25000" dirty="0" err="1" smtClean="0"/>
              <a:t>i</a:t>
            </a:r>
            <a:r>
              <a:rPr lang="en-US" sz="3000" baseline="-25000" dirty="0" smtClean="0"/>
              <a:t> </a:t>
            </a:r>
            <a:r>
              <a:rPr lang="en-US" sz="3000" dirty="0" smtClean="0"/>
              <a:t>(first job: </a:t>
            </a:r>
            <a:r>
              <a:rPr lang="el-GR" sz="3000" dirty="0" smtClean="0"/>
              <a:t>τ</a:t>
            </a:r>
            <a:r>
              <a:rPr lang="en-US" sz="3000" baseline="-25000" dirty="0" smtClean="0"/>
              <a:t>i0</a:t>
            </a:r>
            <a:r>
              <a:rPr lang="en-US" sz="3000" dirty="0" smtClean="0"/>
              <a:t>)</a:t>
            </a:r>
            <a:endParaRPr lang="en-US" sz="3000" baseline="-25000" dirty="0" smtClean="0"/>
          </a:p>
          <a:p>
            <a:pPr lvl="1"/>
            <a:r>
              <a:rPr lang="en-US" sz="3000" dirty="0" smtClean="0"/>
              <a:t>Activation time </a:t>
            </a:r>
            <a:r>
              <a:rPr lang="en-US" sz="3000" dirty="0" err="1" smtClean="0"/>
              <a:t>a</a:t>
            </a:r>
            <a:r>
              <a:rPr lang="en-US" sz="3000" baseline="-25000" dirty="0" err="1" smtClean="0"/>
              <a:t>ij</a:t>
            </a:r>
            <a:r>
              <a:rPr lang="en-US" sz="3000" dirty="0" smtClean="0"/>
              <a:t> = a</a:t>
            </a:r>
            <a:r>
              <a:rPr lang="en-US" sz="3000" baseline="-25000" dirty="0" smtClean="0"/>
              <a:t>ij-1 </a:t>
            </a:r>
            <a:r>
              <a:rPr lang="en-US" sz="3000" dirty="0" smtClean="0"/>
              <a:t>+ T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 (usually with a</a:t>
            </a:r>
            <a:r>
              <a:rPr lang="en-US" sz="3000" baseline="-25000" dirty="0" smtClean="0"/>
              <a:t>i0</a:t>
            </a:r>
            <a:r>
              <a:rPr lang="en-US" sz="3000" dirty="0" smtClean="0"/>
              <a:t> = 0)</a:t>
            </a:r>
          </a:p>
          <a:p>
            <a:pPr lvl="1"/>
            <a:r>
              <a:rPr lang="en-US" sz="3000" dirty="0" smtClean="0"/>
              <a:t>Sporadic: </a:t>
            </a:r>
            <a:r>
              <a:rPr lang="en-US" sz="3000" dirty="0" err="1"/>
              <a:t>a</a:t>
            </a:r>
            <a:r>
              <a:rPr lang="en-US" sz="3000" baseline="-25000" dirty="0" err="1"/>
              <a:t>ij</a:t>
            </a:r>
            <a:r>
              <a:rPr lang="en-US" sz="3000" dirty="0"/>
              <a:t> </a:t>
            </a:r>
            <a:r>
              <a:rPr lang="en-US" sz="3000" dirty="0" smtClean="0"/>
              <a:t>&gt;= </a:t>
            </a:r>
            <a:r>
              <a:rPr lang="en-US" sz="3000" dirty="0"/>
              <a:t>a</a:t>
            </a:r>
            <a:r>
              <a:rPr lang="en-US" sz="3000" baseline="-25000" dirty="0"/>
              <a:t>ij-1 </a:t>
            </a:r>
            <a:r>
              <a:rPr lang="en-US" sz="3000" dirty="0"/>
              <a:t>+ T</a:t>
            </a:r>
            <a:r>
              <a:rPr lang="en-US" sz="3000" baseline="-25000" dirty="0"/>
              <a:t>i</a:t>
            </a:r>
            <a:r>
              <a:rPr lang="en-US" sz="3000" dirty="0"/>
              <a:t> </a:t>
            </a:r>
            <a:endParaRPr lang="en-US" sz="3000" dirty="0" smtClean="0"/>
          </a:p>
          <a:p>
            <a:pPr lvl="1"/>
            <a:r>
              <a:rPr lang="en-US" sz="3000" dirty="0" smtClean="0"/>
              <a:t>Absolute deadline </a:t>
            </a:r>
            <a:r>
              <a:rPr lang="en-US" sz="3000" dirty="0" err="1" smtClean="0"/>
              <a:t>d</a:t>
            </a:r>
            <a:r>
              <a:rPr lang="en-US" sz="3000" baseline="-25000" dirty="0" err="1" smtClean="0"/>
              <a:t>ij</a:t>
            </a:r>
            <a:r>
              <a:rPr lang="en-US" sz="3000" baseline="-25000" dirty="0" smtClean="0"/>
              <a:t> </a:t>
            </a:r>
            <a:r>
              <a:rPr lang="en-US" sz="3000" dirty="0" smtClean="0"/>
              <a:t>= </a:t>
            </a:r>
            <a:r>
              <a:rPr lang="en-US" sz="3000" dirty="0" err="1" smtClean="0"/>
              <a:t>a</a:t>
            </a:r>
            <a:r>
              <a:rPr lang="en-US" sz="3000" baseline="-25000" dirty="0" err="1" smtClean="0"/>
              <a:t>ij</a:t>
            </a:r>
            <a:r>
              <a:rPr lang="en-US" sz="3000" baseline="-25000" dirty="0" smtClean="0"/>
              <a:t> </a:t>
            </a:r>
            <a:r>
              <a:rPr lang="en-US" sz="3000" dirty="0" smtClean="0"/>
              <a:t>+ D</a:t>
            </a:r>
            <a:r>
              <a:rPr lang="en-US" sz="3000" baseline="-25000" dirty="0" smtClean="0"/>
              <a:t>i</a:t>
            </a:r>
            <a:endParaRPr lang="en-US" sz="3000" dirty="0" smtClean="0"/>
          </a:p>
          <a:p>
            <a:endParaRPr lang="en-US" sz="3000" baseline="-25000" dirty="0"/>
          </a:p>
          <a:p>
            <a:endParaRPr lang="en-US" sz="3000" dirty="0" smtClean="0"/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208667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4"/>
          <p:cNvSpPr/>
          <p:nvPr/>
        </p:nvSpPr>
        <p:spPr>
          <a:xfrm rot="10800000">
            <a:off x="3338623" y="2169041"/>
            <a:ext cx="520994" cy="988829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Periodic Task – Main Concepts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254000" y="1071217"/>
            <a:ext cx="8665882" cy="5650258"/>
          </a:xfrm>
        </p:spPr>
        <p:txBody>
          <a:bodyPr>
            <a:normAutofit/>
          </a:bodyPr>
          <a:lstStyle/>
          <a:p>
            <a:r>
              <a:rPr lang="en-US" sz="3000" dirty="0" smtClean="0"/>
              <a:t>Task </a:t>
            </a:r>
            <a:r>
              <a:rPr lang="el-GR" sz="3000" dirty="0" smtClean="0"/>
              <a:t>τ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 (N tasks in the system, </a:t>
            </a:r>
            <a:r>
              <a:rPr lang="el-GR" sz="3000" dirty="0" smtClean="0"/>
              <a:t>τ</a:t>
            </a:r>
            <a:r>
              <a:rPr lang="en-US" sz="3000" baseline="-25000" dirty="0" smtClean="0"/>
              <a:t>1</a:t>
            </a:r>
            <a:r>
              <a:rPr lang="en-US" sz="3000" dirty="0" smtClean="0"/>
              <a:t> to </a:t>
            </a:r>
            <a:r>
              <a:rPr lang="el-GR" sz="3000" dirty="0" smtClean="0"/>
              <a:t>τ</a:t>
            </a:r>
            <a:r>
              <a:rPr lang="en-US" sz="3000" baseline="-25000" dirty="0" smtClean="0"/>
              <a:t>N</a:t>
            </a:r>
            <a:r>
              <a:rPr lang="en-US" sz="3000" dirty="0" smtClean="0"/>
              <a:t>)</a:t>
            </a:r>
            <a:endParaRPr lang="en-US" sz="3000" baseline="-25000" dirty="0" smtClean="0"/>
          </a:p>
          <a:p>
            <a:pPr lvl="1"/>
            <a:r>
              <a:rPr lang="en-US" sz="3000" dirty="0" smtClean="0"/>
              <a:t>Execution time </a:t>
            </a:r>
            <a:r>
              <a:rPr lang="en-US" sz="3000" dirty="0" err="1" smtClean="0"/>
              <a:t>C</a:t>
            </a:r>
            <a:r>
              <a:rPr lang="en-US" sz="3000" baseline="-25000" dirty="0" err="1" smtClean="0"/>
              <a:t>i</a:t>
            </a:r>
            <a:r>
              <a:rPr lang="en-US" sz="3000" baseline="-25000" dirty="0" smtClean="0"/>
              <a:t> </a:t>
            </a:r>
            <a:r>
              <a:rPr lang="en-US" sz="3000" dirty="0"/>
              <a:t>(sometimes </a:t>
            </a:r>
            <a:r>
              <a:rPr lang="en-US" sz="3000" dirty="0" err="1" smtClean="0"/>
              <a:t>e</a:t>
            </a:r>
            <a:r>
              <a:rPr lang="en-US" sz="3000" baseline="-25000" dirty="0" err="1"/>
              <a:t>i</a:t>
            </a:r>
            <a:r>
              <a:rPr lang="en-US" sz="3000" dirty="0" smtClean="0"/>
              <a:t>) </a:t>
            </a:r>
            <a:endParaRPr lang="en-US" sz="3000" baseline="-25000" dirty="0" smtClean="0"/>
          </a:p>
          <a:p>
            <a:pPr marL="0" indent="0">
              <a:buNone/>
            </a:pPr>
            <a:endParaRPr lang="en-US" sz="3000" baseline="-25000" dirty="0"/>
          </a:p>
          <a:p>
            <a:endParaRPr lang="en-US" sz="3000" dirty="0" smtClean="0"/>
          </a:p>
          <a:p>
            <a:pPr lvl="1"/>
            <a:endParaRPr lang="en-US" sz="3000" dirty="0"/>
          </a:p>
        </p:txBody>
      </p:sp>
      <p:sp>
        <p:nvSpPr>
          <p:cNvPr id="3" name="Rectangle 2"/>
          <p:cNvSpPr/>
          <p:nvPr/>
        </p:nvSpPr>
        <p:spPr>
          <a:xfrm>
            <a:off x="1796903" y="3157870"/>
            <a:ext cx="4795283" cy="1988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2800" dirty="0" smtClean="0"/>
              <a:t>A good portion of the course: How do we compute this?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261496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Periodic Task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060127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1215751" y="3033788"/>
            <a:ext cx="73211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215751" y="2256847"/>
            <a:ext cx="0" cy="7769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4625328" y="2256847"/>
            <a:ext cx="0" cy="7769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8025939" y="2256847"/>
            <a:ext cx="0" cy="7769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920104" y="2256847"/>
            <a:ext cx="0" cy="7769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329681" y="2256847"/>
            <a:ext cx="0" cy="7769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215751" y="2675200"/>
            <a:ext cx="1001059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936105" y="2648306"/>
            <a:ext cx="310776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970033" y="2675200"/>
            <a:ext cx="681317" cy="38548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974163" y="1795182"/>
            <a:ext cx="792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r>
              <a:rPr lang="en-US" sz="2400" baseline="-25000" dirty="0" smtClean="0"/>
              <a:t>i0</a:t>
            </a:r>
            <a:r>
              <a:rPr lang="en-US" sz="2400" dirty="0" smtClean="0"/>
              <a:t>=0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4383740" y="1795182"/>
            <a:ext cx="948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r>
              <a:rPr lang="en-US" sz="2400" baseline="-25000" dirty="0" smtClean="0"/>
              <a:t>i1</a:t>
            </a:r>
            <a:r>
              <a:rPr lang="en-US" sz="2400" dirty="0" smtClean="0"/>
              <a:t>=10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7784351" y="1795182"/>
            <a:ext cx="948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r>
              <a:rPr lang="en-US" sz="2400" baseline="-25000" dirty="0" smtClean="0"/>
              <a:t>i2</a:t>
            </a:r>
            <a:r>
              <a:rPr lang="en-US" sz="2400" dirty="0" smtClean="0"/>
              <a:t>=20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8356282" y="3006894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1071871" y="3080088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4370265" y="3083041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7770876" y="3033788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3516738" y="1798170"/>
            <a:ext cx="806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</a:t>
            </a:r>
            <a:r>
              <a:rPr lang="en-US" sz="2400" baseline="-25000" dirty="0" smtClean="0"/>
              <a:t>i0</a:t>
            </a:r>
            <a:r>
              <a:rPr lang="en-US" sz="2400" dirty="0" smtClean="0"/>
              <a:t>=8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6832229" y="1798170"/>
            <a:ext cx="962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</a:t>
            </a:r>
            <a:r>
              <a:rPr lang="en-US" sz="2400" baseline="-25000" dirty="0" smtClean="0"/>
              <a:t>i1</a:t>
            </a:r>
            <a:r>
              <a:rPr lang="en-US" sz="2400" dirty="0" smtClean="0"/>
              <a:t>=18</a:t>
            </a:r>
            <a:endParaRPr lang="en-US" sz="2400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1215751" y="3661317"/>
            <a:ext cx="0" cy="254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215751" y="3765906"/>
            <a:ext cx="10010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249680" y="3638906"/>
            <a:ext cx="0" cy="254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368150" y="3765906"/>
            <a:ext cx="705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C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=3</a:t>
            </a:r>
            <a:endParaRPr lang="en-US" sz="2400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1215752" y="4426306"/>
            <a:ext cx="0" cy="254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215752" y="4530895"/>
            <a:ext cx="270435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920104" y="4403895"/>
            <a:ext cx="0" cy="254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249680" y="4530895"/>
            <a:ext cx="7303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=8</a:t>
            </a:r>
            <a:endParaRPr lang="en-US" sz="2400" dirty="0"/>
          </a:p>
        </p:txBody>
      </p:sp>
      <p:cxnSp>
        <p:nvCxnSpPr>
          <p:cNvPr id="49" name="Straight Connector 48"/>
          <p:cNvCxnSpPr/>
          <p:nvPr/>
        </p:nvCxnSpPr>
        <p:spPr>
          <a:xfrm>
            <a:off x="1208281" y="5115859"/>
            <a:ext cx="0" cy="254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208281" y="5220448"/>
            <a:ext cx="34095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617857" y="5075893"/>
            <a:ext cx="0" cy="254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242209" y="5220448"/>
            <a:ext cx="84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=10</a:t>
            </a:r>
            <a:endParaRPr lang="en-US" sz="2400" dirty="0"/>
          </a:p>
        </p:txBody>
      </p:sp>
      <p:cxnSp>
        <p:nvCxnSpPr>
          <p:cNvPr id="54" name="Straight Connector 53"/>
          <p:cNvCxnSpPr/>
          <p:nvPr/>
        </p:nvCxnSpPr>
        <p:spPr>
          <a:xfrm>
            <a:off x="4617857" y="3661317"/>
            <a:ext cx="0" cy="254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617857" y="3765906"/>
            <a:ext cx="203349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651350" y="3661317"/>
            <a:ext cx="0" cy="254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370265" y="3765906"/>
            <a:ext cx="3744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</a:t>
            </a:r>
            <a:r>
              <a:rPr lang="en-US" sz="2400" dirty="0" smtClean="0"/>
              <a:t>esponse time for job#1: 6</a:t>
            </a:r>
            <a:endParaRPr lang="en-US" sz="2400" dirty="0"/>
          </a:p>
        </p:txBody>
      </p:sp>
      <p:sp>
        <p:nvSpPr>
          <p:cNvPr id="59" name="TextBox 58"/>
          <p:cNvSpPr txBox="1"/>
          <p:nvPr/>
        </p:nvSpPr>
        <p:spPr>
          <a:xfrm>
            <a:off x="549834" y="2537462"/>
            <a:ext cx="378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>
                <a:latin typeface="Calibri" pitchFamily="34" charset="0"/>
                <a:cs typeface="Calibri" pitchFamily="34" charset="0"/>
              </a:rPr>
              <a:t>i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460912" y="2149442"/>
            <a:ext cx="4999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>
                <a:latin typeface="Calibri" pitchFamily="34" charset="0"/>
                <a:cs typeface="Calibri" pitchFamily="34" charset="0"/>
              </a:rPr>
              <a:t>i0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332187" y="2151980"/>
            <a:ext cx="4999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>
                <a:latin typeface="Calibri" pitchFamily="34" charset="0"/>
                <a:cs typeface="Calibri" pitchFamily="34" charset="0"/>
              </a:rPr>
              <a:t>i1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 flipH="1">
            <a:off x="5246881" y="2675200"/>
            <a:ext cx="356060" cy="1337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61" idx="2"/>
          </p:cNvCxnSpPr>
          <p:nvPr/>
        </p:nvCxnSpPr>
        <p:spPr>
          <a:xfrm>
            <a:off x="5582170" y="2675200"/>
            <a:ext cx="387863" cy="1337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127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Utilization &amp; </a:t>
            </a:r>
            <a:r>
              <a:rPr lang="en-US" dirty="0" err="1" smtClean="0"/>
              <a:t>Schedulability</a:t>
            </a:r>
            <a:r>
              <a:rPr lang="en-US" dirty="0" smtClean="0"/>
              <a:t>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88" y="1177298"/>
            <a:ext cx="9039412" cy="533705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Task Utilization for a periodic/sporadic task: </a:t>
            </a:r>
            <a:r>
              <a:rPr lang="en-US" sz="2800" dirty="0" err="1" smtClean="0"/>
              <a:t>U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/ T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.</a:t>
            </a:r>
          </a:p>
          <a:p>
            <a:pPr lvl="1"/>
            <a:r>
              <a:rPr lang="en-US" dirty="0" smtClean="0"/>
              <a:t>Percentage of processor time required by the task.</a:t>
            </a:r>
          </a:p>
          <a:p>
            <a:r>
              <a:rPr lang="en-US" sz="2800" dirty="0" smtClean="0"/>
              <a:t>System Utilization: U = U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+ U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+ … + U</a:t>
            </a:r>
            <a:r>
              <a:rPr lang="en-US" sz="2800" baseline="-25000" dirty="0" smtClean="0"/>
              <a:t>N</a:t>
            </a:r>
            <a:r>
              <a:rPr lang="en-US" sz="2800" dirty="0" smtClean="0"/>
              <a:t>.</a:t>
            </a:r>
          </a:p>
          <a:p>
            <a:pPr lvl="1"/>
            <a:r>
              <a:rPr lang="en-US" dirty="0" smtClean="0"/>
              <a:t>Percentage of processor time required by all tasks.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Base uniprocessor scheduling result: task set is clearly not schedulable if: U &gt; 1.</a:t>
            </a:r>
          </a:p>
          <a:p>
            <a:r>
              <a:rPr lang="en-US" sz="2800" dirty="0" smtClean="0"/>
              <a:t>For many scheduling algorithms, we can define a utilization bound </a:t>
            </a:r>
            <a:r>
              <a:rPr lang="en-US" sz="2800" dirty="0" err="1" smtClean="0"/>
              <a:t>U</a:t>
            </a:r>
            <a:r>
              <a:rPr lang="en-US" sz="2800" baseline="-25000" dirty="0" err="1" smtClean="0"/>
              <a:t>b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such that the task set if schedulable if: U &lt;= </a:t>
            </a:r>
            <a:r>
              <a:rPr lang="en-US" sz="2800" dirty="0" err="1" smtClean="0"/>
              <a:t>U</a:t>
            </a:r>
            <a:r>
              <a:rPr lang="en-US" sz="2800" baseline="-25000" dirty="0" err="1" smtClean="0"/>
              <a:t>b</a:t>
            </a:r>
            <a:r>
              <a:rPr lang="en-US" sz="2800" dirty="0" smtClean="0"/>
              <a:t>.</a:t>
            </a:r>
            <a:endParaRPr lang="en-US" sz="2800" baseline="-250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151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Details on the Analysis…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471" y="935665"/>
            <a:ext cx="9009529" cy="6176335"/>
          </a:xfrm>
        </p:spPr>
        <p:txBody>
          <a:bodyPr>
            <a:normAutofit/>
          </a:bodyPr>
          <a:lstStyle/>
          <a:p>
            <a:r>
              <a:rPr lang="en-US" sz="2600" dirty="0" smtClean="0"/>
              <a:t>For a scheduling algorithm to be useful, it must be associated with a </a:t>
            </a:r>
            <a:r>
              <a:rPr lang="en-US" sz="2600" dirty="0" err="1" smtClean="0"/>
              <a:t>schedulability</a:t>
            </a:r>
            <a:r>
              <a:rPr lang="en-US" sz="2600" dirty="0" smtClean="0"/>
              <a:t> analysis.</a:t>
            </a:r>
          </a:p>
          <a:p>
            <a:r>
              <a:rPr lang="en-US" sz="2600" dirty="0" smtClean="0"/>
              <a:t>Sufficient analysis: if analysis says YES, then task set is schedulable by the given algorithm. If the analysis says NO, </a:t>
            </a:r>
            <a:r>
              <a:rPr lang="en-US" sz="2600" u="sng" dirty="0" smtClean="0"/>
              <a:t>we do not know</a:t>
            </a:r>
            <a:r>
              <a:rPr lang="en-US" sz="2600" dirty="0" smtClean="0"/>
              <a:t>.</a:t>
            </a:r>
          </a:p>
          <a:p>
            <a:r>
              <a:rPr lang="en-US" sz="2600" dirty="0" smtClean="0"/>
              <a:t>Necessary analysis: if analysis says NO, then we know that there exists a valid scenario in which the task set misses a deadline.</a:t>
            </a:r>
          </a:p>
          <a:p>
            <a:r>
              <a:rPr lang="en-US" sz="2600" dirty="0" smtClean="0"/>
              <a:t>Offline analysis: task set is decided before the system starts. Run </a:t>
            </a:r>
            <a:r>
              <a:rPr lang="en-US" sz="2600" dirty="0" err="1" smtClean="0"/>
              <a:t>schedulability</a:t>
            </a:r>
            <a:r>
              <a:rPr lang="en-US" sz="2600" dirty="0" smtClean="0"/>
              <a:t> </a:t>
            </a:r>
            <a:r>
              <a:rPr lang="en-US" sz="2600" dirty="0"/>
              <a:t>a</a:t>
            </a:r>
            <a:r>
              <a:rPr lang="en-US" sz="2600" dirty="0" smtClean="0"/>
              <a:t>nalysis offline.</a:t>
            </a:r>
          </a:p>
          <a:p>
            <a:r>
              <a:rPr lang="en-US" sz="2600" dirty="0" smtClean="0"/>
              <a:t>Admission control: new tasks can arrive at run-time. Run </a:t>
            </a:r>
            <a:r>
              <a:rPr lang="en-US" sz="2600" dirty="0" err="1" smtClean="0"/>
              <a:t>schedulability</a:t>
            </a:r>
            <a:r>
              <a:rPr lang="en-US" sz="2600" dirty="0" smtClean="0"/>
              <a:t> analysis on-line and admit new task only if all tasks can still meet deadlines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503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Other Details on the Task Set…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Jitter J</a:t>
            </a:r>
            <a:r>
              <a:rPr lang="en-US" baseline="-25000" dirty="0"/>
              <a:t>i</a:t>
            </a:r>
            <a:r>
              <a:rPr lang="en-CA" dirty="0" smtClean="0"/>
              <a:t>: </a:t>
            </a:r>
            <a:r>
              <a:rPr lang="en-US" dirty="0" smtClean="0"/>
              <a:t>job </a:t>
            </a:r>
            <a:r>
              <a:rPr lang="el-GR" dirty="0"/>
              <a:t>τ</a:t>
            </a:r>
            <a:r>
              <a:rPr lang="en-US" baseline="-25000" dirty="0" err="1"/>
              <a:t>ij</a:t>
            </a:r>
            <a:r>
              <a:rPr lang="en-US" dirty="0" smtClean="0"/>
              <a:t> will be activated in the time window [</a:t>
            </a:r>
            <a:r>
              <a:rPr lang="en-CA" dirty="0"/>
              <a:t>a</a:t>
            </a:r>
            <a:r>
              <a:rPr lang="en-US" baseline="-25000" dirty="0" err="1" smtClean="0"/>
              <a:t>ij</a:t>
            </a:r>
            <a:r>
              <a:rPr lang="en-US" dirty="0" smtClean="0"/>
              <a:t> , </a:t>
            </a:r>
            <a:r>
              <a:rPr lang="en-CA" dirty="0"/>
              <a:t>a</a:t>
            </a:r>
            <a:r>
              <a:rPr lang="en-US" baseline="-25000" dirty="0" err="1" smtClean="0"/>
              <a:t>ij</a:t>
            </a:r>
            <a:r>
              <a:rPr lang="en-US" dirty="0" smtClean="0"/>
              <a:t> + </a:t>
            </a:r>
            <a:r>
              <a:rPr lang="en-US" dirty="0" err="1" smtClean="0"/>
              <a:t>J</a:t>
            </a:r>
            <a:r>
              <a:rPr lang="en-US" baseline="-25000" dirty="0" err="1" smtClean="0"/>
              <a:t>i</a:t>
            </a:r>
            <a:r>
              <a:rPr lang="en-US" dirty="0" smtClean="0"/>
              <a:t>].</a:t>
            </a:r>
          </a:p>
          <a:p>
            <a:r>
              <a:rPr lang="en-US" dirty="0" smtClean="0"/>
              <a:t>Can model unpredictability in the activation time or precedence constraints.</a:t>
            </a:r>
          </a:p>
          <a:p>
            <a:r>
              <a:rPr lang="en-US" dirty="0" smtClean="0"/>
              <a:t>Synchronous task set: all jobs </a:t>
            </a:r>
            <a:r>
              <a:rPr lang="el-GR" dirty="0"/>
              <a:t>τ</a:t>
            </a:r>
            <a:r>
              <a:rPr lang="en-US" baseline="-25000" dirty="0"/>
              <a:t>i0</a:t>
            </a:r>
            <a:r>
              <a:rPr lang="en-US" dirty="0" smtClean="0"/>
              <a:t> are activated simultaneously at a</a:t>
            </a:r>
            <a:r>
              <a:rPr lang="en-US" baseline="-25000" dirty="0" smtClean="0"/>
              <a:t>i0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0. </a:t>
            </a:r>
            <a:endParaRPr lang="en-US" dirty="0"/>
          </a:p>
          <a:p>
            <a:pPr lvl="1"/>
            <a:r>
              <a:rPr lang="en-US" dirty="0" smtClean="0"/>
              <a:t>In many cases this corresponds to the worst-case response time (</a:t>
            </a:r>
            <a:r>
              <a:rPr lang="en-US" u="sng" dirty="0" smtClean="0"/>
              <a:t>critical instant</a:t>
            </a:r>
            <a:r>
              <a:rPr lang="en-US" dirty="0" smtClean="0"/>
              <a:t>).</a:t>
            </a:r>
          </a:p>
          <a:p>
            <a:r>
              <a:rPr lang="en-US" dirty="0" smtClean="0"/>
              <a:t>Asynchronous task set: if </a:t>
            </a:r>
            <a:r>
              <a:rPr lang="en-US" dirty="0"/>
              <a:t>a</a:t>
            </a:r>
            <a:r>
              <a:rPr lang="en-US" baseline="-25000" dirty="0"/>
              <a:t>i0</a:t>
            </a:r>
            <a:r>
              <a:rPr lang="en-US" dirty="0"/>
              <a:t> !</a:t>
            </a:r>
            <a:r>
              <a:rPr lang="en-US" dirty="0" smtClean="0"/>
              <a:t>= 0</a:t>
            </a:r>
            <a:r>
              <a:rPr lang="en-US" dirty="0"/>
              <a:t> </a:t>
            </a:r>
            <a:r>
              <a:rPr lang="en-US" dirty="0" smtClean="0"/>
              <a:t>for some task.</a:t>
            </a:r>
          </a:p>
          <a:p>
            <a:r>
              <a:rPr lang="en-US" dirty="0" smtClean="0"/>
              <a:t>If we do not specify: Offset free - we do not know the </a:t>
            </a:r>
            <a:r>
              <a:rPr lang="en-US" dirty="0"/>
              <a:t>a</a:t>
            </a:r>
            <a:r>
              <a:rPr lang="en-US" baseline="-25000" dirty="0"/>
              <a:t>i0</a:t>
            </a:r>
            <a:r>
              <a:rPr lang="en-US" dirty="0" smtClean="0"/>
              <a:t> (in which case, assume the worst case).</a:t>
            </a:r>
            <a:endParaRPr lang="en-US" dirty="0"/>
          </a:p>
          <a:p>
            <a:endParaRPr lang="en-US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18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46465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Simplest Model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753" y="956930"/>
            <a:ext cx="8846289" cy="5195157"/>
          </a:xfrm>
        </p:spPr>
        <p:txBody>
          <a:bodyPr/>
          <a:lstStyle/>
          <a:p>
            <a:r>
              <a:rPr lang="en-CA" dirty="0" smtClean="0"/>
              <a:t>We first look at the simplest possible model, where:</a:t>
            </a:r>
          </a:p>
          <a:p>
            <a:pPr lvl="1"/>
            <a:r>
              <a:rPr lang="en-CA" dirty="0" smtClean="0"/>
              <a:t>All tasks are periodic</a:t>
            </a:r>
          </a:p>
          <a:p>
            <a:pPr lvl="1"/>
            <a:r>
              <a:rPr lang="en-CA" dirty="0" smtClean="0"/>
              <a:t>Single processor</a:t>
            </a:r>
          </a:p>
          <a:p>
            <a:pPr lvl="1"/>
            <a:r>
              <a:rPr lang="en-CA" dirty="0" smtClean="0"/>
              <a:t>Tasks do not share any resource</a:t>
            </a:r>
          </a:p>
          <a:p>
            <a:r>
              <a:rPr lang="en-CA" dirty="0" smtClean="0"/>
              <a:t>Not very realistic, but instructive (we have simple results)!</a:t>
            </a:r>
          </a:p>
          <a:p>
            <a:r>
              <a:rPr lang="en-CA" dirty="0" smtClean="0"/>
              <a:t>We will then (briefly) look at:</a:t>
            </a:r>
          </a:p>
          <a:p>
            <a:pPr lvl="1"/>
            <a:r>
              <a:rPr lang="en-CA" dirty="0" smtClean="0"/>
              <a:t>What happens when you start sharing resources</a:t>
            </a:r>
          </a:p>
          <a:p>
            <a:pPr lvl="1"/>
            <a:r>
              <a:rPr lang="en-CA" dirty="0" smtClean="0"/>
              <a:t>What happens if you schedule a mix of periodic/aperiodic tasks.</a:t>
            </a:r>
          </a:p>
          <a:p>
            <a:pPr lvl="1"/>
            <a:r>
              <a:rPr lang="en-CA" dirty="0" smtClean="0"/>
              <a:t>What happens if you use a multiprocessor</a:t>
            </a:r>
          </a:p>
          <a:p>
            <a:pPr lvl="1"/>
            <a:r>
              <a:rPr lang="en-CA" dirty="0" smtClean="0"/>
              <a:t>More complex task models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19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578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1063256"/>
            <a:ext cx="8565158" cy="508883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Cyber-Physical Systems: different views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 to Real-Time Systems</a:t>
            </a:r>
          </a:p>
          <a:p>
            <a:pPr marL="914400" lvl="1" indent="-514350"/>
            <a:r>
              <a:rPr lang="en-US" dirty="0" smtClean="0"/>
              <a:t>Some knowledge of Real-Time is needed to read the papers.</a:t>
            </a:r>
          </a:p>
          <a:p>
            <a:pPr marL="914400" lvl="1" indent="-514350"/>
            <a:r>
              <a:rPr lang="en-US" dirty="0" smtClean="0"/>
              <a:t>Get people with no experience in Real-Time Systems up to speed!</a:t>
            </a:r>
          </a:p>
          <a:p>
            <a:pPr marL="914400" lvl="1" indent="-514350"/>
            <a:r>
              <a:rPr lang="en-US" dirty="0" smtClean="0"/>
              <a:t>One lecture only, so no time to go into details – please stop me if you don’t get it!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39003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99460"/>
            <a:ext cx="8565158" cy="5472224"/>
          </a:xfrm>
        </p:spPr>
        <p:txBody>
          <a:bodyPr/>
          <a:lstStyle/>
          <a:p>
            <a:r>
              <a:rPr lang="en-US" sz="2800" dirty="0" smtClean="0"/>
              <a:t>Introduction and Task Model</a:t>
            </a:r>
          </a:p>
          <a:p>
            <a:r>
              <a:rPr lang="en-US" sz="2800" b="1" dirty="0" smtClean="0"/>
              <a:t>Uniprocessor Real-Time Scheduling</a:t>
            </a:r>
          </a:p>
          <a:p>
            <a:endParaRPr lang="en-US" sz="2800" dirty="0" smtClean="0"/>
          </a:p>
          <a:p>
            <a:r>
              <a:rPr lang="en-US" sz="2800" dirty="0"/>
              <a:t>Scheduling and Control </a:t>
            </a:r>
            <a:r>
              <a:rPr lang="en-US" sz="2800" dirty="0" smtClean="0"/>
              <a:t>Quality</a:t>
            </a:r>
          </a:p>
          <a:p>
            <a:endParaRPr lang="en-US" sz="2800" dirty="0" smtClean="0"/>
          </a:p>
          <a:p>
            <a:r>
              <a:rPr lang="en-US" sz="2800" dirty="0" smtClean="0"/>
              <a:t>Priority Inversion and Resource Sharing</a:t>
            </a:r>
          </a:p>
          <a:p>
            <a:r>
              <a:rPr lang="en-US" sz="2800" dirty="0" smtClean="0"/>
              <a:t>Aperiodic Task Scheduling</a:t>
            </a:r>
          </a:p>
          <a:p>
            <a:endParaRPr lang="en-US" sz="2800" dirty="0" smtClean="0"/>
          </a:p>
          <a:p>
            <a:r>
              <a:rPr lang="en-US" sz="2800" dirty="0" smtClean="0"/>
              <a:t>Multiprocessor Scheduling</a:t>
            </a:r>
          </a:p>
          <a:p>
            <a:r>
              <a:rPr lang="en-US" sz="2800" dirty="0" smtClean="0"/>
              <a:t>The End-to-End </a:t>
            </a:r>
            <a:r>
              <a:rPr lang="en-US" sz="2800" dirty="0"/>
              <a:t>D</a:t>
            </a:r>
            <a:r>
              <a:rPr lang="en-US" sz="2800" dirty="0" smtClean="0"/>
              <a:t>elay Problem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75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Uniprocessor Periodic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87" y="1020727"/>
            <a:ext cx="9039413" cy="5837274"/>
          </a:xfrm>
        </p:spPr>
        <p:txBody>
          <a:bodyPr>
            <a:noAutofit/>
          </a:bodyPr>
          <a:lstStyle/>
          <a:p>
            <a:r>
              <a:rPr lang="en-US" dirty="0" smtClean="0"/>
              <a:t>Three main scheduling categories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Table-based scheduling</a:t>
            </a:r>
          </a:p>
          <a:p>
            <a:pPr marL="914400" lvl="1" indent="-514350"/>
            <a:r>
              <a:rPr lang="en-US" dirty="0" smtClean="0"/>
              <a:t>Build a table that dictates when each task executes</a:t>
            </a:r>
          </a:p>
          <a:p>
            <a:pPr marL="914400" lvl="1" indent="-514350"/>
            <a:r>
              <a:rPr lang="en-US" dirty="0" smtClean="0"/>
              <a:t>Problem: only works for periodic tasks</a:t>
            </a:r>
          </a:p>
          <a:p>
            <a:pPr marL="914400" lvl="1" indent="-514350"/>
            <a:r>
              <a:rPr lang="en-US" dirty="0" smtClean="0"/>
              <a:t>Problem: only works for off-line analysis </a:t>
            </a:r>
          </a:p>
          <a:p>
            <a:pPr marL="914400" lvl="1" indent="-514350"/>
            <a:r>
              <a:rPr lang="en-US" dirty="0" smtClean="0"/>
              <a:t>Sometimes the best choice for more complex task models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Fixed-priority scheduling</a:t>
            </a:r>
          </a:p>
          <a:p>
            <a:pPr marL="914400" lvl="1" indent="-514350"/>
            <a:r>
              <a:rPr lang="en-US" dirty="0" smtClean="0"/>
              <a:t>Each task is assigned a fixed priority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Dynamic-priority scheduling</a:t>
            </a:r>
          </a:p>
          <a:p>
            <a:pPr marL="914400" lvl="1" indent="-514350"/>
            <a:r>
              <a:rPr lang="en-US" dirty="0"/>
              <a:t>T</a:t>
            </a:r>
            <a:r>
              <a:rPr lang="en-US" dirty="0" smtClean="0"/>
              <a:t>ask priority varies at run-time (ex: each job of the task has a different priority)</a:t>
            </a:r>
          </a:p>
          <a:p>
            <a:pPr marL="514350" indent="-514350"/>
            <a:r>
              <a:rPr lang="en-US" dirty="0"/>
              <a:t>Scheduler is typically preemptive – better system utilization</a:t>
            </a:r>
          </a:p>
          <a:p>
            <a:pPr marL="514350" indent="-514350"/>
            <a:endParaRPr lang="en-US" sz="2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438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Rate-Monotonic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117" y="1060825"/>
            <a:ext cx="8785411" cy="5660650"/>
          </a:xfrm>
        </p:spPr>
        <p:txBody>
          <a:bodyPr/>
          <a:lstStyle/>
          <a:p>
            <a:r>
              <a:rPr lang="en-US" dirty="0" smtClean="0"/>
              <a:t>Fixed-priority scheduling algorithm</a:t>
            </a:r>
          </a:p>
          <a:p>
            <a:r>
              <a:rPr lang="en-US" dirty="0" smtClean="0"/>
              <a:t>Assumes periodic or sporadic tasks with D</a:t>
            </a:r>
            <a:r>
              <a:rPr lang="en-US" baseline="-25000" dirty="0" smtClean="0"/>
              <a:t>i</a:t>
            </a:r>
            <a:r>
              <a:rPr lang="en-US" dirty="0" smtClean="0"/>
              <a:t> = T</a:t>
            </a:r>
            <a:r>
              <a:rPr lang="en-US" baseline="-25000" dirty="0" smtClean="0"/>
              <a:t>i</a:t>
            </a:r>
            <a:r>
              <a:rPr lang="en-US" dirty="0"/>
              <a:t> </a:t>
            </a:r>
            <a:r>
              <a:rPr lang="en-US" dirty="0" smtClean="0"/>
              <a:t>on a uniprocessor.</a:t>
            </a:r>
          </a:p>
          <a:p>
            <a:r>
              <a:rPr lang="en-US" dirty="0">
                <a:ea typeface="ＭＳ Ｐゴシック" charset="-128"/>
                <a:cs typeface="ＭＳ Ｐゴシック" charset="-128"/>
              </a:rPr>
              <a:t>Assigns priorities to tasks on the basis of their 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periods:          shorter period = higher priority.</a:t>
            </a:r>
          </a:p>
          <a:p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Liu &amp; </a:t>
            </a:r>
            <a:r>
              <a:rPr lang="en-US" dirty="0" err="1" smtClean="0">
                <a:ea typeface="ＭＳ Ｐゴシック" charset="-128"/>
                <a:cs typeface="ＭＳ Ｐゴシック" charset="-128"/>
              </a:rPr>
              <a:t>Layland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US" dirty="0" err="1" smtClean="0">
                <a:ea typeface="ＭＳ Ｐゴシック" charset="-128"/>
                <a:cs typeface="ＭＳ Ｐゴシック" charset="-128"/>
              </a:rPr>
              <a:t>schedulability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 analysis: task set is schedulable if:        U &lt;= </a:t>
            </a:r>
            <a:r>
              <a:rPr lang="en-US" dirty="0" err="1" smtClean="0">
                <a:ea typeface="ＭＳ Ｐゴシック" charset="-128"/>
                <a:cs typeface="ＭＳ Ｐゴシック" charset="-128"/>
              </a:rPr>
              <a:t>U</a:t>
            </a:r>
            <a:r>
              <a:rPr lang="en-US" baseline="-25000" dirty="0" err="1" smtClean="0">
                <a:ea typeface="ＭＳ Ｐゴシック" charset="-128"/>
                <a:cs typeface="ＭＳ Ｐゴシック" charset="-128"/>
              </a:rPr>
              <a:t>b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(N) = N(</a:t>
            </a:r>
            <a:r>
              <a:rPr lang="en-US" dirty="0">
                <a:ea typeface="ＭＳ Ｐゴシック" charset="-128"/>
                <a:cs typeface="ＭＳ Ｐゴシック" charset="-128"/>
              </a:rPr>
              <a:t>2</a:t>
            </a:r>
            <a:r>
              <a:rPr lang="en-US" baseline="30000" dirty="0" smtClean="0">
                <a:ea typeface="ＭＳ Ｐゴシック" charset="-128"/>
                <a:cs typeface="ＭＳ Ｐゴシック" charset="-128"/>
              </a:rPr>
              <a:t>1/N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 – 1)</a:t>
            </a:r>
          </a:p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Note that </a:t>
            </a:r>
            <a:r>
              <a:rPr lang="en-US" dirty="0" err="1" smtClean="0">
                <a:ea typeface="ＭＳ Ｐゴシック" charset="-128"/>
                <a:cs typeface="ＭＳ Ｐゴシック" charset="-128"/>
              </a:rPr>
              <a:t>lim</a:t>
            </a:r>
            <a:r>
              <a:rPr lang="en-US" baseline="-25000" dirty="0" err="1" smtClean="0">
                <a:ea typeface="ＭＳ Ｐゴシック" charset="-128"/>
                <a:cs typeface="ＭＳ Ｐゴシック" charset="-128"/>
              </a:rPr>
              <a:t>N</a:t>
            </a:r>
            <a:r>
              <a:rPr lang="en-US" baseline="-25000" dirty="0" smtClean="0">
                <a:ea typeface="ＭＳ Ｐゴシック" charset="-128"/>
                <a:cs typeface="ＭＳ Ｐゴシック" charset="-128"/>
              </a:rPr>
              <a:t>-&gt;+</a:t>
            </a:r>
            <a:r>
              <a:rPr lang="en-US" baseline="-25000" dirty="0" err="1" smtClean="0">
                <a:ea typeface="ＭＳ Ｐゴシック" charset="-128"/>
                <a:cs typeface="ＭＳ Ｐゴシック" charset="-128"/>
              </a:rPr>
              <a:t>inf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 N(2</a:t>
            </a:r>
            <a:r>
              <a:rPr lang="en-US" baseline="30000" dirty="0" smtClean="0">
                <a:ea typeface="ＭＳ Ｐゴシック" charset="-128"/>
                <a:cs typeface="ＭＳ Ｐゴシック" charset="-128"/>
              </a:rPr>
              <a:t>1/N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-1) = log 2 ~= 0.693</a:t>
            </a:r>
          </a:p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What happens if </a:t>
            </a:r>
            <a:r>
              <a:rPr lang="en-US" dirty="0" err="1" smtClean="0">
                <a:ea typeface="ＭＳ Ｐゴシック" charset="-128"/>
                <a:cs typeface="ＭＳ Ｐゴシック" charset="-128"/>
              </a:rPr>
              <a:t>U</a:t>
            </a:r>
            <a:r>
              <a:rPr lang="en-US" baseline="-25000" dirty="0" err="1" smtClean="0">
                <a:ea typeface="ＭＳ Ｐゴシック" charset="-128"/>
                <a:cs typeface="ＭＳ Ｐゴシック" charset="-128"/>
              </a:rPr>
              <a:t>b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(N) &lt; U &lt;= 1? </a:t>
            </a:r>
          </a:p>
          <a:p>
            <a:pPr lvl="1"/>
            <a:r>
              <a:rPr lang="en-US" dirty="0" smtClean="0">
                <a:ea typeface="ＭＳ Ｐゴシック" charset="-128"/>
                <a:cs typeface="ＭＳ Ｐゴシック" charset="-128"/>
              </a:rPr>
              <a:t>Nothing can be said according to the analysis</a:t>
            </a:r>
          </a:p>
          <a:p>
            <a:pPr lvl="1"/>
            <a:r>
              <a:rPr lang="en-US" dirty="0" smtClean="0">
                <a:ea typeface="ＭＳ Ｐゴシック" charset="-128"/>
                <a:cs typeface="ＭＳ Ｐゴシック" charset="-128"/>
              </a:rPr>
              <a:t>Task set might or might not be schedulable</a:t>
            </a:r>
            <a:endParaRPr lang="en-US" dirty="0">
              <a:ea typeface="ＭＳ Ｐゴシック" charset="-128"/>
              <a:cs typeface="ＭＳ Ｐゴシック" charset="-128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059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451366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84396"/>
            <a:ext cx="9144000" cy="3283016"/>
          </a:xfrm>
        </p:spPr>
        <p:txBody>
          <a:bodyPr/>
          <a:lstStyle/>
          <a:p>
            <a:r>
              <a:rPr lang="en-US" dirty="0" smtClean="0"/>
              <a:t>Worst-case response time is produced when a</a:t>
            </a:r>
            <a:r>
              <a:rPr lang="en-US" baseline="-25000" dirty="0" smtClean="0"/>
              <a:t>i0</a:t>
            </a:r>
            <a:r>
              <a:rPr lang="en-US" dirty="0" smtClean="0"/>
              <a:t> = 0.</a:t>
            </a:r>
          </a:p>
          <a:p>
            <a:r>
              <a:rPr lang="en-US" dirty="0" smtClean="0"/>
              <a:t>Case#1: </a:t>
            </a:r>
          </a:p>
          <a:p>
            <a:pPr lvl="1"/>
            <a:r>
              <a:rPr lang="el-GR" dirty="0" smtClean="0"/>
              <a:t>τ</a:t>
            </a:r>
            <a:r>
              <a:rPr lang="en-US" baseline="-25000" dirty="0" smtClean="0"/>
              <a:t>1 </a:t>
            </a:r>
            <a:r>
              <a:rPr lang="en-US" dirty="0" smtClean="0"/>
              <a:t>(C1 = 4, T1 = 8), high </a:t>
            </a:r>
            <a:r>
              <a:rPr lang="en-US" dirty="0" err="1" smtClean="0"/>
              <a:t>prio</a:t>
            </a:r>
            <a:r>
              <a:rPr lang="en-US" dirty="0" smtClean="0"/>
              <a:t>, </a:t>
            </a:r>
            <a:r>
              <a:rPr lang="el-GR" dirty="0" smtClean="0"/>
              <a:t>τ</a:t>
            </a:r>
            <a:r>
              <a:rPr lang="en-US" baseline="-25000" dirty="0" smtClean="0"/>
              <a:t>2 </a:t>
            </a:r>
            <a:r>
              <a:rPr lang="en-US" dirty="0"/>
              <a:t>(</a:t>
            </a:r>
            <a:r>
              <a:rPr lang="en-US" dirty="0" smtClean="0"/>
              <a:t>C2 </a:t>
            </a:r>
            <a:r>
              <a:rPr lang="en-US" dirty="0"/>
              <a:t>= </a:t>
            </a:r>
            <a:r>
              <a:rPr lang="en-US" dirty="0" smtClean="0"/>
              <a:t>3, </a:t>
            </a:r>
            <a:r>
              <a:rPr lang="en-US" dirty="0"/>
              <a:t>T1 = 12), </a:t>
            </a:r>
            <a:r>
              <a:rPr lang="en-US" dirty="0" smtClean="0"/>
              <a:t>low </a:t>
            </a:r>
            <a:r>
              <a:rPr lang="en-US" dirty="0" err="1" smtClean="0"/>
              <a:t>prio</a:t>
            </a:r>
            <a:endParaRPr lang="en-US" dirty="0" smtClean="0"/>
          </a:p>
          <a:p>
            <a:pPr lvl="1"/>
            <a:r>
              <a:rPr lang="en-US" dirty="0" smtClean="0"/>
              <a:t>Utilization: U = 4/8 + 3/12 = 0.75 &lt; </a:t>
            </a:r>
            <a:r>
              <a:rPr lang="en-US" dirty="0" err="1" smtClean="0"/>
              <a:t>Ub</a:t>
            </a:r>
            <a:r>
              <a:rPr lang="en-US" dirty="0" smtClean="0"/>
              <a:t>(2) ~=0.828</a:t>
            </a:r>
          </a:p>
          <a:p>
            <a:pPr lvl="1"/>
            <a:r>
              <a:rPr lang="en-US" dirty="0" err="1" smtClean="0"/>
              <a:t>Schedulability</a:t>
            </a:r>
            <a:r>
              <a:rPr lang="en-US" dirty="0" smtClean="0"/>
              <a:t> analysis: schedulable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23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33400" y="5943600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93048" y="5585012"/>
            <a:ext cx="990599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759568" y="58946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89520" y="59899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088525" y="59436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3611" y="5447274"/>
            <a:ext cx="445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>
                <a:latin typeface="Calibri" pitchFamily="34" charset="0"/>
                <a:cs typeface="Calibri" pitchFamily="34" charset="0"/>
              </a:rPr>
              <a:t>2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533400" y="5165930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8688295" y="5165930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615330" y="5585012"/>
            <a:ext cx="1002552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41921" y="4808888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41921" y="4450300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768089" y="4759973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72132" y="4312562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541921" y="4031218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8696816" y="4031218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259723" y="4450300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989474" y="4450300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4615330" y="5165930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279145" y="4070604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5989474" y="4048018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6496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232441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84396"/>
            <a:ext cx="9144000" cy="3283016"/>
          </a:xfrm>
        </p:spPr>
        <p:txBody>
          <a:bodyPr/>
          <a:lstStyle/>
          <a:p>
            <a:r>
              <a:rPr lang="en-US" dirty="0" smtClean="0"/>
              <a:t>Case#2: </a:t>
            </a:r>
          </a:p>
          <a:p>
            <a:pPr lvl="1"/>
            <a:r>
              <a:rPr lang="el-GR" dirty="0" smtClean="0"/>
              <a:t>τ</a:t>
            </a:r>
            <a:r>
              <a:rPr lang="en-US" baseline="-25000" dirty="0" smtClean="0"/>
              <a:t>1 </a:t>
            </a:r>
            <a:r>
              <a:rPr lang="en-US" dirty="0" smtClean="0"/>
              <a:t>(C1 = 4, T1 = 8), high </a:t>
            </a:r>
            <a:r>
              <a:rPr lang="en-US" dirty="0" err="1" smtClean="0"/>
              <a:t>prio</a:t>
            </a:r>
            <a:r>
              <a:rPr lang="en-US" dirty="0" smtClean="0"/>
              <a:t>, </a:t>
            </a:r>
            <a:r>
              <a:rPr lang="el-GR" dirty="0" smtClean="0"/>
              <a:t>τ</a:t>
            </a:r>
            <a:r>
              <a:rPr lang="en-US" baseline="-25000" dirty="0" smtClean="0"/>
              <a:t>2 </a:t>
            </a:r>
            <a:r>
              <a:rPr lang="en-US" dirty="0"/>
              <a:t>(</a:t>
            </a:r>
            <a:r>
              <a:rPr lang="en-US" dirty="0" smtClean="0"/>
              <a:t>C2 </a:t>
            </a:r>
            <a:r>
              <a:rPr lang="en-US" dirty="0"/>
              <a:t>= 4</a:t>
            </a:r>
            <a:r>
              <a:rPr lang="en-US" dirty="0" smtClean="0"/>
              <a:t>, </a:t>
            </a:r>
            <a:r>
              <a:rPr lang="en-US" dirty="0"/>
              <a:t>T1 = 12), </a:t>
            </a:r>
            <a:r>
              <a:rPr lang="en-US" dirty="0" smtClean="0"/>
              <a:t>low </a:t>
            </a:r>
            <a:r>
              <a:rPr lang="en-US" dirty="0" err="1" smtClean="0"/>
              <a:t>prio</a:t>
            </a:r>
            <a:endParaRPr lang="en-US" dirty="0" smtClean="0"/>
          </a:p>
          <a:p>
            <a:pPr lvl="1"/>
            <a:r>
              <a:rPr lang="en-US" dirty="0" smtClean="0"/>
              <a:t>Utilization: U = 4/8 + 4/12 ~= 0.833 </a:t>
            </a:r>
            <a:r>
              <a:rPr lang="en-US" dirty="0"/>
              <a:t>&gt;</a:t>
            </a:r>
            <a:r>
              <a:rPr lang="en-US" dirty="0" smtClean="0"/>
              <a:t> </a:t>
            </a:r>
            <a:r>
              <a:rPr lang="en-US" dirty="0" err="1" smtClean="0"/>
              <a:t>Ub</a:t>
            </a:r>
            <a:r>
              <a:rPr lang="en-US" dirty="0" smtClean="0"/>
              <a:t>(2) ~=0.828</a:t>
            </a:r>
          </a:p>
          <a:p>
            <a:pPr lvl="1"/>
            <a:r>
              <a:rPr lang="en-US" dirty="0" err="1" smtClean="0"/>
              <a:t>Schedulability</a:t>
            </a:r>
            <a:r>
              <a:rPr lang="en-US" dirty="0" smtClean="0"/>
              <a:t> analysis: we do not know</a:t>
            </a:r>
          </a:p>
          <a:p>
            <a:pPr lvl="1"/>
            <a:r>
              <a:rPr lang="en-US" dirty="0" smtClean="0"/>
              <a:t>In reality: it is schedulable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24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33400" y="5943600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93048" y="5585012"/>
            <a:ext cx="1366675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759568" y="58946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9520" y="59899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088525" y="59436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3611" y="5447274"/>
            <a:ext cx="445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</a:t>
            </a:r>
            <a:r>
              <a:rPr lang="en-US" sz="2800" baseline="-25000" dirty="0" smtClean="0"/>
              <a:t>2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33400" y="5165930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8688295" y="5165930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615330" y="5585012"/>
            <a:ext cx="137414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41921" y="4808888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41921" y="4450300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768089" y="4759973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2132" y="4312562"/>
            <a:ext cx="445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541921" y="4031218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8696816" y="4031218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259723" y="4450300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989474" y="4450300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4615330" y="5165930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279145" y="4070604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989474" y="4048018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1080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367928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84396"/>
            <a:ext cx="9144000" cy="3283016"/>
          </a:xfrm>
        </p:spPr>
        <p:txBody>
          <a:bodyPr/>
          <a:lstStyle/>
          <a:p>
            <a:r>
              <a:rPr lang="en-US" dirty="0" smtClean="0"/>
              <a:t>Case#3: </a:t>
            </a:r>
          </a:p>
          <a:p>
            <a:pPr lvl="1"/>
            <a:r>
              <a:rPr lang="el-GR" dirty="0" smtClean="0"/>
              <a:t>τ</a:t>
            </a:r>
            <a:r>
              <a:rPr lang="en-US" baseline="-25000" dirty="0" smtClean="0"/>
              <a:t>1 </a:t>
            </a:r>
            <a:r>
              <a:rPr lang="en-US" dirty="0" smtClean="0"/>
              <a:t>(C1 = 4, T1 = 8), high </a:t>
            </a:r>
            <a:r>
              <a:rPr lang="en-US" dirty="0" err="1" smtClean="0"/>
              <a:t>prio</a:t>
            </a:r>
            <a:r>
              <a:rPr lang="en-US" dirty="0" smtClean="0"/>
              <a:t>, </a:t>
            </a:r>
            <a:r>
              <a:rPr lang="el-GR" dirty="0" smtClean="0"/>
              <a:t>τ</a:t>
            </a:r>
            <a:r>
              <a:rPr lang="en-US" baseline="-25000" dirty="0" smtClean="0"/>
              <a:t>2 </a:t>
            </a:r>
            <a:r>
              <a:rPr lang="en-US" dirty="0"/>
              <a:t>(</a:t>
            </a:r>
            <a:r>
              <a:rPr lang="en-US" dirty="0" smtClean="0"/>
              <a:t>C2 </a:t>
            </a:r>
            <a:r>
              <a:rPr lang="en-US" dirty="0"/>
              <a:t>= </a:t>
            </a:r>
            <a:r>
              <a:rPr lang="en-US" dirty="0" smtClean="0"/>
              <a:t>6, </a:t>
            </a:r>
            <a:r>
              <a:rPr lang="en-US" dirty="0"/>
              <a:t>T1 = 12), </a:t>
            </a:r>
            <a:r>
              <a:rPr lang="en-US" dirty="0" smtClean="0"/>
              <a:t>low </a:t>
            </a:r>
            <a:r>
              <a:rPr lang="en-US" dirty="0" err="1" smtClean="0"/>
              <a:t>prio</a:t>
            </a:r>
            <a:endParaRPr lang="en-US" dirty="0" smtClean="0"/>
          </a:p>
          <a:p>
            <a:pPr lvl="1"/>
            <a:r>
              <a:rPr lang="en-US" dirty="0" smtClean="0"/>
              <a:t>Utilization: U = 4/8 + 6/12 = 1 &gt; </a:t>
            </a:r>
            <a:r>
              <a:rPr lang="en-US" dirty="0" err="1" smtClean="0"/>
              <a:t>Ub</a:t>
            </a:r>
            <a:r>
              <a:rPr lang="en-US" dirty="0" smtClean="0"/>
              <a:t>(2) ~=0.828</a:t>
            </a:r>
          </a:p>
          <a:p>
            <a:pPr lvl="1"/>
            <a:r>
              <a:rPr lang="en-US" dirty="0" err="1" smtClean="0"/>
              <a:t>Schedulability</a:t>
            </a:r>
            <a:r>
              <a:rPr lang="en-US" dirty="0" smtClean="0"/>
              <a:t> analysis: we do not know</a:t>
            </a:r>
          </a:p>
          <a:p>
            <a:pPr lvl="1"/>
            <a:r>
              <a:rPr lang="en-US" dirty="0" smtClean="0"/>
              <a:t>In reality: it is not schedulable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25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33400" y="5943600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93048" y="5585012"/>
            <a:ext cx="1366675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759568" y="58946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9520" y="59899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088525" y="59436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3611" y="5447274"/>
            <a:ext cx="445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>
                <a:latin typeface="Calibri" pitchFamily="34" charset="0"/>
                <a:cs typeface="Calibri" pitchFamily="34" charset="0"/>
              </a:rPr>
              <a:t>2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33400" y="5165930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41921" y="4808888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41921" y="4450300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768089" y="4759973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2132" y="4312562"/>
            <a:ext cx="445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>
                <a:latin typeface="Calibri" pitchFamily="34" charset="0"/>
                <a:cs typeface="Calibri" pitchFamily="34" charset="0"/>
              </a:rPr>
              <a:t>1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541921" y="4031218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8696816" y="4031218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259723" y="4450300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989474" y="4450300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4615330" y="5165930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279145" y="4070604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989474" y="4048018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623851" y="5585012"/>
            <a:ext cx="650384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4615330" y="5447274"/>
            <a:ext cx="658905" cy="5232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589929" y="5447274"/>
            <a:ext cx="684306" cy="5455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035176" y="6106559"/>
            <a:ext cx="1891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</a:t>
            </a:r>
            <a:r>
              <a:rPr lang="en-US" sz="2400" dirty="0" smtClean="0"/>
              <a:t>eadline miss</a:t>
            </a:r>
            <a:endParaRPr lang="en-US" sz="2400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4623852" y="6125882"/>
            <a:ext cx="411324" cy="2793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4680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Earliest-Deadline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8195"/>
            <a:ext cx="8229600" cy="594162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Dynamic-Priority Scheduling Algorithm</a:t>
            </a:r>
          </a:p>
          <a:p>
            <a:r>
              <a:rPr lang="en-US" sz="2800" dirty="0" smtClean="0"/>
              <a:t>Task priority is inversely proportional to its current absolute deadline</a:t>
            </a:r>
          </a:p>
          <a:p>
            <a:pPr lvl="1"/>
            <a:r>
              <a:rPr lang="en-US" dirty="0" smtClean="0"/>
              <a:t>Earlier deadline = higher priority</a:t>
            </a:r>
          </a:p>
          <a:p>
            <a:pPr lvl="1"/>
            <a:r>
              <a:rPr lang="en-US" dirty="0" smtClean="0"/>
              <a:t>Each job of a task has a different deadline, hence a different priority.</a:t>
            </a:r>
          </a:p>
          <a:p>
            <a:r>
              <a:rPr lang="en-US" sz="2800" dirty="0"/>
              <a:t>Assumes synchronous or offset-free periodic or sporadic tasks with D</a:t>
            </a:r>
            <a:r>
              <a:rPr lang="en-US" sz="2800" baseline="-25000" dirty="0"/>
              <a:t>i</a:t>
            </a:r>
            <a:r>
              <a:rPr lang="en-US" sz="2800" dirty="0"/>
              <a:t> = T</a:t>
            </a:r>
            <a:r>
              <a:rPr lang="en-US" sz="2800" baseline="-25000" dirty="0"/>
              <a:t>i</a:t>
            </a:r>
            <a:r>
              <a:rPr lang="en-US" sz="2800" dirty="0"/>
              <a:t> on a </a:t>
            </a:r>
            <a:r>
              <a:rPr lang="en-US" sz="2800" dirty="0" smtClean="0"/>
              <a:t>uniprocessor, then…</a:t>
            </a:r>
          </a:p>
          <a:p>
            <a:r>
              <a:rPr lang="en-US" sz="2800" dirty="0" err="1" smtClean="0"/>
              <a:t>Schedulability</a:t>
            </a:r>
            <a:r>
              <a:rPr lang="en-US" sz="2800" dirty="0" smtClean="0"/>
              <a:t> analysis: the task set is schedulable if: U &lt;= </a:t>
            </a:r>
            <a:r>
              <a:rPr lang="en-US" sz="2800" dirty="0" err="1" smtClean="0"/>
              <a:t>Ub</a:t>
            </a:r>
            <a:r>
              <a:rPr lang="en-US" sz="2800" dirty="0" smtClean="0"/>
              <a:t> = 1</a:t>
            </a:r>
          </a:p>
          <a:p>
            <a:pPr lvl="1"/>
            <a:r>
              <a:rPr lang="en-US" dirty="0" smtClean="0"/>
              <a:t>Since task sets with U &gt; 1 can not be scheduled by any algorithm, EDF is optimal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451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03902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EDF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84396"/>
            <a:ext cx="9144000" cy="3283016"/>
          </a:xfrm>
        </p:spPr>
        <p:txBody>
          <a:bodyPr/>
          <a:lstStyle/>
          <a:p>
            <a:r>
              <a:rPr lang="en-US" dirty="0" smtClean="0"/>
              <a:t>Case#3: </a:t>
            </a:r>
          </a:p>
          <a:p>
            <a:pPr lvl="1"/>
            <a:r>
              <a:rPr lang="el-GR" dirty="0" smtClean="0"/>
              <a:t>τ</a:t>
            </a:r>
            <a:r>
              <a:rPr lang="en-US" baseline="-25000" dirty="0" smtClean="0"/>
              <a:t>1 </a:t>
            </a:r>
            <a:r>
              <a:rPr lang="en-US" dirty="0" smtClean="0"/>
              <a:t>(C1 = 4, T1 = 8), </a:t>
            </a:r>
            <a:r>
              <a:rPr lang="el-GR" dirty="0" smtClean="0"/>
              <a:t>τ</a:t>
            </a:r>
            <a:r>
              <a:rPr lang="en-US" baseline="-25000" dirty="0" smtClean="0"/>
              <a:t>2 </a:t>
            </a:r>
            <a:r>
              <a:rPr lang="en-US" dirty="0"/>
              <a:t>(</a:t>
            </a:r>
            <a:r>
              <a:rPr lang="en-US" dirty="0" smtClean="0"/>
              <a:t>C2 </a:t>
            </a:r>
            <a:r>
              <a:rPr lang="en-US" dirty="0"/>
              <a:t>= </a:t>
            </a:r>
            <a:r>
              <a:rPr lang="en-US" dirty="0" smtClean="0"/>
              <a:t>6, </a:t>
            </a:r>
            <a:r>
              <a:rPr lang="en-US" dirty="0"/>
              <a:t>T1 = 12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Utilization: U = 4/8 + 6/12 =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b</a:t>
            </a:r>
            <a:r>
              <a:rPr lang="en-US" dirty="0" smtClean="0"/>
              <a:t> = 1</a:t>
            </a:r>
          </a:p>
          <a:p>
            <a:pPr lvl="1"/>
            <a:r>
              <a:rPr lang="en-US" dirty="0" err="1" smtClean="0"/>
              <a:t>Schedulability</a:t>
            </a:r>
            <a:r>
              <a:rPr lang="en-US" dirty="0" smtClean="0"/>
              <a:t> analysis: schedulable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27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33400" y="5943600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93048" y="5585012"/>
            <a:ext cx="2040218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759568" y="58946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9520" y="59899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088525" y="59436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3611" y="5447274"/>
            <a:ext cx="445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>
                <a:latin typeface="Calibri" pitchFamily="34" charset="0"/>
                <a:cs typeface="Calibri" pitchFamily="34" charset="0"/>
              </a:rPr>
              <a:t>2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33400" y="5165930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8688295" y="5165930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41921" y="4808888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41921" y="4450300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768089" y="4759973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2132" y="4312562"/>
            <a:ext cx="445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>
                <a:latin typeface="Calibri" pitchFamily="34" charset="0"/>
                <a:cs typeface="Calibri" pitchFamily="34" charset="0"/>
              </a:rPr>
              <a:t>1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541921" y="4031218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8696816" y="4031218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933266" y="4450300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307410" y="5585012"/>
            <a:ext cx="2013766" cy="38548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4615330" y="5165930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279145" y="4070604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989474" y="4048018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7321176" y="4454644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12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Another Example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28</a:t>
            </a:fld>
            <a:endParaRPr lang="en-CA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0" y="993010"/>
            <a:ext cx="9144000" cy="3283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Calibri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Calibri" pitchFamily="34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Calibri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Calibri" pitchFamily="34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Calibri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/>
              <a:t>τ</a:t>
            </a:r>
            <a:r>
              <a:rPr lang="en-US" baseline="-25000" dirty="0" smtClean="0"/>
              <a:t>1 </a:t>
            </a:r>
            <a:r>
              <a:rPr lang="en-US" dirty="0" smtClean="0"/>
              <a:t>(C1 = 1, T1 = 4), </a:t>
            </a:r>
            <a:r>
              <a:rPr lang="el-GR" dirty="0" smtClean="0"/>
              <a:t>τ</a:t>
            </a:r>
            <a:r>
              <a:rPr lang="en-US" baseline="-25000" dirty="0" smtClean="0"/>
              <a:t>2 </a:t>
            </a:r>
            <a:r>
              <a:rPr lang="en-US" dirty="0" smtClean="0"/>
              <a:t>(C2 = 2, T1 = 6), </a:t>
            </a:r>
            <a:r>
              <a:rPr lang="el-GR" dirty="0"/>
              <a:t>τ</a:t>
            </a:r>
            <a:r>
              <a:rPr lang="en-US" baseline="-25000" dirty="0"/>
              <a:t>2 </a:t>
            </a:r>
            <a:r>
              <a:rPr lang="en-US" dirty="0"/>
              <a:t>(</a:t>
            </a:r>
            <a:r>
              <a:rPr lang="en-US" dirty="0" smtClean="0"/>
              <a:t>C3 </a:t>
            </a:r>
            <a:r>
              <a:rPr lang="en-US" dirty="0"/>
              <a:t>= 3, </a:t>
            </a:r>
            <a:r>
              <a:rPr lang="en-US" dirty="0" smtClean="0"/>
              <a:t>T3 </a:t>
            </a:r>
            <a:r>
              <a:rPr lang="en-US" dirty="0"/>
              <a:t>= </a:t>
            </a:r>
            <a:r>
              <a:rPr lang="en-US" dirty="0" smtClean="0"/>
              <a:t>8) </a:t>
            </a:r>
          </a:p>
          <a:p>
            <a:r>
              <a:rPr lang="en-US" dirty="0" smtClean="0"/>
              <a:t>Utilization: U = 1/4 + 2/6 + 3/8 = 23/24</a:t>
            </a:r>
          </a:p>
          <a:p>
            <a:r>
              <a:rPr lang="en-US" dirty="0" smtClean="0"/>
              <a:t>RM: don’t know (utilization bound), in reality: not schedulable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07" y="2634518"/>
            <a:ext cx="8286750" cy="355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8324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Another Example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29</a:t>
            </a:fld>
            <a:endParaRPr lang="en-CA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0" y="993010"/>
            <a:ext cx="9144000" cy="3283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Calibri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Calibri" pitchFamily="34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Calibri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Calibri" pitchFamily="34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Calibri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/>
              <a:t>τ</a:t>
            </a:r>
            <a:r>
              <a:rPr lang="en-US" baseline="-25000" dirty="0" smtClean="0"/>
              <a:t>1 </a:t>
            </a:r>
            <a:r>
              <a:rPr lang="en-US" dirty="0" smtClean="0"/>
              <a:t>(C1 = 1, T1 = 4), </a:t>
            </a:r>
            <a:r>
              <a:rPr lang="el-GR" dirty="0" smtClean="0"/>
              <a:t>τ</a:t>
            </a:r>
            <a:r>
              <a:rPr lang="en-US" baseline="-25000" dirty="0" smtClean="0"/>
              <a:t>2 </a:t>
            </a:r>
            <a:r>
              <a:rPr lang="en-US" dirty="0" smtClean="0"/>
              <a:t>(C2 = 2, T1 = 6), </a:t>
            </a:r>
            <a:r>
              <a:rPr lang="el-GR" dirty="0"/>
              <a:t>τ</a:t>
            </a:r>
            <a:r>
              <a:rPr lang="en-US" baseline="-25000" dirty="0"/>
              <a:t>2 </a:t>
            </a:r>
            <a:r>
              <a:rPr lang="en-US" dirty="0"/>
              <a:t>(</a:t>
            </a:r>
            <a:r>
              <a:rPr lang="en-US" dirty="0" smtClean="0"/>
              <a:t>C3 </a:t>
            </a:r>
            <a:r>
              <a:rPr lang="en-US" dirty="0"/>
              <a:t>= 3, </a:t>
            </a:r>
            <a:r>
              <a:rPr lang="en-US" dirty="0" smtClean="0"/>
              <a:t>T3 </a:t>
            </a:r>
            <a:r>
              <a:rPr lang="en-US" dirty="0"/>
              <a:t>= </a:t>
            </a:r>
            <a:r>
              <a:rPr lang="en-US" dirty="0" smtClean="0"/>
              <a:t>8) </a:t>
            </a:r>
          </a:p>
          <a:p>
            <a:r>
              <a:rPr lang="en-US" dirty="0" smtClean="0"/>
              <a:t>Utilization: U = 1/4 + 2/6 + 3/8 = 23/24</a:t>
            </a:r>
          </a:p>
          <a:p>
            <a:r>
              <a:rPr lang="en-US" dirty="0" smtClean="0"/>
              <a:t>EDF: schedulable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132" y="2566108"/>
            <a:ext cx="8239125" cy="360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8808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 smtClean="0"/>
              <a:t>Cyber-Physical Systems: Different Views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Edward Lee. CPS: Design Challenges</a:t>
            </a:r>
          </a:p>
          <a:p>
            <a:pPr lvl="1"/>
            <a:r>
              <a:rPr lang="en-CA" dirty="0" smtClean="0"/>
              <a:t>Abstraction problem</a:t>
            </a:r>
          </a:p>
          <a:p>
            <a:pPr lvl="1"/>
            <a:r>
              <a:rPr lang="en-CA" dirty="0" smtClean="0"/>
              <a:t>Concurrent programming languages and timing models?</a:t>
            </a:r>
          </a:p>
          <a:p>
            <a:pPr lvl="1"/>
            <a:r>
              <a:rPr lang="en-CA" dirty="0" smtClean="0"/>
              <a:t>Redesign embedded architectures?</a:t>
            </a:r>
          </a:p>
          <a:p>
            <a:pPr lvl="1"/>
            <a:endParaRPr lang="en-CA" dirty="0"/>
          </a:p>
          <a:p>
            <a:r>
              <a:rPr lang="en-CA" dirty="0" smtClean="0"/>
              <a:t>Raj </a:t>
            </a:r>
            <a:r>
              <a:rPr lang="en-CA" dirty="0" err="1" smtClean="0"/>
              <a:t>Rajkumar</a:t>
            </a:r>
            <a:r>
              <a:rPr lang="en-CA" dirty="0" smtClean="0"/>
              <a:t>. CPS: A New Multi-Disciplinary Frontier for CS and Engineering</a:t>
            </a:r>
          </a:p>
          <a:p>
            <a:pPr lvl="1"/>
            <a:r>
              <a:rPr lang="en-CA" dirty="0" smtClean="0"/>
              <a:t>Theory </a:t>
            </a:r>
            <a:r>
              <a:rPr lang="en-CA" dirty="0" err="1" smtClean="0"/>
              <a:t>vs</a:t>
            </a:r>
            <a:r>
              <a:rPr lang="en-CA" dirty="0" smtClean="0"/>
              <a:t> Engineering</a:t>
            </a:r>
          </a:p>
          <a:p>
            <a:pPr lvl="1"/>
            <a:r>
              <a:rPr lang="en-CA" dirty="0" smtClean="0"/>
              <a:t>Multidisciplinary Effort</a:t>
            </a:r>
          </a:p>
          <a:p>
            <a:pPr lvl="1"/>
            <a:r>
              <a:rPr lang="en-CA" dirty="0" smtClean="0"/>
              <a:t>A Theory of Uncertainties?</a:t>
            </a:r>
          </a:p>
          <a:p>
            <a:pPr lvl="1"/>
            <a:r>
              <a:rPr lang="en-CA" dirty="0" smtClean="0"/>
              <a:t>A Networking Problem?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64255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EDF </a:t>
            </a:r>
            <a:r>
              <a:rPr lang="en-US" dirty="0" err="1" smtClean="0"/>
              <a:t>vs</a:t>
            </a:r>
            <a:r>
              <a:rPr lang="en-US" dirty="0" smtClean="0"/>
              <a:t> 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94" y="1045882"/>
            <a:ext cx="8964706" cy="5675594"/>
          </a:xfrm>
        </p:spPr>
        <p:txBody>
          <a:bodyPr>
            <a:normAutofit/>
          </a:bodyPr>
          <a:lstStyle/>
          <a:p>
            <a:r>
              <a:rPr lang="en-US" dirty="0">
                <a:cs typeface="ＭＳ Ｐゴシック" charset="-128"/>
              </a:rPr>
              <a:t>In practice, industrial systems heavily favor </a:t>
            </a:r>
            <a:r>
              <a:rPr lang="en-US" dirty="0" smtClean="0">
                <a:cs typeface="ＭＳ Ｐゴシック" charset="-128"/>
              </a:rPr>
              <a:t>RM over EDF. </a:t>
            </a:r>
            <a:r>
              <a:rPr lang="en-US" dirty="0">
                <a:cs typeface="ＭＳ Ｐゴシック" charset="-128"/>
              </a:rPr>
              <a:t>Why</a:t>
            </a:r>
            <a:r>
              <a:rPr lang="en-US" dirty="0" smtClean="0">
                <a:cs typeface="ＭＳ Ｐゴシック" charset="-128"/>
              </a:rPr>
              <a:t>? </a:t>
            </a:r>
          </a:p>
          <a:p>
            <a:endParaRPr lang="en-US" dirty="0">
              <a:cs typeface="ＭＳ Ｐゴシック" charset="-128"/>
            </a:endParaRPr>
          </a:p>
          <a:p>
            <a:r>
              <a:rPr lang="en-US" dirty="0" smtClean="0">
                <a:cs typeface="ＭＳ Ｐゴシック" charset="-128"/>
              </a:rPr>
              <a:t>For most task sets, RM has better utilization bound than log 2.</a:t>
            </a:r>
          </a:p>
          <a:p>
            <a:pPr lvl="1"/>
            <a:r>
              <a:rPr lang="en-US" dirty="0" smtClean="0">
                <a:cs typeface="ＭＳ Ｐゴシック" charset="-128"/>
              </a:rPr>
              <a:t>There are more complex, necessary analysis. </a:t>
            </a:r>
            <a:endParaRPr lang="en-US" dirty="0">
              <a:cs typeface="ＭＳ Ｐゴシック" charset="-128"/>
            </a:endParaRPr>
          </a:p>
          <a:p>
            <a:pPr lvl="1"/>
            <a:r>
              <a:rPr lang="en-US" dirty="0">
                <a:cs typeface="ＭＳ Ｐゴシック" charset="-128"/>
              </a:rPr>
              <a:t>I</a:t>
            </a:r>
            <a:r>
              <a:rPr lang="en-US" dirty="0" smtClean="0">
                <a:cs typeface="ＭＳ Ｐゴシック" charset="-128"/>
              </a:rPr>
              <a:t>f task periods are harmonic (every period is an integer divisor of any larger period), then </a:t>
            </a:r>
            <a:r>
              <a:rPr lang="en-US" dirty="0" err="1" smtClean="0">
                <a:cs typeface="ＭＳ Ｐゴシック" charset="-128"/>
              </a:rPr>
              <a:t>U</a:t>
            </a:r>
            <a:r>
              <a:rPr lang="en-US" baseline="-25000" dirty="0" err="1" smtClean="0">
                <a:cs typeface="ＭＳ Ｐゴシック" charset="-128"/>
              </a:rPr>
              <a:t>b</a:t>
            </a:r>
            <a:r>
              <a:rPr lang="en-US" dirty="0" smtClean="0">
                <a:cs typeface="ＭＳ Ｐゴシック" charset="-128"/>
              </a:rPr>
              <a:t> = 1. This happens often in practice.</a:t>
            </a:r>
          </a:p>
          <a:p>
            <a:r>
              <a:rPr lang="en-US" dirty="0" smtClean="0">
                <a:cs typeface="ＭＳ Ｐゴシック" charset="-128"/>
              </a:rPr>
              <a:t>RM is easier to implement in systems with limited number of priority levels.</a:t>
            </a:r>
          </a:p>
          <a:p>
            <a:r>
              <a:rPr lang="en-US" dirty="0" smtClean="0">
                <a:cs typeface="ＭＳ Ｐゴシック" charset="-128"/>
              </a:rPr>
              <a:t>RM is more transparent – easier to understand what is going on if something goes wrong.</a:t>
            </a:r>
          </a:p>
          <a:p>
            <a:pPr lvl="1"/>
            <a:r>
              <a:rPr lang="en-US" dirty="0" smtClean="0">
                <a:cs typeface="ＭＳ Ｐゴシック" charset="-128"/>
              </a:rPr>
              <a:t>I.e. if a task executes for longer than its prescribed worst-case time, higher priority tasks will be left untouched. </a:t>
            </a:r>
            <a:endParaRPr lang="en-US" dirty="0">
              <a:cs typeface="ＭＳ Ｐゴシック" charset="-12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393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Different deadlines assignments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happens if </a:t>
            </a:r>
            <a:r>
              <a:rPr lang="en-US" dirty="0" smtClean="0"/>
              <a:t>D</a:t>
            </a:r>
            <a:r>
              <a:rPr lang="en-US" baseline="-25000" dirty="0" smtClean="0"/>
              <a:t>i</a:t>
            </a:r>
            <a:r>
              <a:rPr lang="en-US" dirty="0" smtClean="0"/>
              <a:t> != </a:t>
            </a:r>
            <a:r>
              <a:rPr lang="en-US" dirty="0"/>
              <a:t>T</a:t>
            </a:r>
            <a:r>
              <a:rPr lang="en-US" baseline="-25000" dirty="0"/>
              <a:t>i</a:t>
            </a:r>
            <a:r>
              <a:rPr lang="en-CA" dirty="0" smtClean="0"/>
              <a:t> ?</a:t>
            </a:r>
          </a:p>
          <a:p>
            <a:r>
              <a:rPr lang="en-CA" dirty="0" smtClean="0"/>
              <a:t>EDF still optimal. </a:t>
            </a:r>
          </a:p>
          <a:p>
            <a:r>
              <a:rPr lang="en-CA" dirty="0" smtClean="0"/>
              <a:t>Instead of RM, use DM – deadline monotonic (best among fixed priority algorithms).</a:t>
            </a:r>
          </a:p>
          <a:p>
            <a:r>
              <a:rPr lang="en-CA" dirty="0" smtClean="0"/>
              <a:t>If </a:t>
            </a:r>
            <a:r>
              <a:rPr lang="en-US" dirty="0"/>
              <a:t>D</a:t>
            </a:r>
            <a:r>
              <a:rPr lang="en-US" baseline="-25000" dirty="0"/>
              <a:t>i</a:t>
            </a:r>
            <a:r>
              <a:rPr lang="en-US" dirty="0"/>
              <a:t> &lt;</a:t>
            </a: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baseline="-25000" dirty="0"/>
              <a:t>i</a:t>
            </a:r>
            <a:r>
              <a:rPr lang="en-CA" dirty="0"/>
              <a:t> </a:t>
            </a:r>
            <a:r>
              <a:rPr lang="en-CA" dirty="0" smtClean="0"/>
              <a:t>, utilization bound still works by changing periods to deadlines in the formula – however this is pessimistic.</a:t>
            </a:r>
          </a:p>
          <a:p>
            <a:r>
              <a:rPr lang="en-CA" dirty="0" smtClean="0"/>
              <a:t>There exist exact </a:t>
            </a:r>
            <a:r>
              <a:rPr lang="en-CA" dirty="0" err="1" smtClean="0"/>
              <a:t>schedulability</a:t>
            </a:r>
            <a:r>
              <a:rPr lang="en-CA" dirty="0" smtClean="0"/>
              <a:t> analyses for both EDF and fixed priority that can be applied whatever the deadline – but they are pseudo-polynomial.</a:t>
            </a:r>
          </a:p>
          <a:p>
            <a:r>
              <a:rPr lang="en-CA" dirty="0" smtClean="0"/>
              <a:t>There are also analyses for asynchronous task sets – but exact analysis is exponential.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31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2792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Fixed Priority – Exact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444" y="956930"/>
            <a:ext cx="8960556" cy="5675292"/>
          </a:xfrm>
        </p:spPr>
        <p:txBody>
          <a:bodyPr/>
          <a:lstStyle/>
          <a:p>
            <a:r>
              <a:rPr lang="en-CA" sz="2300" dirty="0" smtClean="0"/>
              <a:t>Iterative solution. Tasks ordered by decreasing priority.</a:t>
            </a:r>
          </a:p>
          <a:p>
            <a:r>
              <a:rPr lang="en-CA" sz="2300" dirty="0" err="1"/>
              <a:t>R</a:t>
            </a:r>
            <a:r>
              <a:rPr lang="en-CA" sz="2300" baseline="-25000" dirty="0" err="1" smtClean="0"/>
              <a:t>i</a:t>
            </a:r>
            <a:r>
              <a:rPr lang="en-CA" sz="2300" baseline="30000" dirty="0" smtClean="0"/>
              <a:t>(k) </a:t>
            </a:r>
            <a:r>
              <a:rPr lang="en-CA" sz="2300" dirty="0" smtClean="0"/>
              <a:t>: worst-case response time for </a:t>
            </a:r>
            <a:r>
              <a:rPr lang="el-GR" sz="2300" dirty="0" smtClean="0"/>
              <a:t>τ</a:t>
            </a:r>
            <a:r>
              <a:rPr lang="en-US" sz="2300" baseline="-25000" dirty="0" err="1"/>
              <a:t>i</a:t>
            </a:r>
            <a:r>
              <a:rPr lang="en-US" sz="2300" dirty="0" smtClean="0"/>
              <a:t> </a:t>
            </a:r>
            <a:r>
              <a:rPr lang="en-CA" sz="2300" dirty="0" smtClean="0"/>
              <a:t>at step k.</a:t>
            </a:r>
          </a:p>
          <a:p>
            <a:endParaRPr lang="en-CA" sz="2300" dirty="0"/>
          </a:p>
          <a:p>
            <a:pPr marL="0" indent="0">
              <a:buNone/>
            </a:pPr>
            <a:endParaRPr lang="en-CA" sz="2300" dirty="0" smtClean="0"/>
          </a:p>
          <a:p>
            <a:endParaRPr lang="en-CA" sz="2300" dirty="0"/>
          </a:p>
          <a:p>
            <a:endParaRPr lang="en-CA" sz="2300" dirty="0" smtClean="0"/>
          </a:p>
          <a:p>
            <a:endParaRPr lang="en-CA" sz="2300" dirty="0" smtClean="0"/>
          </a:p>
          <a:p>
            <a:endParaRPr lang="en-CA" sz="2300" dirty="0"/>
          </a:p>
          <a:p>
            <a:r>
              <a:rPr lang="en-CA" sz="2300" dirty="0" smtClean="0"/>
              <a:t>If the iteration converges  -&gt; fixed point represents the worst-case response time for the task.</a:t>
            </a:r>
          </a:p>
          <a:p>
            <a:endParaRPr lang="en-CA" sz="2300" dirty="0" smtClean="0"/>
          </a:p>
          <a:p>
            <a:r>
              <a:rPr lang="en-CA" sz="2300" dirty="0" smtClean="0"/>
              <a:t>Key idea:                   is the max # of jobs of  </a:t>
            </a:r>
            <a:r>
              <a:rPr lang="el-GR" sz="2300" dirty="0" smtClean="0"/>
              <a:t>τ</a:t>
            </a:r>
            <a:r>
              <a:rPr lang="en-US" sz="2300" baseline="-25000" dirty="0" err="1" smtClean="0"/>
              <a:t>j</a:t>
            </a:r>
            <a:r>
              <a:rPr lang="en-CA" sz="2300" dirty="0" smtClean="0"/>
              <a:t>  that interferes with </a:t>
            </a:r>
            <a:r>
              <a:rPr lang="el-GR" sz="2300" dirty="0" smtClean="0"/>
              <a:t>τ</a:t>
            </a:r>
            <a:r>
              <a:rPr lang="en-US" sz="2300" baseline="-25000" dirty="0" err="1" smtClean="0"/>
              <a:t>i</a:t>
            </a:r>
            <a:endParaRPr lang="en-CA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32</a:t>
            </a:fld>
            <a:endParaRPr lang="en-C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735" y="1801001"/>
            <a:ext cx="4743450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148" y="5268545"/>
            <a:ext cx="1123174" cy="929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2625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Fixed Priority – Exact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444" y="956930"/>
            <a:ext cx="8960556" cy="5675292"/>
          </a:xfrm>
        </p:spPr>
        <p:txBody>
          <a:bodyPr/>
          <a:lstStyle/>
          <a:p>
            <a:r>
              <a:rPr lang="el-GR" sz="2000" dirty="0"/>
              <a:t>τ</a:t>
            </a:r>
            <a:r>
              <a:rPr lang="en-US" sz="2000" baseline="-25000" dirty="0"/>
              <a:t>1 </a:t>
            </a:r>
            <a:r>
              <a:rPr lang="en-US" sz="2000" dirty="0"/>
              <a:t>(C1 = </a:t>
            </a:r>
            <a:r>
              <a:rPr lang="en-US" sz="2000" dirty="0" smtClean="0"/>
              <a:t>2, </a:t>
            </a:r>
            <a:r>
              <a:rPr lang="en-US" sz="2000" dirty="0"/>
              <a:t>T1 = </a:t>
            </a:r>
            <a:r>
              <a:rPr lang="en-US" sz="2000" dirty="0" smtClean="0"/>
              <a:t>5), </a:t>
            </a:r>
            <a:r>
              <a:rPr lang="el-GR" sz="2000" dirty="0"/>
              <a:t>τ</a:t>
            </a:r>
            <a:r>
              <a:rPr lang="en-US" sz="2000" baseline="-25000" dirty="0"/>
              <a:t>2 </a:t>
            </a:r>
            <a:r>
              <a:rPr lang="en-US" sz="2000" dirty="0"/>
              <a:t>(C2 = 2, T1 = </a:t>
            </a:r>
            <a:r>
              <a:rPr lang="en-US" sz="2000" dirty="0" smtClean="0"/>
              <a:t>9), </a:t>
            </a:r>
            <a:r>
              <a:rPr lang="el-GR" sz="2000" dirty="0"/>
              <a:t>τ</a:t>
            </a:r>
            <a:r>
              <a:rPr lang="en-US" sz="2000" baseline="-25000" dirty="0"/>
              <a:t>2 </a:t>
            </a:r>
            <a:r>
              <a:rPr lang="en-US" sz="2000" dirty="0"/>
              <a:t>(C2 = </a:t>
            </a:r>
            <a:r>
              <a:rPr lang="en-US" sz="2000" dirty="0" smtClean="0"/>
              <a:t>5, </a:t>
            </a:r>
            <a:r>
              <a:rPr lang="en-US" sz="2000" dirty="0"/>
              <a:t>T1 = </a:t>
            </a:r>
            <a:r>
              <a:rPr lang="en-US" sz="2000" dirty="0" smtClean="0"/>
              <a:t>20); U = 0.872 &gt; </a:t>
            </a:r>
            <a:r>
              <a:rPr lang="en-US" sz="2000" dirty="0" err="1" smtClean="0"/>
              <a:t>Ub</a:t>
            </a:r>
            <a:r>
              <a:rPr lang="en-US" sz="2000" dirty="0" smtClean="0"/>
              <a:t>(3) = 0.780</a:t>
            </a:r>
            <a:endParaRPr lang="en-CA" sz="2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33</a:t>
            </a:fld>
            <a:endParaRPr lang="en-CA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3" y="1504950"/>
            <a:ext cx="7381875" cy="535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9260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Fixed Priority – Exact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444" y="956930"/>
            <a:ext cx="8960556" cy="5675292"/>
          </a:xfrm>
        </p:spPr>
        <p:txBody>
          <a:bodyPr/>
          <a:lstStyle/>
          <a:p>
            <a:r>
              <a:rPr lang="el-GR" sz="2000" dirty="0"/>
              <a:t>τ</a:t>
            </a:r>
            <a:r>
              <a:rPr lang="en-US" sz="2000" baseline="-25000" dirty="0"/>
              <a:t>1 </a:t>
            </a:r>
            <a:r>
              <a:rPr lang="en-US" sz="2000" dirty="0"/>
              <a:t>(C1 = </a:t>
            </a:r>
            <a:r>
              <a:rPr lang="en-US" sz="2000" dirty="0" smtClean="0"/>
              <a:t>2, </a:t>
            </a:r>
            <a:r>
              <a:rPr lang="en-US" sz="2000" dirty="0"/>
              <a:t>T1 = </a:t>
            </a:r>
            <a:r>
              <a:rPr lang="en-US" sz="2000" dirty="0" smtClean="0"/>
              <a:t>5), </a:t>
            </a:r>
            <a:r>
              <a:rPr lang="el-GR" sz="2000" dirty="0"/>
              <a:t>τ</a:t>
            </a:r>
            <a:r>
              <a:rPr lang="en-US" sz="2000" baseline="-25000" dirty="0"/>
              <a:t>2 </a:t>
            </a:r>
            <a:r>
              <a:rPr lang="en-US" sz="2000" dirty="0"/>
              <a:t>(C2 = 2, T1 = </a:t>
            </a:r>
            <a:r>
              <a:rPr lang="en-US" sz="2000" dirty="0" smtClean="0"/>
              <a:t>9), </a:t>
            </a:r>
            <a:r>
              <a:rPr lang="el-GR" sz="2000" dirty="0"/>
              <a:t>τ</a:t>
            </a:r>
            <a:r>
              <a:rPr lang="en-US" sz="2000" baseline="-25000" dirty="0"/>
              <a:t>2 </a:t>
            </a:r>
            <a:r>
              <a:rPr lang="en-US" sz="2000" dirty="0"/>
              <a:t>(C2 = </a:t>
            </a:r>
            <a:r>
              <a:rPr lang="en-US" sz="2000" dirty="0" smtClean="0"/>
              <a:t>5, </a:t>
            </a:r>
            <a:r>
              <a:rPr lang="en-US" sz="2000" dirty="0"/>
              <a:t>T1 = </a:t>
            </a:r>
            <a:r>
              <a:rPr lang="en-US" sz="2000" dirty="0" smtClean="0"/>
              <a:t>20); U = 0.872 &gt; </a:t>
            </a:r>
            <a:r>
              <a:rPr lang="en-US" sz="2000" dirty="0" err="1" smtClean="0"/>
              <a:t>Ub</a:t>
            </a:r>
            <a:r>
              <a:rPr lang="en-US" sz="2000" dirty="0" smtClean="0"/>
              <a:t>(3) = 0.780</a:t>
            </a:r>
            <a:endParaRPr lang="en-CA" sz="2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34</a:t>
            </a:fld>
            <a:endParaRPr lang="en-C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3" y="1485900"/>
            <a:ext cx="7305675" cy="537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4496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Fixed Priority – Exact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444" y="956930"/>
            <a:ext cx="8960556" cy="5675292"/>
          </a:xfrm>
        </p:spPr>
        <p:txBody>
          <a:bodyPr/>
          <a:lstStyle/>
          <a:p>
            <a:r>
              <a:rPr lang="el-GR" sz="2000" dirty="0"/>
              <a:t>τ</a:t>
            </a:r>
            <a:r>
              <a:rPr lang="en-US" sz="2000" baseline="-25000" dirty="0"/>
              <a:t>1 </a:t>
            </a:r>
            <a:r>
              <a:rPr lang="en-US" sz="2000" dirty="0"/>
              <a:t>(C1 = </a:t>
            </a:r>
            <a:r>
              <a:rPr lang="en-US" sz="2000" dirty="0" smtClean="0"/>
              <a:t>2, </a:t>
            </a:r>
            <a:r>
              <a:rPr lang="en-US" sz="2000" dirty="0"/>
              <a:t>T1 = </a:t>
            </a:r>
            <a:r>
              <a:rPr lang="en-US" sz="2000" dirty="0" smtClean="0"/>
              <a:t>5), </a:t>
            </a:r>
            <a:r>
              <a:rPr lang="el-GR" sz="2000" dirty="0"/>
              <a:t>τ</a:t>
            </a:r>
            <a:r>
              <a:rPr lang="en-US" sz="2000" baseline="-25000" dirty="0"/>
              <a:t>2 </a:t>
            </a:r>
            <a:r>
              <a:rPr lang="en-US" sz="2000" dirty="0"/>
              <a:t>(C2 = 2, T1 = </a:t>
            </a:r>
            <a:r>
              <a:rPr lang="en-US" sz="2000" dirty="0" smtClean="0"/>
              <a:t>9), </a:t>
            </a:r>
            <a:r>
              <a:rPr lang="el-GR" sz="2000" dirty="0"/>
              <a:t>τ</a:t>
            </a:r>
            <a:r>
              <a:rPr lang="en-US" sz="2000" baseline="-25000" dirty="0"/>
              <a:t>2 </a:t>
            </a:r>
            <a:r>
              <a:rPr lang="en-US" sz="2000" dirty="0"/>
              <a:t>(C2 = </a:t>
            </a:r>
            <a:r>
              <a:rPr lang="en-US" sz="2000" dirty="0" smtClean="0"/>
              <a:t>5, </a:t>
            </a:r>
            <a:r>
              <a:rPr lang="en-US" sz="2000" dirty="0"/>
              <a:t>T1 = </a:t>
            </a:r>
            <a:r>
              <a:rPr lang="en-US" sz="2000" dirty="0" smtClean="0"/>
              <a:t>20); U = 0.872 &gt; </a:t>
            </a:r>
            <a:r>
              <a:rPr lang="en-US" sz="2000" dirty="0" err="1" smtClean="0"/>
              <a:t>Ub</a:t>
            </a:r>
            <a:r>
              <a:rPr lang="en-US" sz="2000" dirty="0" smtClean="0"/>
              <a:t>(3) = 0.780</a:t>
            </a:r>
            <a:endParaRPr lang="en-CA" sz="2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35</a:t>
            </a:fld>
            <a:endParaRPr lang="en-C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8" y="1524000"/>
            <a:ext cx="7248525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4496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Fixed Priority – Exact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444" y="956930"/>
            <a:ext cx="8960556" cy="5675292"/>
          </a:xfrm>
        </p:spPr>
        <p:txBody>
          <a:bodyPr/>
          <a:lstStyle/>
          <a:p>
            <a:r>
              <a:rPr lang="el-GR" sz="2000" dirty="0"/>
              <a:t>τ</a:t>
            </a:r>
            <a:r>
              <a:rPr lang="en-US" sz="2000" baseline="-25000" dirty="0"/>
              <a:t>1 </a:t>
            </a:r>
            <a:r>
              <a:rPr lang="en-US" sz="2000" dirty="0"/>
              <a:t>(C1 = </a:t>
            </a:r>
            <a:r>
              <a:rPr lang="en-US" sz="2000" dirty="0" smtClean="0"/>
              <a:t>2, </a:t>
            </a:r>
            <a:r>
              <a:rPr lang="en-US" sz="2000" dirty="0"/>
              <a:t>T1 = </a:t>
            </a:r>
            <a:r>
              <a:rPr lang="en-US" sz="2000" dirty="0" smtClean="0"/>
              <a:t>5), </a:t>
            </a:r>
            <a:r>
              <a:rPr lang="el-GR" sz="2000" dirty="0"/>
              <a:t>τ</a:t>
            </a:r>
            <a:r>
              <a:rPr lang="en-US" sz="2000" baseline="-25000" dirty="0"/>
              <a:t>2 </a:t>
            </a:r>
            <a:r>
              <a:rPr lang="en-US" sz="2000" dirty="0"/>
              <a:t>(C2 = 2, T1 = </a:t>
            </a:r>
            <a:r>
              <a:rPr lang="en-US" sz="2000" dirty="0" smtClean="0"/>
              <a:t>9), </a:t>
            </a:r>
            <a:r>
              <a:rPr lang="el-GR" sz="2000" dirty="0"/>
              <a:t>τ</a:t>
            </a:r>
            <a:r>
              <a:rPr lang="en-US" sz="2000" baseline="-25000" dirty="0"/>
              <a:t>2 </a:t>
            </a:r>
            <a:r>
              <a:rPr lang="en-US" sz="2000" dirty="0"/>
              <a:t>(C2 = </a:t>
            </a:r>
            <a:r>
              <a:rPr lang="en-US" sz="2000" dirty="0" smtClean="0"/>
              <a:t>5, </a:t>
            </a:r>
            <a:r>
              <a:rPr lang="en-US" sz="2000" dirty="0"/>
              <a:t>T1 = </a:t>
            </a:r>
            <a:r>
              <a:rPr lang="en-US" sz="2000" dirty="0" smtClean="0"/>
              <a:t>20); U = 0.872 &gt; </a:t>
            </a:r>
            <a:r>
              <a:rPr lang="en-US" sz="2000" dirty="0" err="1" smtClean="0"/>
              <a:t>Ub</a:t>
            </a:r>
            <a:r>
              <a:rPr lang="en-US" sz="2000" dirty="0" smtClean="0"/>
              <a:t>(3) = 0.780</a:t>
            </a:r>
            <a:endParaRPr lang="en-CA" sz="2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36</a:t>
            </a:fld>
            <a:endParaRPr lang="en-CA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8" y="1581150"/>
            <a:ext cx="7248525" cy="527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4496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99460"/>
            <a:ext cx="8565158" cy="5472224"/>
          </a:xfrm>
        </p:spPr>
        <p:txBody>
          <a:bodyPr/>
          <a:lstStyle/>
          <a:p>
            <a:r>
              <a:rPr lang="en-US" sz="2800" dirty="0" smtClean="0"/>
              <a:t>Introduction and Task Model</a:t>
            </a:r>
          </a:p>
          <a:p>
            <a:r>
              <a:rPr lang="en-US" sz="2800" dirty="0" smtClean="0"/>
              <a:t>Uniprocessor Real-Time Scheduling</a:t>
            </a:r>
          </a:p>
          <a:p>
            <a:endParaRPr lang="en-US" sz="2800" dirty="0" smtClean="0"/>
          </a:p>
          <a:p>
            <a:r>
              <a:rPr lang="en-US" sz="2800" b="1" dirty="0"/>
              <a:t>Scheduling and Control </a:t>
            </a:r>
            <a:r>
              <a:rPr lang="en-US" sz="2800" b="1" dirty="0" smtClean="0"/>
              <a:t>Quality</a:t>
            </a:r>
          </a:p>
          <a:p>
            <a:endParaRPr lang="en-US" sz="2800" dirty="0" smtClean="0"/>
          </a:p>
          <a:p>
            <a:r>
              <a:rPr lang="en-US" sz="2800" dirty="0" smtClean="0"/>
              <a:t>Priority Inversion and Resource Sharing</a:t>
            </a:r>
          </a:p>
          <a:p>
            <a:r>
              <a:rPr lang="en-US" sz="2800" dirty="0" smtClean="0"/>
              <a:t>Aperiodic Task Scheduling</a:t>
            </a:r>
          </a:p>
          <a:p>
            <a:endParaRPr lang="en-US" sz="2800" dirty="0" smtClean="0"/>
          </a:p>
          <a:p>
            <a:r>
              <a:rPr lang="en-US" sz="2800" dirty="0" smtClean="0"/>
              <a:t>Multiprocessor Scheduling</a:t>
            </a:r>
          </a:p>
          <a:p>
            <a:r>
              <a:rPr lang="en-US" sz="2800" dirty="0" smtClean="0"/>
              <a:t>The End-to-End </a:t>
            </a:r>
            <a:r>
              <a:rPr lang="en-US" sz="2800" dirty="0"/>
              <a:t>D</a:t>
            </a:r>
            <a:r>
              <a:rPr lang="en-US" sz="2800" dirty="0" smtClean="0"/>
              <a:t>elay Problem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36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Scheduling and Control Quality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We mentioned that typical periodic task = digital controller.</a:t>
            </a:r>
          </a:p>
          <a:p>
            <a:r>
              <a:rPr lang="en-CA" dirty="0" smtClean="0"/>
              <a:t>In practice, the quality of the control depends on:</a:t>
            </a:r>
          </a:p>
          <a:p>
            <a:pPr lvl="1"/>
            <a:r>
              <a:rPr lang="en-CA" dirty="0" smtClean="0"/>
              <a:t>Frequency of sensing/actuation (i.e. frequency of control)</a:t>
            </a:r>
          </a:p>
          <a:p>
            <a:pPr lvl="1"/>
            <a:r>
              <a:rPr lang="en-CA" dirty="0" smtClean="0"/>
              <a:t>Delay in actuation </a:t>
            </a:r>
            <a:r>
              <a:rPr lang="en-CA" dirty="0" err="1" smtClean="0"/>
              <a:t>wrt</a:t>
            </a:r>
            <a:r>
              <a:rPr lang="en-CA" dirty="0" smtClean="0"/>
              <a:t> sensing.</a:t>
            </a:r>
          </a:p>
          <a:p>
            <a:endParaRPr lang="en-CA" dirty="0"/>
          </a:p>
          <a:p>
            <a:r>
              <a:rPr lang="en-CA" dirty="0" smtClean="0"/>
              <a:t>Scheduling decisions should take control quality into account…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38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89907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99460"/>
            <a:ext cx="8565158" cy="5472224"/>
          </a:xfrm>
        </p:spPr>
        <p:txBody>
          <a:bodyPr/>
          <a:lstStyle/>
          <a:p>
            <a:r>
              <a:rPr lang="en-US" sz="2800" dirty="0" smtClean="0"/>
              <a:t>Introduction and Task Model</a:t>
            </a:r>
          </a:p>
          <a:p>
            <a:r>
              <a:rPr lang="en-US" sz="2800" dirty="0" smtClean="0"/>
              <a:t>Uniprocessor Real-Time Scheduling</a:t>
            </a:r>
          </a:p>
          <a:p>
            <a:endParaRPr lang="en-US" sz="2800" dirty="0" smtClean="0"/>
          </a:p>
          <a:p>
            <a:r>
              <a:rPr lang="en-US" sz="2800" dirty="0"/>
              <a:t>Scheduling and Control </a:t>
            </a:r>
            <a:r>
              <a:rPr lang="en-US" sz="2800" dirty="0" smtClean="0"/>
              <a:t>Quality</a:t>
            </a:r>
          </a:p>
          <a:p>
            <a:endParaRPr lang="en-US" sz="2800" dirty="0" smtClean="0"/>
          </a:p>
          <a:p>
            <a:r>
              <a:rPr lang="en-US" sz="2800" b="1" dirty="0" smtClean="0"/>
              <a:t>Priority Inversion and Resource Sharing</a:t>
            </a:r>
          </a:p>
          <a:p>
            <a:r>
              <a:rPr lang="en-US" sz="2800" dirty="0" smtClean="0"/>
              <a:t>Aperiodic Task Scheduling</a:t>
            </a:r>
          </a:p>
          <a:p>
            <a:endParaRPr lang="en-US" sz="2800" dirty="0" smtClean="0"/>
          </a:p>
          <a:p>
            <a:r>
              <a:rPr lang="en-US" sz="2800" dirty="0" smtClean="0"/>
              <a:t>Multiprocessor Scheduling</a:t>
            </a:r>
          </a:p>
          <a:p>
            <a:r>
              <a:rPr lang="en-US" sz="2800" dirty="0" smtClean="0"/>
              <a:t>The End-to-End </a:t>
            </a:r>
            <a:r>
              <a:rPr lang="en-US" sz="2800" dirty="0"/>
              <a:t>D</a:t>
            </a:r>
            <a:r>
              <a:rPr lang="en-US" sz="2800" dirty="0" smtClean="0"/>
              <a:t>elay Problem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312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1174750" y="1182688"/>
            <a:ext cx="7512050" cy="2417762"/>
          </a:xfrm>
        </p:spPr>
        <p:txBody>
          <a:bodyPr/>
          <a:lstStyle/>
          <a:p>
            <a:pPr eaLnBrk="1" hangingPunct="1"/>
            <a:r>
              <a:rPr lang="en-US" dirty="0" smtClean="0"/>
              <a:t>Intro to Real-Time Systems</a:t>
            </a:r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>
          <a:xfrm>
            <a:off x="3240088" y="3684588"/>
            <a:ext cx="4967287" cy="1168400"/>
          </a:xfrm>
        </p:spPr>
        <p:txBody>
          <a:bodyPr/>
          <a:lstStyle/>
          <a:p>
            <a:pPr eaLnBrk="1" hangingPunct="1"/>
            <a:r>
              <a:rPr lang="en-US" dirty="0" smtClean="0"/>
              <a:t>Rodolfo </a:t>
            </a:r>
            <a:r>
              <a:rPr lang="en-US" dirty="0" err="1" smtClean="0"/>
              <a:t>Pellizzoni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Mutual Exclusion and Priority Inversion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117" y="1184394"/>
            <a:ext cx="8755529" cy="567360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Real-time tasks often communicate through shared memory.</a:t>
            </a:r>
          </a:p>
          <a:p>
            <a:pPr lvl="1"/>
            <a:r>
              <a:rPr lang="en-US" sz="2800" dirty="0" smtClean="0"/>
              <a:t>Each shared data structure is called a resource.</a:t>
            </a:r>
          </a:p>
          <a:p>
            <a:r>
              <a:rPr lang="en-US" sz="2800" dirty="0" smtClean="0"/>
              <a:t>Mutual exclusion is enforced by semaphores protecting critical sections A, B, … (sometimes S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…, S</a:t>
            </a:r>
            <a:r>
              <a:rPr lang="en-US" sz="2800" baseline="-25000" dirty="0"/>
              <a:t>K</a:t>
            </a:r>
            <a:r>
              <a:rPr lang="en-US" sz="2800" dirty="0" smtClean="0"/>
              <a:t>).</a:t>
            </a:r>
          </a:p>
          <a:p>
            <a:r>
              <a:rPr lang="en-US" sz="2800" dirty="0" smtClean="0"/>
              <a:t>Priority inversion: high </a:t>
            </a:r>
            <a:r>
              <a:rPr lang="en-US" sz="2800" dirty="0" err="1" smtClean="0"/>
              <a:t>prio</a:t>
            </a:r>
            <a:r>
              <a:rPr lang="en-US" sz="2800" dirty="0" smtClean="0"/>
              <a:t> task is blocked (waits for) low </a:t>
            </a:r>
            <a:r>
              <a:rPr lang="en-US" sz="2800" dirty="0" err="1" smtClean="0"/>
              <a:t>prio</a:t>
            </a:r>
            <a:r>
              <a:rPr lang="en-US" sz="2800" dirty="0" smtClean="0"/>
              <a:t> task.</a:t>
            </a:r>
          </a:p>
          <a:p>
            <a:r>
              <a:rPr lang="en-US" sz="2800" dirty="0" smtClean="0"/>
              <a:t>Priority inversion is inevitable…</a:t>
            </a:r>
          </a:p>
          <a:p>
            <a:r>
              <a:rPr lang="en-US" sz="2800" dirty="0" smtClean="0"/>
              <a:t>… but if we use normal semaphores, we get </a:t>
            </a:r>
            <a:r>
              <a:rPr lang="en-US" sz="2800" u="sng" dirty="0" smtClean="0"/>
              <a:t>unbounded</a:t>
            </a:r>
            <a:r>
              <a:rPr lang="en-US" sz="2800" dirty="0" smtClean="0"/>
              <a:t> priority inversion.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892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Unbounded Priority Inversion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41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536995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24117" y="1184394"/>
            <a:ext cx="8755529" cy="5673605"/>
          </a:xfrm>
        </p:spPr>
        <p:txBody>
          <a:bodyPr>
            <a:normAutofit/>
          </a:bodyPr>
          <a:lstStyle/>
          <a:p>
            <a:r>
              <a:rPr lang="en-US" dirty="0" smtClean="0"/>
              <a:t>High </a:t>
            </a:r>
            <a:r>
              <a:rPr lang="en-US" dirty="0" err="1" smtClean="0"/>
              <a:t>prio</a:t>
            </a:r>
            <a:r>
              <a:rPr lang="en-US" dirty="0" smtClean="0"/>
              <a:t> task is delayed by execution of tasks outside critical sections.</a:t>
            </a:r>
          </a:p>
          <a:p>
            <a:r>
              <a:rPr lang="en-US" dirty="0" smtClean="0"/>
              <a:t>w(A): lock semaphore (wait). s(A): unlock semaphore (signal). 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33400" y="5943600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41920" y="5611906"/>
            <a:ext cx="683255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759568" y="58946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89520" y="59899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088525" y="59436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3611" y="5447274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33400" y="5165930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41921" y="4808888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768089" y="4759973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2132" y="4312562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22" name="Rectangle 21"/>
          <p:cNvSpPr/>
          <p:nvPr/>
        </p:nvSpPr>
        <p:spPr>
          <a:xfrm>
            <a:off x="2632636" y="4450300"/>
            <a:ext cx="1984187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41921" y="3778201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568824" y="3398674"/>
            <a:ext cx="68729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768089" y="3729286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72132" y="3281875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1568824" y="2977981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225176" y="5611906"/>
            <a:ext cx="343648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256119" y="5611906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2632637" y="4004324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616823" y="5611906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975411" y="3398674"/>
            <a:ext cx="358588" cy="37952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333999" y="3398674"/>
            <a:ext cx="68729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970493" y="5611906"/>
            <a:ext cx="1007036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5629836" y="3062150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573804" y="3281875"/>
            <a:ext cx="447489" cy="5232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629836" y="3281876"/>
            <a:ext cx="340657" cy="52321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6294717" y="2640036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6712753" y="2593788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resource A</a:t>
            </a:r>
            <a:endParaRPr lang="en-US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889198" y="5192963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4680949" y="5211796"/>
            <a:ext cx="58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(A)</a:t>
            </a:r>
            <a:endParaRPr lang="en-US" sz="2000" dirty="0"/>
          </a:p>
        </p:txBody>
      </p:sp>
      <p:sp>
        <p:nvSpPr>
          <p:cNvPr id="59" name="TextBox 58"/>
          <p:cNvSpPr txBox="1"/>
          <p:nvPr/>
        </p:nvSpPr>
        <p:spPr>
          <a:xfrm>
            <a:off x="5036550" y="2998564"/>
            <a:ext cx="58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(A)</a:t>
            </a:r>
            <a:endParaRPr lang="en-US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1961656" y="2993638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61" name="TextBox 60"/>
          <p:cNvSpPr txBox="1"/>
          <p:nvPr/>
        </p:nvSpPr>
        <p:spPr>
          <a:xfrm>
            <a:off x="4742088" y="3912452"/>
            <a:ext cx="2000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blocks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1</a:t>
            </a:r>
            <a:r>
              <a:rPr lang="en-US" sz="2400" dirty="0" smtClean="0"/>
              <a:t>!</a:t>
            </a:r>
            <a:endParaRPr lang="en-US" sz="2400" dirty="0"/>
          </a:p>
        </p:txBody>
      </p:sp>
      <p:cxnSp>
        <p:nvCxnSpPr>
          <p:cNvPr id="62" name="Straight Arrow Connector 61"/>
          <p:cNvCxnSpPr/>
          <p:nvPr/>
        </p:nvCxnSpPr>
        <p:spPr>
          <a:xfrm flipH="1">
            <a:off x="4502919" y="4222499"/>
            <a:ext cx="356060" cy="1337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1232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Unbounded Priority Inversion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42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032840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24117" y="1184394"/>
            <a:ext cx="8755529" cy="5673605"/>
          </a:xfrm>
        </p:spPr>
        <p:txBody>
          <a:bodyPr>
            <a:normAutofit/>
          </a:bodyPr>
          <a:lstStyle/>
          <a:p>
            <a:r>
              <a:rPr lang="en-US" dirty="0" smtClean="0"/>
              <a:t>Is this a problem?</a:t>
            </a:r>
          </a:p>
          <a:p>
            <a:r>
              <a:rPr lang="en-US" dirty="0" smtClean="0"/>
              <a:t>Yes! Mars Pathfinder died because of it.</a:t>
            </a:r>
          </a:p>
          <a:p>
            <a:r>
              <a:rPr lang="en-US" dirty="0" smtClean="0"/>
              <a:t>Luckily, they “patched” the OS remotely.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33400" y="5943600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41920" y="5611906"/>
            <a:ext cx="683255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759568" y="58946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89520" y="59899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088525" y="59436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3611" y="5447274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33400" y="5165930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41921" y="4808888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768089" y="4759973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2132" y="4312562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22" name="Rectangle 21"/>
          <p:cNvSpPr/>
          <p:nvPr/>
        </p:nvSpPr>
        <p:spPr>
          <a:xfrm>
            <a:off x="2632636" y="4450300"/>
            <a:ext cx="1984187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41921" y="3778201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568824" y="3398674"/>
            <a:ext cx="68729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768089" y="3729286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72132" y="3281875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1568824" y="2977981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225176" y="5611906"/>
            <a:ext cx="343648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256119" y="5611906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2632637" y="4004324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616823" y="5611906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975411" y="3398674"/>
            <a:ext cx="358588" cy="37952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333999" y="3398674"/>
            <a:ext cx="68729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970493" y="5611906"/>
            <a:ext cx="1007036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5629836" y="3062150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573804" y="3281875"/>
            <a:ext cx="447489" cy="5232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629836" y="3281876"/>
            <a:ext cx="340657" cy="52321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6294717" y="2640036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6712753" y="2593788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resource A</a:t>
            </a:r>
            <a:endParaRPr lang="en-US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889198" y="5192963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4680949" y="5211796"/>
            <a:ext cx="58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(A)</a:t>
            </a:r>
            <a:endParaRPr lang="en-US" sz="2000" dirty="0"/>
          </a:p>
        </p:txBody>
      </p:sp>
      <p:sp>
        <p:nvSpPr>
          <p:cNvPr id="59" name="TextBox 58"/>
          <p:cNvSpPr txBox="1"/>
          <p:nvPr/>
        </p:nvSpPr>
        <p:spPr>
          <a:xfrm>
            <a:off x="5036550" y="2998564"/>
            <a:ext cx="58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(A)</a:t>
            </a:r>
            <a:endParaRPr lang="en-US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1961656" y="2993638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61" name="TextBox 60"/>
          <p:cNvSpPr txBox="1"/>
          <p:nvPr/>
        </p:nvSpPr>
        <p:spPr>
          <a:xfrm>
            <a:off x="4742088" y="3912452"/>
            <a:ext cx="2000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blocks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1</a:t>
            </a:r>
            <a:r>
              <a:rPr lang="en-US" sz="2400" dirty="0" smtClean="0"/>
              <a:t>!</a:t>
            </a:r>
            <a:endParaRPr lang="en-US" sz="2400" dirty="0"/>
          </a:p>
        </p:txBody>
      </p:sp>
      <p:cxnSp>
        <p:nvCxnSpPr>
          <p:cNvPr id="62" name="Straight Arrow Connector 61"/>
          <p:cNvCxnSpPr/>
          <p:nvPr/>
        </p:nvCxnSpPr>
        <p:spPr>
          <a:xfrm flipH="1">
            <a:off x="4502919" y="4222499"/>
            <a:ext cx="356060" cy="1337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6016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Priority Inheritance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824"/>
            <a:ext cx="8229600" cy="481133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Works for fixed-priority scheduling (ex: RM).</a:t>
            </a:r>
          </a:p>
          <a:p>
            <a:r>
              <a:rPr lang="en-US" sz="2800" dirty="0" smtClean="0"/>
              <a:t>While </a:t>
            </a:r>
            <a:r>
              <a:rPr lang="el-GR" sz="2800" dirty="0" smtClean="0"/>
              <a:t>τ</a:t>
            </a:r>
            <a:r>
              <a:rPr lang="en-US" sz="2800" baseline="-25000" dirty="0" err="1" smtClean="0"/>
              <a:t>i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blocks higher priority task </a:t>
            </a:r>
            <a:r>
              <a:rPr lang="el-GR" sz="2800" dirty="0" smtClean="0"/>
              <a:t>τ</a:t>
            </a:r>
            <a:r>
              <a:rPr lang="en-US" sz="2800" baseline="-25000" dirty="0" smtClean="0"/>
              <a:t>j</a:t>
            </a:r>
            <a:r>
              <a:rPr lang="en-US" sz="2800" dirty="0" smtClean="0"/>
              <a:t>, </a:t>
            </a:r>
            <a:r>
              <a:rPr lang="el-GR" sz="2800" dirty="0" smtClean="0"/>
              <a:t>τ</a:t>
            </a:r>
            <a:r>
              <a:rPr lang="en-US" sz="2800" baseline="-25000" dirty="0" err="1" smtClean="0"/>
              <a:t>i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inherits the priority of </a:t>
            </a:r>
            <a:r>
              <a:rPr lang="el-GR" sz="2800" dirty="0" smtClean="0"/>
              <a:t>τ</a:t>
            </a:r>
            <a:r>
              <a:rPr lang="en-US" sz="2800" baseline="-25000" dirty="0" smtClean="0"/>
              <a:t>j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Inheritance is transitive </a:t>
            </a:r>
          </a:p>
          <a:p>
            <a:pPr lvl="1"/>
            <a:r>
              <a:rPr lang="en-US" sz="2800" dirty="0" smtClean="0"/>
              <a:t>If </a:t>
            </a:r>
            <a:r>
              <a:rPr lang="el-GR" sz="2800" dirty="0" smtClean="0"/>
              <a:t>τ</a:t>
            </a:r>
            <a:r>
              <a:rPr lang="en-US" sz="2800" baseline="-25000" dirty="0" smtClean="0"/>
              <a:t>k </a:t>
            </a:r>
            <a:r>
              <a:rPr lang="en-US" sz="2800" dirty="0" smtClean="0"/>
              <a:t>blocks </a:t>
            </a:r>
            <a:r>
              <a:rPr lang="el-GR" sz="2800" dirty="0" smtClean="0"/>
              <a:t>τ</a:t>
            </a:r>
            <a:r>
              <a:rPr lang="en-US" sz="2800" baseline="-25000" dirty="0"/>
              <a:t>i</a:t>
            </a:r>
            <a:r>
              <a:rPr lang="en-US" sz="2800" baseline="-25000" dirty="0" smtClean="0"/>
              <a:t>,</a:t>
            </a:r>
            <a:r>
              <a:rPr lang="en-US" sz="2800" dirty="0" smtClean="0"/>
              <a:t> </a:t>
            </a:r>
            <a:r>
              <a:rPr lang="el-GR" sz="2800" dirty="0" smtClean="0"/>
              <a:t>τ</a:t>
            </a:r>
            <a:r>
              <a:rPr lang="en-US" sz="2800" baseline="-25000" dirty="0" smtClean="0"/>
              <a:t>k </a:t>
            </a:r>
            <a:r>
              <a:rPr lang="en-US" sz="2800" dirty="0" smtClean="0"/>
              <a:t>inherits the priority of </a:t>
            </a:r>
            <a:r>
              <a:rPr lang="el-GR" sz="2800" dirty="0" smtClean="0"/>
              <a:t>τ</a:t>
            </a:r>
            <a:r>
              <a:rPr lang="en-US" sz="2800" baseline="-25000" dirty="0" smtClean="0"/>
              <a:t>j</a:t>
            </a:r>
            <a:r>
              <a:rPr lang="en-US" sz="2800" dirty="0" smtClean="0"/>
              <a:t> through </a:t>
            </a:r>
            <a:r>
              <a:rPr lang="el-GR" sz="2800" dirty="0" smtClean="0"/>
              <a:t>τ</a:t>
            </a:r>
            <a:r>
              <a:rPr lang="en-US" sz="2800" baseline="-25000" dirty="0" err="1" smtClean="0"/>
              <a:t>i</a:t>
            </a:r>
            <a:r>
              <a:rPr lang="en-US" sz="2800" baseline="-25000" dirty="0" smtClean="0"/>
              <a:t>.</a:t>
            </a:r>
          </a:p>
          <a:p>
            <a:r>
              <a:rPr lang="en-US" sz="2800" dirty="0" smtClean="0"/>
              <a:t>Avoids both unbounded priority inversion and deadlock (the latter only if there are no nested resources).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460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Priority </a:t>
            </a:r>
            <a:r>
              <a:rPr lang="en-US" dirty="0"/>
              <a:t>Inheritance Protocol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44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112458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533400" y="5943600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41920" y="5611906"/>
            <a:ext cx="683255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759568" y="58946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9520" y="59899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088525" y="59436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3611" y="5447274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33400" y="5165930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2256118" y="4808888"/>
            <a:ext cx="6655851" cy="535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768089" y="4759973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843963" y="4339170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3962159" y="4477194"/>
            <a:ext cx="1984187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41921" y="3778201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568824" y="3398674"/>
            <a:ext cx="68729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768089" y="3729286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72132" y="3281875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568824" y="2977981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225176" y="5611906"/>
            <a:ext cx="343648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256119" y="5611906"/>
            <a:ext cx="628902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570570" y="4031075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885021" y="3425568"/>
            <a:ext cx="358588" cy="37952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243609" y="3446507"/>
            <a:ext cx="68729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970493" y="5611906"/>
            <a:ext cx="1007036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5629836" y="3062150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324600" y="2286000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742636" y="2239752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resource A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889198" y="5192963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2678833" y="5211796"/>
            <a:ext cx="58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(A)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2973295" y="2998564"/>
            <a:ext cx="58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(A)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1961656" y="2993638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185121" y="4040072"/>
            <a:ext cx="16930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3</a:t>
            </a:r>
            <a:r>
              <a:rPr lang="en-US" sz="2400" dirty="0" smtClean="0"/>
              <a:t> inherits </a:t>
            </a:r>
          </a:p>
          <a:p>
            <a:r>
              <a:rPr lang="en-US" sz="2400" dirty="0" smtClean="0"/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priority</a:t>
            </a:r>
            <a:endParaRPr lang="en-US" sz="2400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1568824" y="4759973"/>
            <a:ext cx="618785" cy="833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3328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Priority </a:t>
            </a:r>
            <a:r>
              <a:rPr lang="en-US" dirty="0"/>
              <a:t>Inheritance Protocol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45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078472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533400" y="5943600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41920" y="5611906"/>
            <a:ext cx="683255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759568" y="58946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9520" y="59899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088525" y="59436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3611" y="5447274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33400" y="5165930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33400" y="4808888"/>
            <a:ext cx="8378569" cy="268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768089" y="4759973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84745" y="4394878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3962159" y="4477194"/>
            <a:ext cx="1984187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41921" y="3778201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568824" y="3398674"/>
            <a:ext cx="68729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768089" y="3729286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72132" y="3281875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568824" y="2977981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225176" y="5611906"/>
            <a:ext cx="343648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256119" y="5611906"/>
            <a:ext cx="628902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570570" y="4031075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885021" y="3425568"/>
            <a:ext cx="358588" cy="37952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243609" y="3446507"/>
            <a:ext cx="68729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970493" y="5611906"/>
            <a:ext cx="1007036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5629836" y="3062150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324600" y="2286000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742636" y="2239752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resource A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889198" y="5192963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2678833" y="5211796"/>
            <a:ext cx="58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(A)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2973295" y="2998564"/>
            <a:ext cx="58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(A)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1961656" y="2993638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1132447" y="1391253"/>
            <a:ext cx="42223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2</a:t>
            </a:r>
            <a:r>
              <a:rPr lang="en-US" sz="2400" dirty="0" smtClean="0"/>
              <a:t> suffers </a:t>
            </a:r>
            <a:r>
              <a:rPr lang="en-US" sz="2400" u="sng" dirty="0" smtClean="0"/>
              <a:t>indirect blocking </a:t>
            </a:r>
            <a:r>
              <a:rPr lang="en-US" sz="2400" dirty="0" smtClean="0"/>
              <a:t>here – blocked by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3</a:t>
            </a:r>
            <a:r>
              <a:rPr lang="en-US" sz="2400" dirty="0" smtClean="0"/>
              <a:t> because of a resource shared with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2445530" y="2526950"/>
            <a:ext cx="309392" cy="20738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570570" y="4656488"/>
            <a:ext cx="3144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0219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Nested 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46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826837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533400" y="5600822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41921" y="5269128"/>
            <a:ext cx="347278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759568" y="5551907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9520" y="5647122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088525" y="5600822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3611" y="5104496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4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33400" y="4823152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12573" y="3284984"/>
            <a:ext cx="8617323" cy="535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768089" y="441719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14820" y="2792445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59849" y="4461896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225177" y="4050371"/>
            <a:ext cx="384286" cy="38899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786017" y="4412981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90060" y="3965570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243103" y="3648386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881528" y="5256072"/>
            <a:ext cx="343648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1928648" y="2567175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286963" y="2953290"/>
            <a:ext cx="1011835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660644" y="3815743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265152" y="1173800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683188" y="1127552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resource A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 rot="16200000">
            <a:off x="559849" y="4733021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33399" y="2294134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3610" y="1797808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5989315" y="1621087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6324600" y="1630169"/>
            <a:ext cx="358588" cy="30558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742636" y="1583921"/>
            <a:ext cx="1658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resource B</a:t>
            </a:r>
            <a:endParaRPr lang="en-US" sz="2400" dirty="0"/>
          </a:p>
        </p:txBody>
      </p:sp>
      <p:sp>
        <p:nvSpPr>
          <p:cNvPr id="50" name="Rectangle 49"/>
          <p:cNvSpPr/>
          <p:nvPr/>
        </p:nvSpPr>
        <p:spPr>
          <a:xfrm>
            <a:off x="1913844" y="2969457"/>
            <a:ext cx="1022420" cy="3635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2917486" y="1471975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2919526" y="1934357"/>
            <a:ext cx="347278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 rot="16200000">
            <a:off x="2934822" y="1430114"/>
            <a:ext cx="663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w(B)</a:t>
            </a:r>
            <a:endParaRPr lang="en-US" sz="2000" dirty="0"/>
          </a:p>
        </p:txBody>
      </p:sp>
      <p:sp>
        <p:nvSpPr>
          <p:cNvPr id="57" name="Rectangle 56"/>
          <p:cNvSpPr/>
          <p:nvPr/>
        </p:nvSpPr>
        <p:spPr>
          <a:xfrm>
            <a:off x="1609462" y="4084078"/>
            <a:ext cx="289702" cy="3377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4603307" y="1928293"/>
            <a:ext cx="328499" cy="32518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 rot="16200000">
            <a:off x="4616910" y="1466449"/>
            <a:ext cx="582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(B)</a:t>
            </a:r>
            <a:endParaRPr lang="en-US" sz="2000" dirty="0"/>
          </a:p>
        </p:txBody>
      </p:sp>
      <p:sp>
        <p:nvSpPr>
          <p:cNvPr id="61" name="Rectangle 60"/>
          <p:cNvSpPr/>
          <p:nvPr/>
        </p:nvSpPr>
        <p:spPr>
          <a:xfrm>
            <a:off x="6265152" y="4075604"/>
            <a:ext cx="342969" cy="3889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582343" y="5219240"/>
            <a:ext cx="343648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 rot="16200000">
            <a:off x="3640325" y="4733020"/>
            <a:ext cx="5918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s(A)</a:t>
            </a:r>
            <a:endParaRPr lang="en-US" sz="2000" dirty="0"/>
          </a:p>
        </p:txBody>
      </p:sp>
      <p:sp>
        <p:nvSpPr>
          <p:cNvPr id="66" name="Rectangle 65"/>
          <p:cNvSpPr/>
          <p:nvPr/>
        </p:nvSpPr>
        <p:spPr>
          <a:xfrm>
            <a:off x="6623740" y="5219240"/>
            <a:ext cx="1036904" cy="3684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4941245" y="1903591"/>
            <a:ext cx="333651" cy="3889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6948264" y="2632933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8676456" y="4968971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 rot="16200000">
            <a:off x="2841070" y="4637187"/>
            <a:ext cx="846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τ</a:t>
            </a:r>
            <a:r>
              <a:rPr lang="en-US" sz="2000" baseline="-25000" dirty="0"/>
              <a:t>1</a:t>
            </a:r>
            <a:r>
              <a:rPr lang="en-US" sz="2000" dirty="0" smtClean="0"/>
              <a:t> </a:t>
            </a:r>
            <a:r>
              <a:rPr lang="en-US" sz="2000" dirty="0" err="1" smtClean="0"/>
              <a:t>prio</a:t>
            </a:r>
            <a:endParaRPr lang="en-US" sz="2000" dirty="0"/>
          </a:p>
        </p:txBody>
      </p:sp>
      <p:sp>
        <p:nvSpPr>
          <p:cNvPr id="71" name="TextBox 70"/>
          <p:cNvSpPr txBox="1"/>
          <p:nvPr/>
        </p:nvSpPr>
        <p:spPr>
          <a:xfrm rot="16200000">
            <a:off x="3151080" y="5838712"/>
            <a:ext cx="846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τ</a:t>
            </a:r>
            <a:r>
              <a:rPr lang="en-US" sz="2000" baseline="-25000" dirty="0"/>
              <a:t>1</a:t>
            </a:r>
            <a:r>
              <a:rPr lang="en-US" sz="2000" dirty="0" smtClean="0"/>
              <a:t> </a:t>
            </a:r>
            <a:r>
              <a:rPr lang="en-US" sz="2000" dirty="0" err="1" smtClean="0"/>
              <a:t>prio</a:t>
            </a:r>
            <a:endParaRPr lang="en-US" sz="2000" dirty="0"/>
          </a:p>
        </p:txBody>
      </p:sp>
      <p:sp>
        <p:nvSpPr>
          <p:cNvPr id="72" name="TextBox 71"/>
          <p:cNvSpPr txBox="1"/>
          <p:nvPr/>
        </p:nvSpPr>
        <p:spPr>
          <a:xfrm rot="16200000">
            <a:off x="4197881" y="4644825"/>
            <a:ext cx="846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τ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</a:t>
            </a:r>
            <a:r>
              <a:rPr lang="en-US" sz="2000" dirty="0" err="1" smtClean="0"/>
              <a:t>prio</a:t>
            </a:r>
            <a:endParaRPr lang="en-US" sz="2000" dirty="0"/>
          </a:p>
        </p:txBody>
      </p:sp>
      <p:sp>
        <p:nvSpPr>
          <p:cNvPr id="73" name="TextBox 72"/>
          <p:cNvSpPr txBox="1"/>
          <p:nvPr/>
        </p:nvSpPr>
        <p:spPr>
          <a:xfrm rot="16200000">
            <a:off x="3497622" y="5819306"/>
            <a:ext cx="846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τ</a:t>
            </a:r>
            <a:r>
              <a:rPr lang="en-US" sz="2000" baseline="-25000" dirty="0"/>
              <a:t>4</a:t>
            </a:r>
            <a:r>
              <a:rPr lang="en-US" sz="2000" dirty="0" smtClean="0"/>
              <a:t> </a:t>
            </a:r>
            <a:r>
              <a:rPr lang="en-US" sz="2000" dirty="0" err="1" smtClean="0"/>
              <a:t>prio</a:t>
            </a:r>
            <a:endParaRPr lang="en-US" sz="2000" dirty="0"/>
          </a:p>
        </p:txBody>
      </p:sp>
      <p:sp>
        <p:nvSpPr>
          <p:cNvPr id="74" name="Rectangle 73"/>
          <p:cNvSpPr/>
          <p:nvPr/>
        </p:nvSpPr>
        <p:spPr>
          <a:xfrm>
            <a:off x="3284732" y="4075251"/>
            <a:ext cx="289702" cy="3377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 rot="16200000">
            <a:off x="3238457" y="3548046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76" name="Rectangle 75"/>
          <p:cNvSpPr/>
          <p:nvPr/>
        </p:nvSpPr>
        <p:spPr>
          <a:xfrm>
            <a:off x="4289296" y="4089589"/>
            <a:ext cx="289702" cy="3377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931049" y="4084078"/>
            <a:ext cx="346413" cy="34526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 rot="16200000">
            <a:off x="3993382" y="3579281"/>
            <a:ext cx="5918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s(A)</a:t>
            </a:r>
            <a:endParaRPr lang="en-US" sz="2000" dirty="0"/>
          </a:p>
        </p:txBody>
      </p:sp>
      <p:sp>
        <p:nvSpPr>
          <p:cNvPr id="80" name="TextBox 79"/>
          <p:cNvSpPr txBox="1"/>
          <p:nvPr/>
        </p:nvSpPr>
        <p:spPr>
          <a:xfrm rot="16200000">
            <a:off x="4294324" y="3584090"/>
            <a:ext cx="582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(B)</a:t>
            </a:r>
            <a:endParaRPr lang="en-US" sz="2000" dirty="0"/>
          </a:p>
        </p:txBody>
      </p:sp>
      <p:sp>
        <p:nvSpPr>
          <p:cNvPr id="81" name="TextBox 80"/>
          <p:cNvSpPr txBox="1"/>
          <p:nvPr/>
        </p:nvSpPr>
        <p:spPr>
          <a:xfrm rot="16200000">
            <a:off x="1277480" y="3557552"/>
            <a:ext cx="663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w(B)</a:t>
            </a:r>
            <a:endParaRPr lang="en-US" sz="2000" dirty="0"/>
          </a:p>
        </p:txBody>
      </p:sp>
      <p:sp>
        <p:nvSpPr>
          <p:cNvPr id="82" name="TextBox 81"/>
          <p:cNvSpPr txBox="1"/>
          <p:nvPr/>
        </p:nvSpPr>
        <p:spPr>
          <a:xfrm>
            <a:off x="807608" y="5655132"/>
            <a:ext cx="29668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Note 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000" baseline="-25000" dirty="0"/>
              <a:t>4</a:t>
            </a:r>
            <a:r>
              <a:rPr lang="en-US" sz="2000" dirty="0" smtClean="0"/>
              <a:t> gets </a:t>
            </a:r>
          </a:p>
          <a:p>
            <a:r>
              <a:rPr lang="en-US" sz="2000" dirty="0" smtClean="0"/>
              <a:t>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priority through transitive inheritance!</a:t>
            </a:r>
            <a:endParaRPr lang="en-US" sz="2000" dirty="0"/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2252743" y="6038767"/>
            <a:ext cx="112163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7898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Double Blocking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47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572887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533400" y="5600822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41921" y="5269128"/>
            <a:ext cx="347278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759568" y="5551907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9520" y="5647122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088525" y="5600822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3611" y="5104496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33400" y="4823152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12573" y="3284984"/>
            <a:ext cx="8617323" cy="535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768089" y="441719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14820" y="2792445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59849" y="4461896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225177" y="4050371"/>
            <a:ext cx="384286" cy="38899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786017" y="4412981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90060" y="3965570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243103" y="3648386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881528" y="5256072"/>
            <a:ext cx="343648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247616" y="2543479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600445" y="2969456"/>
            <a:ext cx="688851" cy="3365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660644" y="3815743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265152" y="1173800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683188" y="1127552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resource A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 rot="16200000">
            <a:off x="559849" y="4733021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48" name="Rectangle 47"/>
          <p:cNvSpPr/>
          <p:nvPr/>
        </p:nvSpPr>
        <p:spPr>
          <a:xfrm>
            <a:off x="6324600" y="1630169"/>
            <a:ext cx="358588" cy="30558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742636" y="1583921"/>
            <a:ext cx="1658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resource B</a:t>
            </a:r>
            <a:endParaRPr lang="en-US" sz="2400" dirty="0"/>
          </a:p>
        </p:txBody>
      </p:sp>
      <p:sp>
        <p:nvSpPr>
          <p:cNvPr id="50" name="Rectangle 49"/>
          <p:cNvSpPr/>
          <p:nvPr/>
        </p:nvSpPr>
        <p:spPr>
          <a:xfrm>
            <a:off x="2243461" y="2969457"/>
            <a:ext cx="660510" cy="3635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609461" y="4050668"/>
            <a:ext cx="633999" cy="38869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635256" y="4084101"/>
            <a:ext cx="342969" cy="3889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262323" y="5252108"/>
            <a:ext cx="343648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 rot="16200000">
            <a:off x="4279112" y="4692958"/>
            <a:ext cx="5918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s(A)</a:t>
            </a:r>
            <a:endParaRPr lang="en-US" sz="2000" dirty="0"/>
          </a:p>
        </p:txBody>
      </p:sp>
      <p:sp>
        <p:nvSpPr>
          <p:cNvPr id="66" name="Rectangle 65"/>
          <p:cNvSpPr/>
          <p:nvPr/>
        </p:nvSpPr>
        <p:spPr>
          <a:xfrm>
            <a:off x="5978225" y="5219240"/>
            <a:ext cx="1036904" cy="3684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6948264" y="2632933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8676456" y="4968971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903971" y="4084078"/>
            <a:ext cx="330893" cy="34980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 rot="16200000">
            <a:off x="2217052" y="2401586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w(B)</a:t>
            </a:r>
            <a:endParaRPr lang="en-US" sz="2000" dirty="0"/>
          </a:p>
        </p:txBody>
      </p:sp>
      <p:sp>
        <p:nvSpPr>
          <p:cNvPr id="79" name="TextBox 78"/>
          <p:cNvSpPr txBox="1"/>
          <p:nvPr/>
        </p:nvSpPr>
        <p:spPr>
          <a:xfrm rot="16200000">
            <a:off x="5016851" y="2414920"/>
            <a:ext cx="5918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s(A)</a:t>
            </a:r>
            <a:endParaRPr lang="en-US" sz="2000" dirty="0"/>
          </a:p>
        </p:txBody>
      </p:sp>
      <p:sp>
        <p:nvSpPr>
          <p:cNvPr id="80" name="TextBox 79"/>
          <p:cNvSpPr txBox="1"/>
          <p:nvPr/>
        </p:nvSpPr>
        <p:spPr>
          <a:xfrm rot="16200000">
            <a:off x="2943759" y="3584090"/>
            <a:ext cx="582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(B)</a:t>
            </a:r>
            <a:endParaRPr lang="en-US" sz="2000" dirty="0"/>
          </a:p>
        </p:txBody>
      </p:sp>
      <p:sp>
        <p:nvSpPr>
          <p:cNvPr id="81" name="TextBox 80"/>
          <p:cNvSpPr txBox="1"/>
          <p:nvPr/>
        </p:nvSpPr>
        <p:spPr>
          <a:xfrm rot="16200000">
            <a:off x="1277480" y="3557552"/>
            <a:ext cx="663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w(B)</a:t>
            </a:r>
            <a:endParaRPr lang="en-US" sz="2000" dirty="0"/>
          </a:p>
        </p:txBody>
      </p:sp>
      <p:sp>
        <p:nvSpPr>
          <p:cNvPr id="63" name="Rectangle 62"/>
          <p:cNvSpPr/>
          <p:nvPr/>
        </p:nvSpPr>
        <p:spPr>
          <a:xfrm>
            <a:off x="3264651" y="2982388"/>
            <a:ext cx="335794" cy="3377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5312765" y="2982388"/>
            <a:ext cx="322491" cy="3154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605971" y="2990136"/>
            <a:ext cx="706794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 rot="16200000">
            <a:off x="3976845" y="2414920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85" name="TextBox 84"/>
          <p:cNvSpPr txBox="1"/>
          <p:nvPr/>
        </p:nvSpPr>
        <p:spPr>
          <a:xfrm rot="16200000">
            <a:off x="3292222" y="2451777"/>
            <a:ext cx="582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(B)</a:t>
            </a:r>
            <a:endParaRPr lang="en-US" sz="2000" dirty="0"/>
          </a:p>
        </p:txBody>
      </p:sp>
      <p:sp>
        <p:nvSpPr>
          <p:cNvPr id="86" name="TextBox 85"/>
          <p:cNvSpPr txBox="1"/>
          <p:nvPr/>
        </p:nvSpPr>
        <p:spPr>
          <a:xfrm>
            <a:off x="730178" y="1219884"/>
            <a:ext cx="2379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1</a:t>
            </a:r>
            <a:r>
              <a:rPr lang="en-US" sz="2400" dirty="0" smtClean="0"/>
              <a:t> blocked by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 smtClean="0"/>
              <a:t>2</a:t>
            </a:r>
            <a:endParaRPr lang="en-US" sz="2400" dirty="0"/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2903971" y="1655211"/>
            <a:ext cx="165446" cy="12556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3602427" y="1225033"/>
            <a:ext cx="2379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1</a:t>
            </a:r>
            <a:r>
              <a:rPr lang="en-US" sz="2400" dirty="0" smtClean="0"/>
              <a:t> blocked by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3</a:t>
            </a:r>
            <a:endParaRPr lang="en-US" sz="2400" dirty="0"/>
          </a:p>
        </p:txBody>
      </p:sp>
      <p:cxnSp>
        <p:nvCxnSpPr>
          <p:cNvPr id="89" name="Straight Arrow Connector 88"/>
          <p:cNvCxnSpPr/>
          <p:nvPr/>
        </p:nvCxnSpPr>
        <p:spPr>
          <a:xfrm flipH="1">
            <a:off x="4512877" y="1617773"/>
            <a:ext cx="87423" cy="13398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5926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PIP -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 task can be blocked at most once on each resource</a:t>
            </a:r>
          </a:p>
          <a:p>
            <a:r>
              <a:rPr lang="en-CA" dirty="0" smtClean="0"/>
              <a:t>A task can be blocked for at most the duration of a single critical section by each lower priority task.</a:t>
            </a:r>
          </a:p>
          <a:p>
            <a:r>
              <a:rPr lang="en-CA" dirty="0" smtClean="0"/>
              <a:t>Iterative procedure can be used to compute the blocking time </a:t>
            </a:r>
            <a:r>
              <a:rPr lang="en-US" dirty="0" smtClean="0"/>
              <a:t>B</a:t>
            </a:r>
            <a:r>
              <a:rPr lang="en-US" baseline="-25000" dirty="0"/>
              <a:t>i</a:t>
            </a:r>
            <a:r>
              <a:rPr lang="en-US" baseline="-25000" dirty="0" smtClean="0"/>
              <a:t> </a:t>
            </a:r>
            <a:r>
              <a:rPr lang="en-CA" dirty="0" smtClean="0"/>
              <a:t>for each task based on the rules…</a:t>
            </a:r>
          </a:p>
          <a:p>
            <a:endParaRPr lang="en-CA" dirty="0" smtClean="0"/>
          </a:p>
          <a:p>
            <a:r>
              <a:rPr lang="en-CA" dirty="0" smtClean="0"/>
              <a:t>For FP with </a:t>
            </a:r>
            <a:r>
              <a:rPr lang="en-US" dirty="0"/>
              <a:t>D</a:t>
            </a:r>
            <a:r>
              <a:rPr lang="en-US" baseline="-25000" dirty="0"/>
              <a:t>i</a:t>
            </a:r>
            <a:r>
              <a:rPr lang="en-US" dirty="0"/>
              <a:t> </a:t>
            </a:r>
            <a:r>
              <a:rPr lang="en-US" dirty="0" smtClean="0"/>
              <a:t>= T</a:t>
            </a:r>
            <a:r>
              <a:rPr lang="en-US" baseline="-25000" dirty="0" smtClean="0"/>
              <a:t>i</a:t>
            </a:r>
            <a:r>
              <a:rPr lang="en-CA" dirty="0" smtClean="0"/>
              <a:t> , sufficient </a:t>
            </a:r>
            <a:r>
              <a:rPr lang="en-CA" dirty="0" err="1" smtClean="0"/>
              <a:t>schedulability</a:t>
            </a:r>
            <a:r>
              <a:rPr lang="en-CA" dirty="0" smtClean="0"/>
              <a:t> analysis:</a:t>
            </a:r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48</a:t>
            </a:fld>
            <a:endParaRPr lang="en-CA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22" y="4085117"/>
            <a:ext cx="5191125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247" y="4606998"/>
            <a:ext cx="1905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2594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Improving PIP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56930"/>
            <a:ext cx="8565158" cy="5592726"/>
          </a:xfrm>
        </p:spPr>
        <p:txBody>
          <a:bodyPr/>
          <a:lstStyle/>
          <a:p>
            <a:r>
              <a:rPr lang="en-CA" dirty="0" smtClean="0"/>
              <a:t>Problem: under PIP a task can be blocked multiple times.</a:t>
            </a:r>
          </a:p>
          <a:p>
            <a:r>
              <a:rPr lang="en-CA" dirty="0" smtClean="0"/>
              <a:t>Solution: restrict the ability of a middle-priority task from entering critical section.</a:t>
            </a:r>
          </a:p>
          <a:p>
            <a:endParaRPr lang="en-CA" dirty="0"/>
          </a:p>
          <a:p>
            <a:r>
              <a:rPr lang="en-CA" dirty="0" smtClean="0"/>
              <a:t>Ex: Stack Resource Policy (also known as Immediate Priority Ceiling Protocol)</a:t>
            </a:r>
          </a:p>
          <a:p>
            <a:pPr lvl="1"/>
            <a:r>
              <a:rPr lang="en-CA" dirty="0" smtClean="0"/>
              <a:t>Each resource is assigned a </a:t>
            </a:r>
            <a:r>
              <a:rPr lang="en-CA" u="sng" dirty="0" smtClean="0"/>
              <a:t>ceiling</a:t>
            </a:r>
            <a:r>
              <a:rPr lang="en-CA" dirty="0" smtClean="0"/>
              <a:t> equal to the highest priority of any task using the resource</a:t>
            </a:r>
          </a:p>
          <a:p>
            <a:pPr lvl="1"/>
            <a:r>
              <a:rPr lang="en-CA" dirty="0" smtClean="0"/>
              <a:t>A task can </a:t>
            </a:r>
            <a:r>
              <a:rPr lang="en-CA" dirty="0" err="1" smtClean="0"/>
              <a:t>preempt</a:t>
            </a:r>
            <a:r>
              <a:rPr lang="en-CA" dirty="0" smtClean="0"/>
              <a:t> lower priority tasks only if its priority is higher than the ceiling of all locked resources.</a:t>
            </a:r>
          </a:p>
          <a:p>
            <a:pPr lvl="1"/>
            <a:r>
              <a:rPr lang="en-CA" dirty="0" smtClean="0"/>
              <a:t>Essential property: a task can be blocked by at most one critical section.</a:t>
            </a:r>
          </a:p>
          <a:p>
            <a:pPr lvl="1"/>
            <a:r>
              <a:rPr lang="en-CA" dirty="0" smtClean="0"/>
              <a:t>Also works for EDF (with ceiling = 1/</a:t>
            </a:r>
            <a:r>
              <a:rPr lang="en-US" dirty="0" smtClean="0"/>
              <a:t>D</a:t>
            </a:r>
            <a:r>
              <a:rPr lang="en-US" baseline="-25000" dirty="0" smtClean="0"/>
              <a:t>i</a:t>
            </a:r>
            <a:r>
              <a:rPr lang="en-CA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49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2939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99460"/>
            <a:ext cx="8565158" cy="5472224"/>
          </a:xfrm>
        </p:spPr>
        <p:txBody>
          <a:bodyPr/>
          <a:lstStyle/>
          <a:p>
            <a:r>
              <a:rPr lang="en-US" sz="2800" dirty="0" smtClean="0"/>
              <a:t>Introduction and Task Model</a:t>
            </a:r>
          </a:p>
          <a:p>
            <a:r>
              <a:rPr lang="en-US" sz="2800" dirty="0" smtClean="0"/>
              <a:t>Uniprocessor Real-Time Scheduling</a:t>
            </a:r>
          </a:p>
          <a:p>
            <a:endParaRPr lang="en-US" sz="2800" dirty="0" smtClean="0"/>
          </a:p>
          <a:p>
            <a:r>
              <a:rPr lang="en-US" sz="2800" dirty="0"/>
              <a:t>Scheduling and Control </a:t>
            </a:r>
            <a:r>
              <a:rPr lang="en-US" sz="2800" dirty="0" smtClean="0"/>
              <a:t>Quality</a:t>
            </a:r>
          </a:p>
          <a:p>
            <a:endParaRPr lang="en-US" sz="2800" dirty="0" smtClean="0"/>
          </a:p>
          <a:p>
            <a:r>
              <a:rPr lang="en-US" sz="2800" dirty="0" smtClean="0"/>
              <a:t>Priority Inversion and Resource Sharing</a:t>
            </a:r>
          </a:p>
          <a:p>
            <a:r>
              <a:rPr lang="en-US" sz="2800" dirty="0" smtClean="0"/>
              <a:t>Aperiodic Task Scheduling</a:t>
            </a:r>
          </a:p>
          <a:p>
            <a:endParaRPr lang="en-US" sz="2800" dirty="0" smtClean="0"/>
          </a:p>
          <a:p>
            <a:r>
              <a:rPr lang="en-US" sz="2800" dirty="0" smtClean="0"/>
              <a:t>Multiprocessor Scheduling</a:t>
            </a:r>
          </a:p>
          <a:p>
            <a:r>
              <a:rPr lang="en-US" sz="2800" dirty="0" smtClean="0"/>
              <a:t>The End-to-End </a:t>
            </a:r>
            <a:r>
              <a:rPr lang="en-US" sz="2800" dirty="0"/>
              <a:t>D</a:t>
            </a:r>
            <a:r>
              <a:rPr lang="en-US" sz="2800" dirty="0" smtClean="0"/>
              <a:t>elay Problem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116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Double Blocking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50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671239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533400" y="5600822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41921" y="5269128"/>
            <a:ext cx="347278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759568" y="5551907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9520" y="5647122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088525" y="5600822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3611" y="5104496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33400" y="4823152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12573" y="3284984"/>
            <a:ext cx="8617323" cy="535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768089" y="441719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14820" y="2792445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59849" y="4461896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554794" y="4059379"/>
            <a:ext cx="384286" cy="38899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786017" y="4412981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90060" y="3965570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243103" y="3648386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881528" y="5256072"/>
            <a:ext cx="343648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247616" y="2543479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917120" y="2990136"/>
            <a:ext cx="688851" cy="3365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660644" y="3815743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265152" y="1179096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683188" y="1132848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resource A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 rot="16200000">
            <a:off x="559849" y="4733021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48" name="Rectangle 47"/>
          <p:cNvSpPr/>
          <p:nvPr/>
        </p:nvSpPr>
        <p:spPr>
          <a:xfrm>
            <a:off x="6324600" y="1635465"/>
            <a:ext cx="358588" cy="30558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742636" y="1589217"/>
            <a:ext cx="1658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resource B</a:t>
            </a:r>
            <a:endParaRPr lang="en-US" sz="2400" dirty="0"/>
          </a:p>
        </p:txBody>
      </p:sp>
      <p:sp>
        <p:nvSpPr>
          <p:cNvPr id="50" name="Rectangle 49"/>
          <p:cNvSpPr/>
          <p:nvPr/>
        </p:nvSpPr>
        <p:spPr>
          <a:xfrm>
            <a:off x="2922817" y="2979517"/>
            <a:ext cx="660510" cy="3635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939080" y="4050668"/>
            <a:ext cx="633999" cy="38869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635256" y="4084101"/>
            <a:ext cx="342969" cy="3889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1225176" y="5252108"/>
            <a:ext cx="343648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 rot="16200000">
            <a:off x="1272910" y="4743886"/>
            <a:ext cx="5918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s(A)</a:t>
            </a:r>
            <a:endParaRPr lang="en-US" sz="2000" dirty="0"/>
          </a:p>
        </p:txBody>
      </p:sp>
      <p:sp>
        <p:nvSpPr>
          <p:cNvPr id="66" name="Rectangle 65"/>
          <p:cNvSpPr/>
          <p:nvPr/>
        </p:nvSpPr>
        <p:spPr>
          <a:xfrm>
            <a:off x="5978225" y="5219240"/>
            <a:ext cx="1036904" cy="3684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6948264" y="2632933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8676456" y="4968971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573078" y="4052278"/>
            <a:ext cx="330893" cy="39609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 rot="16200000">
            <a:off x="3227300" y="2413374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w(B)</a:t>
            </a:r>
            <a:endParaRPr lang="en-US" sz="2000" dirty="0"/>
          </a:p>
        </p:txBody>
      </p:sp>
      <p:sp>
        <p:nvSpPr>
          <p:cNvPr id="79" name="TextBox 78"/>
          <p:cNvSpPr txBox="1"/>
          <p:nvPr/>
        </p:nvSpPr>
        <p:spPr>
          <a:xfrm rot="16200000">
            <a:off x="5016851" y="2414920"/>
            <a:ext cx="5918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s(A)</a:t>
            </a:r>
            <a:endParaRPr lang="en-US" sz="2000" dirty="0"/>
          </a:p>
        </p:txBody>
      </p:sp>
      <p:sp>
        <p:nvSpPr>
          <p:cNvPr id="80" name="TextBox 79"/>
          <p:cNvSpPr txBox="1"/>
          <p:nvPr/>
        </p:nvSpPr>
        <p:spPr>
          <a:xfrm rot="16200000">
            <a:off x="2612866" y="3528621"/>
            <a:ext cx="582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(B)</a:t>
            </a:r>
            <a:endParaRPr lang="en-US" sz="2000" dirty="0"/>
          </a:p>
        </p:txBody>
      </p:sp>
      <p:sp>
        <p:nvSpPr>
          <p:cNvPr id="81" name="TextBox 80"/>
          <p:cNvSpPr txBox="1"/>
          <p:nvPr/>
        </p:nvSpPr>
        <p:spPr>
          <a:xfrm rot="16200000">
            <a:off x="1595727" y="3527342"/>
            <a:ext cx="663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w(B)</a:t>
            </a:r>
            <a:endParaRPr lang="en-US" sz="2000" dirty="0"/>
          </a:p>
        </p:txBody>
      </p:sp>
      <p:sp>
        <p:nvSpPr>
          <p:cNvPr id="63" name="Rectangle 62"/>
          <p:cNvSpPr/>
          <p:nvPr/>
        </p:nvSpPr>
        <p:spPr>
          <a:xfrm>
            <a:off x="3583327" y="2992448"/>
            <a:ext cx="335794" cy="3377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5312765" y="2982388"/>
            <a:ext cx="322491" cy="3154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605971" y="2990136"/>
            <a:ext cx="706794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 rot="16200000">
            <a:off x="4269994" y="2414920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85" name="TextBox 84"/>
          <p:cNvSpPr txBox="1"/>
          <p:nvPr/>
        </p:nvSpPr>
        <p:spPr>
          <a:xfrm rot="16200000">
            <a:off x="3628016" y="2451777"/>
            <a:ext cx="582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(B)</a:t>
            </a:r>
            <a:endParaRPr lang="en-US" sz="2000" dirty="0"/>
          </a:p>
        </p:txBody>
      </p:sp>
      <p:sp>
        <p:nvSpPr>
          <p:cNvPr id="47" name="TextBox 46"/>
          <p:cNvSpPr txBox="1"/>
          <p:nvPr/>
        </p:nvSpPr>
        <p:spPr>
          <a:xfrm>
            <a:off x="63611" y="1018020"/>
            <a:ext cx="2379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2</a:t>
            </a:r>
            <a:r>
              <a:rPr lang="en-US" sz="2400" dirty="0" smtClean="0"/>
              <a:t> blocked by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3</a:t>
            </a:r>
            <a:endParaRPr lang="en-US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1405756" y="1779774"/>
            <a:ext cx="2379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1</a:t>
            </a:r>
            <a:r>
              <a:rPr lang="en-US" sz="2400" dirty="0" smtClean="0"/>
              <a:t> blocked by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 smtClean="0"/>
              <a:t>2</a:t>
            </a:r>
            <a:endParaRPr lang="en-US" sz="2400" dirty="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970629" y="1536766"/>
            <a:ext cx="435127" cy="25473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2595501" y="2241439"/>
            <a:ext cx="0" cy="8126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450737" y="5847426"/>
            <a:ext cx="533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Ceiling of both resource = priority of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99116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99460"/>
            <a:ext cx="8565158" cy="5472224"/>
          </a:xfrm>
        </p:spPr>
        <p:txBody>
          <a:bodyPr/>
          <a:lstStyle/>
          <a:p>
            <a:r>
              <a:rPr lang="en-US" sz="2800" dirty="0" smtClean="0"/>
              <a:t>Introduction and Task Model</a:t>
            </a:r>
          </a:p>
          <a:p>
            <a:r>
              <a:rPr lang="en-US" sz="2800" dirty="0" smtClean="0"/>
              <a:t>Uniprocessor Real-Time Scheduling</a:t>
            </a:r>
          </a:p>
          <a:p>
            <a:endParaRPr lang="en-US" sz="2800" dirty="0" smtClean="0"/>
          </a:p>
          <a:p>
            <a:r>
              <a:rPr lang="en-US" sz="2800" dirty="0"/>
              <a:t>Scheduling and Control </a:t>
            </a:r>
            <a:r>
              <a:rPr lang="en-US" sz="2800" dirty="0" smtClean="0"/>
              <a:t>Quality</a:t>
            </a:r>
          </a:p>
          <a:p>
            <a:endParaRPr lang="en-US" sz="2800" dirty="0" smtClean="0"/>
          </a:p>
          <a:p>
            <a:r>
              <a:rPr lang="en-US" sz="2800" dirty="0" smtClean="0"/>
              <a:t>Priority Inversion and Resource Sharing</a:t>
            </a:r>
          </a:p>
          <a:p>
            <a:r>
              <a:rPr lang="en-US" sz="2800" b="1" dirty="0" smtClean="0"/>
              <a:t>Aperiodic Task Scheduling</a:t>
            </a:r>
          </a:p>
          <a:p>
            <a:endParaRPr lang="en-US" sz="2800" dirty="0" smtClean="0"/>
          </a:p>
          <a:p>
            <a:r>
              <a:rPr lang="en-US" sz="2800" dirty="0" smtClean="0"/>
              <a:t>Multiprocessor Scheduling</a:t>
            </a:r>
          </a:p>
          <a:p>
            <a:r>
              <a:rPr lang="en-US" sz="2800" dirty="0" smtClean="0"/>
              <a:t>The End-to-End </a:t>
            </a:r>
            <a:r>
              <a:rPr lang="en-US" sz="2800" dirty="0"/>
              <a:t>D</a:t>
            </a:r>
            <a:r>
              <a:rPr lang="en-US" sz="2800" dirty="0" smtClean="0"/>
              <a:t>elay Problem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312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Aperiodic Tasks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56930"/>
            <a:ext cx="8565158" cy="3019647"/>
          </a:xfrm>
        </p:spPr>
        <p:txBody>
          <a:bodyPr/>
          <a:lstStyle/>
          <a:p>
            <a:r>
              <a:rPr lang="en-CA" dirty="0" smtClean="0"/>
              <a:t>What happens if we mix aperiodic and periodic tasks?</a:t>
            </a:r>
          </a:p>
          <a:p>
            <a:r>
              <a:rPr lang="en-CA" dirty="0" smtClean="0"/>
              <a:t>Main idea: ensure that periodic tasks remain schedulable no matter what.</a:t>
            </a:r>
            <a:endParaRPr lang="en-CA" dirty="0"/>
          </a:p>
          <a:p>
            <a:r>
              <a:rPr lang="en-CA" dirty="0" smtClean="0"/>
              <a:t>Aperiodic server</a:t>
            </a:r>
          </a:p>
          <a:p>
            <a:pPr lvl="1"/>
            <a:r>
              <a:rPr lang="en-CA" dirty="0" smtClean="0"/>
              <a:t>Insert aperiodic tasks into a queue (server)</a:t>
            </a:r>
          </a:p>
          <a:p>
            <a:pPr lvl="1"/>
            <a:r>
              <a:rPr lang="en-CA" dirty="0" smtClean="0"/>
              <a:t>Scheduler picks among periodic tasks or the aperiodic server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52</a:t>
            </a:fld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5603358" y="4188111"/>
            <a:ext cx="1796902" cy="14353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err="1" smtClean="0">
                <a:solidFill>
                  <a:schemeClr val="tx1"/>
                </a:solidFill>
              </a:rPr>
              <a:t>Scheduler</a:t>
            </a:r>
            <a:r>
              <a:rPr lang="en-CA" dirty="0" err="1" smtClean="0"/>
              <a:t>r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2579102" y="4887638"/>
            <a:ext cx="497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N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583718" y="3693326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623793" y="4290973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i</a:t>
            </a:r>
            <a:endParaRPr lang="en-US" sz="28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074122" y="5901068"/>
            <a:ext cx="0" cy="372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59172" y="5901068"/>
            <a:ext cx="20343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59172" y="6266119"/>
            <a:ext cx="20343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748057" y="5893979"/>
            <a:ext cx="0" cy="372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390094" y="5895750"/>
            <a:ext cx="0" cy="372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398874" y="5916944"/>
            <a:ext cx="0" cy="372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072809" y="5909855"/>
            <a:ext cx="0" cy="372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714846" y="5911626"/>
            <a:ext cx="0" cy="372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711302" y="5908157"/>
            <a:ext cx="0" cy="372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385237" y="5901068"/>
            <a:ext cx="0" cy="372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7" idx="3"/>
          </p:cNvCxnSpPr>
          <p:nvPr/>
        </p:nvCxnSpPr>
        <p:spPr>
          <a:xfrm>
            <a:off x="3040894" y="3954936"/>
            <a:ext cx="2562464" cy="46635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8" idx="3"/>
            <a:endCxn id="5" idx="1"/>
          </p:cNvCxnSpPr>
          <p:nvPr/>
        </p:nvCxnSpPr>
        <p:spPr>
          <a:xfrm>
            <a:off x="3000819" y="4552583"/>
            <a:ext cx="2602539" cy="35322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6" idx="3"/>
          </p:cNvCxnSpPr>
          <p:nvPr/>
        </p:nvCxnSpPr>
        <p:spPr>
          <a:xfrm>
            <a:off x="3076354" y="5149248"/>
            <a:ext cx="2527004" cy="12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 flipV="1">
            <a:off x="4093535" y="5410858"/>
            <a:ext cx="1509823" cy="66919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5" idx="3"/>
          </p:cNvCxnSpPr>
          <p:nvPr/>
        </p:nvCxnSpPr>
        <p:spPr>
          <a:xfrm flipV="1">
            <a:off x="7400260" y="4887638"/>
            <a:ext cx="1041991" cy="181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973707" y="6081956"/>
            <a:ext cx="1085465" cy="122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02004" y="5615970"/>
            <a:ext cx="1537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Aperiodics</a:t>
            </a:r>
            <a:endParaRPr lang="en-US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2556228" y="5493869"/>
            <a:ext cx="1537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Server</a:t>
            </a:r>
            <a:endParaRPr lang="en-US" sz="2400" dirty="0"/>
          </a:p>
        </p:txBody>
      </p:sp>
      <p:sp>
        <p:nvSpPr>
          <p:cNvPr id="58" name="TextBox 57"/>
          <p:cNvSpPr txBox="1"/>
          <p:nvPr/>
        </p:nvSpPr>
        <p:spPr>
          <a:xfrm>
            <a:off x="7606693" y="4422883"/>
            <a:ext cx="1537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Processor</a:t>
            </a:r>
            <a:endParaRPr lang="en-US" sz="2400" dirty="0"/>
          </a:p>
        </p:txBody>
      </p:sp>
      <p:sp>
        <p:nvSpPr>
          <p:cNvPr id="59" name="TextBox 58"/>
          <p:cNvSpPr txBox="1"/>
          <p:nvPr/>
        </p:nvSpPr>
        <p:spPr>
          <a:xfrm>
            <a:off x="2579101" y="4622938"/>
            <a:ext cx="6407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…</a:t>
            </a:r>
            <a:endParaRPr lang="en-US" sz="2400" dirty="0"/>
          </a:p>
        </p:txBody>
      </p:sp>
      <p:sp>
        <p:nvSpPr>
          <p:cNvPr id="60" name="TextBox 59"/>
          <p:cNvSpPr txBox="1"/>
          <p:nvPr/>
        </p:nvSpPr>
        <p:spPr>
          <a:xfrm>
            <a:off x="2579102" y="4022773"/>
            <a:ext cx="6407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8090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Aperiodic Servers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56930"/>
            <a:ext cx="8565158" cy="5411972"/>
          </a:xfrm>
        </p:spPr>
        <p:txBody>
          <a:bodyPr/>
          <a:lstStyle/>
          <a:p>
            <a:r>
              <a:rPr lang="en-CA" dirty="0" smtClean="0"/>
              <a:t>Server Goals:</a:t>
            </a:r>
          </a:p>
          <a:p>
            <a:pPr lvl="1"/>
            <a:r>
              <a:rPr lang="en-CA" dirty="0" smtClean="0"/>
              <a:t>Minimize response time of aperiodic tasks</a:t>
            </a:r>
          </a:p>
          <a:p>
            <a:pPr lvl="1"/>
            <a:r>
              <a:rPr lang="en-CA" dirty="0" smtClean="0"/>
              <a:t>Low overhead</a:t>
            </a:r>
          </a:p>
          <a:p>
            <a:pPr lvl="1"/>
            <a:endParaRPr lang="en-CA" dirty="0"/>
          </a:p>
          <a:p>
            <a:r>
              <a:rPr lang="en-CA" dirty="0" smtClean="0"/>
              <a:t>Solution#1: background server</a:t>
            </a:r>
          </a:p>
          <a:p>
            <a:r>
              <a:rPr lang="en-CA" dirty="0" smtClean="0"/>
              <a:t>Execute </a:t>
            </a:r>
            <a:r>
              <a:rPr lang="en-CA" dirty="0" err="1" smtClean="0"/>
              <a:t>aperiodics</a:t>
            </a:r>
            <a:r>
              <a:rPr lang="en-CA" dirty="0" smtClean="0"/>
              <a:t> whenever the CPU is not running a periodic task (i.e., the server has lowest priority)</a:t>
            </a:r>
          </a:p>
          <a:p>
            <a:r>
              <a:rPr lang="en-CA" dirty="0" smtClean="0"/>
              <a:t>Problem: response time can be very high.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53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43148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Aperiodic Servers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56929"/>
            <a:ext cx="8565158" cy="5645889"/>
          </a:xfrm>
        </p:spPr>
        <p:txBody>
          <a:bodyPr/>
          <a:lstStyle/>
          <a:p>
            <a:r>
              <a:rPr lang="en-CA" dirty="0" smtClean="0"/>
              <a:t>Solution#2: budget-based server </a:t>
            </a:r>
          </a:p>
          <a:p>
            <a:r>
              <a:rPr lang="en-CA" dirty="0" smtClean="0"/>
              <a:t>Server is assigned budget </a:t>
            </a:r>
            <a:r>
              <a:rPr lang="en-US" dirty="0" smtClean="0"/>
              <a:t>Q</a:t>
            </a:r>
            <a:r>
              <a:rPr lang="en-US" baseline="-25000" dirty="0" smtClean="0"/>
              <a:t>i  </a:t>
            </a:r>
            <a:r>
              <a:rPr lang="en-CA" dirty="0" smtClean="0"/>
              <a:t>and period </a:t>
            </a:r>
            <a:r>
              <a:rPr lang="en-US" dirty="0" smtClean="0"/>
              <a:t>T</a:t>
            </a:r>
            <a:r>
              <a:rPr lang="en-US" baseline="-25000" dirty="0" smtClean="0"/>
              <a:t>i</a:t>
            </a:r>
            <a:r>
              <a:rPr lang="en-CA" dirty="0" smtClean="0"/>
              <a:t>.</a:t>
            </a:r>
          </a:p>
          <a:p>
            <a:r>
              <a:rPr lang="en-CA" dirty="0" smtClean="0"/>
              <a:t>The server behaves like a periodic task with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CA" dirty="0" smtClean="0"/>
              <a:t> = </a:t>
            </a:r>
            <a:r>
              <a:rPr lang="en-US" dirty="0"/>
              <a:t>Q</a:t>
            </a:r>
            <a:r>
              <a:rPr lang="en-US" baseline="-25000" dirty="0"/>
              <a:t>i </a:t>
            </a:r>
            <a:r>
              <a:rPr lang="en-US" baseline="-25000" dirty="0" smtClean="0"/>
              <a:t> </a:t>
            </a:r>
            <a:r>
              <a:rPr lang="en-CA" dirty="0" smtClean="0"/>
              <a:t>and period </a:t>
            </a:r>
            <a:r>
              <a:rPr lang="en-US" dirty="0" smtClean="0"/>
              <a:t>T</a:t>
            </a:r>
            <a:r>
              <a:rPr lang="en-US" baseline="-25000" dirty="0" smtClean="0"/>
              <a:t>i</a:t>
            </a:r>
            <a:r>
              <a:rPr lang="en-CA" dirty="0" smtClean="0"/>
              <a:t>.</a:t>
            </a:r>
          </a:p>
          <a:p>
            <a:r>
              <a:rPr lang="en-CA" dirty="0" smtClean="0"/>
              <a:t>When the scheduler picks the server, if there is budget left, the server executes an aperiodic in the queue consuming its budget.</a:t>
            </a:r>
          </a:p>
          <a:p>
            <a:r>
              <a:rPr lang="en-CA" dirty="0" smtClean="0"/>
              <a:t>When budget = 0, server waits until the next period, then recharges the budget to </a:t>
            </a:r>
            <a:r>
              <a:rPr lang="en-US" dirty="0"/>
              <a:t>Q</a:t>
            </a:r>
            <a:r>
              <a:rPr lang="en-US" baseline="-25000" dirty="0"/>
              <a:t>i</a:t>
            </a:r>
            <a:r>
              <a:rPr lang="en-CA" dirty="0" smtClean="0"/>
              <a:t>.</a:t>
            </a:r>
          </a:p>
          <a:p>
            <a:r>
              <a:rPr lang="en-CA" dirty="0" smtClean="0"/>
              <a:t>Problem: what happens if the scheduler picks the server and there are no queued aperiodic </a:t>
            </a:r>
            <a:r>
              <a:rPr lang="en-CA" dirty="0" smtClean="0"/>
              <a:t>tasks</a:t>
            </a:r>
            <a:r>
              <a:rPr lang="en-CA" dirty="0" smtClean="0"/>
              <a:t>?</a:t>
            </a:r>
            <a:endParaRPr lang="en-CA" dirty="0" smtClean="0"/>
          </a:p>
          <a:p>
            <a:pPr lvl="1"/>
            <a:r>
              <a:rPr lang="en-CA" dirty="0" smtClean="0"/>
              <a:t>“Dumb” servers (polling server) lose budget.</a:t>
            </a:r>
          </a:p>
          <a:p>
            <a:pPr lvl="1"/>
            <a:r>
              <a:rPr lang="en-CA" dirty="0" smtClean="0"/>
              <a:t>“Smart” servers (ex: sporadic server) keep the budget but modify their activation (recharge) time.</a:t>
            </a:r>
          </a:p>
          <a:p>
            <a:pPr lvl="1"/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54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01912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Aperiodic Server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55</a:t>
            </a:fld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026961"/>
              </p:ext>
            </p:extLst>
          </p:nvPr>
        </p:nvGraphicFramePr>
        <p:xfrm>
          <a:off x="194225" y="1184395"/>
          <a:ext cx="8830250" cy="5516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6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Slide Number Placeholder 3"/>
          <p:cNvSpPr txBox="1">
            <a:spLocks/>
          </p:cNvSpPr>
          <p:nvPr/>
        </p:nvSpPr>
        <p:spPr>
          <a:xfrm>
            <a:off x="7673082" y="6106559"/>
            <a:ext cx="966175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CA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898989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fld id="{AF9135A8-376C-1A4D-8968-8250361EF0CF}" type="slidenum">
              <a:rPr lang="en-US" smtClean="0"/>
              <a:pPr/>
              <a:t>55</a:t>
            </a:fld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210368" y="2665325"/>
            <a:ext cx="511248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900953" y="2306737"/>
            <a:ext cx="683337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14336" y="2607269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218889" y="1525575"/>
            <a:ext cx="5103968" cy="50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218889" y="1155225"/>
            <a:ext cx="682064" cy="3753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322857" y="1472557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502681" y="1029249"/>
            <a:ext cx="445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>
                <a:latin typeface="Calibri" pitchFamily="34" charset="0"/>
                <a:cs typeface="Calibri" pitchFamily="34" charset="0"/>
              </a:rPr>
              <a:t>1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218889" y="752943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284209" y="1155225"/>
            <a:ext cx="682064" cy="3535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244926" y="752943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284209" y="747905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218889" y="3714084"/>
            <a:ext cx="510396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3578537" y="3338696"/>
            <a:ext cx="683337" cy="3484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322857" y="3656028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1502681" y="3251333"/>
            <a:ext cx="445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>
                <a:latin typeface="Calibri" pitchFamily="34" charset="0"/>
                <a:cs typeface="Calibri" pitchFamily="34" charset="0"/>
              </a:rPr>
              <a:t>3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2218889" y="2936414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210369" y="5205057"/>
            <a:ext cx="51124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314337" y="5147001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927290" y="4661062"/>
            <a:ext cx="12137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smtClean="0">
                <a:latin typeface="Calibri" pitchFamily="34" charset="0"/>
                <a:cs typeface="Calibri" pitchFamily="34" charset="0"/>
              </a:rPr>
              <a:t>budget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2218890" y="6253816"/>
            <a:ext cx="510396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910748" y="5904459"/>
            <a:ext cx="341032" cy="33169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7322858" y="6195760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457546" y="5773512"/>
            <a:ext cx="1683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err="1" smtClean="0">
                <a:latin typeface="Calibri" pitchFamily="34" charset="0"/>
                <a:cs typeface="Calibri" pitchFamily="34" charset="0"/>
              </a:rPr>
              <a:t>aperiodics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2218890" y="5476146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086731" y="2128116"/>
            <a:ext cx="1093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smtClean="0">
                <a:latin typeface="Calibri" pitchFamily="34" charset="0"/>
                <a:cs typeface="Calibri" pitchFamily="34" charset="0"/>
              </a:rPr>
              <a:t>server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244926" y="1150187"/>
            <a:ext cx="682064" cy="3753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5278360" y="3338696"/>
            <a:ext cx="690640" cy="3589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4902036" y="2300554"/>
            <a:ext cx="341668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/>
          <p:nvPr/>
        </p:nvCxnSpPr>
        <p:spPr>
          <a:xfrm>
            <a:off x="2199097" y="4491788"/>
            <a:ext cx="7103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2909475" y="4491788"/>
            <a:ext cx="683337" cy="7132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945213" y="4491787"/>
            <a:ext cx="0" cy="7132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945213" y="4491788"/>
            <a:ext cx="683337" cy="713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2582281" y="5476146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251780" y="5922122"/>
            <a:ext cx="341032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910558" y="5922122"/>
            <a:ext cx="341032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/>
          <p:cNvCxnSpPr/>
          <p:nvPr/>
        </p:nvCxnSpPr>
        <p:spPr>
          <a:xfrm>
            <a:off x="2210368" y="4260953"/>
            <a:ext cx="2700190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2215045" y="4117693"/>
            <a:ext cx="0" cy="2865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4926990" y="4117695"/>
            <a:ext cx="0" cy="2865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242621" y="4260952"/>
            <a:ext cx="1537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</a:t>
            </a:r>
            <a:r>
              <a:rPr lang="en-US" sz="2000" baseline="-25000" dirty="0" smtClean="0"/>
              <a:t>2  </a:t>
            </a:r>
            <a:r>
              <a:rPr lang="en-CA" sz="2000" dirty="0" smtClean="0"/>
              <a:t>= 8</a:t>
            </a:r>
            <a:endParaRPr lang="en-US" sz="2400" dirty="0"/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2199097" y="4491788"/>
            <a:ext cx="0" cy="7132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2215045" y="4647343"/>
            <a:ext cx="1537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Q</a:t>
            </a:r>
            <a:r>
              <a:rPr lang="en-US" sz="2000" baseline="-25000" dirty="0" smtClean="0"/>
              <a:t>2  </a:t>
            </a:r>
            <a:r>
              <a:rPr lang="en-CA" sz="2000" dirty="0" smtClean="0"/>
              <a:t>= 2</a:t>
            </a:r>
            <a:endParaRPr lang="en-US" sz="2400" dirty="0"/>
          </a:p>
        </p:txBody>
      </p:sp>
      <p:sp>
        <p:nvSpPr>
          <p:cNvPr id="90" name="TextBox 89"/>
          <p:cNvSpPr txBox="1"/>
          <p:nvPr/>
        </p:nvSpPr>
        <p:spPr>
          <a:xfrm>
            <a:off x="2141020" y="5274630"/>
            <a:ext cx="441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1</a:t>
            </a:r>
            <a:endParaRPr lang="en-US" sz="2400" dirty="0"/>
          </a:p>
        </p:txBody>
      </p:sp>
      <p:sp>
        <p:nvSpPr>
          <p:cNvPr id="91" name="TextBox 90"/>
          <p:cNvSpPr txBox="1"/>
          <p:nvPr/>
        </p:nvSpPr>
        <p:spPr>
          <a:xfrm>
            <a:off x="2582281" y="5291381"/>
            <a:ext cx="441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2</a:t>
            </a:r>
            <a:endParaRPr lang="en-US" sz="2400" dirty="0"/>
          </a:p>
        </p:txBody>
      </p:sp>
      <p:sp>
        <p:nvSpPr>
          <p:cNvPr id="100" name="TextBox 99"/>
          <p:cNvSpPr txBox="1"/>
          <p:nvPr/>
        </p:nvSpPr>
        <p:spPr>
          <a:xfrm>
            <a:off x="5843076" y="4199397"/>
            <a:ext cx="1885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latin typeface="Calibri" pitchFamily="34" charset="0"/>
                <a:cs typeface="Calibri" pitchFamily="34" charset="0"/>
              </a:rPr>
              <a:t>l</a:t>
            </a:r>
            <a:r>
              <a:rPr lang="en-CA" sz="2800" dirty="0" smtClean="0">
                <a:latin typeface="Calibri" pitchFamily="34" charset="0"/>
                <a:cs typeface="Calibri" pitchFamily="34" charset="0"/>
              </a:rPr>
              <a:t>ose budget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 flipH="1">
            <a:off x="5449194" y="4609487"/>
            <a:ext cx="857437" cy="4063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9100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99460"/>
            <a:ext cx="8565158" cy="5472224"/>
          </a:xfrm>
        </p:spPr>
        <p:txBody>
          <a:bodyPr/>
          <a:lstStyle/>
          <a:p>
            <a:r>
              <a:rPr lang="en-US" sz="2800" dirty="0" smtClean="0"/>
              <a:t>Introduction and Task Model</a:t>
            </a:r>
          </a:p>
          <a:p>
            <a:r>
              <a:rPr lang="en-US" sz="2800" dirty="0" smtClean="0"/>
              <a:t>Uniprocessor Real-Time Scheduling</a:t>
            </a:r>
          </a:p>
          <a:p>
            <a:endParaRPr lang="en-US" sz="2800" dirty="0" smtClean="0"/>
          </a:p>
          <a:p>
            <a:r>
              <a:rPr lang="en-US" sz="2800" dirty="0"/>
              <a:t>Scheduling and Control </a:t>
            </a:r>
            <a:r>
              <a:rPr lang="en-US" sz="2800" dirty="0" smtClean="0"/>
              <a:t>Quality</a:t>
            </a:r>
          </a:p>
          <a:p>
            <a:endParaRPr lang="en-US" sz="2800" dirty="0" smtClean="0"/>
          </a:p>
          <a:p>
            <a:r>
              <a:rPr lang="en-US" sz="2800" dirty="0" smtClean="0"/>
              <a:t>Priority Inversion and Resource Sharing</a:t>
            </a:r>
          </a:p>
          <a:p>
            <a:r>
              <a:rPr lang="en-US" sz="2800" dirty="0" smtClean="0"/>
              <a:t>Aperiodic Task Scheduling</a:t>
            </a:r>
          </a:p>
          <a:p>
            <a:endParaRPr lang="en-US" sz="2800" dirty="0" smtClean="0"/>
          </a:p>
          <a:p>
            <a:r>
              <a:rPr lang="en-US" sz="2800" b="1" dirty="0" smtClean="0"/>
              <a:t>Multiprocessor Scheduling</a:t>
            </a:r>
          </a:p>
          <a:p>
            <a:r>
              <a:rPr lang="en-US" sz="2800" dirty="0" smtClean="0"/>
              <a:t>The End-to-End </a:t>
            </a:r>
            <a:r>
              <a:rPr lang="en-US" sz="2800" dirty="0"/>
              <a:t>D</a:t>
            </a:r>
            <a:r>
              <a:rPr lang="en-US" sz="2800" dirty="0" smtClean="0"/>
              <a:t>elay Problem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141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Scheduling on Multiprocessor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Two solutions for scheduling real-time tasks on multiprocessors.</a:t>
            </a:r>
          </a:p>
          <a:p>
            <a:endParaRPr lang="en-CA" dirty="0" smtClean="0"/>
          </a:p>
          <a:p>
            <a:r>
              <a:rPr lang="en-CA" dirty="0" smtClean="0"/>
              <a:t>Solution #1: partitioning</a:t>
            </a:r>
          </a:p>
          <a:p>
            <a:pPr lvl="1"/>
            <a:r>
              <a:rPr lang="en-CA" dirty="0" smtClean="0"/>
              <a:t>Statically assign tasks among M processors.</a:t>
            </a:r>
          </a:p>
          <a:p>
            <a:pPr lvl="1"/>
            <a:r>
              <a:rPr lang="en-CA" dirty="0" smtClean="0"/>
              <a:t>Ex: EDF. Each core is schedulable if sum of utilizations of tasks assigned to that core &lt;= 1.</a:t>
            </a:r>
          </a:p>
          <a:p>
            <a:pPr lvl="1"/>
            <a:r>
              <a:rPr lang="en-CA" dirty="0" smtClean="0"/>
              <a:t>Problem can be rephrased as: given a set of objects with known sizes (task utilizations), place them into M equal-size containers.</a:t>
            </a:r>
          </a:p>
          <a:p>
            <a:pPr lvl="1"/>
            <a:r>
              <a:rPr lang="en-CA" dirty="0" smtClean="0"/>
              <a:t>Classic bin-packing problem – NP-hard.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57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93087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Scheduling on Multiprocessor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Solution #2: global scheduling</a:t>
            </a:r>
          </a:p>
          <a:p>
            <a:pPr lvl="1"/>
            <a:r>
              <a:rPr lang="en-CA" dirty="0" smtClean="0"/>
              <a:t>Keep a global scheduling queue.</a:t>
            </a:r>
          </a:p>
          <a:p>
            <a:pPr lvl="1"/>
            <a:r>
              <a:rPr lang="en-CA" dirty="0" smtClean="0"/>
              <a:t>Whenever there is a free core, pick one task from the queue and schedule it on the core.</a:t>
            </a:r>
            <a:endParaRPr lang="en-CA" dirty="0"/>
          </a:p>
          <a:p>
            <a:r>
              <a:rPr lang="en-CA" dirty="0" smtClean="0"/>
              <a:t>In practice, real-time adoption of multiprocessor is limited, especially for hard systems.</a:t>
            </a:r>
          </a:p>
          <a:p>
            <a:r>
              <a:rPr lang="en-CA" dirty="0" smtClean="0"/>
              <a:t>Partitioned scheduling preferred – three issues with global scheduling</a:t>
            </a:r>
          </a:p>
          <a:p>
            <a:pPr lvl="1"/>
            <a:r>
              <a:rPr lang="en-CA" dirty="0" smtClean="0"/>
              <a:t>Increases unpredictability</a:t>
            </a:r>
            <a:r>
              <a:rPr lang="en-CA" dirty="0"/>
              <a:t> </a:t>
            </a:r>
            <a:r>
              <a:rPr lang="en-CA" dirty="0" smtClean="0"/>
              <a:t>– tasks can migrate among cores</a:t>
            </a:r>
          </a:p>
          <a:p>
            <a:pPr lvl="1"/>
            <a:r>
              <a:rPr lang="en-CA" dirty="0" smtClean="0"/>
              <a:t>Much more complex to implement</a:t>
            </a:r>
          </a:p>
          <a:p>
            <a:pPr lvl="1"/>
            <a:r>
              <a:rPr lang="en-CA" dirty="0" smtClean="0"/>
              <a:t>Does not necessarily perform better than partitioned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58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97215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032664"/>
              </p:ext>
            </p:extLst>
          </p:nvPr>
        </p:nvGraphicFramePr>
        <p:xfrm>
          <a:off x="194225" y="1184395"/>
          <a:ext cx="8830250" cy="5516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6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Global Scheduling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Problem: both fixed-priority and EDF scheduling perform poorly when there are long tasks. </a:t>
            </a:r>
            <a:endParaRPr lang="en-CA" dirty="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893787" y="5943600"/>
            <a:ext cx="4124780" cy="268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018567" y="5894684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730178" y="5944494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58" name="TextBox 57"/>
          <p:cNvSpPr txBox="1"/>
          <p:nvPr/>
        </p:nvSpPr>
        <p:spPr>
          <a:xfrm>
            <a:off x="63611" y="5447274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893787" y="5165930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883547" y="4808888"/>
            <a:ext cx="41350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027088" y="4759972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62" name="TextBox 61"/>
          <p:cNvSpPr txBox="1"/>
          <p:nvPr/>
        </p:nvSpPr>
        <p:spPr>
          <a:xfrm>
            <a:off x="72132" y="4312562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883547" y="3757262"/>
            <a:ext cx="4135020" cy="104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893787" y="3393144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5027088" y="37292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72132" y="3281875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68" name="Straight Arrow Connector 67"/>
          <p:cNvCxnSpPr/>
          <p:nvPr/>
        </p:nvCxnSpPr>
        <p:spPr>
          <a:xfrm flipV="1">
            <a:off x="889198" y="2973637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6327193" y="2004009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6745229" y="1925967"/>
            <a:ext cx="2014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Processor A</a:t>
            </a:r>
            <a:endParaRPr lang="en-US" sz="2400" dirty="0"/>
          </a:p>
        </p:txBody>
      </p:sp>
      <p:sp>
        <p:nvSpPr>
          <p:cNvPr id="89" name="Rectangle 88"/>
          <p:cNvSpPr/>
          <p:nvPr/>
        </p:nvSpPr>
        <p:spPr>
          <a:xfrm>
            <a:off x="6327193" y="2691211"/>
            <a:ext cx="358588" cy="30558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6736736" y="2613169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Processor B</a:t>
            </a:r>
            <a:endParaRPr lang="en-US" sz="2400" dirty="0"/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3588375" y="3106164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3588375" y="4151422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884464" y="4433500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1237434" y="5604659"/>
            <a:ext cx="2437962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3675396" y="5268136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893787" y="4031218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4487469" y="5165930"/>
            <a:ext cx="4379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3</a:t>
            </a:r>
            <a:r>
              <a:rPr lang="en-US" sz="2400" dirty="0" smtClean="0"/>
              <a:t> is barely schedulable (EDF)</a:t>
            </a:r>
            <a:endParaRPr lang="en-US" sz="2400" dirty="0"/>
          </a:p>
        </p:txBody>
      </p:sp>
      <p:cxnSp>
        <p:nvCxnSpPr>
          <p:cNvPr id="105" name="Straight Arrow Connector 104"/>
          <p:cNvCxnSpPr/>
          <p:nvPr/>
        </p:nvCxnSpPr>
        <p:spPr>
          <a:xfrm flipH="1">
            <a:off x="3687914" y="5447274"/>
            <a:ext cx="884086" cy="2616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1056287" y="2090632"/>
            <a:ext cx="32060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 are wasting one processors here</a:t>
            </a:r>
            <a:endParaRPr lang="en-US" sz="2400" dirty="0"/>
          </a:p>
        </p:txBody>
      </p:sp>
      <p:cxnSp>
        <p:nvCxnSpPr>
          <p:cNvPr id="109" name="Straight Arrow Connector 108"/>
          <p:cNvCxnSpPr/>
          <p:nvPr/>
        </p:nvCxnSpPr>
        <p:spPr>
          <a:xfrm>
            <a:off x="2236381" y="2921629"/>
            <a:ext cx="0" cy="16525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1237434" y="4601589"/>
            <a:ext cx="235094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538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99460"/>
            <a:ext cx="8565158" cy="5472224"/>
          </a:xfrm>
        </p:spPr>
        <p:txBody>
          <a:bodyPr/>
          <a:lstStyle/>
          <a:p>
            <a:r>
              <a:rPr lang="en-US" sz="2800" b="1" dirty="0" smtClean="0"/>
              <a:t>Introduction and Task Model</a:t>
            </a:r>
          </a:p>
          <a:p>
            <a:r>
              <a:rPr lang="en-US" sz="2800" dirty="0" smtClean="0"/>
              <a:t>Uniprocessor Real-Time Scheduling</a:t>
            </a:r>
          </a:p>
          <a:p>
            <a:endParaRPr lang="en-US" sz="2800" dirty="0" smtClean="0"/>
          </a:p>
          <a:p>
            <a:r>
              <a:rPr lang="en-US" sz="2800" dirty="0"/>
              <a:t>Scheduling and Control </a:t>
            </a:r>
            <a:r>
              <a:rPr lang="en-US" sz="2800" dirty="0" smtClean="0"/>
              <a:t>Quality</a:t>
            </a:r>
          </a:p>
          <a:p>
            <a:endParaRPr lang="en-US" sz="2800" dirty="0" smtClean="0"/>
          </a:p>
          <a:p>
            <a:r>
              <a:rPr lang="en-US" sz="2800" dirty="0" smtClean="0"/>
              <a:t>Priority Inversion and Resource Sharing</a:t>
            </a:r>
          </a:p>
          <a:p>
            <a:r>
              <a:rPr lang="en-US" sz="2800" dirty="0" smtClean="0"/>
              <a:t>Aperiodic Task Scheduling</a:t>
            </a:r>
          </a:p>
          <a:p>
            <a:endParaRPr lang="en-US" sz="2800" dirty="0" smtClean="0"/>
          </a:p>
          <a:p>
            <a:r>
              <a:rPr lang="en-US" sz="2800" dirty="0" smtClean="0"/>
              <a:t>Multiprocessor Scheduling</a:t>
            </a:r>
          </a:p>
          <a:p>
            <a:r>
              <a:rPr lang="en-US" sz="2800" dirty="0" smtClean="0"/>
              <a:t>The End-to-End </a:t>
            </a:r>
            <a:r>
              <a:rPr lang="en-US" sz="2800" dirty="0"/>
              <a:t>D</a:t>
            </a:r>
            <a:r>
              <a:rPr lang="en-US" sz="2800" dirty="0" smtClean="0"/>
              <a:t>elay Problem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917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12584"/>
              </p:ext>
            </p:extLst>
          </p:nvPr>
        </p:nvGraphicFramePr>
        <p:xfrm>
          <a:off x="194225" y="1184395"/>
          <a:ext cx="8830250" cy="5516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6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Global Scheduling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Optimal algorithm: p-fair.</a:t>
            </a:r>
          </a:p>
          <a:p>
            <a:r>
              <a:rPr lang="en-CA" dirty="0" smtClean="0"/>
              <a:t>Split the tasks into small chunks.</a:t>
            </a:r>
          </a:p>
          <a:p>
            <a:r>
              <a:rPr lang="en-CA" dirty="0" smtClean="0"/>
              <a:t>Allocate them on the cores in a “fair” way.</a:t>
            </a:r>
          </a:p>
          <a:p>
            <a:endParaRPr lang="en-CA" dirty="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1576406" y="5942023"/>
            <a:ext cx="4124780" cy="268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701186" y="5893107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1407571" y="5959729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4370533" y="5991276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58" name="TextBox 57"/>
          <p:cNvSpPr txBox="1"/>
          <p:nvPr/>
        </p:nvSpPr>
        <p:spPr>
          <a:xfrm>
            <a:off x="63611" y="5447274"/>
            <a:ext cx="12634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/>
              <a:t>3 </a:t>
            </a:r>
            <a:r>
              <a:rPr lang="en-CA" sz="2800" dirty="0"/>
              <a:t>(6,9)</a:t>
            </a:r>
            <a:endParaRPr lang="en-US" sz="2800" dirty="0"/>
          </a:p>
          <a:p>
            <a:endParaRPr lang="en-US" sz="2800" dirty="0"/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1576406" y="5164353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1566166" y="4807311"/>
            <a:ext cx="41350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709707" y="475839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62" name="TextBox 61"/>
          <p:cNvSpPr txBox="1"/>
          <p:nvPr/>
        </p:nvSpPr>
        <p:spPr>
          <a:xfrm>
            <a:off x="72132" y="4312562"/>
            <a:ext cx="1263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/>
              <a:t>2 </a:t>
            </a:r>
            <a:r>
              <a:rPr lang="en-CA" sz="2800" dirty="0"/>
              <a:t>(6,9</a:t>
            </a:r>
            <a:r>
              <a:rPr lang="en-CA" sz="2800" dirty="0" smtClean="0"/>
              <a:t>)</a:t>
            </a:r>
            <a:endParaRPr lang="en-US" sz="2800" dirty="0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1566166" y="3755685"/>
            <a:ext cx="4135020" cy="104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1576406" y="3391567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5709707" y="3727708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72132" y="3281875"/>
            <a:ext cx="1263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/>
              <a:t>1 </a:t>
            </a:r>
            <a:r>
              <a:rPr lang="en-CA" sz="2800" dirty="0" smtClean="0"/>
              <a:t>(6,9)</a:t>
            </a:r>
            <a:endParaRPr lang="en-US" sz="2800" dirty="0"/>
          </a:p>
        </p:txBody>
      </p:sp>
      <p:cxnSp>
        <p:nvCxnSpPr>
          <p:cNvPr id="68" name="Straight Arrow Connector 67"/>
          <p:cNvCxnSpPr/>
          <p:nvPr/>
        </p:nvCxnSpPr>
        <p:spPr>
          <a:xfrm flipV="1">
            <a:off x="1571817" y="2972060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6318695" y="4110717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6736731" y="4032675"/>
            <a:ext cx="2014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Processor A</a:t>
            </a:r>
            <a:endParaRPr lang="en-US" sz="2400" dirty="0"/>
          </a:p>
        </p:txBody>
      </p:sp>
      <p:sp>
        <p:nvSpPr>
          <p:cNvPr id="89" name="Rectangle 88"/>
          <p:cNvSpPr/>
          <p:nvPr/>
        </p:nvSpPr>
        <p:spPr>
          <a:xfrm>
            <a:off x="6318695" y="4797919"/>
            <a:ext cx="358588" cy="30558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6728238" y="4719877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Processor B</a:t>
            </a:r>
            <a:endParaRPr lang="en-US" sz="2400" dirty="0"/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4581531" y="3104587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1567083" y="4431923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Arrow Connector 92"/>
          <p:cNvCxnSpPr/>
          <p:nvPr/>
        </p:nvCxnSpPr>
        <p:spPr>
          <a:xfrm flipV="1">
            <a:off x="1576406" y="4029641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900629" y="3391567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900628" y="5581017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224851" y="5574631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224850" y="4448723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568498" y="4448723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572413" y="3405145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896636" y="3398759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930840" y="5586070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274488" y="5586070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618135" y="3398926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961783" y="3398926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237482" y="4448723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561705" y="4442337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275211" y="4441007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913661" y="5603268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237884" y="5596882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Arrow Connector 99"/>
          <p:cNvCxnSpPr/>
          <p:nvPr/>
        </p:nvCxnSpPr>
        <p:spPr>
          <a:xfrm>
            <a:off x="4618858" y="4149845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4581531" y="5266558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955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921720"/>
              </p:ext>
            </p:extLst>
          </p:nvPr>
        </p:nvGraphicFramePr>
        <p:xfrm>
          <a:off x="194225" y="1184395"/>
          <a:ext cx="8830250" cy="5516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6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Global Scheduling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Pros: task set schedulable on M cores </a:t>
            </a:r>
            <a:r>
              <a:rPr lang="en-CA" dirty="0" err="1" smtClean="0"/>
              <a:t>iff</a:t>
            </a:r>
            <a:r>
              <a:rPr lang="en-CA" dirty="0" smtClean="0"/>
              <a:t> U &lt;= M ; the algorithm is optimal.</a:t>
            </a:r>
          </a:p>
          <a:p>
            <a:r>
              <a:rPr lang="en-CA" dirty="0" smtClean="0"/>
              <a:t>Cons: this does not take into account the cost of </a:t>
            </a:r>
            <a:r>
              <a:rPr lang="en-CA" dirty="0" err="1" smtClean="0"/>
              <a:t>preemption</a:t>
            </a:r>
            <a:r>
              <a:rPr lang="en-CA" dirty="0" smtClean="0"/>
              <a:t> and migration.</a:t>
            </a:r>
          </a:p>
          <a:p>
            <a:endParaRPr lang="en-CA" dirty="0" smtClean="0"/>
          </a:p>
          <a:p>
            <a:endParaRPr lang="en-CA" dirty="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1576406" y="5942023"/>
            <a:ext cx="4124780" cy="268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701186" y="5893107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1407571" y="5959729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4370533" y="5991276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58" name="TextBox 57"/>
          <p:cNvSpPr txBox="1"/>
          <p:nvPr/>
        </p:nvSpPr>
        <p:spPr>
          <a:xfrm>
            <a:off x="63611" y="5447274"/>
            <a:ext cx="12634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/>
              <a:t>3 </a:t>
            </a:r>
            <a:r>
              <a:rPr lang="en-CA" sz="2800" dirty="0"/>
              <a:t>(6,9)</a:t>
            </a:r>
            <a:endParaRPr lang="en-US" sz="2800" dirty="0"/>
          </a:p>
          <a:p>
            <a:endParaRPr lang="en-US" sz="2800" dirty="0"/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1576406" y="5164353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1566166" y="4807311"/>
            <a:ext cx="41350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709707" y="475839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62" name="TextBox 61"/>
          <p:cNvSpPr txBox="1"/>
          <p:nvPr/>
        </p:nvSpPr>
        <p:spPr>
          <a:xfrm>
            <a:off x="72132" y="4312562"/>
            <a:ext cx="1263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/>
              <a:t>2 </a:t>
            </a:r>
            <a:r>
              <a:rPr lang="en-CA" sz="2800" dirty="0"/>
              <a:t>(6,9</a:t>
            </a:r>
            <a:r>
              <a:rPr lang="en-CA" sz="2800" dirty="0" smtClean="0"/>
              <a:t>)</a:t>
            </a:r>
            <a:endParaRPr lang="en-US" sz="2800" dirty="0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1566166" y="3755685"/>
            <a:ext cx="4135020" cy="104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1576406" y="3391567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5709707" y="3727708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72132" y="3281875"/>
            <a:ext cx="1263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/>
              <a:t>1 </a:t>
            </a:r>
            <a:r>
              <a:rPr lang="en-CA" sz="2800" dirty="0" smtClean="0"/>
              <a:t>(6,9)</a:t>
            </a:r>
            <a:endParaRPr lang="en-US" sz="2800" dirty="0"/>
          </a:p>
        </p:txBody>
      </p:sp>
      <p:cxnSp>
        <p:nvCxnSpPr>
          <p:cNvPr id="68" name="Straight Arrow Connector 67"/>
          <p:cNvCxnSpPr/>
          <p:nvPr/>
        </p:nvCxnSpPr>
        <p:spPr>
          <a:xfrm flipV="1">
            <a:off x="1571817" y="2972060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6318695" y="4110717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6736731" y="4032675"/>
            <a:ext cx="2014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Processor A</a:t>
            </a:r>
            <a:endParaRPr lang="en-US" sz="2400" dirty="0"/>
          </a:p>
        </p:txBody>
      </p:sp>
      <p:sp>
        <p:nvSpPr>
          <p:cNvPr id="89" name="Rectangle 88"/>
          <p:cNvSpPr/>
          <p:nvPr/>
        </p:nvSpPr>
        <p:spPr>
          <a:xfrm>
            <a:off x="6318695" y="4797919"/>
            <a:ext cx="358588" cy="30558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6728238" y="4719877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Processor B</a:t>
            </a:r>
            <a:endParaRPr lang="en-US" sz="2400" dirty="0"/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4581531" y="3104587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1567083" y="4431923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Arrow Connector 92"/>
          <p:cNvCxnSpPr/>
          <p:nvPr/>
        </p:nvCxnSpPr>
        <p:spPr>
          <a:xfrm flipV="1">
            <a:off x="1576406" y="4029641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900629" y="3391567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900628" y="5581017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224851" y="5574631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224850" y="4448723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568498" y="4448723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572413" y="3405145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896636" y="3398759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930840" y="5586070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274488" y="5586070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618135" y="3398926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961783" y="3398926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237482" y="4448723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561705" y="4442337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275211" y="4441007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913661" y="5603268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237884" y="5596882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Arrow Connector 99"/>
          <p:cNvCxnSpPr/>
          <p:nvPr/>
        </p:nvCxnSpPr>
        <p:spPr>
          <a:xfrm>
            <a:off x="4618858" y="4149845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4581531" y="5266558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192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Scheduling on Multiprocessor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Some other details…</a:t>
            </a:r>
          </a:p>
          <a:p>
            <a:endParaRPr lang="en-CA" dirty="0" smtClean="0"/>
          </a:p>
          <a:p>
            <a:r>
              <a:rPr lang="en-CA" dirty="0" smtClean="0"/>
              <a:t>There are several (only sufficient) </a:t>
            </a:r>
            <a:r>
              <a:rPr lang="en-CA" dirty="0" err="1" smtClean="0"/>
              <a:t>schedulability</a:t>
            </a:r>
            <a:r>
              <a:rPr lang="en-CA" dirty="0" smtClean="0"/>
              <a:t> analyses for EDF and FP – both based on utilization bounds and response time…</a:t>
            </a:r>
          </a:p>
          <a:p>
            <a:r>
              <a:rPr lang="en-CA" dirty="0" smtClean="0"/>
              <a:t>There are extensions for resource sharing protocols and aperiodic servers to multicores…</a:t>
            </a:r>
          </a:p>
          <a:p>
            <a:endParaRPr lang="en-CA" dirty="0"/>
          </a:p>
          <a:p>
            <a:r>
              <a:rPr lang="en-CA" dirty="0" smtClean="0"/>
              <a:t>Very active research topic, but often ignores the main problem – how do we compute the computation time?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62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04935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99460"/>
            <a:ext cx="8565158" cy="5472224"/>
          </a:xfrm>
        </p:spPr>
        <p:txBody>
          <a:bodyPr/>
          <a:lstStyle/>
          <a:p>
            <a:r>
              <a:rPr lang="en-US" sz="2800" dirty="0" smtClean="0"/>
              <a:t>Introduction and Task Model</a:t>
            </a:r>
          </a:p>
          <a:p>
            <a:r>
              <a:rPr lang="en-US" sz="2800" dirty="0" smtClean="0"/>
              <a:t>Uniprocessor Real-Time Scheduling</a:t>
            </a:r>
          </a:p>
          <a:p>
            <a:endParaRPr lang="en-US" sz="2800" dirty="0" smtClean="0"/>
          </a:p>
          <a:p>
            <a:r>
              <a:rPr lang="en-US" sz="2800" dirty="0"/>
              <a:t>Scheduling and Control </a:t>
            </a:r>
            <a:r>
              <a:rPr lang="en-US" sz="2800" dirty="0" smtClean="0"/>
              <a:t>Quality</a:t>
            </a:r>
          </a:p>
          <a:p>
            <a:endParaRPr lang="en-US" sz="2800" dirty="0" smtClean="0"/>
          </a:p>
          <a:p>
            <a:r>
              <a:rPr lang="en-US" sz="2800" dirty="0" smtClean="0"/>
              <a:t>Priority Inversion and Resource Sharing</a:t>
            </a:r>
          </a:p>
          <a:p>
            <a:r>
              <a:rPr lang="en-US" sz="2800" dirty="0" smtClean="0"/>
              <a:t>Aperiodic Task Scheduling</a:t>
            </a:r>
          </a:p>
          <a:p>
            <a:endParaRPr lang="en-US" sz="2800" dirty="0" smtClean="0"/>
          </a:p>
          <a:p>
            <a:r>
              <a:rPr lang="en-US" sz="2800" dirty="0" smtClean="0"/>
              <a:t>Multiprocessor Scheduling</a:t>
            </a:r>
          </a:p>
          <a:p>
            <a:r>
              <a:rPr lang="en-US" sz="2800" b="1" dirty="0" smtClean="0"/>
              <a:t>The End-to-End </a:t>
            </a:r>
            <a:r>
              <a:rPr lang="en-US" sz="2800" b="1" dirty="0"/>
              <a:t>D</a:t>
            </a:r>
            <a:r>
              <a:rPr lang="en-US" sz="2800" b="1" dirty="0" smtClean="0"/>
              <a:t>elay Problem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197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End-To-End Delay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So far we have considered periodically-activated tasks.</a:t>
            </a:r>
          </a:p>
          <a:p>
            <a:r>
              <a:rPr lang="en-CA" dirty="0" smtClean="0"/>
              <a:t>However, oftentimes tasks depend on communication messages.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64</a:t>
            </a:fld>
            <a:endParaRPr lang="en-CA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932574" y="2008044"/>
            <a:ext cx="3174643" cy="5113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667394" y="3119961"/>
            <a:ext cx="776112" cy="29865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616226" y="5065889"/>
            <a:ext cx="389440" cy="423334"/>
          </a:xfrm>
          <a:prstGeom prst="rect">
            <a:avLst/>
          </a:prstGeom>
          <a:noFill/>
          <a:ln w="190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02577" y="5489223"/>
            <a:ext cx="389440" cy="423334"/>
          </a:xfrm>
          <a:prstGeom prst="rect">
            <a:avLst/>
          </a:prstGeom>
          <a:noFill/>
          <a:ln w="190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13137" y="3485086"/>
            <a:ext cx="389440" cy="423334"/>
          </a:xfrm>
          <a:prstGeom prst="rect">
            <a:avLst/>
          </a:prstGeom>
          <a:noFill/>
          <a:ln w="190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Elbow Connector 10"/>
          <p:cNvCxnSpPr/>
          <p:nvPr/>
        </p:nvCxnSpPr>
        <p:spPr>
          <a:xfrm flipV="1">
            <a:off x="3005666" y="3908420"/>
            <a:ext cx="1707471" cy="1157469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Elbow Connector 11"/>
          <p:cNvCxnSpPr/>
          <p:nvPr/>
        </p:nvCxnSpPr>
        <p:spPr>
          <a:xfrm rot="5400000">
            <a:off x="4312176" y="4698821"/>
            <a:ext cx="1580803" cy="12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90616" y="3919257"/>
            <a:ext cx="16218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Start on this cores…</a:t>
            </a:r>
            <a:endParaRPr lang="en-US" sz="24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186090" y="4804279"/>
            <a:ext cx="1430136" cy="4309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005666" y="2199933"/>
            <a:ext cx="39853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…then send a message to a task on to this one…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713137" y="3030930"/>
            <a:ext cx="211641" cy="4541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991031" y="3656158"/>
            <a:ext cx="18761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 smtClean="0"/>
              <a:t>..and finally another message to this core.</a:t>
            </a:r>
            <a:endParaRPr lang="en-US" sz="24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5715000" y="5235222"/>
            <a:ext cx="1494121" cy="4309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616226" y="4967112"/>
            <a:ext cx="4568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>
                <a:solidFill>
                  <a:prstClr val="black"/>
                </a:solidFill>
              </a:rPr>
              <a:t>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696361" y="3396037"/>
            <a:ext cx="4568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>
                <a:solidFill>
                  <a:prstClr val="black"/>
                </a:solidFill>
              </a:rPr>
              <a:t>2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090243" y="5404555"/>
            <a:ext cx="4568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>
                <a:solidFill>
                  <a:prstClr val="black"/>
                </a:solidFill>
              </a:rPr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226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525147"/>
              </p:ext>
            </p:extLst>
          </p:nvPr>
        </p:nvGraphicFramePr>
        <p:xfrm>
          <a:off x="194225" y="1184395"/>
          <a:ext cx="8830250" cy="5516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6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3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End-To-End Delay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Key goal: compute End-To-End Delay.</a:t>
            </a:r>
          </a:p>
          <a:p>
            <a:r>
              <a:rPr lang="en-CA" dirty="0" smtClean="0"/>
              <a:t>Possible solution: use activation jitter.</a:t>
            </a:r>
          </a:p>
          <a:p>
            <a:r>
              <a:rPr lang="en-CA" dirty="0" smtClean="0"/>
              <a:t>Jitter </a:t>
            </a:r>
            <a:r>
              <a:rPr lang="en-US" dirty="0" smtClean="0"/>
              <a:t>J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CA" dirty="0" smtClean="0"/>
              <a:t>of </a:t>
            </a:r>
            <a:r>
              <a:rPr lang="el-GR" dirty="0" smtClean="0"/>
              <a:t>τ</a:t>
            </a:r>
            <a:r>
              <a:rPr lang="en-US" baseline="-25000" dirty="0"/>
              <a:t>2</a:t>
            </a:r>
            <a:r>
              <a:rPr lang="en-US" dirty="0" smtClean="0"/>
              <a:t> </a:t>
            </a:r>
            <a:r>
              <a:rPr lang="en-CA" dirty="0" smtClean="0"/>
              <a:t>: worst-case response time of </a:t>
            </a:r>
            <a:r>
              <a:rPr lang="el-GR" dirty="0" smtClean="0"/>
              <a:t>τ</a:t>
            </a:r>
            <a:r>
              <a:rPr lang="en-US" baseline="-25000" dirty="0" smtClean="0"/>
              <a:t>1</a:t>
            </a:r>
            <a:r>
              <a:rPr lang="en-CA" dirty="0"/>
              <a:t> </a:t>
            </a:r>
            <a:endParaRPr lang="en-CA" dirty="0" smtClean="0"/>
          </a:p>
          <a:p>
            <a:r>
              <a:rPr lang="en-CA" dirty="0"/>
              <a:t>Jitter </a:t>
            </a:r>
            <a:r>
              <a:rPr lang="en-US" dirty="0" smtClean="0"/>
              <a:t>J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CA" dirty="0"/>
              <a:t>of </a:t>
            </a:r>
            <a:r>
              <a:rPr lang="el-GR" dirty="0" smtClean="0"/>
              <a:t>τ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CA" dirty="0"/>
              <a:t>: worst-case response time of </a:t>
            </a:r>
            <a:r>
              <a:rPr lang="el-GR" dirty="0" smtClean="0"/>
              <a:t>τ</a:t>
            </a:r>
            <a:r>
              <a:rPr lang="en-US" baseline="-25000" dirty="0" smtClean="0"/>
              <a:t>2</a:t>
            </a: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65</a:t>
            </a:fld>
            <a:endParaRPr lang="en-CA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33400" y="5943600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759568" y="58946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89520" y="59899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7088525" y="59436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63611" y="5447274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533400" y="4808888"/>
            <a:ext cx="8378569" cy="268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768089" y="4759973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4745" y="4394878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33" name="Rectangle 32"/>
          <p:cNvSpPr/>
          <p:nvPr/>
        </p:nvSpPr>
        <p:spPr>
          <a:xfrm>
            <a:off x="2914218" y="4450300"/>
            <a:ext cx="303116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1921" y="3778201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41920" y="3398674"/>
            <a:ext cx="1026903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768089" y="3729286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72132" y="3281875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 flipV="1">
            <a:off x="541920" y="3000531"/>
            <a:ext cx="1" cy="29699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26923" y="3398674"/>
            <a:ext cx="68729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277555" y="5611906"/>
            <a:ext cx="1368778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8014614" y="3132048"/>
            <a:ext cx="0" cy="27854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294284" y="4450300"/>
            <a:ext cx="983271" cy="38548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2914218" y="3757262"/>
            <a:ext cx="0" cy="6376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263443" y="4861928"/>
            <a:ext cx="0" cy="6376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567627" y="4608538"/>
            <a:ext cx="234659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533400" y="5776938"/>
            <a:ext cx="473004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466310" y="4085318"/>
            <a:ext cx="432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61" name="TextBox 60"/>
          <p:cNvSpPr txBox="1"/>
          <p:nvPr/>
        </p:nvSpPr>
        <p:spPr>
          <a:xfrm>
            <a:off x="2500927" y="5253718"/>
            <a:ext cx="432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en-US" sz="2800" baseline="-25000" dirty="0" smtClean="0"/>
              <a:t>3</a:t>
            </a:r>
            <a:endParaRPr lang="en-US" sz="2800" dirty="0"/>
          </a:p>
        </p:txBody>
      </p:sp>
      <p:sp>
        <p:nvSpPr>
          <p:cNvPr id="62" name="TextBox 61"/>
          <p:cNvSpPr txBox="1"/>
          <p:nvPr/>
        </p:nvSpPr>
        <p:spPr>
          <a:xfrm>
            <a:off x="2914217" y="3885263"/>
            <a:ext cx="1288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message</a:t>
            </a:r>
            <a:endParaRPr lang="en-US" sz="2400" dirty="0"/>
          </a:p>
        </p:txBody>
      </p:sp>
      <p:sp>
        <p:nvSpPr>
          <p:cNvPr id="63" name="TextBox 62"/>
          <p:cNvSpPr txBox="1"/>
          <p:nvPr/>
        </p:nvSpPr>
        <p:spPr>
          <a:xfrm>
            <a:off x="5263443" y="4918098"/>
            <a:ext cx="1288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message</a:t>
            </a:r>
            <a:endParaRPr lang="en-US" sz="2400" dirty="0"/>
          </a:p>
        </p:txBody>
      </p:sp>
      <p:sp>
        <p:nvSpPr>
          <p:cNvPr id="64" name="TextBox 63"/>
          <p:cNvSpPr txBox="1"/>
          <p:nvPr/>
        </p:nvSpPr>
        <p:spPr>
          <a:xfrm rot="16200000">
            <a:off x="6738897" y="3990895"/>
            <a:ext cx="29515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End-to-end deadline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6412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656179"/>
              </p:ext>
            </p:extLst>
          </p:nvPr>
        </p:nvGraphicFramePr>
        <p:xfrm>
          <a:off x="194225" y="1184395"/>
          <a:ext cx="8830250" cy="5516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6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3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End-To-End Delay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Can be solved with a brute-force iteration</a:t>
            </a:r>
          </a:p>
          <a:p>
            <a:pPr lvl="1"/>
            <a:r>
              <a:rPr lang="en-CA" dirty="0" smtClean="0"/>
              <a:t>Start from jitters = 0</a:t>
            </a:r>
          </a:p>
          <a:p>
            <a:pPr lvl="1"/>
            <a:r>
              <a:rPr lang="en-CA" dirty="0" smtClean="0"/>
              <a:t>Compute response times</a:t>
            </a:r>
          </a:p>
          <a:p>
            <a:pPr lvl="1"/>
            <a:r>
              <a:rPr lang="en-CA" dirty="0" smtClean="0"/>
              <a:t>Update jitters, repeat until convergence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66</a:t>
            </a:fld>
            <a:endParaRPr lang="en-CA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33400" y="5943600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759568" y="58946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89520" y="59899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7088525" y="59436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63611" y="5447274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533400" y="4808888"/>
            <a:ext cx="8378569" cy="268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768089" y="4759973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4745" y="4394878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33" name="Rectangle 32"/>
          <p:cNvSpPr/>
          <p:nvPr/>
        </p:nvSpPr>
        <p:spPr>
          <a:xfrm>
            <a:off x="2914218" y="4450300"/>
            <a:ext cx="303116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1921" y="3778201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41920" y="3398674"/>
            <a:ext cx="1026903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768089" y="3729286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72132" y="3281875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 flipV="1">
            <a:off x="541920" y="3000531"/>
            <a:ext cx="1" cy="29699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26923" y="3398674"/>
            <a:ext cx="68729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277555" y="5611906"/>
            <a:ext cx="1368778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8014614" y="3132048"/>
            <a:ext cx="0" cy="27854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294284" y="4450300"/>
            <a:ext cx="983271" cy="38548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2914218" y="3757262"/>
            <a:ext cx="0" cy="6376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263443" y="4861928"/>
            <a:ext cx="0" cy="6376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567627" y="4608538"/>
            <a:ext cx="234659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533400" y="5776938"/>
            <a:ext cx="473004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466310" y="4085318"/>
            <a:ext cx="432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61" name="TextBox 60"/>
          <p:cNvSpPr txBox="1"/>
          <p:nvPr/>
        </p:nvSpPr>
        <p:spPr>
          <a:xfrm>
            <a:off x="2500927" y="5253718"/>
            <a:ext cx="432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en-US" sz="2800" baseline="-25000" dirty="0" smtClean="0"/>
              <a:t>3</a:t>
            </a:r>
            <a:endParaRPr lang="en-US" sz="2800" dirty="0"/>
          </a:p>
        </p:txBody>
      </p:sp>
      <p:sp>
        <p:nvSpPr>
          <p:cNvPr id="62" name="TextBox 61"/>
          <p:cNvSpPr txBox="1"/>
          <p:nvPr/>
        </p:nvSpPr>
        <p:spPr>
          <a:xfrm>
            <a:off x="2914217" y="3885263"/>
            <a:ext cx="1288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message</a:t>
            </a:r>
            <a:endParaRPr lang="en-US" sz="2400" dirty="0"/>
          </a:p>
        </p:txBody>
      </p:sp>
      <p:sp>
        <p:nvSpPr>
          <p:cNvPr id="63" name="TextBox 62"/>
          <p:cNvSpPr txBox="1"/>
          <p:nvPr/>
        </p:nvSpPr>
        <p:spPr>
          <a:xfrm>
            <a:off x="5263443" y="4918098"/>
            <a:ext cx="1288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message</a:t>
            </a:r>
            <a:endParaRPr lang="en-US" sz="2400" dirty="0"/>
          </a:p>
        </p:txBody>
      </p:sp>
      <p:sp>
        <p:nvSpPr>
          <p:cNvPr id="64" name="TextBox 63"/>
          <p:cNvSpPr txBox="1"/>
          <p:nvPr/>
        </p:nvSpPr>
        <p:spPr>
          <a:xfrm rot="16200000">
            <a:off x="6738897" y="3990895"/>
            <a:ext cx="29515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End-to-end deadline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16550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438806"/>
              </p:ext>
            </p:extLst>
          </p:nvPr>
        </p:nvGraphicFramePr>
        <p:xfrm>
          <a:off x="194225" y="1184395"/>
          <a:ext cx="8830250" cy="5516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6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3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End-To-End Delay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We will look at more intelligent methods when we talk about timing analysis…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67</a:t>
            </a:fld>
            <a:endParaRPr lang="en-CA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33400" y="5943600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759568" y="58946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89520" y="59899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7088525" y="59436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63611" y="5447274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533400" y="4808888"/>
            <a:ext cx="8378569" cy="268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768089" y="4759973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4745" y="4394878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33" name="Rectangle 32"/>
          <p:cNvSpPr/>
          <p:nvPr/>
        </p:nvSpPr>
        <p:spPr>
          <a:xfrm>
            <a:off x="2914218" y="4450300"/>
            <a:ext cx="303116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1921" y="3778201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41920" y="3398674"/>
            <a:ext cx="1026903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768089" y="3729286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72132" y="3281875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 flipV="1">
            <a:off x="541920" y="3000531"/>
            <a:ext cx="1" cy="29699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26923" y="3398674"/>
            <a:ext cx="68729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277555" y="5611906"/>
            <a:ext cx="1368778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8014614" y="3132048"/>
            <a:ext cx="0" cy="27854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294284" y="4450300"/>
            <a:ext cx="983271" cy="38548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2914218" y="3757262"/>
            <a:ext cx="0" cy="6376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263443" y="4861928"/>
            <a:ext cx="0" cy="6376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567627" y="4608538"/>
            <a:ext cx="234659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533400" y="5776938"/>
            <a:ext cx="473004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466310" y="4085318"/>
            <a:ext cx="432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61" name="TextBox 60"/>
          <p:cNvSpPr txBox="1"/>
          <p:nvPr/>
        </p:nvSpPr>
        <p:spPr>
          <a:xfrm>
            <a:off x="2500927" y="5253718"/>
            <a:ext cx="432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en-US" sz="2800" baseline="-25000" dirty="0" smtClean="0"/>
              <a:t>3</a:t>
            </a:r>
            <a:endParaRPr lang="en-US" sz="2800" dirty="0"/>
          </a:p>
        </p:txBody>
      </p:sp>
      <p:sp>
        <p:nvSpPr>
          <p:cNvPr id="62" name="TextBox 61"/>
          <p:cNvSpPr txBox="1"/>
          <p:nvPr/>
        </p:nvSpPr>
        <p:spPr>
          <a:xfrm>
            <a:off x="2914217" y="3885263"/>
            <a:ext cx="1288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message</a:t>
            </a:r>
            <a:endParaRPr lang="en-US" sz="2400" dirty="0"/>
          </a:p>
        </p:txBody>
      </p:sp>
      <p:sp>
        <p:nvSpPr>
          <p:cNvPr id="63" name="TextBox 62"/>
          <p:cNvSpPr txBox="1"/>
          <p:nvPr/>
        </p:nvSpPr>
        <p:spPr>
          <a:xfrm>
            <a:off x="5263443" y="4918098"/>
            <a:ext cx="1288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message</a:t>
            </a:r>
            <a:endParaRPr lang="en-US" sz="2400" dirty="0"/>
          </a:p>
        </p:txBody>
      </p:sp>
      <p:sp>
        <p:nvSpPr>
          <p:cNvPr id="64" name="TextBox 63"/>
          <p:cNvSpPr txBox="1"/>
          <p:nvPr/>
        </p:nvSpPr>
        <p:spPr>
          <a:xfrm rot="16200000">
            <a:off x="6738897" y="3990895"/>
            <a:ext cx="29515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End-to-end deadline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2343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5075"/>
            <a:ext cx="8229600" cy="5486400"/>
          </a:xfrm>
        </p:spPr>
        <p:txBody>
          <a:bodyPr>
            <a:normAutofit/>
          </a:bodyPr>
          <a:lstStyle/>
          <a:p>
            <a:r>
              <a:rPr lang="en-US" sz="2800" dirty="0"/>
              <a:t>T</a:t>
            </a:r>
            <a:r>
              <a:rPr lang="en-US" sz="2800" dirty="0" smtClean="0"/>
              <a:t>he correctness </a:t>
            </a:r>
            <a:r>
              <a:rPr lang="en-US" sz="2800" dirty="0"/>
              <a:t>of the system depends not only on the logical result of the computation but also on the time at which the results are </a:t>
            </a:r>
            <a:r>
              <a:rPr lang="en-US" sz="2800" dirty="0" smtClean="0"/>
              <a:t>produced.</a:t>
            </a:r>
          </a:p>
          <a:p>
            <a:r>
              <a:rPr lang="en-US" sz="2800" b="1" dirty="0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A correct value at the wrong time is a fault.</a:t>
            </a:r>
          </a:p>
          <a:p>
            <a:endParaRPr lang="en-US" sz="2800" dirty="0">
              <a:ea typeface="ＭＳ Ｐゴシック" charset="-128"/>
              <a:cs typeface="ＭＳ Ｐゴシック" charset="-128"/>
            </a:endParaRPr>
          </a:p>
          <a:p>
            <a:r>
              <a:rPr lang="en-US" sz="2800" dirty="0" smtClean="0">
                <a:ea typeface="ＭＳ Ｐゴシック" charset="-128"/>
                <a:cs typeface="ＭＳ Ｐゴシック" charset="-128"/>
              </a:rPr>
              <a:t>Processes </a:t>
            </a:r>
            <a:r>
              <a:rPr lang="en-US" sz="2800" dirty="0">
                <a:ea typeface="ＭＳ Ｐゴシック" charset="-128"/>
                <a:cs typeface="ＭＳ Ｐゴシック" charset="-128"/>
              </a:rPr>
              <a:t>attempt to control or react to events that take place in the outside world</a:t>
            </a:r>
          </a:p>
          <a:p>
            <a:r>
              <a:rPr lang="en-US" sz="2800" dirty="0">
                <a:ea typeface="ＭＳ Ｐゴシック" charset="-128"/>
                <a:cs typeface="ＭＳ Ｐゴシック" charset="-128"/>
              </a:rPr>
              <a:t>These events occur in “real time” and tasks must be able to keep up with </a:t>
            </a:r>
            <a:r>
              <a:rPr lang="en-US" sz="2800" dirty="0" smtClean="0">
                <a:ea typeface="ＭＳ Ｐゴシック" charset="-128"/>
                <a:cs typeface="ＭＳ Ｐゴシック" charset="-128"/>
              </a:rPr>
              <a:t>them</a:t>
            </a:r>
          </a:p>
          <a:p>
            <a:r>
              <a:rPr lang="en-US" sz="2800" dirty="0" smtClean="0">
                <a:ea typeface="ＭＳ Ｐゴシック" charset="-128"/>
                <a:cs typeface="ＭＳ Ｐゴシック" charset="-128"/>
              </a:rPr>
              <a:t>Processes are associated with timing constraints (deadlines)</a:t>
            </a:r>
            <a:endParaRPr lang="en-US" sz="2800" dirty="0">
              <a:ea typeface="ＭＳ Ｐゴシック" charset="-128"/>
              <a:cs typeface="ＭＳ Ｐゴシック" charset="-128"/>
            </a:endParaRP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536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 </a:t>
            </a:r>
            <a:r>
              <a:rPr lang="en-US" dirty="0" err="1" smtClean="0"/>
              <a:t>vs</a:t>
            </a:r>
            <a:r>
              <a:rPr lang="en-US" dirty="0" smtClean="0"/>
              <a:t> Hard Real-Time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176" y="1084521"/>
            <a:ext cx="8477624" cy="563695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Soft real-time: missing deadlines is undesirable, but will not lead to catastrophic consequences</a:t>
            </a:r>
          </a:p>
          <a:p>
            <a:pPr lvl="1"/>
            <a:r>
              <a:rPr lang="en-US" dirty="0" smtClean="0"/>
              <a:t>Related to the concept of “Quality of Service”</a:t>
            </a:r>
          </a:p>
          <a:p>
            <a:pPr lvl="1"/>
            <a:r>
              <a:rPr lang="en-US" dirty="0" smtClean="0"/>
              <a:t>Typically interested in average-case response time (turnaround time)</a:t>
            </a:r>
          </a:p>
          <a:p>
            <a:pPr lvl="1"/>
            <a:r>
              <a:rPr lang="en-US" dirty="0" smtClean="0"/>
              <a:t>Ex: reservation systems, media players, phones, etc.</a:t>
            </a:r>
          </a:p>
          <a:p>
            <a:endParaRPr lang="en-US" sz="2800" dirty="0" smtClean="0"/>
          </a:p>
          <a:p>
            <a:r>
              <a:rPr lang="en-US" sz="2800" dirty="0" smtClean="0"/>
              <a:t>Hard real-time: missing deadlines is not an option</a:t>
            </a:r>
          </a:p>
          <a:p>
            <a:pPr lvl="1"/>
            <a:r>
              <a:rPr lang="en-US" dirty="0" smtClean="0"/>
              <a:t>Interested in worst-case response time</a:t>
            </a:r>
          </a:p>
          <a:p>
            <a:pPr lvl="1"/>
            <a:r>
              <a:rPr lang="en-US" dirty="0" smtClean="0"/>
              <a:t>Ex: airplanes, nuclear plants, military systems, etc.</a:t>
            </a:r>
          </a:p>
          <a:p>
            <a:pPr lvl="1"/>
            <a:r>
              <a:rPr lang="en-US" dirty="0" smtClean="0"/>
              <a:t>However, more on control performance later…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54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ea typeface="ＭＳ Ｐゴシック" charset="-128"/>
                <a:cs typeface="ＭＳ Ｐゴシック" charset="-128"/>
              </a:rPr>
              <a:t>Real-Time Spectrum</a:t>
            </a:r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3891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0" y="6229350"/>
            <a:ext cx="1905000" cy="457200"/>
          </a:xfrm>
        </p:spPr>
        <p:txBody>
          <a:bodyPr/>
          <a:lstStyle/>
          <a:p>
            <a:r>
              <a:rPr lang="en-US"/>
              <a:t>ECE493T9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29350"/>
            <a:ext cx="2895600" cy="457200"/>
          </a:xfrm>
        </p:spPr>
        <p:txBody>
          <a:bodyPr/>
          <a:lstStyle/>
          <a:p>
            <a:r>
              <a:rPr lang="en-US"/>
              <a:t>S. Fischmeister</a:t>
            </a:r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29350"/>
            <a:ext cx="1905000" cy="457200"/>
          </a:xfrm>
        </p:spPr>
        <p:txBody>
          <a:bodyPr/>
          <a:lstStyle/>
          <a:p>
            <a:fld id="{F9058C15-1EAF-2441-A6C4-D8AA85555D34}" type="slidenum">
              <a:rPr lang="en-US" smtClean="0">
                <a:ea typeface="Arial" charset="0"/>
                <a:cs typeface="Arial" charset="0"/>
              </a:rPr>
              <a:pPr/>
              <a:t>9</a:t>
            </a:fld>
            <a:endParaRPr lang="en-US" smtClean="0">
              <a:ea typeface="Arial" charset="0"/>
              <a:cs typeface="Arial" charset="0"/>
            </a:endParaRPr>
          </a:p>
        </p:txBody>
      </p:sp>
      <p:sp>
        <p:nvSpPr>
          <p:cNvPr id="69638" name="Rectangle 4"/>
          <p:cNvSpPr>
            <a:spLocks noChangeArrowheads="1"/>
          </p:cNvSpPr>
          <p:nvPr/>
        </p:nvSpPr>
        <p:spPr bwMode="auto">
          <a:xfrm>
            <a:off x="900113" y="2995613"/>
            <a:ext cx="7559675" cy="720725"/>
          </a:xfrm>
          <a:prstGeom prst="rect">
            <a:avLst/>
          </a:prstGeom>
          <a:gradFill rotWithShape="1">
            <a:gsLst>
              <a:gs pos="0">
                <a:srgbClr val="FFCC00">
                  <a:alpha val="65999"/>
                </a:srgbClr>
              </a:gs>
              <a:gs pos="100000">
                <a:srgbClr val="000099"/>
              </a:gs>
            </a:gsLst>
            <a:lin ang="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39" name="Rectangle 5"/>
          <p:cNvSpPr>
            <a:spLocks noChangeArrowheads="1"/>
          </p:cNvSpPr>
          <p:nvPr/>
        </p:nvSpPr>
        <p:spPr bwMode="auto">
          <a:xfrm>
            <a:off x="2283619" y="4076700"/>
            <a:ext cx="12239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buClr>
                <a:srgbClr val="77748C"/>
              </a:buClr>
              <a:buSzPct val="45000"/>
              <a:buFont typeface="Monotype Sorts" charset="2"/>
              <a:buNone/>
            </a:pPr>
            <a:r>
              <a:rPr kumimoji="1" lang="de-DE" sz="1400" dirty="0"/>
              <a:t>User</a:t>
            </a:r>
            <a:br>
              <a:rPr kumimoji="1" lang="de-DE" sz="1400" dirty="0"/>
            </a:br>
            <a:r>
              <a:rPr kumimoji="1" lang="de-DE" sz="1400" dirty="0" err="1"/>
              <a:t>interface</a:t>
            </a:r>
            <a:endParaRPr kumimoji="1" lang="en-US" sz="1400" dirty="0"/>
          </a:p>
        </p:txBody>
      </p:sp>
      <p:grpSp>
        <p:nvGrpSpPr>
          <p:cNvPr id="69640" name="Group 24"/>
          <p:cNvGrpSpPr>
            <a:grpSpLocks/>
          </p:cNvGrpSpPr>
          <p:nvPr/>
        </p:nvGrpSpPr>
        <p:grpSpPr bwMode="auto">
          <a:xfrm>
            <a:off x="684213" y="4076700"/>
            <a:ext cx="7883526" cy="720725"/>
            <a:chOff x="431" y="2568"/>
            <a:chExt cx="4966" cy="454"/>
          </a:xfrm>
        </p:grpSpPr>
        <p:sp>
          <p:nvSpPr>
            <p:cNvPr id="69654" name="Rectangle 3"/>
            <p:cNvSpPr>
              <a:spLocks noChangeArrowheads="1"/>
            </p:cNvSpPr>
            <p:nvPr/>
          </p:nvSpPr>
          <p:spPr bwMode="auto">
            <a:xfrm>
              <a:off x="431" y="2568"/>
              <a:ext cx="77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  <a:buClr>
                  <a:srgbClr val="77748C"/>
                </a:buClr>
                <a:buSzPct val="45000"/>
                <a:buFont typeface="Monotype Sorts" charset="2"/>
                <a:buNone/>
              </a:pPr>
              <a:r>
                <a:rPr kumimoji="1" lang="de-DE" sz="1400"/>
                <a:t>Computer </a:t>
              </a:r>
              <a:br>
                <a:rPr kumimoji="1" lang="de-DE" sz="1400"/>
              </a:br>
              <a:r>
                <a:rPr kumimoji="1" lang="de-DE" sz="1400"/>
                <a:t>simulation</a:t>
              </a:r>
              <a:endParaRPr kumimoji="1" lang="en-US" sz="1400"/>
            </a:p>
          </p:txBody>
        </p:sp>
        <p:sp>
          <p:nvSpPr>
            <p:cNvPr id="69655" name="Rectangle 6"/>
            <p:cNvSpPr>
              <a:spLocks noChangeArrowheads="1"/>
            </p:cNvSpPr>
            <p:nvPr/>
          </p:nvSpPr>
          <p:spPr bwMode="auto">
            <a:xfrm>
              <a:off x="2494" y="2568"/>
              <a:ext cx="77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  <a:buClr>
                  <a:srgbClr val="77748C"/>
                </a:buClr>
                <a:buSzPct val="45000"/>
                <a:buFont typeface="Monotype Sorts" charset="2"/>
                <a:buNone/>
              </a:pPr>
              <a:r>
                <a:rPr kumimoji="1" lang="de-DE" sz="1400" dirty="0"/>
                <a:t>Internet</a:t>
              </a:r>
              <a:br>
                <a:rPr kumimoji="1" lang="de-DE" sz="1400" dirty="0"/>
              </a:br>
              <a:r>
                <a:rPr kumimoji="1" lang="de-DE" sz="1400" dirty="0" err="1"/>
                <a:t>video</a:t>
              </a:r>
              <a:r>
                <a:rPr kumimoji="1" lang="de-DE" sz="1400" dirty="0"/>
                <a:t>, </a:t>
              </a:r>
              <a:r>
                <a:rPr kumimoji="1" lang="de-DE" sz="1400" dirty="0" err="1"/>
                <a:t>audio</a:t>
              </a:r>
              <a:endParaRPr kumimoji="1" lang="en-US" sz="1400" dirty="0"/>
            </a:p>
          </p:txBody>
        </p:sp>
        <p:sp>
          <p:nvSpPr>
            <p:cNvPr id="69657" name="Rectangle 8"/>
            <p:cNvSpPr>
              <a:spLocks noChangeArrowheads="1"/>
            </p:cNvSpPr>
            <p:nvPr/>
          </p:nvSpPr>
          <p:spPr bwMode="auto">
            <a:xfrm>
              <a:off x="3599" y="2568"/>
              <a:ext cx="77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  <a:buClr>
                  <a:srgbClr val="77748C"/>
                </a:buClr>
                <a:buSzPct val="45000"/>
                <a:buFont typeface="Monotype Sorts" charset="2"/>
                <a:buNone/>
              </a:pPr>
              <a:r>
                <a:rPr kumimoji="1" lang="de-DE" sz="1400" dirty="0"/>
                <a:t>Tele</a:t>
              </a:r>
              <a:br>
                <a:rPr kumimoji="1" lang="de-DE" sz="1400" dirty="0"/>
              </a:br>
              <a:r>
                <a:rPr kumimoji="1" lang="de-DE" sz="1400" dirty="0" err="1"/>
                <a:t>communication</a:t>
              </a:r>
              <a:endParaRPr kumimoji="1" lang="en-US" sz="1400" dirty="0"/>
            </a:p>
          </p:txBody>
        </p:sp>
        <p:sp>
          <p:nvSpPr>
            <p:cNvPr id="69658" name="Rectangle 9"/>
            <p:cNvSpPr>
              <a:spLocks noChangeArrowheads="1"/>
            </p:cNvSpPr>
            <p:nvPr/>
          </p:nvSpPr>
          <p:spPr bwMode="auto">
            <a:xfrm>
              <a:off x="4626" y="2568"/>
              <a:ext cx="77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  <a:buClr>
                  <a:srgbClr val="77748C"/>
                </a:buClr>
                <a:buSzPct val="45000"/>
                <a:buFont typeface="Monotype Sorts" charset="2"/>
                <a:buNone/>
              </a:pPr>
              <a:r>
                <a:rPr kumimoji="1" lang="de-DE" sz="1400" dirty="0"/>
                <a:t>Flight</a:t>
              </a:r>
              <a:br>
                <a:rPr kumimoji="1" lang="de-DE" sz="1400" dirty="0"/>
              </a:br>
              <a:r>
                <a:rPr kumimoji="1" lang="de-DE" sz="1400" dirty="0" err="1"/>
                <a:t>control</a:t>
              </a:r>
              <a:endParaRPr kumimoji="1" lang="en-US" sz="1400" dirty="0"/>
            </a:p>
          </p:txBody>
        </p:sp>
      </p:grpSp>
      <p:grpSp>
        <p:nvGrpSpPr>
          <p:cNvPr id="69641" name="Group 23"/>
          <p:cNvGrpSpPr>
            <a:grpSpLocks/>
          </p:cNvGrpSpPr>
          <p:nvPr/>
        </p:nvGrpSpPr>
        <p:grpSpPr bwMode="auto">
          <a:xfrm>
            <a:off x="539750" y="2132013"/>
            <a:ext cx="8351838" cy="720725"/>
            <a:chOff x="340" y="1343"/>
            <a:chExt cx="5261" cy="454"/>
          </a:xfrm>
        </p:grpSpPr>
        <p:sp>
          <p:nvSpPr>
            <p:cNvPr id="69649" name="AutoShape 11"/>
            <p:cNvSpPr>
              <a:spLocks noChangeArrowheads="1"/>
            </p:cNvSpPr>
            <p:nvPr/>
          </p:nvSpPr>
          <p:spPr bwMode="auto">
            <a:xfrm>
              <a:off x="3288" y="1434"/>
              <a:ext cx="1361" cy="272"/>
            </a:xfrm>
            <a:prstGeom prst="rightArrow">
              <a:avLst>
                <a:gd name="adj1" fmla="val 25000"/>
                <a:gd name="adj2" fmla="val 43018"/>
              </a:avLst>
            </a:prstGeom>
            <a:solidFill>
              <a:srgbClr val="0000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50" name="AutoShape 12"/>
            <p:cNvSpPr>
              <a:spLocks noChangeArrowheads="1"/>
            </p:cNvSpPr>
            <p:nvPr/>
          </p:nvSpPr>
          <p:spPr bwMode="auto">
            <a:xfrm rot="10800000">
              <a:off x="1157" y="1434"/>
              <a:ext cx="1451" cy="272"/>
            </a:xfrm>
            <a:prstGeom prst="rightArrow">
              <a:avLst>
                <a:gd name="adj1" fmla="val 25000"/>
                <a:gd name="adj2" fmla="val 45862"/>
              </a:avLst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51" name="Rectangle 13"/>
            <p:cNvSpPr>
              <a:spLocks noChangeArrowheads="1"/>
            </p:cNvSpPr>
            <p:nvPr/>
          </p:nvSpPr>
          <p:spPr bwMode="auto">
            <a:xfrm>
              <a:off x="2562" y="1343"/>
              <a:ext cx="77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  <a:buClr>
                  <a:srgbClr val="77748C"/>
                </a:buClr>
                <a:buSzPct val="45000"/>
                <a:buFont typeface="Monotype Sorts" charset="2"/>
                <a:buNone/>
              </a:pPr>
              <a:r>
                <a:rPr kumimoji="1" lang="de-DE" sz="1600"/>
                <a:t>Soft RT</a:t>
              </a:r>
              <a:endParaRPr kumimoji="1" lang="en-US" sz="1600"/>
            </a:p>
          </p:txBody>
        </p:sp>
        <p:sp>
          <p:nvSpPr>
            <p:cNvPr id="69652" name="Rectangle 14"/>
            <p:cNvSpPr>
              <a:spLocks noChangeArrowheads="1"/>
            </p:cNvSpPr>
            <p:nvPr/>
          </p:nvSpPr>
          <p:spPr bwMode="auto">
            <a:xfrm>
              <a:off x="4830" y="1343"/>
              <a:ext cx="77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  <a:buClr>
                  <a:srgbClr val="77748C"/>
                </a:buClr>
                <a:buSzPct val="45000"/>
                <a:buFont typeface="Monotype Sorts" charset="2"/>
                <a:buNone/>
              </a:pPr>
              <a:r>
                <a:rPr kumimoji="1" lang="de-DE" sz="1600"/>
                <a:t>Hard RT</a:t>
              </a:r>
              <a:endParaRPr kumimoji="1" lang="en-US" sz="1600"/>
            </a:p>
          </p:txBody>
        </p:sp>
        <p:sp>
          <p:nvSpPr>
            <p:cNvPr id="69653" name="Rectangle 15"/>
            <p:cNvSpPr>
              <a:spLocks noChangeArrowheads="1"/>
            </p:cNvSpPr>
            <p:nvPr/>
          </p:nvSpPr>
          <p:spPr bwMode="auto">
            <a:xfrm>
              <a:off x="340" y="1343"/>
              <a:ext cx="77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  <a:buClr>
                  <a:srgbClr val="77748C"/>
                </a:buClr>
                <a:buSzPct val="45000"/>
                <a:buFont typeface="Monotype Sorts" charset="2"/>
                <a:buNone/>
              </a:pPr>
              <a:r>
                <a:rPr kumimoji="1" lang="de-DE" sz="1600"/>
                <a:t>No RT</a:t>
              </a:r>
              <a:endParaRPr kumimoji="1" lang="en-US" sz="1600"/>
            </a:p>
          </p:txBody>
        </p:sp>
      </p:grpSp>
      <p:sp>
        <p:nvSpPr>
          <p:cNvPr id="69642" name="Line 16"/>
          <p:cNvSpPr>
            <a:spLocks noChangeShapeType="1"/>
          </p:cNvSpPr>
          <p:nvPr/>
        </p:nvSpPr>
        <p:spPr bwMode="auto">
          <a:xfrm>
            <a:off x="1331913" y="2995613"/>
            <a:ext cx="0" cy="720725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3" name="Line 17"/>
          <p:cNvSpPr>
            <a:spLocks noChangeShapeType="1"/>
          </p:cNvSpPr>
          <p:nvPr/>
        </p:nvSpPr>
        <p:spPr bwMode="auto">
          <a:xfrm>
            <a:off x="2895600" y="2995613"/>
            <a:ext cx="0" cy="720725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5" name="Line 19"/>
          <p:cNvSpPr>
            <a:spLocks noChangeShapeType="1"/>
          </p:cNvSpPr>
          <p:nvPr/>
        </p:nvSpPr>
        <p:spPr bwMode="auto">
          <a:xfrm>
            <a:off x="4572000" y="2995613"/>
            <a:ext cx="0" cy="720725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7" name="Line 21"/>
          <p:cNvSpPr>
            <a:spLocks noChangeShapeType="1"/>
          </p:cNvSpPr>
          <p:nvPr/>
        </p:nvSpPr>
        <p:spPr bwMode="auto">
          <a:xfrm>
            <a:off x="6328710" y="2995613"/>
            <a:ext cx="0" cy="720725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8" name="Line 22"/>
          <p:cNvSpPr>
            <a:spLocks noChangeShapeType="1"/>
          </p:cNvSpPr>
          <p:nvPr/>
        </p:nvSpPr>
        <p:spPr bwMode="auto">
          <a:xfrm>
            <a:off x="7956550" y="2995613"/>
            <a:ext cx="0" cy="720725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4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ngineering_Black">
  <a:themeElements>
    <a:clrScheme name="Waterloo 1">
      <a:dk1>
        <a:sysClr val="windowText" lastClr="000000"/>
      </a:dk1>
      <a:lt1>
        <a:srgbClr val="FFFFFF"/>
      </a:lt1>
      <a:dk2>
        <a:srgbClr val="57068C"/>
      </a:dk2>
      <a:lt2>
        <a:srgbClr val="FFFFFF"/>
      </a:lt2>
      <a:accent1>
        <a:srgbClr val="0073CF"/>
      </a:accent1>
      <a:accent2>
        <a:srgbClr val="E98300"/>
      </a:accent2>
      <a:accent3>
        <a:srgbClr val="E0249A"/>
      </a:accent3>
      <a:accent4>
        <a:srgbClr val="009AA6"/>
      </a:accent4>
      <a:accent5>
        <a:srgbClr val="B6BF00"/>
      </a:accent5>
      <a:accent6>
        <a:srgbClr val="96172E"/>
      </a:accent6>
      <a:hlink>
        <a:srgbClr val="FECB00"/>
      </a:hlink>
      <a:folHlink>
        <a:srgbClr val="FECB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Engineering_Black</Template>
  <TotalTime>1973</TotalTime>
  <Words>4223</Words>
  <Application>Microsoft Macintosh PowerPoint</Application>
  <PresentationFormat>On-screen Show (4:3)</PresentationFormat>
  <Paragraphs>769</Paragraphs>
  <Slides>67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68" baseType="lpstr">
      <vt:lpstr>Engineering_Black</vt:lpstr>
      <vt:lpstr>ECE 720T5 Fall 2011       Cyber-Physical Systems</vt:lpstr>
      <vt:lpstr>Today’s Outline</vt:lpstr>
      <vt:lpstr>Cyber-Physical Systems: Different Views</vt:lpstr>
      <vt:lpstr>Intro to Real-Time Systems</vt:lpstr>
      <vt:lpstr>Outline</vt:lpstr>
      <vt:lpstr>Outline</vt:lpstr>
      <vt:lpstr>Real-Time Systems</vt:lpstr>
      <vt:lpstr>Soft vs Hard Real-Time</vt:lpstr>
      <vt:lpstr>Real-Time Spectrum</vt:lpstr>
      <vt:lpstr>Task Model</vt:lpstr>
      <vt:lpstr>Aperiodic Tasks</vt:lpstr>
      <vt:lpstr>Periodic Task</vt:lpstr>
      <vt:lpstr>Periodic Task – Main Concepts</vt:lpstr>
      <vt:lpstr>Periodic Task – Main Concepts</vt:lpstr>
      <vt:lpstr>Periodic Task Model</vt:lpstr>
      <vt:lpstr>Utilization &amp; Schedulability Analysis</vt:lpstr>
      <vt:lpstr>Other Details on the Analysis…</vt:lpstr>
      <vt:lpstr>Other Details on the Task Set…</vt:lpstr>
      <vt:lpstr>The Simplest Model</vt:lpstr>
      <vt:lpstr>Outline</vt:lpstr>
      <vt:lpstr>Uniprocessor Periodic Scheduling</vt:lpstr>
      <vt:lpstr>Rate-Monotonic Scheduling</vt:lpstr>
      <vt:lpstr>RM Example</vt:lpstr>
      <vt:lpstr>RM Example</vt:lpstr>
      <vt:lpstr>RM Example</vt:lpstr>
      <vt:lpstr>Earliest-Deadline First</vt:lpstr>
      <vt:lpstr>EDF Example</vt:lpstr>
      <vt:lpstr>Another Example</vt:lpstr>
      <vt:lpstr>Another Example</vt:lpstr>
      <vt:lpstr>EDF vs RM</vt:lpstr>
      <vt:lpstr>Different deadlines assignments</vt:lpstr>
      <vt:lpstr>Fixed Priority – Exact Analysis</vt:lpstr>
      <vt:lpstr>Fixed Priority – Exact Analysis</vt:lpstr>
      <vt:lpstr>Fixed Priority – Exact Analysis</vt:lpstr>
      <vt:lpstr>Fixed Priority – Exact Analysis</vt:lpstr>
      <vt:lpstr>Fixed Priority – Exact Analysis</vt:lpstr>
      <vt:lpstr>Outline</vt:lpstr>
      <vt:lpstr>Scheduling and Control Quality</vt:lpstr>
      <vt:lpstr>Outline</vt:lpstr>
      <vt:lpstr>Mutual Exclusion and Priority Inversion</vt:lpstr>
      <vt:lpstr>Unbounded Priority Inversion</vt:lpstr>
      <vt:lpstr>Unbounded Priority Inversion</vt:lpstr>
      <vt:lpstr>Basic Priority Inheritance Protocol</vt:lpstr>
      <vt:lpstr>Example Priority Inheritance Protocol</vt:lpstr>
      <vt:lpstr>Example Priority Inheritance Protocol</vt:lpstr>
      <vt:lpstr>Nested Resources</vt:lpstr>
      <vt:lpstr>Double Blocking</vt:lpstr>
      <vt:lpstr>PIP - Analysis</vt:lpstr>
      <vt:lpstr>Improving PIP</vt:lpstr>
      <vt:lpstr>Double Blocking</vt:lpstr>
      <vt:lpstr>Outline</vt:lpstr>
      <vt:lpstr>Aperiodic Tasks</vt:lpstr>
      <vt:lpstr>Aperiodic Servers</vt:lpstr>
      <vt:lpstr>Aperiodic Servers</vt:lpstr>
      <vt:lpstr>Aperiodic Server</vt:lpstr>
      <vt:lpstr>Outline</vt:lpstr>
      <vt:lpstr>Scheduling on Multiprocessor</vt:lpstr>
      <vt:lpstr>Scheduling on Multiprocessor</vt:lpstr>
      <vt:lpstr>Global Scheduling</vt:lpstr>
      <vt:lpstr>Global Scheduling</vt:lpstr>
      <vt:lpstr>Global Scheduling</vt:lpstr>
      <vt:lpstr>Scheduling on Multiprocessor</vt:lpstr>
      <vt:lpstr>Outline</vt:lpstr>
      <vt:lpstr>End-To-End Delay</vt:lpstr>
      <vt:lpstr>End-To-End Delay</vt:lpstr>
      <vt:lpstr>End-To-End Delay</vt:lpstr>
      <vt:lpstr>End-To-End Delay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rpellizz</dc:creator>
  <cp:lastModifiedBy>Rodolfo Pellizzoni</cp:lastModifiedBy>
  <cp:revision>395</cp:revision>
  <cp:lastPrinted>2010-03-08T19:59:32Z</cp:lastPrinted>
  <dcterms:created xsi:type="dcterms:W3CDTF">2011-07-11T00:40:10Z</dcterms:created>
  <dcterms:modified xsi:type="dcterms:W3CDTF">2011-09-21T18:30:14Z</dcterms:modified>
</cp:coreProperties>
</file>