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0" r:id="rId4"/>
    <p:sldId id="278" r:id="rId5"/>
    <p:sldId id="279" r:id="rId6"/>
    <p:sldId id="280" r:id="rId7"/>
    <p:sldId id="276" r:id="rId8"/>
    <p:sldId id="281" r:id="rId9"/>
    <p:sldId id="275" r:id="rId10"/>
    <p:sldId id="274" r:id="rId11"/>
    <p:sldId id="282" r:id="rId12"/>
    <p:sldId id="273" r:id="rId13"/>
    <p:sldId id="283" r:id="rId14"/>
    <p:sldId id="284" r:id="rId15"/>
    <p:sldId id="272" r:id="rId16"/>
    <p:sldId id="271" r:id="rId17"/>
    <p:sldId id="270" r:id="rId18"/>
    <p:sldId id="265" r:id="rId19"/>
    <p:sldId id="269" r:id="rId20"/>
    <p:sldId id="285" r:id="rId21"/>
    <p:sldId id="287" r:id="rId22"/>
    <p:sldId id="286" r:id="rId23"/>
    <p:sldId id="290" r:id="rId24"/>
    <p:sldId id="288" r:id="rId25"/>
    <p:sldId id="289" r:id="rId26"/>
    <p:sldId id="291" r:id="rId27"/>
    <p:sldId id="292" r:id="rId28"/>
    <p:sldId id="294" r:id="rId29"/>
    <p:sldId id="293" r:id="rId30"/>
    <p:sldId id="298" r:id="rId31"/>
    <p:sldId id="297" r:id="rId32"/>
    <p:sldId id="296" r:id="rId33"/>
    <p:sldId id="295" r:id="rId34"/>
    <p:sldId id="277" r:id="rId35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8BAF2-9C91-41B8-8D88-7B3F4250D150}" type="datetimeFigureOut">
              <a:rPr lang="en-CA" smtClean="0"/>
              <a:t>08/11/2011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AA7A-AC6F-4195-9E65-FAF600F4F1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89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AA7A-AC6F-4195-9E65-FAF600F4F1C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39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3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70A9-17BB-4FBE-93F8-5B26421855D2}" type="datetime1">
              <a:rPr lang="en-US" smtClean="0"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1663-44C4-4A41-9250-768019817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2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66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C424-7AAB-42DE-9B01-7598248E6512}" type="datetime1">
              <a:rPr lang="en-US" smtClean="0"/>
              <a:t>11/8/2011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07D85-CDCB-4F66-965A-C1BE4D3E8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3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2669-B66D-4B7B-BCCE-AD716E2D7DA7}" type="datetime1">
              <a:rPr lang="en-US" smtClean="0"/>
              <a:t>11/8/2011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5C0D-64F7-4E43-A017-49D67B911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3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9877-D951-4D0E-8E86-A2527D59C52E}" type="datetime1">
              <a:rPr lang="en-US" smtClean="0"/>
              <a:t>11/8/2011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959B8-8D2F-42A7-9CAF-F0871C84E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9EE3-EAE9-417E-B3E9-09CBC1A997C6}" type="datetime1">
              <a:rPr lang="en-US" smtClean="0"/>
              <a:t>11/8/2011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ADF3-FFED-4F90-B1EE-AD03D9342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8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086E-6D15-436B-996A-388480FB9CEC}" type="datetime1">
              <a:rPr lang="en-US" smtClean="0"/>
              <a:t>11/8/2011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A980-6278-4D80-BD22-C3AD8888E7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7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D39C-F99C-4CC9-97F9-023D526A0517}" type="datetime1">
              <a:rPr lang="en-US" smtClean="0"/>
              <a:t>11/8/2011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EE94-8B12-4A1B-ADBD-533826462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6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836801-B155-4B7A-BA42-885BC0721D4B}" type="datetime1">
              <a:rPr lang="en-US" smtClean="0"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F56A1C-1A33-42FA-AB4F-EAC3474E5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5" r:id="rId2"/>
    <p:sldLayoutId id="2147483723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toronto.edu/~demke/469F.06/Lectures/Lecture6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24761" y="376872"/>
            <a:ext cx="7512410" cy="1604328"/>
          </a:xfrm>
        </p:spPr>
        <p:txBody>
          <a:bodyPr/>
          <a:lstStyle/>
          <a:p>
            <a:r>
              <a:rPr lang="en-CA" sz="4000" dirty="0" smtClean="0"/>
              <a:t>Interrupt Management</a:t>
            </a:r>
            <a:br>
              <a:rPr lang="en-CA" sz="4000" dirty="0" smtClean="0"/>
            </a:br>
            <a:r>
              <a:rPr lang="en-CA" sz="4000" dirty="0" smtClean="0"/>
              <a:t> In Real-time Systems</a:t>
            </a:r>
            <a:endParaRPr lang="en-CA" sz="4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Saud </a:t>
            </a:r>
            <a:r>
              <a:rPr lang="en-CA" dirty="0" err="1" smtClean="0"/>
              <a:t>Wasly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424761" y="2109067"/>
            <a:ext cx="711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This presentation is based on J. </a:t>
            </a:r>
            <a:r>
              <a:rPr lang="en-CA" dirty="0" err="1" smtClean="0">
                <a:solidFill>
                  <a:schemeClr val="bg1"/>
                </a:solidFill>
              </a:rPr>
              <a:t>Regehr's</a:t>
            </a:r>
            <a:r>
              <a:rPr lang="en-CA" dirty="0" smtClean="0">
                <a:solidFill>
                  <a:schemeClr val="bg1"/>
                </a:solidFill>
              </a:rPr>
              <a:t> work titled</a:t>
            </a:r>
          </a:p>
          <a:p>
            <a:pPr algn="ctr"/>
            <a:r>
              <a:rPr lang="en-CA" dirty="0" smtClean="0">
                <a:solidFill>
                  <a:schemeClr val="bg1"/>
                </a:solidFill>
              </a:rPr>
              <a:t> “Preventing Interrupt Overload”.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>
                <a:latin typeface="+mj-lt"/>
              </a:rPr>
              <a:t>How to avoid it?</a:t>
            </a:r>
            <a:endParaRPr lang="en-CA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8229600" cy="20288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CA" dirty="0" smtClean="0"/>
              <a:t>First of all, at design time, every interrupt source (e.g. IO devices) has to respect the system limits (capacity of handling interrupts). </a:t>
            </a:r>
            <a:r>
              <a:rPr lang="en-CA" sz="2000" b="1" u="sng" dirty="0" smtClean="0">
                <a:solidFill>
                  <a:srgbClr val="0070C0"/>
                </a:solidFill>
              </a:rPr>
              <a:t>Application Dependant </a:t>
            </a:r>
            <a:endParaRPr lang="en-CA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6725" y="3619500"/>
            <a:ext cx="8229600" cy="2028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dirty="0" smtClean="0"/>
              <a:t>The system suppose to be able to handle all interrupts in predictable manner according to design rules</a:t>
            </a:r>
            <a:r>
              <a:rPr lang="en-CA" dirty="0"/>
              <a:t>,</a:t>
            </a:r>
            <a:r>
              <a:rPr lang="en-CA" dirty="0" smtClean="0"/>
              <a:t> since no interrupt source violates the rules.</a:t>
            </a:r>
          </a:p>
          <a:p>
            <a:pPr marL="0" indent="0">
              <a:buFont typeface="Arial" charset="0"/>
              <a:buNone/>
            </a:pPr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6725" y="5762625"/>
            <a:ext cx="8229600" cy="546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2400" dirty="0" smtClean="0">
                <a:solidFill>
                  <a:srgbClr val="0070C0"/>
                </a:solidFill>
              </a:rPr>
              <a:t>However, Interrupt sources may violate the rules !!!</a:t>
            </a:r>
            <a:endParaRPr lang="en-C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>
                <a:latin typeface="+mj-lt"/>
              </a:rPr>
              <a:t>How to avoid it?</a:t>
            </a:r>
            <a:endParaRPr lang="en-CA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76"/>
            <a:ext cx="8229600" cy="15621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CA" dirty="0" smtClean="0"/>
              <a:t>Is to prevent the CPU from handling interrupt when developer-specified conditions are met.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4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Motivations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Embedded systems are often highly resource-limited.</a:t>
            </a:r>
          </a:p>
          <a:p>
            <a:r>
              <a:rPr lang="en-CA" dirty="0" smtClean="0"/>
              <a:t>Embedded </a:t>
            </a:r>
            <a:r>
              <a:rPr lang="en-CA" dirty="0"/>
              <a:t>systems tend to have </a:t>
            </a:r>
            <a:r>
              <a:rPr lang="en-CA" dirty="0" smtClean="0"/>
              <a:t>strict timing (e.g. sensor/actuator feedback loops).</a:t>
            </a:r>
          </a:p>
          <a:p>
            <a:r>
              <a:rPr lang="en-CA" dirty="0" smtClean="0"/>
              <a:t>Embedded systems are</a:t>
            </a:r>
            <a:r>
              <a:rPr lang="en-CA" dirty="0" smtClean="0"/>
              <a:t> extremely cost sensitive. (use cheap peripherals 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3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600" dirty="0" smtClean="0"/>
              <a:t>The Proposed Interrupt Scheduler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525"/>
            <a:ext cx="8229600" cy="44291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sz="2400" dirty="0" smtClean="0"/>
              <a:t>Average processor load must be proportional to the interrupt arrival rate during under-load.</a:t>
            </a:r>
          </a:p>
          <a:p>
            <a:r>
              <a:rPr lang="en-CA" sz="2400" dirty="0" smtClean="0"/>
              <a:t>Average processor load must be bounded by a constant during overload.</a:t>
            </a:r>
          </a:p>
          <a:p>
            <a:r>
              <a:rPr lang="en-CA" sz="2400" dirty="0" smtClean="0"/>
              <a:t>It must be possible to quantify the worst-case delays incurred by low-priority interrupts and non-interrupt work to give them performance guarantees.</a:t>
            </a:r>
          </a:p>
          <a:p>
            <a:r>
              <a:rPr lang="en-CA" sz="2400" dirty="0" smtClean="0"/>
              <a:t>The schedulers should be dynamically </a:t>
            </a:r>
            <a:r>
              <a:rPr lang="en-CA" sz="2400" dirty="0" err="1" smtClean="0"/>
              <a:t>parameterizable</a:t>
            </a:r>
            <a:r>
              <a:rPr lang="en-CA" sz="2400" dirty="0" smtClean="0"/>
              <a:t> in order to permit systems to flexibly choose appropriate levels of protection from interrupt overload.</a:t>
            </a:r>
          </a:p>
          <a:p>
            <a:r>
              <a:rPr lang="en-CA" sz="2400" dirty="0" smtClean="0"/>
              <a:t>Overhead must be reasonable.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200" dirty="0" smtClean="0">
                <a:latin typeface="+mj-lt"/>
              </a:rPr>
              <a:t>Solution #1 – Strict Software Scheduler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620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/>
              <a:t>I</a:t>
            </a:r>
            <a:r>
              <a:rPr lang="en-CA" dirty="0" smtClean="0"/>
              <a:t>t </a:t>
            </a:r>
            <a:r>
              <a:rPr lang="en-CA" dirty="0"/>
              <a:t>enforces a minimum </a:t>
            </a:r>
            <a:r>
              <a:rPr lang="en-CA" dirty="0" err="1"/>
              <a:t>interarrival</a:t>
            </a:r>
            <a:r>
              <a:rPr lang="en-CA" dirty="0"/>
              <a:t> </a:t>
            </a:r>
            <a:r>
              <a:rPr lang="en-CA" dirty="0" smtClean="0"/>
              <a:t>time between interrupts.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972574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The algorithm is simple:</a:t>
            </a:r>
            <a:r>
              <a:rPr lang="en-CA" sz="2400" dirty="0" smtClean="0"/>
              <a:t> Disable the interrupt, set a timer, upon expiry enable the interrupt.</a:t>
            </a: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438150" y="3955971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The overhead:</a:t>
            </a:r>
            <a:r>
              <a:rPr lang="en-CA" sz="2400" dirty="0" smtClean="0"/>
              <a:t> doubling the number of interrupts handled.</a:t>
            </a:r>
            <a:endParaRPr lang="en-CA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533900"/>
            <a:ext cx="4038600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6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200" dirty="0"/>
              <a:t>Solution #1 – </a:t>
            </a:r>
            <a:r>
              <a:rPr lang="en-CA" sz="3200" dirty="0" err="1" smtClean="0"/>
              <a:t>Bursty</a:t>
            </a:r>
            <a:r>
              <a:rPr lang="en-CA" sz="3200" dirty="0" smtClean="0"/>
              <a:t> </a:t>
            </a:r>
            <a:r>
              <a:rPr lang="en-CA" sz="3200" dirty="0"/>
              <a:t>Software Scheduler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784850"/>
            <a:ext cx="875347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620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It </a:t>
            </a:r>
            <a:r>
              <a:rPr lang="en-CA" dirty="0"/>
              <a:t>enforces a minimum inter-arrival time between bursts.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457200" y="2839224"/>
            <a:ext cx="8229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The algorithm:</a:t>
            </a:r>
            <a:r>
              <a:rPr lang="en-CA" sz="2400" dirty="0" smtClean="0"/>
              <a:t> needs maximum burst size, maximum arrival rate; use a counter to count interrupts and, after a burst completed, force the delay with the timer.</a:t>
            </a:r>
            <a:endParaRPr lang="en-CA" sz="2400" dirty="0"/>
          </a:p>
        </p:txBody>
      </p:sp>
      <p:sp>
        <p:nvSpPr>
          <p:cNvPr id="9" name="Rectangle 8"/>
          <p:cNvSpPr/>
          <p:nvPr/>
        </p:nvSpPr>
        <p:spPr>
          <a:xfrm>
            <a:off x="438150" y="4679871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The overhead:</a:t>
            </a:r>
            <a:r>
              <a:rPr lang="en-CA" sz="2400" dirty="0" smtClean="0"/>
              <a:t> Less than Strict Scheduler</a:t>
            </a:r>
            <a:endParaRPr lang="en-CA" sz="2400" dirty="0"/>
          </a:p>
        </p:txBody>
      </p:sp>
      <p:sp>
        <p:nvSpPr>
          <p:cNvPr id="13" name="Rectangle 12"/>
          <p:cNvSpPr/>
          <p:nvPr/>
        </p:nvSpPr>
        <p:spPr>
          <a:xfrm>
            <a:off x="447675" y="5208211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400" dirty="0" smtClean="0"/>
              <a:t>Burst Size and burst arrival rate trade of </a:t>
            </a:r>
            <a:endParaRPr lang="en-CA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4115753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What if the burst size if variable 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510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600" dirty="0" smtClean="0">
                <a:latin typeface="+mj-lt"/>
              </a:rPr>
              <a:t>Solution #3 – Hardware Scheduler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A hardware-based implementation can simply filter undesirable signals out of the wire.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241596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The overhead:</a:t>
            </a:r>
            <a:r>
              <a:rPr lang="en-CA" sz="2400" dirty="0" smtClean="0"/>
              <a:t> No CPU overhead</a:t>
            </a: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3801249"/>
            <a:ext cx="8229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The algorithm:</a:t>
            </a:r>
            <a:r>
              <a:rPr lang="en-CA" sz="2400" dirty="0" smtClean="0"/>
              <a:t> Fixed-rate decrementing Counter, pass interrupt signal to CPU when counter is zero, reset the counter.</a:t>
            </a:r>
          </a:p>
          <a:p>
            <a:r>
              <a:rPr lang="en-CA" sz="2400" dirty="0" smtClean="0"/>
              <a:t>Only one signal get propagated in one counting period.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26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600" dirty="0"/>
              <a:t>Solution #3 – Hardware Scheduler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509484"/>
            <a:ext cx="5953125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54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600" dirty="0" smtClean="0"/>
              <a:t>Solution #3 – Hardware Scheduler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962275"/>
            <a:ext cx="6019800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3875" y="1752600"/>
            <a:ext cx="8229600" cy="8286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sz="2400" dirty="0" smtClean="0">
                <a:solidFill>
                  <a:schemeClr val="bg1"/>
                </a:solidFill>
              </a:rPr>
              <a:t>VHDL Implementation saves more space than external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4108134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200" dirty="0"/>
              <a:t>Scheduling multiple interrupt sources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86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sz="2400" dirty="0" smtClean="0">
                <a:solidFill>
                  <a:srgbClr val="0070C0"/>
                </a:solidFill>
              </a:rPr>
              <a:t>Strict scheduler:</a:t>
            </a:r>
            <a:r>
              <a:rPr lang="en-CA" sz="2400" dirty="0" smtClean="0"/>
              <a:t>  replicate the hardware or software for each interrupt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81275"/>
            <a:ext cx="8229600" cy="20573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>
                <a:solidFill>
                  <a:srgbClr val="0070C0"/>
                </a:solidFill>
              </a:rPr>
              <a:t>The </a:t>
            </a:r>
            <a:r>
              <a:rPr lang="en-CA" sz="2400" dirty="0" err="1" smtClean="0">
                <a:solidFill>
                  <a:srgbClr val="0070C0"/>
                </a:solidFill>
              </a:rPr>
              <a:t>Bursty</a:t>
            </a:r>
            <a:r>
              <a:rPr lang="en-CA" sz="2400" dirty="0" smtClean="0">
                <a:solidFill>
                  <a:srgbClr val="0070C0"/>
                </a:solidFill>
              </a:rPr>
              <a:t> scheduler, </a:t>
            </a:r>
            <a:r>
              <a:rPr lang="en-CA" sz="2400" dirty="0" smtClean="0"/>
              <a:t>on the other hand, presents interesting</a:t>
            </a:r>
            <a:r>
              <a:rPr lang="en-CA" sz="2400" dirty="0"/>
              <a:t> </a:t>
            </a:r>
            <a:r>
              <a:rPr lang="en-CA" sz="2400" dirty="0" smtClean="0"/>
              <a:t>opportunities for optimization by using a single periodic timer to clear the counters for multiple interrupt sources. Timer rate can be set to LCM of burst arrival rate with some rounding up.</a:t>
            </a:r>
            <a:endParaRPr lang="en-CA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724399"/>
            <a:ext cx="8229600" cy="16097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>
                <a:solidFill>
                  <a:srgbClr val="0070C0"/>
                </a:solidFill>
              </a:rPr>
              <a:t>More optimization:</a:t>
            </a:r>
            <a:r>
              <a:rPr lang="en-CA" sz="2400" dirty="0" smtClean="0"/>
              <a:t> We can round up the maximum allowed rates to some multiples of a large number, allowing a single slow timer to service them all and still maintain reasonable protection.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23389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/>
              <a:t>Lecture 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2800" dirty="0" smtClean="0">
                <a:latin typeface="+mj-lt"/>
              </a:rPr>
              <a:t>Introduction</a:t>
            </a:r>
          </a:p>
          <a:p>
            <a:r>
              <a:rPr lang="en-CA" sz="2800" dirty="0" smtClean="0">
                <a:latin typeface="+mj-lt"/>
              </a:rPr>
              <a:t>What is Interrupt Overload</a:t>
            </a:r>
          </a:p>
          <a:p>
            <a:r>
              <a:rPr lang="en-CA" sz="2800" dirty="0" smtClean="0">
                <a:latin typeface="+mj-lt"/>
              </a:rPr>
              <a:t>Why it is a problem</a:t>
            </a:r>
          </a:p>
          <a:p>
            <a:r>
              <a:rPr lang="en-CA" sz="2800" dirty="0" smtClean="0">
                <a:latin typeface="+mj-lt"/>
              </a:rPr>
              <a:t>How to avoid it</a:t>
            </a:r>
          </a:p>
          <a:p>
            <a:r>
              <a:rPr lang="en-CA" sz="2800" dirty="0" smtClean="0">
                <a:latin typeface="+mj-lt"/>
              </a:rPr>
              <a:t>Introduce some solutions and their results</a:t>
            </a:r>
          </a:p>
          <a:p>
            <a:r>
              <a:rPr lang="en-CA" sz="2800" dirty="0" smtClean="0">
                <a:latin typeface="+mj-lt"/>
              </a:rPr>
              <a:t>Discussion</a:t>
            </a:r>
          </a:p>
          <a:p>
            <a:r>
              <a:rPr lang="en-CA" sz="2800" dirty="0" smtClean="0">
                <a:latin typeface="+mj-lt"/>
              </a:rPr>
              <a:t>Extra topic</a:t>
            </a:r>
            <a:endParaRPr lang="en-CA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>
                <a:latin typeface="Comic Sans MS" pitchFamily="66" charset="0"/>
              </a:rPr>
              <a:pPr>
                <a:defRPr/>
              </a:pPr>
              <a:t>2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1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600" dirty="0" smtClean="0"/>
              <a:t>Some </a:t>
            </a:r>
            <a:r>
              <a:rPr lang="en-CA" sz="3600" dirty="0"/>
              <a:t>I</a:t>
            </a:r>
            <a:r>
              <a:rPr lang="en-CA" sz="3600" dirty="0" smtClean="0"/>
              <a:t>ssues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CA" dirty="0" smtClean="0"/>
              <a:t>What will happen when programmers need to disable one of the interrupt sources?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809877"/>
            <a:ext cx="8229600" cy="1638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dirty="0" smtClean="0"/>
              <a:t>There must be two enable bits for a source.</a:t>
            </a:r>
          </a:p>
          <a:p>
            <a:pPr marL="0" indent="0">
              <a:buFont typeface="Arial" charset="0"/>
              <a:buNone/>
            </a:pPr>
            <a:r>
              <a:rPr lang="en-CA" dirty="0" smtClean="0"/>
              <a:t>one for scheduler and the other for programmer</a:t>
            </a:r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610101"/>
            <a:ext cx="8229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 smtClean="0"/>
              <a:t>What are the Implications of dropping interrupts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982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The Experiment Setup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1" y="1679913"/>
            <a:ext cx="8229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The experiment has conducted with Mica motes based on ATmega103L, 4MHz, 4KB of SRAM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Interrupt frequencies from 0.26kHZ to 16kHZ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Interrupt schedulers enforce a maximum arrival rate of 4kHz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Chosen measure is the processor load.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4547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The Platform Constants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09725"/>
            <a:ext cx="71056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9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Calculating WCET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7201" y="1508463"/>
                <a:ext cx="8229600" cy="8224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/>
                      </a:rPr>
                      <m:t>𝐶</m:t>
                    </m:r>
                    <m:r>
                      <a:rPr lang="en-CA" sz="2400" b="0" i="1" baseline="-25000" smtClean="0">
                        <a:latin typeface="Cambria Math"/>
                      </a:rPr>
                      <m:t>𝑡𝑖𝑚𝑒𝑟</m:t>
                    </m:r>
                    <m:r>
                      <a:rPr lang="en-CA" sz="2400" b="0" i="1" smtClean="0">
                        <a:latin typeface="Cambria Math"/>
                      </a:rPr>
                      <m:t> = </m:t>
                    </m:r>
                    <m:r>
                      <a:rPr lang="en-CA" sz="2400" b="0" i="1" smtClean="0">
                        <a:latin typeface="Cambria Math"/>
                      </a:rPr>
                      <m:t>𝑡𝑒𝑥𝑝</m:t>
                    </m:r>
                    <m:r>
                      <a:rPr lang="en-CA" sz="2400" b="0" i="1" baseline="-25000" smtClean="0">
                        <a:latin typeface="Cambria Math"/>
                      </a:rPr>
                      <m:t>𝑖𝑟𝑒</m:t>
                    </m:r>
                    <m:r>
                      <a:rPr lang="en-CA" sz="2400" b="0" i="1" smtClean="0">
                        <a:latin typeface="Cambria Math"/>
                      </a:rPr>
                      <m:t> + </m:t>
                    </m:r>
                    <m:r>
                      <a:rPr lang="en-CA" sz="2400" b="0" i="1" smtClean="0">
                        <a:latin typeface="Cambria Math"/>
                      </a:rPr>
                      <m:t>𝑡𝑝𝑜𝑙</m:t>
                    </m:r>
                    <m:r>
                      <a:rPr lang="en-CA" sz="2400" b="0" i="1" baseline="-25000" smtClean="0">
                        <a:latin typeface="Cambria Math"/>
                      </a:rPr>
                      <m:t>𝑙</m:t>
                    </m:r>
                    <m:r>
                      <a:rPr lang="en-CA" sz="2400" b="0" i="1" smtClean="0">
                        <a:latin typeface="Cambria Math"/>
                      </a:rPr>
                      <m:t> + </m:t>
                    </m:r>
                    <m:r>
                      <a:rPr lang="en-CA" sz="2400" b="0" i="1" smtClean="0">
                        <a:latin typeface="Cambria Math"/>
                      </a:rPr>
                      <m:t>𝑡𝑤𝑜𝑟</m:t>
                    </m:r>
                    <m:r>
                      <a:rPr lang="en-CA" sz="2400" b="0" i="1" baseline="-25000" smtClean="0">
                        <a:latin typeface="Cambria Math"/>
                      </a:rPr>
                      <m:t>𝑘</m:t>
                    </m:r>
                  </m:oMath>
                </a14:m>
                <a:endParaRPr lang="en-CA" sz="2400" b="0" i="1" baseline="-25000" dirty="0" smtClean="0">
                  <a:latin typeface="Cambria Math"/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/>
                      </a:rPr>
                      <m:t>𝑇</m:t>
                    </m:r>
                    <m:r>
                      <a:rPr lang="en-CA" sz="2400" i="1" dirty="0" smtClean="0">
                        <a:latin typeface="Cambria Math"/>
                      </a:rPr>
                      <m:t> = </m:t>
                    </m:r>
                    <m:r>
                      <a:rPr lang="en-CA" sz="2400" i="1" dirty="0" err="1" smtClean="0">
                        <a:latin typeface="Cambria Math"/>
                      </a:rPr>
                      <m:t>𝑡</m:t>
                    </m:r>
                    <m:r>
                      <a:rPr lang="en-CA" sz="2400" i="1" baseline="-25000" dirty="0" err="1" smtClean="0">
                        <a:latin typeface="Cambria Math"/>
                      </a:rPr>
                      <m:t>𝑎𝑟𝑟𝑖𝑣𝑎𝑙</m:t>
                    </m:r>
                  </m:oMath>
                </a14:m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08463"/>
                <a:ext cx="8229600" cy="8224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05400" y="1735031"/>
            <a:ext cx="1123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Polling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57200" y="2440253"/>
                <a:ext cx="8229600" cy="118327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/>
                      </a:rPr>
                      <m:t>𝐶</m:t>
                    </m:r>
                    <m:r>
                      <a:rPr lang="en-CA" sz="2400" b="0" i="1" baseline="-25000" smtClean="0">
                        <a:latin typeface="Cambria Math"/>
                      </a:rPr>
                      <m:t>𝑖𝑛𝑡𝑒𝑟𝑟𝑢𝑝𝑡</m:t>
                    </m:r>
                    <m:r>
                      <a:rPr lang="en-CA" sz="2400" b="0" i="1" smtClean="0">
                        <a:latin typeface="Cambria Math"/>
                      </a:rPr>
                      <m:t> = </m:t>
                    </m:r>
                    <m:r>
                      <a:rPr lang="en-CA" sz="2400" b="0" i="1" smtClean="0">
                        <a:latin typeface="Cambria Math"/>
                      </a:rPr>
                      <m:t>𝑡𝑖𝑛𝑖</m:t>
                    </m:r>
                    <m:r>
                      <a:rPr lang="en-CA" sz="2400" b="0" i="1" baseline="-25000" smtClean="0">
                        <a:latin typeface="Cambria Math"/>
                      </a:rPr>
                      <m:t>𝑡</m:t>
                    </m:r>
                    <m:r>
                      <a:rPr lang="en-CA" sz="2400" b="0" i="1" smtClean="0">
                        <a:latin typeface="Cambria Math"/>
                      </a:rPr>
                      <m:t> + </m:t>
                    </m:r>
                    <m:r>
                      <a:rPr lang="en-CA" sz="2400" b="0" i="1" smtClean="0">
                        <a:latin typeface="Cambria Math"/>
                      </a:rPr>
                      <m:t>𝑡𝑓𝑙𝑖</m:t>
                    </m:r>
                    <m:r>
                      <a:rPr lang="en-CA" sz="2400" b="0" i="1" baseline="-25000" smtClean="0">
                        <a:latin typeface="Cambria Math"/>
                      </a:rPr>
                      <m:t>𝑝</m:t>
                    </m:r>
                    <m:r>
                      <a:rPr lang="en-CA" sz="2400" b="0" i="1" smtClean="0">
                        <a:latin typeface="Cambria Math"/>
                      </a:rPr>
                      <m:t> + </m:t>
                    </m:r>
                    <m:r>
                      <a:rPr lang="en-CA" sz="2400" b="0" i="1" smtClean="0">
                        <a:latin typeface="Cambria Math"/>
                      </a:rPr>
                      <m:t>𝑡𝑠𝑒𝑡</m:t>
                    </m:r>
                    <m:r>
                      <a:rPr lang="en-CA" sz="2400" b="0" i="1" baseline="-25000" smtClean="0">
                        <a:latin typeface="Cambria Math"/>
                      </a:rPr>
                      <m:t>𝑢𝑝</m:t>
                    </m:r>
                    <m:r>
                      <a:rPr lang="en-CA" sz="2400" b="0" i="1" smtClean="0">
                        <a:latin typeface="Cambria Math"/>
                      </a:rPr>
                      <m:t>+</m:t>
                    </m:r>
                    <m:r>
                      <a:rPr lang="en-CA" sz="2400" b="0" i="1" smtClean="0">
                        <a:latin typeface="Cambria Math"/>
                      </a:rPr>
                      <m:t>𝑡𝑤</m:t>
                    </m:r>
                    <m:r>
                      <a:rPr lang="en-CA" sz="2400" b="0" i="1" baseline="-25000" smtClean="0">
                        <a:latin typeface="Cambria Math"/>
                      </a:rPr>
                      <m:t>𝑜𝑟𝑘</m:t>
                    </m:r>
                  </m:oMath>
                </a14:m>
                <a:endParaRPr lang="en-CA" sz="2400" b="0" i="1" baseline="-25000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/>
                      </a:rPr>
                      <m:t>𝐶</m:t>
                    </m:r>
                    <m:r>
                      <a:rPr lang="en-CA" sz="2400" b="0" i="1" baseline="-25000" smtClean="0">
                        <a:latin typeface="Cambria Math"/>
                      </a:rPr>
                      <m:t>𝑡𝑖𝑚𝑒𝑟</m:t>
                    </m:r>
                    <m:r>
                      <a:rPr lang="en-CA" sz="2400" b="0" i="1" smtClean="0">
                        <a:latin typeface="Cambria Math"/>
                      </a:rPr>
                      <m:t> = </m:t>
                    </m:r>
                    <m:r>
                      <a:rPr lang="en-CA" sz="2400" b="0" i="1" smtClean="0">
                        <a:latin typeface="Cambria Math"/>
                      </a:rPr>
                      <m:t>𝑡𝑒𝑥𝑝</m:t>
                    </m:r>
                    <m:r>
                      <a:rPr lang="en-CA" sz="2400" b="0" i="1" baseline="-25000" smtClean="0">
                        <a:latin typeface="Cambria Math"/>
                      </a:rPr>
                      <m:t>𝑖𝑟𝑒</m:t>
                    </m:r>
                    <m:r>
                      <a:rPr lang="en-CA" sz="2400" b="0" i="1" smtClean="0">
                        <a:latin typeface="Cambria Math"/>
                      </a:rPr>
                      <m:t> + </m:t>
                    </m:r>
                    <m:r>
                      <a:rPr lang="en-CA" sz="2400" b="0" i="1" smtClean="0">
                        <a:latin typeface="Cambria Math"/>
                      </a:rPr>
                      <m:t>𝑡𝑓𝑙𝑖</m:t>
                    </m:r>
                    <m:r>
                      <a:rPr lang="en-CA" sz="2400" b="0" i="1" baseline="-25000" smtClean="0">
                        <a:latin typeface="Cambria Math"/>
                      </a:rPr>
                      <m:t>𝑝</m:t>
                    </m:r>
                  </m:oMath>
                </a14:m>
                <a:endParaRPr lang="en-CA" sz="2400" b="0" i="1" baseline="-25000" dirty="0" smtClean="0">
                  <a:latin typeface="Cambria Math"/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/>
                      </a:rPr>
                      <m:t>𝑇</m:t>
                    </m:r>
                    <m:r>
                      <a:rPr lang="en-CA" sz="2400" i="1" dirty="0" smtClean="0">
                        <a:latin typeface="Cambria Math"/>
                      </a:rPr>
                      <m:t> = </m:t>
                    </m:r>
                    <m:r>
                      <a:rPr lang="en-CA" sz="2400" i="1" dirty="0" err="1" smtClean="0">
                        <a:latin typeface="Cambria Math"/>
                      </a:rPr>
                      <m:t>𝑡</m:t>
                    </m:r>
                    <m:r>
                      <a:rPr lang="en-CA" sz="2400" i="1" baseline="-25000" dirty="0" err="1" smtClean="0">
                        <a:latin typeface="Cambria Math"/>
                      </a:rPr>
                      <m:t>𝑎𝑟𝑟𝑖𝑣𝑎𝑙</m:t>
                    </m:r>
                  </m:oMath>
                </a14:m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40253"/>
                <a:ext cx="8229600" cy="11832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05624" y="2666821"/>
            <a:ext cx="1123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Strict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7200" y="3707078"/>
                <a:ext cx="8229600" cy="118327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/>
                      </a:rPr>
                      <m:t>𝐶</m:t>
                    </m:r>
                    <m:r>
                      <a:rPr lang="en-CA" sz="2400" b="0" i="1" baseline="-25000" smtClean="0">
                        <a:latin typeface="Cambria Math"/>
                      </a:rPr>
                      <m:t>𝑖𝑛𝑡𝑒𝑟𝑟𝑢𝑝𝑡</m:t>
                    </m:r>
                    <m:r>
                      <a:rPr lang="en-CA" sz="2400" b="0" i="1" smtClean="0">
                        <a:latin typeface="Cambria Math"/>
                      </a:rPr>
                      <m:t> =</m:t>
                    </m:r>
                    <m:r>
                      <a:rPr lang="en-CA" sz="24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CA" sz="2400" b="0" i="1" baseline="-25000" smtClean="0">
                            <a:latin typeface="Cambria Math"/>
                          </a:rPr>
                          <m:t>𝑖𝑛𝑖𝑡</m:t>
                        </m:r>
                        <m:r>
                          <a:rPr lang="en-CA" sz="2400" b="0" i="1" smtClean="0">
                            <a:latin typeface="Cambria Math"/>
                          </a:rPr>
                          <m:t>+</m:t>
                        </m:r>
                        <m:r>
                          <a:rPr lang="en-CA" sz="2400" b="0" i="1" smtClean="0">
                            <a:latin typeface="Cambria Math"/>
                          </a:rPr>
                          <m:t>𝑡𝑤</m:t>
                        </m:r>
                        <m:r>
                          <a:rPr lang="en-CA" sz="2400" b="0" i="1" baseline="-25000" smtClean="0">
                            <a:latin typeface="Cambria Math"/>
                          </a:rPr>
                          <m:t>𝑜𝑟𝑘</m:t>
                        </m:r>
                        <m:r>
                          <a:rPr lang="en-CA" sz="2400" b="0" i="1" smtClean="0">
                            <a:latin typeface="Cambria Math"/>
                          </a:rPr>
                          <m:t>+</m:t>
                        </m:r>
                        <m:r>
                          <a:rPr lang="en-CA" sz="2400" b="0" i="1" smtClean="0">
                            <a:latin typeface="Cambria Math"/>
                          </a:rPr>
                          <m:t>𝑡𝑐</m:t>
                        </m:r>
                        <m:r>
                          <a:rPr lang="en-CA" sz="2400" b="0" i="1" baseline="-25000" smtClean="0">
                            <a:latin typeface="Cambria Math"/>
                          </a:rPr>
                          <m:t>𝑜𝑢𝑛𝑡</m:t>
                        </m:r>
                      </m:e>
                    </m:d>
                    <m:r>
                      <a:rPr lang="en-CA" sz="2400" b="0" i="1" smtClean="0">
                        <a:latin typeface="Cambria Math"/>
                      </a:rPr>
                      <m:t>+</m:t>
                    </m:r>
                    <m:r>
                      <a:rPr lang="en-CA" sz="2400" b="0" i="1" smtClean="0">
                        <a:latin typeface="Cambria Math"/>
                      </a:rPr>
                      <m:t>𝑡𝑓</m:t>
                    </m:r>
                    <m:r>
                      <a:rPr lang="en-CA" sz="2400" b="0" i="1" baseline="-25000" smtClean="0">
                        <a:latin typeface="Cambria Math"/>
                      </a:rPr>
                      <m:t>𝑙𝑖𝑝</m:t>
                    </m:r>
                  </m:oMath>
                </a14:m>
                <a:endParaRPr lang="en-CA" sz="2400" b="0" i="1" baseline="-25000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/>
                      </a:rPr>
                      <m:t>𝐶</m:t>
                    </m:r>
                    <m:r>
                      <a:rPr lang="en-CA" sz="2400" b="0" i="1" baseline="-25000" smtClean="0">
                        <a:latin typeface="Cambria Math"/>
                      </a:rPr>
                      <m:t>𝑡𝑖𝑚𝑒𝑟</m:t>
                    </m:r>
                    <m:r>
                      <a:rPr lang="en-CA" sz="2400" b="0" i="1" smtClean="0">
                        <a:latin typeface="Cambria Math"/>
                      </a:rPr>
                      <m:t> = </m:t>
                    </m:r>
                    <m:r>
                      <a:rPr lang="en-CA" sz="2400" b="0" i="1" smtClean="0">
                        <a:latin typeface="Cambria Math"/>
                      </a:rPr>
                      <m:t>𝑡𝑒𝑥𝑝</m:t>
                    </m:r>
                    <m:r>
                      <a:rPr lang="en-CA" sz="2400" b="0" i="1" baseline="-25000" smtClean="0">
                        <a:latin typeface="Cambria Math"/>
                      </a:rPr>
                      <m:t>𝑖𝑟𝑒</m:t>
                    </m:r>
                    <m:r>
                      <a:rPr lang="en-CA" sz="2400" b="0" i="1" smtClean="0">
                        <a:latin typeface="Cambria Math"/>
                      </a:rPr>
                      <m:t> + </m:t>
                    </m:r>
                    <m:r>
                      <a:rPr lang="en-CA" sz="2400" b="0" i="1" smtClean="0">
                        <a:latin typeface="Cambria Math"/>
                      </a:rPr>
                      <m:t>𝑡𝑐𝑙𝑒</m:t>
                    </m:r>
                    <m:r>
                      <a:rPr lang="en-CA" sz="2400" b="0" i="1" baseline="-25000" smtClean="0">
                        <a:latin typeface="Cambria Math"/>
                      </a:rPr>
                      <m:t>𝑎𝑟</m:t>
                    </m:r>
                    <m:r>
                      <a:rPr lang="en-CA" sz="2400" b="0" i="1" smtClean="0">
                        <a:latin typeface="Cambria Math"/>
                      </a:rPr>
                      <m:t> +</m:t>
                    </m:r>
                    <m:r>
                      <a:rPr lang="en-CA" sz="2400" b="0" i="1" smtClean="0">
                        <a:latin typeface="Cambria Math"/>
                      </a:rPr>
                      <m:t>𝑡</m:t>
                    </m:r>
                    <m:r>
                      <a:rPr lang="en-CA" sz="2400" b="0" i="1" baseline="-25000" smtClean="0">
                        <a:latin typeface="Cambria Math"/>
                      </a:rPr>
                      <m:t>𝑓𝑙𝑖𝑝</m:t>
                    </m:r>
                  </m:oMath>
                </a14:m>
                <a:endParaRPr lang="en-CA" sz="2400" b="0" i="1" baseline="-25000" dirty="0" smtClean="0">
                  <a:latin typeface="Cambria Math"/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/>
                      </a:rPr>
                      <m:t>𝑇</m:t>
                    </m:r>
                    <m:r>
                      <a:rPr lang="en-CA" sz="2400" i="1" dirty="0" smtClean="0">
                        <a:latin typeface="Cambria Math"/>
                      </a:rPr>
                      <m:t> = </m:t>
                    </m:r>
                    <m:r>
                      <a:rPr lang="en-CA" sz="2400" i="1" dirty="0" smtClean="0">
                        <a:latin typeface="Cambria Math"/>
                      </a:rPr>
                      <m:t>𝑡</m:t>
                    </m:r>
                    <m:r>
                      <a:rPr lang="en-CA" sz="2400" i="1" dirty="0" smtClean="0">
                        <a:latin typeface="Cambria Math"/>
                      </a:rPr>
                      <m:t> </m:t>
                    </m:r>
                    <m:r>
                      <a:rPr lang="en-CA" sz="2400" i="1" baseline="-25000" dirty="0" smtClean="0">
                        <a:latin typeface="Cambria Math"/>
                      </a:rPr>
                      <m:t>𝑎𝑟𝑟𝑖𝑣𝑎𝑙</m:t>
                    </m:r>
                  </m:oMath>
                </a14:m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07078"/>
                <a:ext cx="8229600" cy="11832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05624" y="3990796"/>
            <a:ext cx="1123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err="1" smtClean="0"/>
              <a:t>Bursty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47675" y="5078678"/>
                <a:ext cx="8229600" cy="8224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/>
                      </a:rPr>
                      <m:t>𝐶</m:t>
                    </m:r>
                    <m:r>
                      <a:rPr lang="en-CA" sz="2400" b="0" i="1" baseline="-25000" smtClean="0">
                        <a:latin typeface="Cambria Math"/>
                      </a:rPr>
                      <m:t>𝑖𝑛𝑡𝑒𝑟𝑟𝑢𝑝𝑡</m:t>
                    </m:r>
                    <m:r>
                      <a:rPr lang="en-CA" sz="2400" b="0" i="1" smtClean="0">
                        <a:latin typeface="Cambria Math"/>
                      </a:rPr>
                      <m:t> = </m:t>
                    </m:r>
                    <m:r>
                      <a:rPr lang="en-CA" sz="2400" b="0" i="1" smtClean="0">
                        <a:latin typeface="Cambria Math"/>
                      </a:rPr>
                      <m:t>𝑡𝑖𝑛𝑖</m:t>
                    </m:r>
                    <m:r>
                      <a:rPr lang="en-CA" sz="2400" b="0" i="1" baseline="-25000" smtClean="0">
                        <a:latin typeface="Cambria Math"/>
                      </a:rPr>
                      <m:t>𝑡</m:t>
                    </m:r>
                    <m:r>
                      <a:rPr lang="en-CA" sz="2400" b="0" i="1" smtClean="0">
                        <a:latin typeface="Cambria Math"/>
                      </a:rPr>
                      <m:t>+ </m:t>
                    </m:r>
                    <m:r>
                      <a:rPr lang="en-CA" sz="2400" b="0" i="1" smtClean="0">
                        <a:latin typeface="Cambria Math"/>
                      </a:rPr>
                      <m:t>𝑡𝑤𝑜</m:t>
                    </m:r>
                    <m:r>
                      <a:rPr lang="en-CA" sz="2400" b="0" i="1" baseline="-25000" smtClean="0">
                        <a:latin typeface="Cambria Math"/>
                      </a:rPr>
                      <m:t>𝑟𝑘</m:t>
                    </m:r>
                  </m:oMath>
                </a14:m>
                <a:endParaRPr lang="en-CA" sz="2400" b="0" i="1" baseline="-25000" dirty="0" smtClean="0">
                  <a:latin typeface="Cambria Math"/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/>
                      </a:rPr>
                      <m:t>𝑇</m:t>
                    </m:r>
                    <m:r>
                      <a:rPr lang="en-CA" sz="2400" i="1" dirty="0" smtClean="0">
                        <a:latin typeface="Cambria Math"/>
                      </a:rPr>
                      <m:t> = </m:t>
                    </m:r>
                    <m:r>
                      <a:rPr lang="en-CA" sz="2400" i="1" dirty="0" smtClean="0">
                        <a:latin typeface="Cambria Math"/>
                      </a:rPr>
                      <m:t>𝑡</m:t>
                    </m:r>
                    <m:r>
                      <a:rPr lang="en-CA" sz="2400" i="1" dirty="0" smtClean="0">
                        <a:latin typeface="Cambria Math"/>
                      </a:rPr>
                      <m:t> </m:t>
                    </m:r>
                    <m:r>
                      <a:rPr lang="en-CA" sz="2400" i="1" baseline="-25000" dirty="0" smtClean="0">
                        <a:latin typeface="Cambria Math"/>
                      </a:rPr>
                      <m:t>𝑎𝑟𝑟𝑖𝑣𝑎𝑙</m:t>
                    </m:r>
                  </m:oMath>
                </a14:m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5078678"/>
                <a:ext cx="8229600" cy="8224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95874" y="5305246"/>
            <a:ext cx="12477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Hardware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5208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43"/>
            <a:ext cx="8229600" cy="58654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4000" dirty="0" smtClean="0"/>
              <a:t>Experiment-1 </a:t>
            </a:r>
            <a:r>
              <a:rPr lang="en-CA" sz="4000" b="0" dirty="0" smtClean="0"/>
              <a:t>an empty ISR</a:t>
            </a:r>
            <a:endParaRPr lang="en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672685"/>
            <a:ext cx="5781675" cy="6118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98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43"/>
            <a:ext cx="8229600" cy="58654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200" dirty="0" smtClean="0"/>
              <a:t>Experiment-2 </a:t>
            </a:r>
            <a:r>
              <a:rPr lang="en-CA" sz="3200" b="0" dirty="0" smtClean="0"/>
              <a:t>a 250 computation cycle ISR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85" y="695324"/>
            <a:ext cx="5132614" cy="601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242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43"/>
            <a:ext cx="8229600" cy="58654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200" dirty="0" smtClean="0"/>
              <a:t>Experiment-3 </a:t>
            </a:r>
            <a:r>
              <a:rPr lang="en-CA" sz="3200" b="0" dirty="0"/>
              <a:t>two interrupt sources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828674"/>
            <a:ext cx="5817733" cy="5734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65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Case Study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44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sz="2400" dirty="0" smtClean="0"/>
              <a:t>The </a:t>
            </a:r>
            <a:r>
              <a:rPr lang="en-CA" sz="2400" dirty="0" err="1" smtClean="0"/>
              <a:t>Ethernut</a:t>
            </a:r>
            <a:r>
              <a:rPr lang="en-CA" sz="2400" dirty="0" smtClean="0"/>
              <a:t> board version 1.3f</a:t>
            </a:r>
          </a:p>
          <a:p>
            <a:r>
              <a:rPr lang="en-CA" sz="2400" dirty="0" smtClean="0"/>
              <a:t>10 Mbps Ethernet interface and an AVR ATmega128 processor running at 16 MHz</a:t>
            </a:r>
          </a:p>
          <a:p>
            <a:r>
              <a:rPr lang="en-CA" sz="2400" dirty="0" smtClean="0"/>
              <a:t>The Nut/OS with TCP/IP Stack to build a Web Server.</a:t>
            </a:r>
          </a:p>
          <a:p>
            <a:r>
              <a:rPr lang="en-CA" sz="2400" dirty="0" smtClean="0"/>
              <a:t>Start with few hundreds  PPS</a:t>
            </a:r>
          </a:p>
          <a:p>
            <a:r>
              <a:rPr lang="en-CA" sz="2400" dirty="0" smtClean="0"/>
              <a:t>Generate Sound at 250 Hz at thread level with maximum priority.</a:t>
            </a:r>
          </a:p>
          <a:p>
            <a:r>
              <a:rPr lang="en-CA" sz="2400" dirty="0" smtClean="0"/>
              <a:t>increasing packet loads up to 1500, 1600 PPS, Sound stopped.</a:t>
            </a:r>
          </a:p>
          <a:p>
            <a:r>
              <a:rPr lang="en-CA" sz="2400" dirty="0" smtClean="0"/>
              <a:t>Appling </a:t>
            </a:r>
            <a:r>
              <a:rPr lang="en-CA" sz="2400" dirty="0" err="1" smtClean="0"/>
              <a:t>bursty</a:t>
            </a:r>
            <a:r>
              <a:rPr lang="en-CA" sz="2400" dirty="0" smtClean="0"/>
              <a:t> scheduler at </a:t>
            </a:r>
            <a:r>
              <a:rPr lang="en-CA" sz="2400" dirty="0" err="1" smtClean="0"/>
              <a:t>T</a:t>
            </a:r>
            <a:r>
              <a:rPr lang="en-CA" sz="2400" baseline="-25000" dirty="0" err="1" smtClean="0"/>
              <a:t>arrival</a:t>
            </a:r>
            <a:r>
              <a:rPr lang="en-CA" sz="2400" dirty="0" smtClean="0"/>
              <a:t> = 25 </a:t>
            </a:r>
            <a:r>
              <a:rPr lang="en-CA" sz="2400" dirty="0" err="1" smtClean="0"/>
              <a:t>ms</a:t>
            </a:r>
            <a:r>
              <a:rPr lang="en-CA" sz="2400" dirty="0" smtClean="0"/>
              <a:t> and Burst size = 15 </a:t>
            </a:r>
            <a:r>
              <a:rPr lang="en-CA" sz="2000" dirty="0" smtClean="0"/>
              <a:t>(typical small web transaction generates 14 interrupts)</a:t>
            </a:r>
          </a:p>
          <a:p>
            <a:r>
              <a:rPr lang="en-CA" sz="2000" dirty="0" smtClean="0"/>
              <a:t>Sound continue to play even with 10,000 PPS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98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Small Addition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CA" dirty="0" smtClean="0"/>
              <a:t>In case of a system with multi-interrupt  sources.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891135"/>
            <a:ext cx="8229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800" dirty="0" smtClean="0"/>
              <a:t>For debugging even in production Environment, it will be helpful to tag any faulty source of interrupt  </a:t>
            </a:r>
            <a:endParaRPr lang="en-CA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" y="4024610"/>
            <a:ext cx="8229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800" dirty="0" smtClean="0"/>
              <a:t>At ISR, if the source exceeds the limit (e.g. </a:t>
            </a:r>
            <a:r>
              <a:rPr lang="en-CA" sz="2800" dirty="0"/>
              <a:t>b</a:t>
            </a:r>
            <a:r>
              <a:rPr lang="en-CA" sz="2800" dirty="0" smtClean="0"/>
              <a:t>urst size) tag it as faulty.</a:t>
            </a:r>
            <a:endParaRPr lang="en-CA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5131117"/>
            <a:ext cx="8229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800" dirty="0" smtClean="0"/>
              <a:t>Then make use of this information, </a:t>
            </a:r>
            <a:r>
              <a:rPr lang="en-CA" sz="2800" dirty="0"/>
              <a:t>s</a:t>
            </a:r>
            <a:r>
              <a:rPr lang="en-CA" sz="2800" dirty="0" smtClean="0"/>
              <a:t>uch as repair the wire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50043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200" dirty="0" smtClean="0"/>
              <a:t>Demand-Based </a:t>
            </a:r>
            <a:r>
              <a:rPr lang="en-CA" sz="3200" dirty="0" err="1" smtClean="0"/>
              <a:t>Schedulability</a:t>
            </a:r>
            <a:r>
              <a:rPr lang="en-CA" sz="3200" dirty="0" smtClean="0"/>
              <a:t> Analysis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906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CA" dirty="0" smtClean="0"/>
              <a:t>Demand-based </a:t>
            </a:r>
            <a:r>
              <a:rPr lang="en-CA" dirty="0" err="1" smtClean="0"/>
              <a:t>schedulability</a:t>
            </a:r>
            <a:r>
              <a:rPr lang="en-CA" dirty="0" smtClean="0"/>
              <a:t> analysis views the </a:t>
            </a:r>
            <a:r>
              <a:rPr lang="en-CA" dirty="0" err="1" smtClean="0"/>
              <a:t>schedulability</a:t>
            </a:r>
            <a:r>
              <a:rPr lang="en-CA" dirty="0" smtClean="0"/>
              <a:t> analysis problem in terms of supply and demand.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457200" y="3276600"/>
            <a:ext cx="8229600" cy="1590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 smtClean="0"/>
              <a:t>If demand in any time interval cannot exceed the computational capacity then the system is schedulable</a:t>
            </a:r>
            <a:endParaRPr lang="en-CA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457200" y="4943475"/>
            <a:ext cx="8229600" cy="1590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 smtClean="0"/>
              <a:t>Aperiodic device-driver tasks present a special challenge for demand-based </a:t>
            </a:r>
            <a:r>
              <a:rPr lang="en-CA" dirty="0" err="1" smtClean="0"/>
              <a:t>schedulability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3324224" y="6096853"/>
            <a:ext cx="12477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??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0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3" y="1433513"/>
            <a:ext cx="71247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197" y="2955995"/>
            <a:ext cx="544830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b="1" dirty="0" smtClean="0"/>
              <a:t>Interrupt driven systems are much more power efficient than polling based systems.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6" y="3663881"/>
            <a:ext cx="794929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b="1" dirty="0" smtClean="0"/>
              <a:t>In normal cases Interrupts save CPU time, allowing it to do more works while waiting for interrupt signals. Better Utilization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510772"/>
            <a:ext cx="794929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b="1" dirty="0" smtClean="0"/>
              <a:t>Interrupts </a:t>
            </a:r>
            <a:r>
              <a:rPr lang="en-CA" sz="2000" b="1" dirty="0" err="1" smtClean="0"/>
              <a:t>preempt</a:t>
            </a:r>
            <a:r>
              <a:rPr lang="en-CA" sz="2000" b="1" dirty="0" smtClean="0"/>
              <a:t> the current execution flow, disrupting CPU scheduling.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244257"/>
            <a:ext cx="583474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b="1" dirty="0" smtClean="0"/>
              <a:t>Interrupts introduce some overhead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>
                <a:latin typeface="+mj-lt"/>
              </a:rPr>
              <a:t>Introduction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7137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200" dirty="0" smtClean="0"/>
              <a:t>Demand-Based </a:t>
            </a:r>
            <a:r>
              <a:rPr lang="en-CA" sz="3200" dirty="0" err="1" smtClean="0"/>
              <a:t>Schedulability</a:t>
            </a:r>
            <a:r>
              <a:rPr lang="en-CA" sz="3200" dirty="0" smtClean="0"/>
              <a:t> Analysis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Device Drivers generate variable workload for the system</a:t>
            </a:r>
          </a:p>
          <a:p>
            <a:r>
              <a:rPr lang="en-CA" dirty="0" smtClean="0"/>
              <a:t>Usually, they run on higher priority than the other working threads</a:t>
            </a:r>
          </a:p>
          <a:p>
            <a:r>
              <a:rPr lang="en-CA" dirty="0" smtClean="0"/>
              <a:t>How to bound their workload to the benefit of the other task without compromising the quality of I/O service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2735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200" dirty="0" smtClean="0"/>
              <a:t>Demand-Based </a:t>
            </a:r>
            <a:r>
              <a:rPr lang="en-CA" sz="3200" dirty="0" err="1" smtClean="0"/>
              <a:t>Schedulability</a:t>
            </a:r>
            <a:r>
              <a:rPr lang="en-CA" sz="3200" dirty="0" smtClean="0"/>
              <a:t> Analysis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5078" y="1672709"/>
            <a:ext cx="82509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accent1"/>
                </a:solidFill>
              </a:rPr>
              <a:t>Can we know the maximum interference of a device driver to the running task?</a:t>
            </a:r>
            <a:endParaRPr lang="en-CA" dirty="0">
              <a:solidFill>
                <a:schemeClr val="accent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95513"/>
            <a:ext cx="7758113" cy="297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3178" y="5339834"/>
            <a:ext cx="51819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The Task knows how long it has been </a:t>
            </a:r>
            <a:r>
              <a:rPr lang="en-CA" dirty="0" err="1" smtClean="0">
                <a:solidFill>
                  <a:schemeClr val="bg1"/>
                </a:solidFill>
              </a:rPr>
              <a:t>preempted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07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sz="3200" dirty="0" smtClean="0"/>
              <a:t>Model WC Interference by Hyperbolic Load-Bound Function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69" y="1491734"/>
            <a:ext cx="4790156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0303" y="1596509"/>
            <a:ext cx="30315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dirty="0" smtClean="0"/>
              <a:t>Empirical Performance data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41170" y="2368034"/>
            <a:ext cx="364980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dirty="0" smtClean="0"/>
              <a:t>Use the Load-Bound function in</a:t>
            </a:r>
          </a:p>
          <a:p>
            <a:r>
              <a:rPr lang="en-CA" dirty="0"/>
              <a:t>d</a:t>
            </a:r>
            <a:r>
              <a:rPr lang="en-CA" dirty="0" smtClean="0"/>
              <a:t>emand-based </a:t>
            </a:r>
            <a:r>
              <a:rPr lang="en-CA" dirty="0" err="1" smtClean="0"/>
              <a:t>schedulability</a:t>
            </a:r>
            <a:r>
              <a:rPr lang="en-CA" dirty="0" smtClean="0"/>
              <a:t> analysis.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5935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2250"/>
            <a:ext cx="8229600" cy="904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CA" sz="5400" dirty="0" smtClean="0"/>
              <a:t>Questions Are Welcomed</a:t>
            </a:r>
            <a:endParaRPr lang="en-CA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26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In proceedings(regehr2005preventing) </a:t>
            </a:r>
            <a:r>
              <a:rPr lang="en-CA" sz="2000" dirty="0" err="1" smtClean="0"/>
              <a:t>Regehr</a:t>
            </a:r>
            <a:r>
              <a:rPr lang="en-CA" sz="2000" dirty="0" smtClean="0"/>
              <a:t>, J. &amp; </a:t>
            </a:r>
            <a:r>
              <a:rPr lang="en-CA" sz="2000" dirty="0" err="1" smtClean="0"/>
              <a:t>Duongsaa</a:t>
            </a:r>
            <a:r>
              <a:rPr lang="en-CA" sz="2000" dirty="0" smtClean="0"/>
              <a:t>, U. </a:t>
            </a:r>
            <a:r>
              <a:rPr lang="en-CA" sz="2000" i="1" dirty="0" smtClean="0"/>
              <a:t>Preventing interrupt overload</a:t>
            </a:r>
            <a:r>
              <a:rPr lang="en-CA" sz="2000" dirty="0" smtClean="0"/>
              <a:t> ACM SIGPLAN Notices 2005, Vol. 40(7), pp. 50-58 </a:t>
            </a:r>
            <a:endParaRPr lang="en-CA" sz="2000" dirty="0" smtClean="0">
              <a:hlinkClick r:id="rId2"/>
            </a:endParaRPr>
          </a:p>
          <a:p>
            <a:r>
              <a:rPr lang="en-CA" sz="2000" dirty="0" smtClean="0">
                <a:hlinkClick r:id="rId2"/>
              </a:rPr>
              <a:t>http://www.cs.toronto.edu/~demke/469F.06/Lectures/Lecture6.pdf</a:t>
            </a:r>
            <a:endParaRPr lang="en-CA" sz="2000" dirty="0" smtClean="0"/>
          </a:p>
          <a:p>
            <a:r>
              <a:rPr lang="en-CA" sz="2000" dirty="0" smtClean="0"/>
              <a:t>In proceedings(lewandowski2007modeling) Lewandowski, M., </a:t>
            </a:r>
            <a:r>
              <a:rPr lang="en-CA" sz="2000" dirty="0" err="1" smtClean="0"/>
              <a:t>Stanovich</a:t>
            </a:r>
            <a:r>
              <a:rPr lang="en-CA" sz="2000" dirty="0" smtClean="0"/>
              <a:t>, M., Baker, T., </a:t>
            </a:r>
            <a:r>
              <a:rPr lang="en-CA" sz="2000" dirty="0" err="1" smtClean="0"/>
              <a:t>Gopalan</a:t>
            </a:r>
            <a:r>
              <a:rPr lang="en-CA" sz="2000" dirty="0" smtClean="0"/>
              <a:t>, K. &amp; Wang, A. </a:t>
            </a:r>
            <a:r>
              <a:rPr lang="en-CA" sz="2000" i="1" dirty="0" smtClean="0"/>
              <a:t>Modeling device driver effects in real-time </a:t>
            </a:r>
            <a:r>
              <a:rPr lang="en-CA" sz="2000" i="1" dirty="0" err="1" smtClean="0"/>
              <a:t>schedulability</a:t>
            </a:r>
            <a:r>
              <a:rPr lang="en-CA" sz="2000" i="1" dirty="0" smtClean="0"/>
              <a:t> analysis: Study of a network driver</a:t>
            </a:r>
            <a:r>
              <a:rPr lang="en-CA" sz="2000" dirty="0" smtClean="0"/>
              <a:t> Real Time and Embedded Technology and Applications Symposium, 2007. RTAS'07. 13th IEEE </a:t>
            </a:r>
            <a:r>
              <a:rPr lang="en-CA" sz="2000" b="1" dirty="0" smtClean="0"/>
              <a:t>2007</a:t>
            </a:r>
            <a:r>
              <a:rPr lang="en-CA" sz="2000" dirty="0" smtClean="0"/>
              <a:t>, pp. 57-68 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4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70507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>
                <a:latin typeface="Comic Sans MS" pitchFamily="66" charset="0"/>
              </a:rPr>
              <a:t>Polling</a:t>
            </a:r>
            <a:endParaRPr lang="en-CA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959B8-8D2F-42A7-9CAF-F0871C84EE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8" y="1157451"/>
            <a:ext cx="8039100" cy="4067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748398" y="5224626"/>
            <a:ext cx="7975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solidFill>
                  <a:srgbClr val="E7481D"/>
                </a:solidFill>
                <a:latin typeface="Comic Sans MS" pitchFamily="66" charset="0"/>
              </a:rPr>
              <a:t>Polling is 100% under control of CPU scheduler</a:t>
            </a:r>
            <a:endParaRPr lang="en-CA" sz="2800" dirty="0">
              <a:solidFill>
                <a:srgbClr val="E7481D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19743" y="122238"/>
            <a:ext cx="2035628" cy="674914"/>
          </a:xfrm>
          <a:prstGeom prst="wedgeRoundRectCallout">
            <a:avLst>
              <a:gd name="adj1" fmla="val -1649"/>
              <a:gd name="adj2" fmla="val 288307"/>
              <a:gd name="adj3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accent3"/>
                </a:solidFill>
                <a:latin typeface="Comic Sans MS" pitchFamily="66" charset="0"/>
              </a:rPr>
              <a:t>Consume much </a:t>
            </a:r>
            <a:r>
              <a:rPr lang="en-CA" b="1" dirty="0">
                <a:solidFill>
                  <a:schemeClr val="accent3"/>
                </a:solidFill>
                <a:latin typeface="Comic Sans MS" pitchFamily="66" charset="0"/>
              </a:rPr>
              <a:t>m</a:t>
            </a:r>
            <a:r>
              <a:rPr lang="en-CA" b="1" dirty="0" smtClean="0">
                <a:solidFill>
                  <a:schemeClr val="accent3"/>
                </a:solidFill>
                <a:latin typeface="Comic Sans MS" pitchFamily="66" charset="0"/>
              </a:rPr>
              <a:t>ore </a:t>
            </a:r>
            <a:r>
              <a:rPr lang="en-CA" b="1" dirty="0">
                <a:solidFill>
                  <a:schemeClr val="accent3"/>
                </a:solidFill>
                <a:latin typeface="Comic Sans MS" pitchFamily="66" charset="0"/>
              </a:rPr>
              <a:t>p</a:t>
            </a:r>
            <a:r>
              <a:rPr lang="en-CA" b="1" dirty="0" smtClean="0">
                <a:solidFill>
                  <a:schemeClr val="accent3"/>
                </a:solidFill>
                <a:latin typeface="Comic Sans MS" pitchFamily="66" charset="0"/>
              </a:rPr>
              <a:t>ower</a:t>
            </a:r>
            <a:endParaRPr lang="en-C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0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>
                <a:latin typeface="+mj-lt"/>
              </a:rPr>
              <a:t>Interrupts VS Polling</a:t>
            </a:r>
            <a:endParaRPr lang="en-CA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959B8-8D2F-42A7-9CAF-F0871C84EE69}" type="slidenum">
              <a:rPr lang="en-US" smtClean="0">
                <a:latin typeface="+mj-lt"/>
              </a:rPr>
              <a:pPr>
                <a:defRPr/>
              </a:pPr>
              <a:t>5</a:t>
            </a:fld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6" y="1582341"/>
            <a:ext cx="7990114" cy="1292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r>
              <a:rPr lang="en-CA" sz="2600" dirty="0" smtClean="0">
                <a:latin typeface="+mj-lt"/>
              </a:rPr>
              <a:t>“Polling is like picking up your phone every few</a:t>
            </a:r>
          </a:p>
          <a:p>
            <a:r>
              <a:rPr lang="en-CA" sz="2600" dirty="0" smtClean="0">
                <a:latin typeface="+mj-lt"/>
              </a:rPr>
              <a:t>seconds to see if you have a call. Interrupts are like waiting for the phone to ring.”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485" y="4350224"/>
            <a:ext cx="7990115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r>
              <a:rPr lang="en-CA" sz="2600" dirty="0" smtClean="0">
                <a:latin typeface="+mj-lt"/>
              </a:rPr>
              <a:t>Polling </a:t>
            </a:r>
            <a:r>
              <a:rPr lang="en-CA" sz="2600" dirty="0">
                <a:latin typeface="+mj-lt"/>
              </a:rPr>
              <a:t>can be better if processor has to</a:t>
            </a:r>
          </a:p>
          <a:p>
            <a:r>
              <a:rPr lang="en-CA" sz="2600" dirty="0">
                <a:latin typeface="+mj-lt"/>
              </a:rPr>
              <a:t>respond to an event a</a:t>
            </a:r>
            <a:r>
              <a:rPr lang="en-CA" sz="2600" dirty="0" smtClean="0">
                <a:latin typeface="+mj-lt"/>
              </a:rPr>
              <a:t>s soon as possible </a:t>
            </a:r>
            <a:endParaRPr lang="en-CA" sz="2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486" y="3100986"/>
            <a:ext cx="7990114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r>
              <a:rPr lang="en-CA" sz="2600" dirty="0">
                <a:solidFill>
                  <a:schemeClr val="lt1"/>
                </a:solidFill>
                <a:latin typeface="+mj-lt"/>
                <a:ea typeface="+mn-ea"/>
              </a:rPr>
              <a:t>Interrupts win if processor has other work</a:t>
            </a:r>
          </a:p>
          <a:p>
            <a:r>
              <a:rPr lang="en-CA" sz="2600" dirty="0">
                <a:solidFill>
                  <a:schemeClr val="lt1"/>
                </a:solidFill>
                <a:latin typeface="+mj-lt"/>
                <a:ea typeface="+mn-ea"/>
              </a:rPr>
              <a:t>to do and event response time is not critical</a:t>
            </a:r>
          </a:p>
        </p:txBody>
      </p:sp>
    </p:spTree>
    <p:extLst>
      <p:ext uri="{BB962C8B-B14F-4D97-AF65-F5344CB8AC3E}">
        <p14:creationId xmlns:p14="http://schemas.microsoft.com/office/powerpoint/2010/main" val="41175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/>
              <a:t>What is Interrupt Overload?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72" y="1503588"/>
            <a:ext cx="4202567" cy="35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5171" y="2342368"/>
            <a:ext cx="61218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dirty="0" smtClean="0"/>
              <a:t>Excessive arrival of interrupts can delay the execution of the current running task. 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55170" y="3560789"/>
            <a:ext cx="621608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b="1" dirty="0" err="1" smtClean="0"/>
              <a:t>Livelock</a:t>
            </a:r>
            <a:r>
              <a:rPr lang="en-CA" b="1" dirty="0"/>
              <a:t>:</a:t>
            </a:r>
            <a:endParaRPr lang="en-CA" b="1" dirty="0" smtClean="0"/>
          </a:p>
          <a:p>
            <a:r>
              <a:rPr lang="en-CA" dirty="0" smtClean="0"/>
              <a:t>A situation in which some critical stage of a task is unable to finish because its clients perpetually create more work for it to do after they have been serviced but before it can clear its queue. </a:t>
            </a:r>
          </a:p>
          <a:p>
            <a:r>
              <a:rPr lang="en-CA" dirty="0" smtClean="0"/>
              <a:t>Differs from deadlock in that the process is not blocked or waiting for anything, but has a virtually infinite amount of work to do and can never catch up. 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555170" y="3074424"/>
            <a:ext cx="61218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dirty="0" smtClean="0"/>
              <a:t>When Interrupts arrival rate it to high </a:t>
            </a:r>
            <a:r>
              <a:rPr lang="en-CA" dirty="0" err="1" smtClean="0"/>
              <a:t>livelock</a:t>
            </a:r>
            <a:r>
              <a:rPr lang="en-CA" dirty="0" smtClean="0"/>
              <a:t> can happen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639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>
                <a:latin typeface="+mj-lt"/>
              </a:rPr>
              <a:t>Interrupt Overload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9495" y="1828406"/>
            <a:ext cx="710292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CA" sz="2000" b="1" dirty="0" smtClean="0"/>
              <a:t>High Interrupt load may not cause an overload. Why ?</a:t>
            </a:r>
            <a:endParaRPr lang="en-CA" sz="20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869494" y="2468345"/>
            <a:ext cx="710292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sz="2400" dirty="0" smtClean="0"/>
              <a:t>Unexpected high interrupt load can cause the overload</a:t>
            </a:r>
          </a:p>
          <a:p>
            <a:endParaRPr lang="en-CA" sz="2400" dirty="0" smtClean="0"/>
          </a:p>
          <a:p>
            <a:r>
              <a:rPr lang="en-CA" sz="2400" dirty="0" smtClean="0"/>
              <a:t>Example: loose wire, broken equipment, blabbing idiot, etc..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2112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>
                <a:latin typeface="+mj-lt"/>
              </a:rPr>
              <a:t>Interrupt Overload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t="11487" r="16642" b="7841"/>
          <a:stretch/>
        </p:blipFill>
        <p:spPr bwMode="auto">
          <a:xfrm>
            <a:off x="1132121" y="1491344"/>
            <a:ext cx="6857999" cy="4571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1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>
                <a:latin typeface="+mj-lt"/>
              </a:rPr>
              <a:t>Why is it a problem?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2250"/>
            <a:ext cx="8229600" cy="10763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CA" dirty="0" smtClean="0"/>
              <a:t>In real-time systems tasks have to run in predicted schedule to meet their deadlines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663-44C4-4A41-9250-768019817D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962400"/>
            <a:ext cx="82296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dirty="0" smtClean="0"/>
              <a:t>Unexpected events can shift the schedule of the tasks to end up with unpredictable system</a:t>
            </a:r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 smtClean="0"/>
              <a:t>Interrupts are implicitly given higher priority than processing done in other contexts such as threads.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0266621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_Colour">
  <a:themeElements>
    <a:clrScheme name="Custom 1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University_Colour</Template>
  <TotalTime>855</TotalTime>
  <Words>1429</Words>
  <Application>Microsoft Office PowerPoint</Application>
  <PresentationFormat>On-screen Show (4:3)</PresentationFormat>
  <Paragraphs>180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ＭＳ Ｐゴシック</vt:lpstr>
      <vt:lpstr>Calibri</vt:lpstr>
      <vt:lpstr>University_Colour</vt:lpstr>
      <vt:lpstr>Interrupt Management  In Real-time Systems</vt:lpstr>
      <vt:lpstr>Lecture Agenda</vt:lpstr>
      <vt:lpstr>Introduction</vt:lpstr>
      <vt:lpstr>Polling</vt:lpstr>
      <vt:lpstr>Interrupts VS Polling</vt:lpstr>
      <vt:lpstr>What is Interrupt Overload?</vt:lpstr>
      <vt:lpstr>Interrupt Overload</vt:lpstr>
      <vt:lpstr>Interrupt Overload</vt:lpstr>
      <vt:lpstr>Why is it a problem?</vt:lpstr>
      <vt:lpstr>How to avoid it?</vt:lpstr>
      <vt:lpstr>How to avoid it?</vt:lpstr>
      <vt:lpstr>Motivations</vt:lpstr>
      <vt:lpstr>The Proposed Interrupt Scheduler</vt:lpstr>
      <vt:lpstr>Solution #1 – Strict Software Scheduler</vt:lpstr>
      <vt:lpstr>Solution #1 – Bursty Software Scheduler</vt:lpstr>
      <vt:lpstr>Solution #3 – Hardware Scheduler</vt:lpstr>
      <vt:lpstr>Solution #3 – Hardware Scheduler</vt:lpstr>
      <vt:lpstr>Solution #3 – Hardware Scheduler</vt:lpstr>
      <vt:lpstr>Scheduling multiple interrupt sources</vt:lpstr>
      <vt:lpstr>Some Issues</vt:lpstr>
      <vt:lpstr>The Experiment Setup</vt:lpstr>
      <vt:lpstr>The Platform Constants</vt:lpstr>
      <vt:lpstr>Calculating WCET</vt:lpstr>
      <vt:lpstr>Experiment-1 an empty ISR</vt:lpstr>
      <vt:lpstr>Experiment-2 a 250 computation cycle ISR</vt:lpstr>
      <vt:lpstr>Experiment-3 two interrupt sources</vt:lpstr>
      <vt:lpstr>Case Study</vt:lpstr>
      <vt:lpstr>Small Addition</vt:lpstr>
      <vt:lpstr>Demand-Based Schedulability Analysis </vt:lpstr>
      <vt:lpstr>Demand-Based Schedulability Analysis </vt:lpstr>
      <vt:lpstr>Demand-Based Schedulability Analysis </vt:lpstr>
      <vt:lpstr>Model WC Interference by Hyperbolic Load-Bound Function</vt:lpstr>
      <vt:lpstr>Thank you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saud</dc:creator>
  <cp:lastModifiedBy>saud</cp:lastModifiedBy>
  <cp:revision>98</cp:revision>
  <cp:lastPrinted>2010-03-08T19:59:32Z</cp:lastPrinted>
  <dcterms:created xsi:type="dcterms:W3CDTF">2011-11-09T02:02:24Z</dcterms:created>
  <dcterms:modified xsi:type="dcterms:W3CDTF">2011-11-09T16:17:53Z</dcterms:modified>
</cp:coreProperties>
</file>