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6"/>
  </p:notesMasterIdLst>
  <p:sldIdLst>
    <p:sldId id="256" r:id="rId2"/>
    <p:sldId id="283" r:id="rId3"/>
    <p:sldId id="257" r:id="rId4"/>
    <p:sldId id="286" r:id="rId5"/>
    <p:sldId id="28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2" r:id="rId20"/>
    <p:sldId id="273" r:id="rId21"/>
    <p:sldId id="274" r:id="rId22"/>
    <p:sldId id="288" r:id="rId23"/>
    <p:sldId id="289" r:id="rId24"/>
    <p:sldId id="280" r:id="rId25"/>
    <p:sldId id="281" r:id="rId26"/>
    <p:sldId id="275" r:id="rId27"/>
    <p:sldId id="276" r:id="rId28"/>
    <p:sldId id="277" r:id="rId29"/>
    <p:sldId id="278" r:id="rId30"/>
    <p:sldId id="279" r:id="rId31"/>
    <p:sldId id="282" r:id="rId32"/>
    <p:sldId id="271" r:id="rId33"/>
    <p:sldId id="285" r:id="rId34"/>
    <p:sldId id="284" r:id="rId3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772" autoAdjust="0"/>
    <p:restoredTop sz="94660"/>
  </p:normalViewPr>
  <p:slideViewPr>
    <p:cSldViewPr>
      <p:cViewPr>
        <p:scale>
          <a:sx n="66" d="100"/>
          <a:sy n="66" d="100"/>
        </p:scale>
        <p:origin x="-2382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3C46111-9AD3-4F09-9E37-BF7C516502C0}" type="datetimeFigureOut">
              <a:rPr lang="en-US" smtClean="0"/>
              <a:pPr/>
              <a:t>11/9/2011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B190928-6E6A-4B8E-ACAC-7CDCDF4C2728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0928-6E6A-4B8E-ACAC-7CDCDF4C2728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EAABCAE-801E-49CA-BBDE-2B1C32C1CE09}" type="datetime1">
              <a:rPr lang="en-US" smtClean="0"/>
              <a:pPr/>
              <a:t>11/9/2011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B21E-A0F3-4B59-A363-6443E8798DA0}" type="datetime1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5E4EC9A-832F-4218-BE6E-BD1AC0440212}" type="datetime1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E4CD-C584-45D3-8C11-54AE9B9A382E}" type="datetime1">
              <a:rPr lang="en-US" smtClean="0"/>
              <a:pPr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62E8-DAD9-4A36-9E7B-FA5BAED8F6A0}" type="datetime1">
              <a:rPr lang="en-US" smtClean="0"/>
              <a:pPr/>
              <a:t>11/9/2011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D506AA8-F93A-49C4-9952-5EE1F4D23983}" type="datetime1">
              <a:rPr lang="en-US" smtClean="0"/>
              <a:pPr/>
              <a:t>11/9/2011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5456014-F83B-4233-9D69-E4B18E7170DF}" type="datetime1">
              <a:rPr lang="en-US" smtClean="0"/>
              <a:pPr/>
              <a:t>11/9/2011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A302-74B6-4B5C-82A5-883513571B69}" type="datetime1">
              <a:rPr lang="en-US" smtClean="0"/>
              <a:pPr/>
              <a:t>11/9/2011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1BF7-321D-42E3-9E2C-8F9A2735677C}" type="datetime1">
              <a:rPr lang="en-US" smtClean="0"/>
              <a:pPr/>
              <a:t>11/9/2011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6468-A75F-4F7C-A2A1-389502DD9C7E}" type="datetime1">
              <a:rPr lang="en-US" smtClean="0"/>
              <a:pPr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2D784AD-B9BB-483D-8923-125DE9863DD0}" type="datetime1">
              <a:rPr lang="en-US" smtClean="0"/>
              <a:pPr/>
              <a:t>11/9/2011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BB9D64-C74A-4D58-874B-108A8F95E2F4}" type="datetime1">
              <a:rPr lang="en-US" smtClean="0"/>
              <a:pPr/>
              <a:t>11/9/2011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3.png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07/s11241-010-9108-3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7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07/s11241-010-9108-3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038600"/>
            <a:ext cx="9144000" cy="1828800"/>
          </a:xfrm>
        </p:spPr>
        <p:txBody>
          <a:bodyPr>
            <a:noAutofit/>
          </a:bodyPr>
          <a:lstStyle/>
          <a:p>
            <a:r>
              <a:rPr lang="en-CA" sz="3600" dirty="0" smtClean="0"/>
              <a:t>Real-Time Communication Analysis for </a:t>
            </a:r>
            <a:r>
              <a:rPr lang="en-CA" sz="3600" dirty="0" err="1" smtClean="0"/>
              <a:t>NoCs</a:t>
            </a:r>
            <a:r>
              <a:rPr lang="en-CA" sz="3600" dirty="0" smtClean="0"/>
              <a:t> with Wormhole Switching</a:t>
            </a:r>
            <a:endParaRPr lang="en-CA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Presented by </a:t>
            </a:r>
            <a:r>
              <a:rPr lang="en-CA" dirty="0" err="1" smtClean="0"/>
              <a:t>Sina</a:t>
            </a:r>
            <a:r>
              <a:rPr lang="en-CA" dirty="0" smtClean="0"/>
              <a:t> </a:t>
            </a:r>
            <a:r>
              <a:rPr lang="en-CA" dirty="0" err="1" smtClean="0"/>
              <a:t>Gholamian</a:t>
            </a:r>
            <a:r>
              <a:rPr lang="en-CA" dirty="0" smtClean="0"/>
              <a:t>, </a:t>
            </a:r>
            <a:r>
              <a:rPr lang="en-CA" dirty="0" err="1" smtClean="0"/>
              <a:t>sgholamian@uwaterloo.ca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6200" y="6019800"/>
            <a:ext cx="2133600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CA" sz="26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09/11/2011</a:t>
            </a:r>
            <a:endParaRPr kumimoji="0" lang="en-CA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313" name="Picture 1" descr="C:\Users\Sina\Desktop\0724uwlogomarke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600200" cy="166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Priority Router Structure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2511552" cy="4495800"/>
          </a:xfrm>
        </p:spPr>
        <p:txBody>
          <a:bodyPr>
            <a:normAutofit fontScale="62500" lnSpcReduction="20000"/>
          </a:bodyPr>
          <a:lstStyle/>
          <a:p>
            <a:endParaRPr lang="en-CA" dirty="0" smtClean="0"/>
          </a:p>
          <a:p>
            <a:r>
              <a:rPr lang="en-CA" dirty="0" smtClean="0"/>
              <a:t>There are sufficient VCs at each router</a:t>
            </a:r>
          </a:p>
          <a:p>
            <a:r>
              <a:rPr lang="en-CA" dirty="0" smtClean="0"/>
              <a:t>Each VC is assigned distinct global priority</a:t>
            </a:r>
          </a:p>
          <a:p>
            <a:r>
              <a:rPr lang="en-CA" dirty="0" smtClean="0"/>
              <a:t>Each flow also has a distinct priority</a:t>
            </a:r>
          </a:p>
          <a:p>
            <a:r>
              <a:rPr lang="en-CA" dirty="0" smtClean="0"/>
              <a:t>Flow only requests the VC with the same priority</a:t>
            </a:r>
          </a:p>
          <a:p>
            <a:r>
              <a:rPr lang="en-CA" dirty="0" smtClean="0"/>
              <a:t>At any time, only the flit with highest priority can access the output link</a:t>
            </a:r>
          </a:p>
          <a:p>
            <a:r>
              <a:rPr lang="en-CA" dirty="0" smtClean="0"/>
              <a:t>Flit-level priority </a:t>
            </a:r>
            <a:r>
              <a:rPr lang="en-CA" dirty="0" err="1" smtClean="0"/>
              <a:t>preemption</a:t>
            </a:r>
            <a:r>
              <a:rPr lang="en-CA" dirty="0" smtClean="0"/>
              <a:t> between different VCs</a:t>
            </a:r>
          </a:p>
          <a:p>
            <a:endParaRPr lang="en-C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676400"/>
            <a:ext cx="5565826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System Model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Characterize traffic-flow</a:t>
            </a:r>
          </a:p>
          <a:p>
            <a:pPr lvl="1"/>
            <a:r>
              <a:rPr lang="en-CA" dirty="0" smtClean="0"/>
              <a:t>A traffic-flow is packet stream which traverses the same route from source to destination and requires the same grade of service.</a:t>
            </a:r>
          </a:p>
          <a:p>
            <a:r>
              <a:rPr lang="en-CA" dirty="0" smtClean="0"/>
              <a:t>Attribute</a:t>
            </a:r>
          </a:p>
          <a:p>
            <a:pPr lvl="1"/>
            <a:r>
              <a:rPr lang="en-CA" dirty="0" smtClean="0"/>
              <a:t>P : Priority</a:t>
            </a:r>
          </a:p>
          <a:p>
            <a:pPr lvl="1"/>
            <a:r>
              <a:rPr lang="en-CA" dirty="0" smtClean="0"/>
              <a:t>C : Basic network latency</a:t>
            </a:r>
          </a:p>
          <a:p>
            <a:pPr lvl="1"/>
            <a:r>
              <a:rPr lang="en-CA" dirty="0" smtClean="0"/>
              <a:t>T : Period for periodic flow or minimal interval for sporadic flow </a:t>
            </a:r>
          </a:p>
          <a:p>
            <a:pPr lvl="1"/>
            <a:r>
              <a:rPr lang="en-CA" dirty="0" smtClean="0"/>
              <a:t>D : Deadline</a:t>
            </a:r>
          </a:p>
          <a:p>
            <a:pPr lvl="1"/>
            <a:r>
              <a:rPr lang="en-CA" dirty="0" smtClean="0"/>
              <a:t>J</a:t>
            </a:r>
            <a:r>
              <a:rPr lang="en-CA" baseline="30000" dirty="0" smtClean="0"/>
              <a:t>R</a:t>
            </a:r>
            <a:r>
              <a:rPr lang="en-CA" dirty="0" smtClean="0"/>
              <a:t>: Release Jitter</a:t>
            </a:r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Interrelationship</a:t>
            </a:r>
            <a:endParaRPr lang="en-CA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Direct competing: </a:t>
            </a:r>
          </a:p>
          <a:p>
            <a:r>
              <a:rPr lang="en-CA" dirty="0" smtClean="0"/>
              <a:t>direct interference set: </a:t>
            </a:r>
          </a:p>
          <a:p>
            <a:endParaRPr lang="en-CA" dirty="0" smtClean="0"/>
          </a:p>
          <a:p>
            <a:r>
              <a:rPr lang="en-CA" dirty="0" smtClean="0"/>
              <a:t>Indirect competing: </a:t>
            </a:r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indirect interference</a:t>
            </a:r>
            <a:endParaRPr lang="en-CA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733800" y="1676400"/>
          <a:ext cx="2971800" cy="470535"/>
        </p:xfrm>
        <a:graphic>
          <a:graphicData uri="http://schemas.openxmlformats.org/presentationml/2006/ole">
            <p:oleObj spid="_x0000_s3074" name="Equation" r:id="rId3" imgW="1523880" imgH="241200" progId="Equation.DSMT4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81150" y="2743200"/>
          <a:ext cx="5029200" cy="457200"/>
        </p:xfrm>
        <a:graphic>
          <a:graphicData uri="http://schemas.openxmlformats.org/presentationml/2006/ole">
            <p:oleObj spid="_x0000_s3075" name="Equation" r:id="rId4" imgW="2793960" imgH="253800" progId="Equation.DSMT4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219200" y="3896864"/>
          <a:ext cx="6553200" cy="903736"/>
        </p:xfrm>
        <a:graphic>
          <a:graphicData uri="http://schemas.openxmlformats.org/presentationml/2006/ole">
            <p:oleObj spid="_x0000_s3076" name="Equation" r:id="rId5" imgW="3111480" imgH="482400" progId="Equation.DSMT4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304800" y="5461000"/>
          <a:ext cx="8763000" cy="1168400"/>
        </p:xfrm>
        <a:graphic>
          <a:graphicData uri="http://schemas.openxmlformats.org/presentationml/2006/ole">
            <p:oleObj spid="_x0000_s3078" name="Equation" r:id="rId6" imgW="380988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Wormhole Switching- A Case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648200"/>
            <a:ext cx="8153400" cy="1447800"/>
          </a:xfrm>
        </p:spPr>
        <p:txBody>
          <a:bodyPr/>
          <a:lstStyle/>
          <a:p>
            <a:pPr>
              <a:buNone/>
            </a:pPr>
            <a:r>
              <a:rPr lang="en-CA" dirty="0" smtClean="0"/>
              <a:t>Priority ordering:  </a:t>
            </a:r>
          </a:p>
          <a:p>
            <a:pPr>
              <a:buNone/>
            </a:pPr>
            <a:endParaRPr lang="en-C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524000"/>
            <a:ext cx="6172199" cy="320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219200" y="5410200"/>
          <a:ext cx="1689100" cy="533400"/>
        </p:xfrm>
        <a:graphic>
          <a:graphicData uri="http://schemas.openxmlformats.org/presentationml/2006/ole">
            <p:oleObj spid="_x0000_s4099" name="Equation" r:id="rId4" imgW="723600" imgH="228600" progId="Equation.DSMT4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029200" y="4724400"/>
          <a:ext cx="2667000" cy="1611313"/>
        </p:xfrm>
        <a:graphic>
          <a:graphicData uri="http://schemas.openxmlformats.org/presentationml/2006/ole">
            <p:oleObj spid="_x0000_s4100" name="Equation" r:id="rId5" imgW="1218960" imgH="736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Characterize Network Latency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Worst case network latency R:</a:t>
            </a:r>
          </a:p>
          <a:p>
            <a:pPr lvl="1"/>
            <a:r>
              <a:rPr lang="en-CA" dirty="0" smtClean="0"/>
              <a:t>The maximum length of time the packet could take to travel from source to destination</a:t>
            </a:r>
          </a:p>
          <a:p>
            <a:pPr lvl="1"/>
            <a:r>
              <a:rPr lang="en-CA" dirty="0" smtClean="0"/>
              <a:t>The flow is schedulable if R&lt;=D</a:t>
            </a:r>
          </a:p>
          <a:p>
            <a:r>
              <a:rPr lang="en-CA" dirty="0" smtClean="0"/>
              <a:t>Basic network latency </a:t>
            </a:r>
            <a:r>
              <a:rPr lang="en-CA" i="1" dirty="0" smtClean="0"/>
              <a:t>C:</a:t>
            </a:r>
          </a:p>
          <a:p>
            <a:pPr lvl="1"/>
            <a:r>
              <a:rPr lang="en-CA" i="1" dirty="0" smtClean="0"/>
              <a:t>the network latency happens when there is no traffic-flow contention.</a:t>
            </a:r>
          </a:p>
          <a:p>
            <a:pPr lvl="1"/>
            <a:endParaRPr lang="en-CA" i="1" dirty="0" smtClean="0"/>
          </a:p>
          <a:p>
            <a:endParaRPr lang="en-CA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752600" y="5105399"/>
          <a:ext cx="5486400" cy="1177871"/>
        </p:xfrm>
        <a:graphic>
          <a:graphicData uri="http://schemas.openxmlformats.org/presentationml/2006/ole">
            <p:oleObj spid="_x0000_s5122" name="Equation" r:id="rId3" imgW="224784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Model and Assumption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The physical communication links are treated as shared competition resource</a:t>
            </a:r>
          </a:p>
          <a:p>
            <a:r>
              <a:rPr lang="en-CA" dirty="0" smtClean="0"/>
              <a:t>At any time, only one traffic-flow is permitted to access the shared path</a:t>
            </a:r>
          </a:p>
          <a:p>
            <a:r>
              <a:rPr lang="en-CA" dirty="0" smtClean="0"/>
              <a:t>The packet moves ahead when gets highest priority along the path </a:t>
            </a:r>
          </a:p>
          <a:p>
            <a:r>
              <a:rPr lang="en-CA" dirty="0" smtClean="0"/>
              <a:t>The arrivals of higher priority flows are considered as </a:t>
            </a:r>
            <a:r>
              <a:rPr lang="en-CA" dirty="0" err="1" smtClean="0"/>
              <a:t>preemption</a:t>
            </a:r>
            <a:r>
              <a:rPr lang="en-CA" dirty="0" smtClean="0"/>
              <a:t> interference</a:t>
            </a:r>
          </a:p>
          <a:p>
            <a:r>
              <a:rPr lang="en-CA" dirty="0" smtClean="0"/>
              <a:t>The allowable service time for a flow is all the time interval at which no higher priority flow competes for the same physical link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Network Latency Evaluation(1)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Worst Case Network Latency:</a:t>
            </a:r>
          </a:p>
          <a:p>
            <a:pPr lvl="1"/>
            <a:r>
              <a:rPr lang="en-CA" dirty="0" err="1" smtClean="0"/>
              <a:t>R</a:t>
            </a:r>
            <a:r>
              <a:rPr lang="en-CA" baseline="-25000" dirty="0" err="1" smtClean="0"/>
              <a:t>i</a:t>
            </a:r>
            <a:r>
              <a:rPr lang="en-CA" dirty="0" smtClean="0"/>
              <a:t> = </a:t>
            </a:r>
            <a:r>
              <a:rPr lang="en-CA" dirty="0" err="1" smtClean="0"/>
              <a:t>C</a:t>
            </a:r>
            <a:r>
              <a:rPr lang="en-CA" baseline="-25000" dirty="0" err="1" smtClean="0"/>
              <a:t>i</a:t>
            </a:r>
            <a:r>
              <a:rPr lang="en-CA" dirty="0" smtClean="0"/>
              <a:t> + I</a:t>
            </a:r>
            <a:r>
              <a:rPr lang="en-CA" baseline="-25000" dirty="0" smtClean="0"/>
              <a:t>i</a:t>
            </a:r>
          </a:p>
          <a:p>
            <a:r>
              <a:rPr lang="en-CA" dirty="0" err="1" smtClean="0"/>
              <a:t>R</a:t>
            </a:r>
            <a:r>
              <a:rPr lang="en-CA" baseline="-25000" dirty="0" err="1" smtClean="0"/>
              <a:t>i</a:t>
            </a:r>
            <a:r>
              <a:rPr lang="en-CA" dirty="0" smtClean="0"/>
              <a:t>: worst case latency:</a:t>
            </a:r>
          </a:p>
          <a:p>
            <a:r>
              <a:rPr lang="en-CA" dirty="0" smtClean="0"/>
              <a:t>I</a:t>
            </a:r>
            <a:r>
              <a:rPr lang="en-CA" baseline="-25000" dirty="0" smtClean="0"/>
              <a:t>i: </a:t>
            </a:r>
            <a:r>
              <a:rPr lang="en-CA" dirty="0" smtClean="0"/>
              <a:t>maximum interference the packets is supposed with maximum length and released at maximum rate</a:t>
            </a:r>
            <a:endParaRPr lang="en-CA" i="1" dirty="0" smtClean="0"/>
          </a:p>
          <a:p>
            <a:endParaRPr lang="en-CA" baseline="30000" dirty="0" smtClean="0"/>
          </a:p>
          <a:p>
            <a:endParaRPr lang="en-CA" baseline="30000" dirty="0" smtClean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581400" y="4495800"/>
          <a:ext cx="3400425" cy="1295400"/>
        </p:xfrm>
        <a:graphic>
          <a:graphicData uri="http://schemas.openxmlformats.org/presentationml/2006/ole">
            <p:oleObj spid="_x0000_s6146" name="Equation" r:id="rId4" imgW="133344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smtClean="0"/>
              <a:t>Network Latency Evaluation(2)</a:t>
            </a:r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Worst case network latency equation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The equation is solved using iterative technique</a:t>
            </a: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2438400" y="2362200"/>
          <a:ext cx="3657600" cy="1143000"/>
        </p:xfrm>
        <a:graphic>
          <a:graphicData uri="http://schemas.openxmlformats.org/presentationml/2006/ole">
            <p:oleObj spid="_x0000_s29699" name="Equation" r:id="rId3" imgW="1625400" imgH="507960" progId="Equation.DSMT4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981200" y="4343402"/>
          <a:ext cx="4114800" cy="1167320"/>
        </p:xfrm>
        <a:graphic>
          <a:graphicData uri="http://schemas.openxmlformats.org/presentationml/2006/ole">
            <p:oleObj spid="_x0000_s29700" name="Equation" r:id="rId4" imgW="1790640" imgH="507960" progId="Equation.DSMT4">
              <p:embed/>
            </p:oleObj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0" y="5181600"/>
            <a:ext cx="9067800" cy="160020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endParaRPr lang="en-CA" sz="2900" dirty="0" smtClean="0"/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CA" sz="2900" dirty="0" smtClean="0"/>
              <a:t>Iterative starts with 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CA" sz="2900" dirty="0" smtClean="0"/>
              <a:t>and terminates when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CA" sz="2900" dirty="0" smtClean="0"/>
              <a:t>Or               which denotes the deadline miss for this flow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CA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895600" y="5462587"/>
          <a:ext cx="533400" cy="633413"/>
        </p:xfrm>
        <a:graphic>
          <a:graphicData uri="http://schemas.openxmlformats.org/presentationml/2006/ole">
            <p:oleObj spid="_x0000_s29701" name="Equation" r:id="rId5" imgW="203040" imgH="241200" progId="Equation.DSMT4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3336000" y="5867400"/>
          <a:ext cx="1540800" cy="609600"/>
        </p:xfrm>
        <a:graphic>
          <a:graphicData uri="http://schemas.openxmlformats.org/presentationml/2006/ole">
            <p:oleObj spid="_x0000_s29702" name="Equation" r:id="rId6" imgW="609480" imgH="241200" progId="Equation.DSMT4">
              <p:embed/>
            </p:oleObj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869282" y="6280150"/>
          <a:ext cx="1188118" cy="501650"/>
        </p:xfrm>
        <a:graphic>
          <a:graphicData uri="http://schemas.openxmlformats.org/presentationml/2006/ole">
            <p:oleObj spid="_x0000_s29703" name="Equation" r:id="rId7" imgW="57132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Consider Indirect Interference (1)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Minimal interval between subsequent </a:t>
            </a:r>
            <a:r>
              <a:rPr lang="en-CA" dirty="0" err="1" smtClean="0"/>
              <a:t>preemption</a:t>
            </a:r>
            <a:r>
              <a:rPr lang="en-CA" dirty="0" smtClean="0"/>
              <a:t> is less than period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This could happen only when indirect interference is considered.</a:t>
            </a:r>
          </a:p>
          <a:p>
            <a:endParaRPr lang="en-CA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638425"/>
            <a:ext cx="64389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Consider Indirect Interference (2)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err="1" smtClean="0"/>
              <a:t>Preemption</a:t>
            </a:r>
            <a:r>
              <a:rPr lang="en-CA" dirty="0" smtClean="0"/>
              <a:t> interference upper bound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Worst case latency:</a:t>
            </a:r>
          </a:p>
          <a:p>
            <a:endParaRPr lang="en-CA" dirty="0" smtClean="0"/>
          </a:p>
          <a:p>
            <a:endParaRPr lang="en-CA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905000" y="5486400"/>
          <a:ext cx="4640580" cy="1066800"/>
        </p:xfrm>
        <a:graphic>
          <a:graphicData uri="http://schemas.openxmlformats.org/presentationml/2006/ole">
            <p:oleObj spid="_x0000_s31746" name="Equation" r:id="rId3" imgW="2209680" imgH="507960" progId="Equation.DSMT4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4953000" y="4343400"/>
          <a:ext cx="3739517" cy="990600"/>
        </p:xfrm>
        <a:graphic>
          <a:graphicData uri="http://schemas.openxmlformats.org/presentationml/2006/ole">
            <p:oleObj spid="_x0000_s31747" name="Equation" r:id="rId4" imgW="1917360" imgH="507960" progId="Equation.DSMT4">
              <p:embed/>
            </p:oleObj>
          </a:graphicData>
        </a:graphic>
      </p:graphicFrame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8675" y="2162175"/>
            <a:ext cx="74009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Paper Overview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 err="1" smtClean="0"/>
              <a:t>Zheng</a:t>
            </a:r>
            <a:r>
              <a:rPr lang="en-CA" dirty="0" smtClean="0"/>
              <a:t> Shi and Alan Burns. 2008. Real-Time Communication Analysis for On-Chip Networks with Wormhole Switching. In </a:t>
            </a:r>
            <a:r>
              <a:rPr lang="en-CA" i="1" dirty="0" smtClean="0"/>
              <a:t>Proceedings of the Second ACM/IEEE International Symposium on Networks-on-Chip</a:t>
            </a:r>
            <a:r>
              <a:rPr lang="en-CA" dirty="0" smtClean="0"/>
              <a:t> (NOCS '08). IEEE Computer Society, Washington, DC, USA, 161-170</a:t>
            </a:r>
          </a:p>
          <a:p>
            <a:endParaRPr lang="en-CA" dirty="0" smtClean="0"/>
          </a:p>
          <a:p>
            <a:r>
              <a:rPr lang="en-CA" dirty="0" err="1" smtClean="0"/>
              <a:t>Zheng</a:t>
            </a:r>
            <a:r>
              <a:rPr lang="en-CA" dirty="0" smtClean="0"/>
              <a:t> Shi and Alan Burns. 2010. </a:t>
            </a:r>
            <a:r>
              <a:rPr lang="en-CA" dirty="0" err="1" smtClean="0"/>
              <a:t>Schedulability</a:t>
            </a:r>
            <a:r>
              <a:rPr lang="en-CA" dirty="0" smtClean="0"/>
              <a:t> analysis and task mapping for real-time on-chip communication. </a:t>
            </a:r>
            <a:r>
              <a:rPr lang="en-CA" i="1" dirty="0" smtClean="0"/>
              <a:t>Real-Time </a:t>
            </a:r>
            <a:r>
              <a:rPr lang="en-CA" i="1" dirty="0" err="1" smtClean="0"/>
              <a:t>Syst</a:t>
            </a:r>
            <a:r>
              <a:rPr lang="en-CA" i="1" dirty="0" smtClean="0"/>
              <a:t>.</a:t>
            </a:r>
            <a:r>
              <a:rPr lang="en-CA" dirty="0" smtClean="0"/>
              <a:t> 46, 3 (December 2010), 360-385. DOI=10.1007/s11241-010-9108-3 </a:t>
            </a:r>
            <a:r>
              <a:rPr lang="en-CA" dirty="0" smtClean="0">
                <a:hlinkClick r:id="rId2"/>
              </a:rPr>
              <a:t>http://dx.doi.org/10.1007/s11241-010-9108-3</a:t>
            </a:r>
            <a:endParaRPr lang="en-CA" dirty="0" smtClean="0"/>
          </a:p>
          <a:p>
            <a:r>
              <a:rPr lang="en-CA" dirty="0" smtClean="0"/>
              <a:t>Real-Time Research Group, University of York, UK</a:t>
            </a:r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Case Example (1)</a:t>
            </a:r>
            <a:endParaRPr lang="en-CA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3121025" cy="220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4205"/>
                <a:gridCol w="624205"/>
                <a:gridCol w="624205"/>
                <a:gridCol w="624205"/>
                <a:gridCol w="624205"/>
              </a:tblGrid>
              <a:tr h="55245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Flow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P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D</a:t>
                      </a:r>
                      <a:endParaRPr lang="en-CA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6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6</a:t>
                      </a:r>
                      <a:endParaRPr lang="en-CA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13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762000" y="3352800"/>
          <a:ext cx="304800" cy="457200"/>
        </p:xfrm>
        <a:graphic>
          <a:graphicData uri="http://schemas.openxmlformats.org/presentationml/2006/ole">
            <p:oleObj spid="_x0000_s33794" name="Equation" r:id="rId3" imgW="152280" imgH="228600" progId="Equation.DSMT4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749300" y="2743200"/>
          <a:ext cx="330200" cy="457200"/>
        </p:xfrm>
        <a:graphic>
          <a:graphicData uri="http://schemas.openxmlformats.org/presentationml/2006/ole">
            <p:oleObj spid="_x0000_s33795" name="Equation" r:id="rId4" imgW="164880" imgH="228600" progId="Equation.DSMT4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774700" y="2209800"/>
          <a:ext cx="279400" cy="457200"/>
        </p:xfrm>
        <a:graphic>
          <a:graphicData uri="http://schemas.openxmlformats.org/presentationml/2006/ole">
            <p:oleObj spid="_x0000_s33796" name="Equation" r:id="rId5" imgW="139680" imgH="228600" progId="Equation.DSMT4">
              <p:embed/>
            </p:oleObj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3810000" y="1600200"/>
            <a:ext cx="5029200" cy="5257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CA" sz="2900" dirty="0" smtClean="0"/>
              <a:t>For     : there is no higher priority than     , so    </a:t>
            </a:r>
            <a:endParaRPr kumimoji="0" lang="en-CA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lang="en-CA" sz="3200" dirty="0" smtClean="0"/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CA" sz="3200" dirty="0" smtClean="0"/>
              <a:t>For   :    shares the physical link with higher priority flow 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r>
              <a:rPr kumimoji="0" lang="en-CA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CA" sz="3200" dirty="0" smtClean="0"/>
              <a:t>      and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kumimoji="0" lang="en-C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defRPr/>
            </a:pPr>
            <a:endParaRPr lang="en-CA" sz="32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CA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4724400" y="3276600"/>
          <a:ext cx="330200" cy="457200"/>
        </p:xfrm>
        <a:graphic>
          <a:graphicData uri="http://schemas.openxmlformats.org/presentationml/2006/ole">
            <p:oleObj spid="_x0000_s33797" name="Equation" r:id="rId6" imgW="164880" imgH="228600" progId="Equation.DSMT4">
              <p:embed/>
            </p:oleObj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5257800" y="3200400"/>
          <a:ext cx="330200" cy="457200"/>
        </p:xfrm>
        <a:graphic>
          <a:graphicData uri="http://schemas.openxmlformats.org/presentationml/2006/ole">
            <p:oleObj spid="_x0000_s33798" name="Equation" r:id="rId7" imgW="164880" imgH="228600" progId="Equation.DSMT4">
              <p:embed/>
            </p:oleObj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5715000" y="4343400"/>
          <a:ext cx="2093495" cy="457200"/>
        </p:xfrm>
        <a:graphic>
          <a:graphicData uri="http://schemas.openxmlformats.org/presentationml/2006/ole">
            <p:oleObj spid="_x0000_s33799" name="Equation" r:id="rId8" imgW="1104840" imgH="241200" progId="Equation.DSMT4">
              <p:embed/>
            </p:oleObj>
          </a:graphicData>
        </a:graphic>
      </p:graphicFrame>
      <p:graphicFrame>
        <p:nvGraphicFramePr>
          <p:cNvPr id="33801" name="Object 9"/>
          <p:cNvGraphicFramePr>
            <a:graphicFrameLocks noChangeAspect="1"/>
          </p:cNvGraphicFramePr>
          <p:nvPr/>
        </p:nvGraphicFramePr>
        <p:xfrm>
          <a:off x="4343400" y="4267200"/>
          <a:ext cx="279400" cy="457200"/>
        </p:xfrm>
        <a:graphic>
          <a:graphicData uri="http://schemas.openxmlformats.org/presentationml/2006/ole">
            <p:oleObj spid="_x0000_s33801" name="Equation" r:id="rId9" imgW="139680" imgH="228600" progId="Equation.DSMT4">
              <p:embed/>
            </p:oleObj>
          </a:graphicData>
        </a:graphic>
      </p:graphicFrame>
      <p:graphicFrame>
        <p:nvGraphicFramePr>
          <p:cNvPr id="33806" name="Object 14"/>
          <p:cNvGraphicFramePr>
            <a:graphicFrameLocks noChangeAspect="1"/>
          </p:cNvGraphicFramePr>
          <p:nvPr/>
        </p:nvGraphicFramePr>
        <p:xfrm>
          <a:off x="4826000" y="1676400"/>
          <a:ext cx="279400" cy="457200"/>
        </p:xfrm>
        <a:graphic>
          <a:graphicData uri="http://schemas.openxmlformats.org/presentationml/2006/ole">
            <p:oleObj spid="_x0000_s33806" name="Equation" r:id="rId10" imgW="139680" imgH="228600" progId="Equation.DSMT4">
              <p:embed/>
            </p:oleObj>
          </a:graphicData>
        </a:graphic>
      </p:graphicFrame>
      <p:graphicFrame>
        <p:nvGraphicFramePr>
          <p:cNvPr id="33807" name="Object 15"/>
          <p:cNvGraphicFramePr>
            <a:graphicFrameLocks noChangeAspect="1"/>
          </p:cNvGraphicFramePr>
          <p:nvPr/>
        </p:nvGraphicFramePr>
        <p:xfrm>
          <a:off x="6172200" y="2057400"/>
          <a:ext cx="279400" cy="457200"/>
        </p:xfrm>
        <a:graphic>
          <a:graphicData uri="http://schemas.openxmlformats.org/presentationml/2006/ole">
            <p:oleObj spid="_x0000_s33807" name="Equation" r:id="rId11" imgW="139680" imgH="228600" progId="Equation.DSMT4">
              <p:embed/>
            </p:oleObj>
          </a:graphicData>
        </a:graphic>
      </p:graphicFrame>
      <p:graphicFrame>
        <p:nvGraphicFramePr>
          <p:cNvPr id="33808" name="Object 16"/>
          <p:cNvGraphicFramePr>
            <a:graphicFrameLocks noChangeAspect="1"/>
          </p:cNvGraphicFramePr>
          <p:nvPr/>
        </p:nvGraphicFramePr>
        <p:xfrm>
          <a:off x="7162800" y="2196193"/>
          <a:ext cx="990600" cy="318407"/>
        </p:xfrm>
        <a:graphic>
          <a:graphicData uri="http://schemas.openxmlformats.org/presentationml/2006/ole">
            <p:oleObj spid="_x0000_s33808" name="Equation" r:id="rId12" imgW="711000" imgH="228600" progId="Equation.DSMT4">
              <p:embed/>
            </p:oleObj>
          </a:graphicData>
        </a:graphic>
      </p:graphicFrame>
      <p:graphicFrame>
        <p:nvGraphicFramePr>
          <p:cNvPr id="33809" name="Object 17"/>
          <p:cNvGraphicFramePr>
            <a:graphicFrameLocks noChangeAspect="1"/>
          </p:cNvGraphicFramePr>
          <p:nvPr/>
        </p:nvGraphicFramePr>
        <p:xfrm>
          <a:off x="4800600" y="4678363"/>
          <a:ext cx="2057400" cy="2101850"/>
        </p:xfrm>
        <a:graphic>
          <a:graphicData uri="http://schemas.openxmlformats.org/presentationml/2006/ole">
            <p:oleObj spid="_x0000_s33809" name="Equation" r:id="rId13" imgW="1117440" imgH="1143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Case Example (2)</a:t>
            </a:r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CA" sz="3200" dirty="0" smtClean="0"/>
              <a:t>    suffers both direct and indirect interference with</a:t>
            </a:r>
            <a:endParaRPr lang="en-CA" sz="4000" dirty="0" smtClean="0"/>
          </a:p>
          <a:p>
            <a:pPr lvl="0"/>
            <a:r>
              <a:rPr lang="en-CA" dirty="0" smtClean="0"/>
              <a:t>The interference jitter of     referred to      equals </a:t>
            </a:r>
            <a:endParaRPr lang="en-CA" dirty="0"/>
          </a:p>
          <a:p>
            <a:pPr>
              <a:buNone/>
            </a:pPr>
            <a:r>
              <a:rPr lang="en-CA" dirty="0" smtClean="0"/>
              <a:t>                               so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Which stops at </a:t>
            </a:r>
            <a:endParaRPr lang="en-CA" dirty="0" smtClean="0"/>
          </a:p>
          <a:p>
            <a:r>
              <a:rPr lang="en-CA" dirty="0" smtClean="0"/>
              <a:t>Just analysis, no experimentation</a:t>
            </a:r>
            <a:endParaRPr lang="en-CA" dirty="0" smtClean="0"/>
          </a:p>
        </p:txBody>
      </p:sp>
      <p:graphicFrame>
        <p:nvGraphicFramePr>
          <p:cNvPr id="5" name="Object 10"/>
          <p:cNvGraphicFramePr>
            <a:graphicFrameLocks noChangeAspect="1"/>
          </p:cNvGraphicFramePr>
          <p:nvPr/>
        </p:nvGraphicFramePr>
        <p:xfrm>
          <a:off x="1760538" y="2209800"/>
          <a:ext cx="2309812" cy="457200"/>
        </p:xfrm>
        <a:graphic>
          <a:graphicData uri="http://schemas.openxmlformats.org/presentationml/2006/ole">
            <p:oleObj spid="_x0000_s34818" name="Equation" r:id="rId3" imgW="1218960" imgH="241200" progId="Equation.DSMT4">
              <p:embed/>
            </p:oleObj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1066800" y="1600200"/>
          <a:ext cx="381000" cy="571500"/>
        </p:xfrm>
        <a:graphic>
          <a:graphicData uri="http://schemas.openxmlformats.org/presentationml/2006/ole">
            <p:oleObj spid="_x0000_s34819" name="Equation" r:id="rId4" imgW="152280" imgH="228600" progId="Equation.DSMT4">
              <p:embed/>
            </p:oleObj>
          </a:graphicData>
        </a:graphic>
      </p:graphicFrame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4648200" y="2743200"/>
          <a:ext cx="330200" cy="457200"/>
        </p:xfrm>
        <a:graphic>
          <a:graphicData uri="http://schemas.openxmlformats.org/presentationml/2006/ole">
            <p:oleObj spid="_x0000_s34820" name="Equation" r:id="rId5" imgW="164880" imgH="228600" progId="Equation.DSMT4">
              <p:embed/>
            </p:oleObj>
          </a:graphicData>
        </a:graphic>
      </p:graphicFrame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6858000" y="2743200"/>
          <a:ext cx="304800" cy="457200"/>
        </p:xfrm>
        <a:graphic>
          <a:graphicData uri="http://schemas.openxmlformats.org/presentationml/2006/ole">
            <p:oleObj spid="_x0000_s34821" name="Equation" r:id="rId6" imgW="152280" imgH="228600" progId="Equation.DSMT4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1219200" y="3276600"/>
          <a:ext cx="2514600" cy="419100"/>
        </p:xfrm>
        <a:graphic>
          <a:graphicData uri="http://schemas.openxmlformats.org/presentationml/2006/ole">
            <p:oleObj spid="_x0000_s34822" name="Equation" r:id="rId7" imgW="1143000" imgH="228600" progId="Equation.DSMT4">
              <p:embed/>
            </p:oleObj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1447800" y="3809999"/>
          <a:ext cx="3048000" cy="870857"/>
        </p:xfrm>
        <a:graphic>
          <a:graphicData uri="http://schemas.openxmlformats.org/presentationml/2006/ole">
            <p:oleObj spid="_x0000_s34823" name="Equation" r:id="rId8" imgW="1688760" imgH="482400" progId="Equation.DSMT4">
              <p:embed/>
            </p:oleObj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3048000" y="4953000"/>
          <a:ext cx="838200" cy="457200"/>
        </p:xfrm>
        <a:graphic>
          <a:graphicData uri="http://schemas.openxmlformats.org/presentationml/2006/ole">
            <p:oleObj spid="_x0000_s34824" name="Equation" r:id="rId9" imgW="4190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Pessimistic Analysis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Considers </a:t>
            </a:r>
            <a:r>
              <a:rPr lang="en-CA" dirty="0" smtClean="0"/>
              <a:t>the flow level interference</a:t>
            </a:r>
          </a:p>
          <a:p>
            <a:pPr lvl="1"/>
            <a:r>
              <a:rPr lang="en-CA" dirty="0" smtClean="0"/>
              <a:t>The higher level priority flow: </a:t>
            </a:r>
          </a:p>
          <a:p>
            <a:pPr lvl="2"/>
            <a:r>
              <a:rPr lang="en-CA" dirty="0" smtClean="0"/>
              <a:t>blocks the lower level time for whole communication time</a:t>
            </a:r>
          </a:p>
          <a:p>
            <a:r>
              <a:rPr lang="en-CA" dirty="0" smtClean="0"/>
              <a:t> No routing scheme has been provided</a:t>
            </a:r>
          </a:p>
          <a:p>
            <a:pPr lvl="1"/>
            <a:r>
              <a:rPr lang="en-CA" dirty="0" smtClean="0"/>
              <a:t>By help of communication upper bounds:</a:t>
            </a:r>
          </a:p>
          <a:p>
            <a:pPr lvl="2"/>
            <a:r>
              <a:rPr lang="en-CA" dirty="0" smtClean="0"/>
              <a:t>Routing paths should be chosen to meet all the dead lines 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Tighter Analysis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Link level analysis </a:t>
            </a:r>
          </a:p>
          <a:p>
            <a:r>
              <a:rPr lang="en-CA" dirty="0" smtClean="0"/>
              <a:t>Instead of blocking the low level priority flow</a:t>
            </a:r>
          </a:p>
          <a:p>
            <a:pPr lvl="1"/>
            <a:r>
              <a:rPr lang="en-CA" dirty="0" smtClean="0"/>
              <a:t>Block it if the exact routing link is common </a:t>
            </a:r>
          </a:p>
          <a:p>
            <a:r>
              <a:rPr lang="en-CA" dirty="0" smtClean="0"/>
              <a:t>Result:</a:t>
            </a:r>
          </a:p>
          <a:p>
            <a:endParaRPr lang="en-CA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676400" y="3886200"/>
          <a:ext cx="5562600" cy="1997075"/>
        </p:xfrm>
        <a:graphic>
          <a:graphicData uri="http://schemas.openxmlformats.org/presentationml/2006/ole">
            <p:oleObj spid="_x0000_s41986" name="Equation" r:id="rId3" imgW="2476440" imgH="8888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NoC</a:t>
            </a:r>
            <a:r>
              <a:rPr lang="en-CA" dirty="0" smtClean="0"/>
              <a:t> Design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Generally, </a:t>
            </a:r>
            <a:r>
              <a:rPr lang="en-CA" dirty="0" err="1" smtClean="0"/>
              <a:t>NoC</a:t>
            </a:r>
            <a:r>
              <a:rPr lang="en-CA" dirty="0" smtClean="0"/>
              <a:t> design starts with an application specification which can be expressed as a set of communicating tasks</a:t>
            </a:r>
          </a:p>
          <a:p>
            <a:r>
              <a:rPr lang="en-CA" dirty="0" smtClean="0"/>
              <a:t>The second step is to partition and map these tasks onto the </a:t>
            </a:r>
            <a:r>
              <a:rPr lang="en-CA" dirty="0" err="1" smtClean="0"/>
              <a:t>IPs</a:t>
            </a:r>
            <a:r>
              <a:rPr lang="en-CA" dirty="0" smtClean="0"/>
              <a:t> of a </a:t>
            </a:r>
            <a:r>
              <a:rPr lang="en-CA" dirty="0" err="1" smtClean="0"/>
              <a:t>NoC</a:t>
            </a:r>
            <a:endParaRPr lang="en-CA" dirty="0" smtClean="0"/>
          </a:p>
          <a:p>
            <a:r>
              <a:rPr lang="en-CA" dirty="0" smtClean="0"/>
              <a:t> With a mapping, the communications between the applications are done through the on-chip network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Mapping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For a given network topology and traffic pattern:</a:t>
            </a:r>
          </a:p>
          <a:p>
            <a:pPr lvl="1"/>
            <a:r>
              <a:rPr lang="en-CA" dirty="0" smtClean="0"/>
              <a:t> find a solution which maps a set of tasks onto an on-chip network, and assigns priority to each traffic-flow,</a:t>
            </a:r>
          </a:p>
          <a:p>
            <a:pPr lvl="1"/>
            <a:r>
              <a:rPr lang="en-CA" dirty="0" smtClean="0"/>
              <a:t> The timing bounds can be met with the minimal resource cost</a:t>
            </a:r>
          </a:p>
          <a:p>
            <a:r>
              <a:rPr lang="en-CA" dirty="0" smtClean="0"/>
              <a:t>The mapping/assignment problem is a kind of constraint based global optimization problem which is NP-hard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Mapping Algorithm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cost function is:</a:t>
            </a:r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w</a:t>
            </a:r>
            <a:r>
              <a:rPr lang="en-CA" baseline="-25000" dirty="0" smtClean="0"/>
              <a:t>1</a:t>
            </a:r>
            <a:r>
              <a:rPr lang="en-CA" dirty="0" smtClean="0"/>
              <a:t> and w</a:t>
            </a:r>
            <a:r>
              <a:rPr lang="en-CA" baseline="-25000" dirty="0" smtClean="0"/>
              <a:t>2</a:t>
            </a:r>
            <a:r>
              <a:rPr lang="en-CA" dirty="0" smtClean="0"/>
              <a:t> weights for f</a:t>
            </a:r>
            <a:r>
              <a:rPr lang="en-CA" baseline="-25000" dirty="0" smtClean="0"/>
              <a:t>1</a:t>
            </a:r>
            <a:r>
              <a:rPr lang="en-CA" dirty="0" smtClean="0"/>
              <a:t> and f</a:t>
            </a:r>
            <a:r>
              <a:rPr lang="en-CA" baseline="-25000" dirty="0" smtClean="0"/>
              <a:t>2</a:t>
            </a:r>
          </a:p>
          <a:p>
            <a:r>
              <a:rPr lang="en-CA" dirty="0" smtClean="0"/>
              <a:t>f</a:t>
            </a:r>
            <a:r>
              <a:rPr lang="en-CA" baseline="-25000" dirty="0" smtClean="0"/>
              <a:t>1</a:t>
            </a:r>
            <a:r>
              <a:rPr lang="en-CA" dirty="0" smtClean="0"/>
              <a:t>: </a:t>
            </a:r>
            <a:r>
              <a:rPr lang="en-CA" dirty="0" err="1" smtClean="0"/>
              <a:t>schedulability</a:t>
            </a:r>
            <a:r>
              <a:rPr lang="en-CA" dirty="0" smtClean="0"/>
              <a:t>,  f</a:t>
            </a:r>
            <a:r>
              <a:rPr lang="en-CA" baseline="-25000" dirty="0" smtClean="0"/>
              <a:t>2</a:t>
            </a:r>
            <a:r>
              <a:rPr lang="en-CA" dirty="0" smtClean="0"/>
              <a:t>: priority and virtual channel overhead</a:t>
            </a:r>
          </a:p>
          <a:p>
            <a:endParaRPr lang="en-CA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1752600" y="2172393"/>
          <a:ext cx="4419600" cy="723207"/>
        </p:xfrm>
        <a:graphic>
          <a:graphicData uri="http://schemas.openxmlformats.org/presentationml/2006/ole">
            <p:oleObj spid="_x0000_s35842" name="Equation" r:id="rId3" imgW="13968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Schedulability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if all flows meet the deadline, f</a:t>
            </a:r>
            <a:r>
              <a:rPr lang="en-CA" baseline="-25000" dirty="0" smtClean="0"/>
              <a:t>1</a:t>
            </a:r>
            <a:r>
              <a:rPr lang="en-CA" dirty="0" smtClean="0"/>
              <a:t> = 0</a:t>
            </a:r>
            <a:endParaRPr lang="en-CA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143000" y="1676400"/>
          <a:ext cx="3177005" cy="1231900"/>
        </p:xfrm>
        <a:graphic>
          <a:graphicData uri="http://schemas.openxmlformats.org/presentationml/2006/ole">
            <p:oleObj spid="_x0000_s36866" name="Equation" r:id="rId3" imgW="1244520" imgH="482400" progId="Equation.DSMT4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600200" y="3200400"/>
          <a:ext cx="2438400" cy="1024835"/>
        </p:xfrm>
        <a:graphic>
          <a:graphicData uri="http://schemas.openxmlformats.org/presentationml/2006/ole">
            <p:oleObj spid="_x0000_s36868" name="Equation" r:id="rId4" imgW="87624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Algorithm(1)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CA" dirty="0" smtClean="0"/>
              <a:t>The algorithm begins with an initial solution of a set of task mappings and traffic flow priority assignments</a:t>
            </a:r>
          </a:p>
          <a:p>
            <a:pPr marL="514350" indent="-514350">
              <a:buFont typeface="+mj-lt"/>
              <a:buAutoNum type="arabicParenR"/>
            </a:pPr>
            <a:r>
              <a:rPr lang="en-CA" dirty="0" smtClean="0"/>
              <a:t>Randomly selects a single task or a traffic-flow</a:t>
            </a:r>
          </a:p>
          <a:p>
            <a:pPr marL="514350" indent="-514350">
              <a:buFont typeface="+mj-lt"/>
              <a:buAutoNum type="arabicParenR"/>
            </a:pPr>
            <a:r>
              <a:rPr lang="en-CA" dirty="0" smtClean="0"/>
              <a:t>Reduce the cost by changing the location of the task or the priority of the traffic-flow</a:t>
            </a:r>
          </a:p>
          <a:p>
            <a:pPr marL="514350" indent="-514350">
              <a:buFont typeface="+mj-lt"/>
              <a:buAutoNum type="arabicParenR"/>
            </a:pPr>
            <a:r>
              <a:rPr lang="en-CA" dirty="0" smtClean="0"/>
              <a:t>Repeat this process for all the tasks and flows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Algorithm(2)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0650" y="1600200"/>
            <a:ext cx="653415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Outline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Introduction and Motivation</a:t>
            </a:r>
          </a:p>
          <a:p>
            <a:r>
              <a:rPr lang="en-CA" dirty="0" err="1" smtClean="0"/>
              <a:t>QoS</a:t>
            </a:r>
            <a:r>
              <a:rPr lang="en-CA" dirty="0" smtClean="0"/>
              <a:t> </a:t>
            </a:r>
            <a:r>
              <a:rPr lang="en-CA" dirty="0" smtClean="0"/>
              <a:t>in </a:t>
            </a:r>
            <a:r>
              <a:rPr lang="en-CA" dirty="0" err="1" smtClean="0"/>
              <a:t>NoC</a:t>
            </a:r>
            <a:endParaRPr lang="en-CA" dirty="0" smtClean="0"/>
          </a:p>
          <a:p>
            <a:r>
              <a:rPr lang="en-CA" dirty="0" smtClean="0"/>
              <a:t>Priority based wormhole switching</a:t>
            </a:r>
          </a:p>
          <a:p>
            <a:r>
              <a:rPr lang="en-CA" dirty="0" smtClean="0"/>
              <a:t> Worst case network latency analysis</a:t>
            </a:r>
          </a:p>
          <a:p>
            <a:r>
              <a:rPr lang="en-CA" dirty="0" smtClean="0"/>
              <a:t>Mapping Algorithm</a:t>
            </a:r>
          </a:p>
          <a:p>
            <a:r>
              <a:rPr lang="en-CA" dirty="0" smtClean="0"/>
              <a:t>Conclusions</a:t>
            </a:r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Algorithm(3)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057400"/>
            <a:ext cx="60198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Algorithm(4)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The algorithm stops when no single change (either tasks mapping or flow priority) can reduce the cost further. </a:t>
            </a:r>
          </a:p>
          <a:p>
            <a:r>
              <a:rPr lang="en-CA" dirty="0" smtClean="0"/>
              <a:t>The solution obtained is not guaranteed to be optimal because</a:t>
            </a:r>
          </a:p>
          <a:p>
            <a:pPr lvl="1"/>
            <a:r>
              <a:rPr lang="en-CA" dirty="0" smtClean="0"/>
              <a:t>it is possible that a better solution may be obtained by simultaneously changing a task mapping and a flow priority </a:t>
            </a:r>
          </a:p>
          <a:p>
            <a:r>
              <a:rPr lang="en-CA" dirty="0" smtClean="0"/>
              <a:t>The algorithm does not consider the computation at source and destination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Conclusions</a:t>
            </a: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Real time communication service can be supported by priority based wormhole switching technique</a:t>
            </a:r>
          </a:p>
          <a:p>
            <a:r>
              <a:rPr lang="en-CA" dirty="0" smtClean="0"/>
              <a:t>The schedulable test is derived by worst case network latency analysis</a:t>
            </a:r>
          </a:p>
          <a:p>
            <a:r>
              <a:rPr lang="en-CA" dirty="0" smtClean="0"/>
              <a:t>Both direct and indirect interferences are taken into account</a:t>
            </a:r>
          </a:p>
          <a:p>
            <a:r>
              <a:rPr lang="en-CA" dirty="0" smtClean="0"/>
              <a:t>Mapping algorithm finds a mapping to make the flow set schedulable</a:t>
            </a:r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References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err="1" smtClean="0"/>
              <a:t>Zheng</a:t>
            </a:r>
            <a:r>
              <a:rPr lang="en-CA" dirty="0" smtClean="0"/>
              <a:t> Shi and Alan Burns. 2008. Real-Time Communication Analysis for On-Chip Networks with Wormhole Switching. In </a:t>
            </a:r>
            <a:r>
              <a:rPr lang="en-CA" i="1" dirty="0" smtClean="0"/>
              <a:t>Proceedings of the Second ACM/IEEE International Symposium on Networks-on-Chip</a:t>
            </a:r>
            <a:r>
              <a:rPr lang="en-CA" dirty="0" smtClean="0"/>
              <a:t> (NOCS '08). IEEE Computer Society, Washington, DC, USA, 161-170</a:t>
            </a:r>
          </a:p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err="1" smtClean="0"/>
              <a:t>Zheng</a:t>
            </a:r>
            <a:r>
              <a:rPr lang="en-CA" dirty="0" smtClean="0"/>
              <a:t> Shi and Alan Burns. 2010. </a:t>
            </a:r>
            <a:r>
              <a:rPr lang="en-CA" dirty="0" err="1" smtClean="0"/>
              <a:t>Schedulability</a:t>
            </a:r>
            <a:r>
              <a:rPr lang="en-CA" dirty="0" smtClean="0"/>
              <a:t> analysis and task mapping for real-time on-chip communication. </a:t>
            </a:r>
            <a:r>
              <a:rPr lang="en-CA" i="1" dirty="0" smtClean="0"/>
              <a:t>Real-Time </a:t>
            </a:r>
            <a:r>
              <a:rPr lang="en-CA" i="1" dirty="0" err="1" smtClean="0"/>
              <a:t>Syst</a:t>
            </a:r>
            <a:r>
              <a:rPr lang="en-CA" i="1" dirty="0" smtClean="0"/>
              <a:t>.</a:t>
            </a:r>
            <a:r>
              <a:rPr lang="en-CA" dirty="0" smtClean="0"/>
              <a:t> 46, 3 (December 2010), 360-385. DOI=10.1007/s11241-010-9108-3 </a:t>
            </a:r>
            <a:r>
              <a:rPr lang="en-CA" dirty="0" smtClean="0">
                <a:hlinkClick r:id="rId2"/>
              </a:rPr>
              <a:t>http://dx.doi.org/10.1007/s11241-010-9108-3</a:t>
            </a:r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Questions?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Motivation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Networks </a:t>
            </a:r>
            <a:r>
              <a:rPr lang="en-CA" dirty="0" smtClean="0"/>
              <a:t>on Chip(</a:t>
            </a:r>
            <a:r>
              <a:rPr lang="en-CA" dirty="0" err="1" smtClean="0"/>
              <a:t>NoC</a:t>
            </a:r>
            <a:r>
              <a:rPr lang="en-CA" dirty="0" smtClean="0"/>
              <a:t>) is an emerging architecture </a:t>
            </a:r>
          </a:p>
          <a:p>
            <a:pPr lvl="1"/>
            <a:r>
              <a:rPr lang="en-CA" dirty="0" smtClean="0"/>
              <a:t>Solving the issue of communication in </a:t>
            </a:r>
            <a:r>
              <a:rPr lang="en-CA" dirty="0" err="1" smtClean="0"/>
              <a:t>SoCs</a:t>
            </a:r>
            <a:endParaRPr lang="en-CA" dirty="0" smtClean="0"/>
          </a:p>
          <a:p>
            <a:pPr lvl="1"/>
            <a:r>
              <a:rPr lang="en-CA" dirty="0" smtClean="0"/>
              <a:t>Scalability</a:t>
            </a:r>
          </a:p>
          <a:p>
            <a:pPr lvl="2"/>
            <a:r>
              <a:rPr lang="en-CA" dirty="0" smtClean="0"/>
              <a:t>Traditional </a:t>
            </a:r>
            <a:r>
              <a:rPr lang="en-CA" dirty="0" smtClean="0"/>
              <a:t>bus </a:t>
            </a:r>
            <a:r>
              <a:rPr lang="en-CA" dirty="0" smtClean="0"/>
              <a:t>system is not good at scalability</a:t>
            </a:r>
          </a:p>
          <a:p>
            <a:pPr lvl="1"/>
            <a:r>
              <a:rPr lang="en-CA" dirty="0" smtClean="0"/>
              <a:t>High level of parallelism could be achieved</a:t>
            </a:r>
          </a:p>
          <a:p>
            <a:pPr lvl="2"/>
            <a:r>
              <a:rPr lang="en-CA" dirty="0" smtClean="0"/>
              <a:t>All links could operate  simultaneously on different data packets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Why RT-</a:t>
            </a:r>
            <a:r>
              <a:rPr lang="en-CA" dirty="0" err="1" smtClean="0"/>
              <a:t>NoC</a:t>
            </a:r>
            <a:r>
              <a:rPr lang="en-CA" dirty="0" smtClean="0"/>
              <a:t> ?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Today trend for designing multiprocessor system is </a:t>
            </a:r>
            <a:r>
              <a:rPr lang="en-CA" dirty="0" err="1" smtClean="0"/>
              <a:t>NoC</a:t>
            </a:r>
            <a:r>
              <a:rPr lang="en-CA" dirty="0" smtClean="0"/>
              <a:t>-based</a:t>
            </a:r>
          </a:p>
          <a:p>
            <a:pPr lvl="1">
              <a:defRPr/>
            </a:pPr>
            <a:r>
              <a:rPr lang="en-CA" dirty="0" err="1" smtClean="0"/>
              <a:t>NoC</a:t>
            </a:r>
            <a:r>
              <a:rPr lang="en-CA" dirty="0" smtClean="0"/>
              <a:t> </a:t>
            </a:r>
            <a:r>
              <a:rPr lang="en-CA" dirty="0" smtClean="0"/>
              <a:t>is </a:t>
            </a:r>
            <a:r>
              <a:rPr lang="en-CA" dirty="0" smtClean="0"/>
              <a:t>a promising solution </a:t>
            </a:r>
            <a:r>
              <a:rPr lang="en-CA" dirty="0" smtClean="0"/>
              <a:t>to design multi-core system </a:t>
            </a:r>
          </a:p>
          <a:p>
            <a:pPr>
              <a:defRPr/>
            </a:pPr>
            <a:r>
              <a:rPr lang="en-CA" dirty="0" smtClean="0"/>
              <a:t>Real-time applications have a great share in today computer systems</a:t>
            </a:r>
          </a:p>
          <a:p>
            <a:pPr>
              <a:defRPr/>
            </a:pPr>
            <a:r>
              <a:rPr lang="en-CA" dirty="0" smtClean="0"/>
              <a:t>So, We need a real-time </a:t>
            </a:r>
            <a:r>
              <a:rPr lang="en-CA" dirty="0" err="1" smtClean="0"/>
              <a:t>NoC</a:t>
            </a:r>
            <a:r>
              <a:rPr lang="en-CA" dirty="0" smtClean="0"/>
              <a:t> architecture to support the real-time application requirements for </a:t>
            </a:r>
            <a:r>
              <a:rPr lang="en-CA" dirty="0" smtClean="0"/>
              <a:t>multi-core </a:t>
            </a:r>
            <a:r>
              <a:rPr lang="en-CA" dirty="0" smtClean="0"/>
              <a:t>systems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Networks on Chip (</a:t>
            </a:r>
            <a:r>
              <a:rPr lang="en-CA" b="1" dirty="0" err="1" smtClean="0"/>
              <a:t>NoC</a:t>
            </a:r>
            <a:r>
              <a:rPr lang="en-CA" b="1" dirty="0" smtClean="0"/>
              <a:t>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On-chip Communication:</a:t>
            </a:r>
          </a:p>
          <a:p>
            <a:pPr lvl="1"/>
            <a:r>
              <a:rPr lang="en-CA" dirty="0" smtClean="0"/>
              <a:t>Point-to-Point</a:t>
            </a:r>
          </a:p>
          <a:p>
            <a:pPr lvl="1"/>
            <a:r>
              <a:rPr lang="en-CA" dirty="0" smtClean="0"/>
              <a:t>Bus</a:t>
            </a:r>
          </a:p>
          <a:p>
            <a:r>
              <a:rPr lang="en-CA" dirty="0" err="1" smtClean="0"/>
              <a:t>NoC</a:t>
            </a:r>
            <a:r>
              <a:rPr lang="en-CA" dirty="0" smtClean="0"/>
              <a:t>: packet-switched, shared, optimized for communications</a:t>
            </a:r>
          </a:p>
          <a:p>
            <a:pPr lvl="1"/>
            <a:r>
              <a:rPr lang="en-CA" dirty="0" smtClean="0"/>
              <a:t>Resource efficiency</a:t>
            </a:r>
          </a:p>
          <a:p>
            <a:pPr lvl="1"/>
            <a:r>
              <a:rPr lang="en-CA" dirty="0" smtClean="0"/>
              <a:t>High scalability </a:t>
            </a:r>
          </a:p>
          <a:p>
            <a:pPr lvl="1"/>
            <a:r>
              <a:rPr lang="en-CA" dirty="0" smtClean="0"/>
              <a:t>IP reusability</a:t>
            </a:r>
          </a:p>
          <a:p>
            <a:pPr lvl="1"/>
            <a:r>
              <a:rPr lang="en-CA" dirty="0" smtClean="0"/>
              <a:t>High performance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err="1" smtClean="0"/>
              <a:t>NoC</a:t>
            </a:r>
            <a:r>
              <a:rPr lang="en-CA" b="1" dirty="0" smtClean="0"/>
              <a:t> needs </a:t>
            </a:r>
            <a:r>
              <a:rPr lang="en-CA" b="1" dirty="0" err="1" smtClean="0"/>
              <a:t>QoS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Differentiated Service Requirement</a:t>
            </a:r>
          </a:p>
          <a:p>
            <a:pPr lvl="1"/>
            <a:r>
              <a:rPr lang="en-CA" dirty="0" smtClean="0"/>
              <a:t>Best Effort </a:t>
            </a:r>
          </a:p>
          <a:p>
            <a:pPr lvl="1"/>
            <a:r>
              <a:rPr lang="en-CA" dirty="0" smtClean="0"/>
              <a:t>Guaranteed Service</a:t>
            </a:r>
          </a:p>
          <a:p>
            <a:r>
              <a:rPr lang="en-CA" dirty="0" smtClean="0"/>
              <a:t>Performance parameters:</a:t>
            </a:r>
          </a:p>
          <a:p>
            <a:pPr lvl="1"/>
            <a:r>
              <a:rPr lang="en-CA" dirty="0" smtClean="0"/>
              <a:t>latency, bandwidth, bounded jitter and loss probability, in-order data, etc.</a:t>
            </a:r>
          </a:p>
          <a:p>
            <a:r>
              <a:rPr lang="en-CA" dirty="0" smtClean="0"/>
              <a:t>Real-Time Service:</a:t>
            </a:r>
          </a:p>
          <a:p>
            <a:pPr lvl="1"/>
            <a:r>
              <a:rPr lang="en-CA" dirty="0" smtClean="0"/>
              <a:t>The correctness relies on not only the communication result but also the completion time bound (deadline). </a:t>
            </a:r>
          </a:p>
          <a:p>
            <a:pPr lvl="1"/>
            <a:r>
              <a:rPr lang="en-CA" dirty="0" smtClean="0"/>
              <a:t>For hard real-time service, it is necessary that all the packets must be delivered before their deadlines even under worst case scenario. </a:t>
            </a:r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Several Solutions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Contradiction</a:t>
            </a:r>
            <a:r>
              <a:rPr lang="en-CA" dirty="0" smtClean="0"/>
              <a:t>: The network gives more </a:t>
            </a:r>
            <a:r>
              <a:rPr lang="en-CA" dirty="0" smtClean="0">
                <a:solidFill>
                  <a:srgbClr val="FF0000"/>
                </a:solidFill>
              </a:rPr>
              <a:t>efficiency</a:t>
            </a:r>
            <a:r>
              <a:rPr lang="en-CA" dirty="0" smtClean="0"/>
              <a:t> and </a:t>
            </a:r>
            <a:r>
              <a:rPr lang="en-CA" dirty="0" smtClean="0">
                <a:solidFill>
                  <a:srgbClr val="FF0000"/>
                </a:solidFill>
              </a:rPr>
              <a:t>flexibility</a:t>
            </a:r>
            <a:r>
              <a:rPr lang="en-CA" dirty="0" smtClean="0"/>
              <a:t> </a:t>
            </a:r>
            <a:endParaRPr lang="en-CA" dirty="0" smtClean="0"/>
          </a:p>
          <a:p>
            <a:r>
              <a:rPr lang="en-CA" dirty="0" smtClean="0"/>
              <a:t>However,</a:t>
            </a:r>
            <a:r>
              <a:rPr lang="en-CA" dirty="0" smtClean="0"/>
              <a:t> </a:t>
            </a:r>
            <a:r>
              <a:rPr lang="en-CA" dirty="0" smtClean="0"/>
              <a:t>introduces the </a:t>
            </a:r>
            <a:r>
              <a:rPr lang="en-CA" dirty="0" smtClean="0">
                <a:solidFill>
                  <a:srgbClr val="FF0000"/>
                </a:solidFill>
              </a:rPr>
              <a:t>unpredictable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FF0000"/>
                </a:solidFill>
              </a:rPr>
              <a:t>delay</a:t>
            </a:r>
            <a:r>
              <a:rPr lang="en-CA" dirty="0" smtClean="0"/>
              <a:t> due to the </a:t>
            </a:r>
            <a:r>
              <a:rPr lang="en-CA" dirty="0" smtClean="0"/>
              <a:t>contention</a:t>
            </a:r>
          </a:p>
          <a:p>
            <a:r>
              <a:rPr lang="en-CA" dirty="0" smtClean="0"/>
              <a:t>Real-time </a:t>
            </a:r>
            <a:r>
              <a:rPr lang="en-CA" dirty="0" smtClean="0"/>
              <a:t>service, requires the timing to be </a:t>
            </a:r>
            <a:r>
              <a:rPr lang="en-CA" dirty="0" smtClean="0">
                <a:solidFill>
                  <a:srgbClr val="FF0000"/>
                </a:solidFill>
              </a:rPr>
              <a:t>predictable</a:t>
            </a:r>
            <a:r>
              <a:rPr lang="en-CA" dirty="0" smtClean="0"/>
              <a:t> even under the worst case situation </a:t>
            </a:r>
          </a:p>
          <a:p>
            <a:r>
              <a:rPr lang="en-CA" dirty="0" smtClean="0"/>
              <a:t>Contention </a:t>
            </a:r>
            <a:r>
              <a:rPr lang="en-CA" dirty="0" smtClean="0">
                <a:solidFill>
                  <a:srgbClr val="FF0000"/>
                </a:solidFill>
              </a:rPr>
              <a:t>avoidable</a:t>
            </a:r>
          </a:p>
          <a:p>
            <a:pPr lvl="1"/>
            <a:r>
              <a:rPr lang="en-CA" dirty="0" smtClean="0"/>
              <a:t>Circuit Switching : </a:t>
            </a:r>
            <a:r>
              <a:rPr lang="en-CA" dirty="0" err="1" smtClean="0"/>
              <a:t>aSoC</a:t>
            </a:r>
            <a:endParaRPr lang="en-CA" dirty="0" smtClean="0"/>
          </a:p>
          <a:p>
            <a:pPr lvl="1"/>
            <a:r>
              <a:rPr lang="en-CA" dirty="0" smtClean="0"/>
              <a:t>TDM : </a:t>
            </a:r>
            <a:r>
              <a:rPr lang="en-CA" dirty="0" err="1" smtClean="0"/>
              <a:t>AEtheral</a:t>
            </a:r>
            <a:r>
              <a:rPr lang="en-CA" dirty="0" smtClean="0"/>
              <a:t>, </a:t>
            </a:r>
            <a:r>
              <a:rPr lang="en-CA" dirty="0" smtClean="0"/>
              <a:t>Nostrum</a:t>
            </a:r>
          </a:p>
          <a:p>
            <a:pPr lvl="2"/>
            <a:r>
              <a:rPr lang="en-CA" dirty="0" smtClean="0"/>
              <a:t>Inefficient use of network resources</a:t>
            </a:r>
          </a:p>
          <a:p>
            <a:pPr lvl="2"/>
            <a:r>
              <a:rPr lang="en-CA" dirty="0" smtClean="0"/>
              <a:t>Higher worst-case communication time</a:t>
            </a:r>
            <a:endParaRPr lang="en-CA" dirty="0" smtClean="0"/>
          </a:p>
          <a:p>
            <a:r>
              <a:rPr lang="en-CA" dirty="0" smtClean="0"/>
              <a:t>Contention </a:t>
            </a:r>
            <a:r>
              <a:rPr lang="en-CA" dirty="0" smtClean="0">
                <a:solidFill>
                  <a:srgbClr val="FF0000"/>
                </a:solidFill>
              </a:rPr>
              <a:t>acceptable</a:t>
            </a:r>
          </a:p>
          <a:p>
            <a:pPr lvl="1"/>
            <a:r>
              <a:rPr lang="en-CA" dirty="0" smtClean="0"/>
              <a:t>Priority based Wormhole Switching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b="1" dirty="0" smtClean="0"/>
              <a:t>Wormhole Switching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Advantages (with Virtual Channels)</a:t>
            </a:r>
          </a:p>
          <a:p>
            <a:pPr lvl="1"/>
            <a:r>
              <a:rPr lang="en-CA" dirty="0" smtClean="0"/>
              <a:t>Small Buffer Size</a:t>
            </a:r>
          </a:p>
          <a:p>
            <a:pPr lvl="1"/>
            <a:r>
              <a:rPr lang="en-CA" dirty="0" smtClean="0"/>
              <a:t>High Throughput </a:t>
            </a:r>
          </a:p>
          <a:p>
            <a:pPr lvl="1"/>
            <a:r>
              <a:rPr lang="en-CA" dirty="0" smtClean="0"/>
              <a:t>Low Average Latency</a:t>
            </a:r>
          </a:p>
          <a:p>
            <a:endParaRPr lang="en-CA" dirty="0" smtClean="0"/>
          </a:p>
          <a:p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0"/>
            <a:ext cx="7696200" cy="2875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2478</TotalTime>
  <Words>1286</Words>
  <Application>Microsoft Office PowerPoint</Application>
  <PresentationFormat>On-screen Show (4:3)</PresentationFormat>
  <Paragraphs>264</Paragraphs>
  <Slides>34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Median</vt:lpstr>
      <vt:lpstr>Equation</vt:lpstr>
      <vt:lpstr>Real-Time Communication Analysis for NoCs with Wormhole Switching</vt:lpstr>
      <vt:lpstr>Paper Overview</vt:lpstr>
      <vt:lpstr>Outline</vt:lpstr>
      <vt:lpstr>Motivation</vt:lpstr>
      <vt:lpstr>Why RT-NoC ?</vt:lpstr>
      <vt:lpstr>Networks on Chip (NoC)</vt:lpstr>
      <vt:lpstr>NoC needs QoS</vt:lpstr>
      <vt:lpstr>Several Solutions</vt:lpstr>
      <vt:lpstr>Wormhole Switching</vt:lpstr>
      <vt:lpstr>Priority Router Structure</vt:lpstr>
      <vt:lpstr>System Model</vt:lpstr>
      <vt:lpstr>Interrelationship</vt:lpstr>
      <vt:lpstr>Wormhole Switching- A Case</vt:lpstr>
      <vt:lpstr>Characterize Network Latency</vt:lpstr>
      <vt:lpstr>Model and Assumption</vt:lpstr>
      <vt:lpstr>Network Latency Evaluation(1)</vt:lpstr>
      <vt:lpstr>Network Latency Evaluation(2)</vt:lpstr>
      <vt:lpstr>Consider Indirect Interference (1)</vt:lpstr>
      <vt:lpstr>Consider Indirect Interference (2)</vt:lpstr>
      <vt:lpstr>Case Example (1)</vt:lpstr>
      <vt:lpstr>Case Example (2)</vt:lpstr>
      <vt:lpstr>Pessimistic Analysis</vt:lpstr>
      <vt:lpstr>Tighter Analysis</vt:lpstr>
      <vt:lpstr>NoC Design</vt:lpstr>
      <vt:lpstr>Mapping</vt:lpstr>
      <vt:lpstr>Mapping Algorithm</vt:lpstr>
      <vt:lpstr>Schedulability</vt:lpstr>
      <vt:lpstr>Algorithm(1)</vt:lpstr>
      <vt:lpstr>Algorithm(2)</vt:lpstr>
      <vt:lpstr>Algorithm(3)</vt:lpstr>
      <vt:lpstr>Algorithm(4)</vt:lpstr>
      <vt:lpstr>Conclusions</vt:lpstr>
      <vt:lpstr>References</vt:lpstr>
      <vt:lpstr>Questions?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Real-Time Communication Analysis for NoCs with  Wormhole Switching</dc:title>
  <dc:creator>Sina</dc:creator>
  <cp:lastModifiedBy>Sina</cp:lastModifiedBy>
  <cp:revision>124</cp:revision>
  <dcterms:created xsi:type="dcterms:W3CDTF">2006-08-16T00:00:00Z</dcterms:created>
  <dcterms:modified xsi:type="dcterms:W3CDTF">2011-11-09T19:58:18Z</dcterms:modified>
</cp:coreProperties>
</file>