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30"/>
  </p:notesMasterIdLst>
  <p:sldIdLst>
    <p:sldId id="256" r:id="rId2"/>
    <p:sldId id="301" r:id="rId3"/>
    <p:sldId id="257" r:id="rId4"/>
    <p:sldId id="275" r:id="rId5"/>
    <p:sldId id="258" r:id="rId6"/>
    <p:sldId id="276" r:id="rId7"/>
    <p:sldId id="291" r:id="rId8"/>
    <p:sldId id="297" r:id="rId9"/>
    <p:sldId id="259" r:id="rId10"/>
    <p:sldId id="288" r:id="rId11"/>
    <p:sldId id="260" r:id="rId12"/>
    <p:sldId id="289" r:id="rId13"/>
    <p:sldId id="287" r:id="rId14"/>
    <p:sldId id="267" r:id="rId15"/>
    <p:sldId id="268" r:id="rId16"/>
    <p:sldId id="261" r:id="rId17"/>
    <p:sldId id="280" r:id="rId18"/>
    <p:sldId id="282" r:id="rId19"/>
    <p:sldId id="262" r:id="rId20"/>
    <p:sldId id="265" r:id="rId21"/>
    <p:sldId id="269" r:id="rId22"/>
    <p:sldId id="300" r:id="rId23"/>
    <p:sldId id="273" r:id="rId24"/>
    <p:sldId id="283" r:id="rId25"/>
    <p:sldId id="290" r:id="rId26"/>
    <p:sldId id="286" r:id="rId27"/>
    <p:sldId id="285" r:id="rId28"/>
    <p:sldId id="270" r:id="rId29"/>
  </p:sldIdLst>
  <p:sldSz cx="9144000" cy="6858000" type="screen4x3"/>
  <p:notesSz cx="68834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A911"/>
    <a:srgbClr val="22E2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8" autoAdjust="0"/>
    <p:restoredTop sz="76344" autoAdjust="0"/>
  </p:normalViewPr>
  <p:slideViewPr>
    <p:cSldViewPr>
      <p:cViewPr varScale="1">
        <p:scale>
          <a:sx n="55" d="100"/>
          <a:sy n="55" d="100"/>
        </p:scale>
        <p:origin x="-19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pers\CFP\WCET-L2\final\rtss09-IEEE\figs\res_09_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pers\CFP\WCET-L2\final\rtss09-IEEE\core-resul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Code Size Distribution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2188725490196235"/>
          <c:y val="3.1250000000000132E-2"/>
        </c:manualLayout>
      </c:layout>
      <c:overlay val="1"/>
    </c:title>
    <c:plotArea>
      <c:layout>
        <c:manualLayout>
          <c:layoutTarget val="inner"/>
          <c:xMode val="edge"/>
          <c:yMode val="edge"/>
          <c:x val="0.14723348000617725"/>
          <c:y val="0.16928685743550412"/>
          <c:w val="0.82221090010807474"/>
          <c:h val="0.45615444553805778"/>
        </c:manualLayout>
      </c:layout>
      <c:barChart>
        <c:barDir val="col"/>
        <c:grouping val="clustered"/>
        <c:ser>
          <c:idx val="0"/>
          <c:order val="0"/>
          <c:cat>
            <c:strRef>
              <c:f>avgConflict!$F$18:$F$23</c:f>
              <c:strCache>
                <c:ptCount val="6"/>
                <c:pt idx="0">
                  <c:v>0-1k</c:v>
                </c:pt>
                <c:pt idx="1">
                  <c:v>1k-2k</c:v>
                </c:pt>
                <c:pt idx="2">
                  <c:v>2k-4k</c:v>
                </c:pt>
                <c:pt idx="3">
                  <c:v>4k-8k</c:v>
                </c:pt>
                <c:pt idx="4">
                  <c:v>8k-16k</c:v>
                </c:pt>
                <c:pt idx="5">
                  <c:v>16k-</c:v>
                </c:pt>
              </c:strCache>
            </c:strRef>
          </c:cat>
          <c:val>
            <c:numRef>
              <c:f>avgConflict!$D$18:$D$23</c:f>
              <c:numCache>
                <c:formatCode>General</c:formatCode>
                <c:ptCount val="6"/>
                <c:pt idx="0">
                  <c:v>8</c:v>
                </c:pt>
                <c:pt idx="1">
                  <c:v>4</c:v>
                </c:pt>
                <c:pt idx="2">
                  <c:v>10</c:v>
                </c:pt>
                <c:pt idx="3">
                  <c:v>7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axId val="65771392"/>
        <c:axId val="65851392"/>
      </c:barChart>
      <c:catAx>
        <c:axId val="65771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Task Code Size</a:t>
                </a:r>
                <a:endParaRPr lang="en-US" sz="18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39471147907982368"/>
              <c:y val="0.81297818241470066"/>
            </c:manualLayout>
          </c:layout>
        </c:title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5851392"/>
        <c:crosses val="autoZero"/>
        <c:auto val="1"/>
        <c:lblAlgn val="ctr"/>
        <c:lblOffset val="100"/>
      </c:catAx>
      <c:valAx>
        <c:axId val="658513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#of</a:t>
                </a:r>
                <a:r>
                  <a:rPr lang="en-US" sz="1800" baseline="0" dirty="0" smtClean="0">
                    <a:latin typeface="Times New Roman" pitchFamily="18" charset="0"/>
                    <a:cs typeface="Times New Roman" pitchFamily="18" charset="0"/>
                  </a:rPr>
                  <a:t> tasks</a:t>
                </a:r>
                <a:endParaRPr lang="en-US" sz="18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1.0209201790952601E-2"/>
              <c:y val="0.2688569217309391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577139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0607319918343603"/>
          <c:y val="0.19076310939855917"/>
          <c:w val="0.71403262092238451"/>
          <c:h val="0.4373204485802925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Yan-Zhang's Method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cat>
            <c:strRef>
              <c:f>Sheet1!$A$2:$A$4</c:f>
              <c:strCache>
                <c:ptCount val="3"/>
                <c:pt idx="0">
                  <c:v>1-core, L2:8KB</c:v>
                </c:pt>
                <c:pt idx="1">
                  <c:v>2-core, L2:16KB</c:v>
                </c:pt>
                <c:pt idx="2">
                  <c:v>4-core, L2:32KB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13125973</c:v>
                </c:pt>
                <c:pt idx="1">
                  <c:v>23394771</c:v>
                </c:pt>
                <c:pt idx="2">
                  <c:v>20346584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Our Method</c:v>
                </c:pt>
              </c:strCache>
            </c:strRef>
          </c:tx>
          <c:spPr>
            <a:solidFill>
              <a:srgbClr val="FFFF66"/>
            </a:solidFill>
            <a:ln>
              <a:solidFill>
                <a:prstClr val="black"/>
              </a:solidFill>
            </a:ln>
          </c:spPr>
          <c:cat>
            <c:strRef>
              <c:f>Sheet1!$A$2:$A$4</c:f>
              <c:strCache>
                <c:ptCount val="3"/>
                <c:pt idx="0">
                  <c:v>1-core, L2:8KB</c:v>
                </c:pt>
                <c:pt idx="1">
                  <c:v>2-core, L2:16KB</c:v>
                </c:pt>
                <c:pt idx="2">
                  <c:v>4-core, L2:32KB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13125973</c:v>
                </c:pt>
                <c:pt idx="1">
                  <c:v>19919620</c:v>
                </c:pt>
                <c:pt idx="2">
                  <c:v>17683542</c:v>
                </c:pt>
              </c:numCache>
            </c:numRef>
          </c:val>
        </c:ser>
        <c:axId val="107523456"/>
        <c:axId val="110827008"/>
      </c:barChart>
      <c:catAx>
        <c:axId val="107523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Core Configuration (L1: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2KB)</a:t>
                </a:r>
                <a:endParaRPr lang="en-US" sz="14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32693816961404742"/>
              <c:y val="0.80902831295024291"/>
            </c:manualLayout>
          </c:layout>
        </c:title>
        <c:majorTickMark val="none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0827008"/>
        <c:crosses val="autoZero"/>
        <c:auto val="1"/>
        <c:lblAlgn val="ctr"/>
        <c:lblOffset val="100"/>
      </c:catAx>
      <c:valAx>
        <c:axId val="110827008"/>
        <c:scaling>
          <c:orientation val="minMax"/>
          <c:min val="10000000"/>
        </c:scaling>
        <c:axPos val="l"/>
        <c:majorGridlines/>
        <c:title>
          <c:tx>
            <c:rich>
              <a:bodyPr/>
              <a:lstStyle/>
              <a:p>
                <a:pPr>
                  <a:defRPr lang="en-US" sz="16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b="0" dirty="0">
                    <a:latin typeface="Times New Roman" pitchFamily="18" charset="0"/>
                    <a:cs typeface="Times New Roman" pitchFamily="18" charset="0"/>
                  </a:rPr>
                  <a:t>Estimated </a:t>
                </a:r>
                <a:r>
                  <a:rPr lang="en-US" sz="1600" b="0" dirty="0" smtClean="0">
                    <a:latin typeface="Times New Roman" pitchFamily="18" charset="0"/>
                    <a:cs typeface="Times New Roman" pitchFamily="18" charset="0"/>
                  </a:rPr>
                  <a:t>WCRT(million) </a:t>
                </a:r>
                <a:endParaRPr lang="en-US" sz="16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6195946818123369E-2"/>
              <c:y val="7.5288434690344783E-2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7523456"/>
        <c:crosses val="autoZero"/>
        <c:crossBetween val="between"/>
        <c:dispUnits>
          <c:builtInUnit val="millions"/>
        </c:dispUnits>
      </c:valAx>
    </c:plotArea>
    <c:legend>
      <c:legendPos val="t"/>
      <c:layout>
        <c:manualLayout>
          <c:xMode val="edge"/>
          <c:yMode val="edge"/>
          <c:x val="0.14510885934340176"/>
          <c:y val="4.4917350756687423E-2"/>
          <c:w val="0.78106528350622839"/>
          <c:h val="0.11295746050611595"/>
        </c:manualLayout>
      </c:layout>
      <c:txPr>
        <a:bodyPr/>
        <a:lstStyle/>
        <a:p>
          <a:pPr>
            <a:defRPr lang="en-US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2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8999812523434634"/>
          <c:y val="0.19119860017497811"/>
          <c:w val="0.68248864725242653"/>
          <c:h val="0.4247115653096584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Yan-Zhang's Method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prstClr val="black"/>
              </a:solidFill>
            </a:ln>
          </c:spPr>
          <c:cat>
            <c:strRef>
              <c:f>Sheet1!$A$2:$A$4</c:f>
              <c:strCache>
                <c:ptCount val="3"/>
                <c:pt idx="0">
                  <c:v>1-core. L2:8KB</c:v>
                </c:pt>
                <c:pt idx="1">
                  <c:v>2-core. L2:16KB</c:v>
                </c:pt>
                <c:pt idx="2">
                  <c:v>4-core. L2:32KB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0</c:v>
                </c:pt>
                <c:pt idx="1">
                  <c:v>23816</c:v>
                </c:pt>
                <c:pt idx="2">
                  <c:v>23806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Our Method</c:v>
                </c:pt>
              </c:strCache>
            </c:strRef>
          </c:tx>
          <c:spPr>
            <a:solidFill>
              <a:srgbClr val="FFFF66"/>
            </a:solidFill>
            <a:ln>
              <a:solidFill>
                <a:prstClr val="black"/>
              </a:solidFill>
            </a:ln>
          </c:spPr>
          <c:cat>
            <c:strRef>
              <c:f>Sheet1!$A$2:$A$4</c:f>
              <c:strCache>
                <c:ptCount val="3"/>
                <c:pt idx="0">
                  <c:v>1-core. L2:8KB</c:v>
                </c:pt>
                <c:pt idx="1">
                  <c:v>2-core. L2:16KB</c:v>
                </c:pt>
                <c:pt idx="2">
                  <c:v>4-core. L2:32KB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0</c:v>
                </c:pt>
                <c:pt idx="1">
                  <c:v>10037</c:v>
                </c:pt>
                <c:pt idx="2">
                  <c:v>8976</c:v>
                </c:pt>
              </c:numCache>
            </c:numRef>
          </c:val>
        </c:ser>
        <c:axId val="110856448"/>
        <c:axId val="110870912"/>
      </c:barChart>
      <c:catAx>
        <c:axId val="1108564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Core</a:t>
                </a:r>
                <a:r>
                  <a:rPr lang="en-US" sz="1400" baseline="0" dirty="0" smtClean="0">
                    <a:latin typeface="Times New Roman" pitchFamily="18" charset="0"/>
                    <a:cs typeface="Times New Roman" pitchFamily="18" charset="0"/>
                  </a:rPr>
                  <a:t> Configuration (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L1: 2KB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.26970066241719776"/>
              <c:y val="0.81998162729659163"/>
            </c:manualLayout>
          </c:layout>
        </c:title>
        <c:majorTickMark val="none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0870912"/>
        <c:crosses val="autoZero"/>
        <c:auto val="1"/>
        <c:lblAlgn val="ctr"/>
        <c:lblOffset val="100"/>
      </c:catAx>
      <c:valAx>
        <c:axId val="1108709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 sz="16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b="0" dirty="0" smtClean="0">
                    <a:latin typeface="Times New Roman" pitchFamily="18" charset="0"/>
                    <a:cs typeface="Times New Roman" pitchFamily="18" charset="0"/>
                  </a:rPr>
                  <a:t>Inter</a:t>
                </a:r>
                <a:r>
                  <a:rPr lang="en-US" sz="1600" b="0" baseline="0" dirty="0" smtClean="0">
                    <a:latin typeface="Times New Roman" pitchFamily="18" charset="0"/>
                    <a:cs typeface="Times New Roman" pitchFamily="18" charset="0"/>
                  </a:rPr>
                  <a:t> core Evictions  </a:t>
                </a:r>
                <a:endParaRPr lang="en-US" sz="16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3.3222930467025097E-2"/>
              <c:y val="0.16268665884849501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0856448"/>
        <c:crosses val="autoZero"/>
        <c:crossBetween val="between"/>
        <c:dispUnits>
          <c:builtInUnit val="thousands"/>
        </c:dispUnits>
      </c:valAx>
    </c:plotArea>
    <c:legend>
      <c:legendPos val="t"/>
      <c:layout>
        <c:manualLayout>
          <c:xMode val="edge"/>
          <c:yMode val="edge"/>
          <c:x val="0.14167624880223381"/>
          <c:y val="5.5555555555555455E-2"/>
          <c:w val="0.74217639461733953"/>
          <c:h val="9.602019856213688E-2"/>
        </c:manualLayout>
      </c:layout>
      <c:txPr>
        <a:bodyPr/>
        <a:lstStyle/>
        <a:p>
          <a:pPr>
            <a:defRPr lang="en-US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045275590551181"/>
          <c:y val="0.1833815415930152"/>
          <c:w val="0.71126206681791571"/>
          <c:h val="0.5775793107383316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Yan-Zhang's Method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prstClr val="black"/>
              </a:solidFill>
            </a:ln>
          </c:spPr>
          <c:cat>
            <c:strRef>
              <c:f>Sheet1!$A$2:$A$5</c:f>
              <c:strCache>
                <c:ptCount val="4"/>
                <c:pt idx="0">
                  <c:v>512B</c:v>
                </c:pt>
                <c:pt idx="1">
                  <c:v>1KB</c:v>
                </c:pt>
                <c:pt idx="2">
                  <c:v>2KB</c:v>
                </c:pt>
                <c:pt idx="3">
                  <c:v>4KB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97851463</c:v>
                </c:pt>
                <c:pt idx="1">
                  <c:v>51226578</c:v>
                </c:pt>
                <c:pt idx="2">
                  <c:v>23394771</c:v>
                </c:pt>
                <c:pt idx="3">
                  <c:v>8359770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Our Method</c:v>
                </c:pt>
              </c:strCache>
            </c:strRef>
          </c:tx>
          <c:spPr>
            <a:solidFill>
              <a:srgbClr val="FFFF66"/>
            </a:solidFill>
            <a:ln>
              <a:solidFill>
                <a:prstClr val="black"/>
              </a:solidFill>
            </a:ln>
          </c:spPr>
          <c:cat>
            <c:strRef>
              <c:f>Sheet1!$A$2:$A$5</c:f>
              <c:strCache>
                <c:ptCount val="4"/>
                <c:pt idx="0">
                  <c:v>512B</c:v>
                </c:pt>
                <c:pt idx="1">
                  <c:v>1KB</c:v>
                </c:pt>
                <c:pt idx="2">
                  <c:v>2KB</c:v>
                </c:pt>
                <c:pt idx="3">
                  <c:v>4KB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82298917</c:v>
                </c:pt>
                <c:pt idx="1">
                  <c:v>41136702</c:v>
                </c:pt>
                <c:pt idx="2">
                  <c:v>19919620</c:v>
                </c:pt>
                <c:pt idx="3">
                  <c:v>7550674</c:v>
                </c:pt>
              </c:numCache>
            </c:numRef>
          </c:val>
        </c:ser>
        <c:axId val="110937600"/>
        <c:axId val="110939520"/>
      </c:barChart>
      <c:catAx>
        <c:axId val="1109376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Core</a:t>
                </a:r>
                <a:r>
                  <a:rPr lang="en-US" sz="1400" baseline="0" dirty="0" smtClean="0">
                    <a:latin typeface="Times New Roman" pitchFamily="18" charset="0"/>
                    <a:cs typeface="Times New Roman" pitchFamily="18" charset="0"/>
                  </a:rPr>
                  <a:t> Configuration (2-core,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L2: 16KB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.23522732327950532"/>
              <c:y val="0.86810110692685161"/>
            </c:manualLayout>
          </c:layout>
        </c:title>
        <c:majorTickMark val="none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0939520"/>
        <c:crosses val="autoZero"/>
        <c:auto val="1"/>
        <c:lblAlgn val="ctr"/>
        <c:lblOffset val="100"/>
      </c:catAx>
      <c:valAx>
        <c:axId val="1109395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US" sz="16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b="0" baseline="0" dirty="0" smtClean="0">
                    <a:latin typeface="Times New Roman" pitchFamily="18" charset="0"/>
                    <a:cs typeface="Times New Roman" pitchFamily="18" charset="0"/>
                  </a:rPr>
                  <a:t>Estimated WCRT(million)  </a:t>
                </a:r>
                <a:endParaRPr lang="en-US" sz="16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3.8513888888888889E-2"/>
              <c:y val="0.17108923884514557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0937600"/>
        <c:crosses val="autoZero"/>
        <c:crossBetween val="between"/>
        <c:dispUnits>
          <c:builtInUnit val="millions"/>
        </c:dispUnits>
      </c:valAx>
    </c:plotArea>
    <c:legend>
      <c:legendPos val="t"/>
      <c:layout>
        <c:manualLayout>
          <c:xMode val="edge"/>
          <c:yMode val="edge"/>
          <c:x val="0.14849192579741163"/>
          <c:y val="2.1541994750656192E-2"/>
          <c:w val="0.80033253258596859"/>
          <c:h val="0.14119931437141794"/>
        </c:manualLayout>
      </c:layout>
      <c:txPr>
        <a:bodyPr/>
        <a:lstStyle/>
        <a:p>
          <a:pPr>
            <a:defRPr lang="en-US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2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4227626788586987"/>
          <c:y val="0.17657874015748151"/>
          <c:w val="0.7233396833460336"/>
          <c:h val="0.5858070866141753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Yan-Zhang's Method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cat>
            <c:strRef>
              <c:f>Sheet1!$A$2:$A$5</c:f>
              <c:strCache>
                <c:ptCount val="4"/>
                <c:pt idx="0">
                  <c:v>4KB</c:v>
                </c:pt>
                <c:pt idx="1">
                  <c:v>8KB</c:v>
                </c:pt>
                <c:pt idx="2">
                  <c:v>16KB</c:v>
                </c:pt>
                <c:pt idx="3">
                  <c:v>32KB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25160332</c:v>
                </c:pt>
                <c:pt idx="1">
                  <c:v>24692932</c:v>
                </c:pt>
                <c:pt idx="2">
                  <c:v>23394771</c:v>
                </c:pt>
                <c:pt idx="3">
                  <c:v>23394681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Our Method</c:v>
                </c:pt>
              </c:strCache>
            </c:strRef>
          </c:tx>
          <c:spPr>
            <a:solidFill>
              <a:srgbClr val="FFFF66"/>
            </a:solidFill>
            <a:ln>
              <a:solidFill>
                <a:prstClr val="black"/>
              </a:solidFill>
            </a:ln>
          </c:spPr>
          <c:cat>
            <c:strRef>
              <c:f>Sheet1!$A$2:$A$5</c:f>
              <c:strCache>
                <c:ptCount val="4"/>
                <c:pt idx="0">
                  <c:v>4KB</c:v>
                </c:pt>
                <c:pt idx="1">
                  <c:v>8KB</c:v>
                </c:pt>
                <c:pt idx="2">
                  <c:v>16KB</c:v>
                </c:pt>
                <c:pt idx="3">
                  <c:v>32KB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23822303</c:v>
                </c:pt>
                <c:pt idx="1">
                  <c:v>21592640</c:v>
                </c:pt>
                <c:pt idx="2">
                  <c:v>19919620</c:v>
                </c:pt>
                <c:pt idx="3">
                  <c:v>19351540</c:v>
                </c:pt>
              </c:numCache>
            </c:numRef>
          </c:val>
        </c:ser>
        <c:axId val="111051136"/>
        <c:axId val="111053056"/>
      </c:barChart>
      <c:catAx>
        <c:axId val="1110511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Core Configuration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(2-core, L1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2KB)</a:t>
                </a:r>
                <a:endParaRPr lang="en-US" sz="14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8602602799650145"/>
              <c:y val="0.88815245920346908"/>
            </c:manualLayout>
          </c:layout>
        </c:title>
        <c:majorTickMark val="none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1053056"/>
        <c:crosses val="autoZero"/>
        <c:auto val="1"/>
        <c:lblAlgn val="ctr"/>
        <c:lblOffset val="100"/>
      </c:catAx>
      <c:valAx>
        <c:axId val="111053056"/>
        <c:scaling>
          <c:orientation val="minMax"/>
          <c:min val="18000000"/>
        </c:scaling>
        <c:axPos val="l"/>
        <c:majorGridlines/>
        <c:title>
          <c:tx>
            <c:rich>
              <a:bodyPr/>
              <a:lstStyle/>
              <a:p>
                <a:pPr>
                  <a:defRPr lang="en-US" sz="16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b="0" dirty="0">
                    <a:latin typeface="Times New Roman" pitchFamily="18" charset="0"/>
                    <a:cs typeface="Times New Roman" pitchFamily="18" charset="0"/>
                  </a:rPr>
                  <a:t>Estimated WCRT  </a:t>
                </a:r>
                <a:r>
                  <a:rPr lang="en-US" sz="1600" b="0" dirty="0" smtClean="0">
                    <a:latin typeface="Times New Roman" pitchFamily="18" charset="0"/>
                    <a:cs typeface="Times New Roman" pitchFamily="18" charset="0"/>
                  </a:rPr>
                  <a:t>(million)</a:t>
                </a:r>
                <a:endParaRPr lang="en-US" sz="16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3.7125000000000012E-2"/>
              <c:y val="0.16182997958588519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1051136"/>
        <c:crosses val="autoZero"/>
        <c:crossBetween val="between"/>
        <c:dispUnits>
          <c:builtInUnit val="millions"/>
        </c:dispUnits>
      </c:valAx>
    </c:plotArea>
    <c:legend>
      <c:legendPos val="t"/>
      <c:layout>
        <c:manualLayout>
          <c:xMode val="edge"/>
          <c:yMode val="edge"/>
          <c:x val="8.0036089238845143E-2"/>
          <c:y val="5.5555555555555455E-2"/>
          <c:w val="0.78715004374453201"/>
          <c:h val="5.6165208515602215E-2"/>
        </c:manualLayout>
      </c:layout>
      <c:txPr>
        <a:bodyPr/>
        <a:lstStyle/>
        <a:p>
          <a:pPr>
            <a:defRPr lang="en-US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704569169707445"/>
          <c:y val="0.21342675915510598"/>
          <c:w val="0.76287641636259373"/>
          <c:h val="0.573463004624421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w/o optimization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prstClr val="black"/>
              </a:solidFill>
            </a:ln>
          </c:spPr>
          <c:cat>
            <c:strRef>
              <c:f>Sheet1!$A$2:$A$5</c:f>
              <c:strCache>
                <c:ptCount val="4"/>
                <c:pt idx="0">
                  <c:v>1way</c:v>
                </c:pt>
                <c:pt idx="1">
                  <c:v>2way</c:v>
                </c:pt>
                <c:pt idx="2">
                  <c:v>4way</c:v>
                </c:pt>
                <c:pt idx="3">
                  <c:v>8way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19351540</c:v>
                </c:pt>
                <c:pt idx="1">
                  <c:v>19919620</c:v>
                </c:pt>
                <c:pt idx="2">
                  <c:v>20903910</c:v>
                </c:pt>
                <c:pt idx="3">
                  <c:v>22924542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wtih optimization</c:v>
                </c:pt>
              </c:strCache>
            </c:strRef>
          </c:tx>
          <c:spPr>
            <a:solidFill>
              <a:srgbClr val="FFFF66"/>
            </a:solidFill>
            <a:ln>
              <a:solidFill>
                <a:prstClr val="black"/>
              </a:solidFill>
            </a:ln>
          </c:spPr>
          <c:cat>
            <c:strRef>
              <c:f>Sheet1!$A$2:$A$5</c:f>
              <c:strCache>
                <c:ptCount val="4"/>
                <c:pt idx="0">
                  <c:v>1way</c:v>
                </c:pt>
                <c:pt idx="1">
                  <c:v>2way</c:v>
                </c:pt>
                <c:pt idx="2">
                  <c:v>4way</c:v>
                </c:pt>
                <c:pt idx="3">
                  <c:v>8way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19351540</c:v>
                </c:pt>
                <c:pt idx="1">
                  <c:v>17037330</c:v>
                </c:pt>
                <c:pt idx="2">
                  <c:v>17848540</c:v>
                </c:pt>
                <c:pt idx="3">
                  <c:v>18867880</c:v>
                </c:pt>
              </c:numCache>
            </c:numRef>
          </c:val>
        </c:ser>
        <c:axId val="111127936"/>
        <c:axId val="111138304"/>
      </c:barChart>
      <c:catAx>
        <c:axId val="111127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Core</a:t>
                </a:r>
                <a:r>
                  <a:rPr lang="en-US" sz="1600" baseline="0" dirty="0" smtClean="0">
                    <a:latin typeface="Times New Roman" pitchFamily="18" charset="0"/>
                    <a:cs typeface="Times New Roman" pitchFamily="18" charset="0"/>
                  </a:rPr>
                  <a:t> Configuration (2-core, L1:2KB)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4489101209909744"/>
              <c:y val="0.91565456103701337"/>
            </c:manualLayout>
          </c:layout>
        </c:title>
        <c:majorTickMark val="none"/>
        <c:tickLblPos val="nextTo"/>
        <c:txPr>
          <a:bodyPr/>
          <a:lstStyle/>
          <a:p>
            <a:pPr>
              <a:defRPr lang="en-US"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1138304"/>
        <c:crosses val="autoZero"/>
        <c:auto val="1"/>
        <c:lblAlgn val="ctr"/>
        <c:lblOffset val="100"/>
      </c:catAx>
      <c:valAx>
        <c:axId val="111138304"/>
        <c:scaling>
          <c:orientation val="minMax"/>
          <c:min val="16000000"/>
        </c:scaling>
        <c:axPos val="l"/>
        <c:majorGridlines/>
        <c:title>
          <c:tx>
            <c:rich>
              <a:bodyPr/>
              <a:lstStyle/>
              <a:p>
                <a:pPr>
                  <a:defRPr lang="en-US"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Estimated WCRT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(million)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4.1190064656552082E-2"/>
              <c:y val="8.6433258342707153E-2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lang="en-US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1127936"/>
        <c:crosses val="autoZero"/>
        <c:crossBetween val="between"/>
        <c:dispUnits>
          <c:builtInUnit val="millions"/>
        </c:dispUnits>
      </c:valAx>
    </c:plotArea>
    <c:legend>
      <c:legendPos val="t"/>
      <c:layout>
        <c:manualLayout>
          <c:xMode val="edge"/>
          <c:yMode val="edge"/>
          <c:x val="0.2060749951987709"/>
          <c:y val="6.0603942364347317E-2"/>
          <c:w val="0.67603882327210019"/>
          <c:h val="8.3942944631920993E-2"/>
        </c:manualLayout>
      </c:layout>
      <c:txPr>
        <a:bodyPr/>
        <a:lstStyle/>
        <a:p>
          <a:pPr>
            <a:defRPr lang="en-US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ln>
      <a:solidFill>
        <a:srgbClr val="000000"/>
      </a:solidFill>
    </a:ln>
  </c:spPr>
  <c:txPr>
    <a:bodyPr/>
    <a:lstStyle/>
    <a:p>
      <a:pPr>
        <a:defRPr sz="2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629333442694788"/>
          <c:y val="0.11452983040581467"/>
          <c:w val="0.57026949282855088"/>
          <c:h val="0.61698061780739233"/>
        </c:manualLayout>
      </c:layout>
      <c:lineChart>
        <c:grouping val="standard"/>
        <c:ser>
          <c:idx val="7"/>
          <c:order val="0"/>
          <c:tx>
            <c:v>L1:2x512B</c:v>
          </c:tx>
          <c:marker>
            <c:symbol val="dot"/>
            <c:size val="10"/>
          </c:marker>
          <c:cat>
            <c:strRef>
              <c:f>runtime!$A$4:$A$8</c:f>
              <c:strCache>
                <c:ptCount val="5"/>
                <c:pt idx="0">
                  <c:v>2KB</c:v>
                </c:pt>
                <c:pt idx="1">
                  <c:v>4KB</c:v>
                </c:pt>
                <c:pt idx="2">
                  <c:v>8KB</c:v>
                </c:pt>
                <c:pt idx="3">
                  <c:v>16KB</c:v>
                </c:pt>
                <c:pt idx="4">
                  <c:v>32KB</c:v>
                </c:pt>
              </c:strCache>
            </c:strRef>
          </c:cat>
          <c:val>
            <c:numRef>
              <c:f>runtime!$B$4:$B$8</c:f>
              <c:numCache>
                <c:formatCode>General</c:formatCode>
                <c:ptCount val="5"/>
                <c:pt idx="0">
                  <c:v>4.0030000000000001</c:v>
                </c:pt>
                <c:pt idx="1">
                  <c:v>4.3069999999999995</c:v>
                </c:pt>
                <c:pt idx="2">
                  <c:v>6.1360000000000001</c:v>
                </c:pt>
                <c:pt idx="3">
                  <c:v>9.7349999999999994</c:v>
                </c:pt>
                <c:pt idx="4">
                  <c:v>16.861999999999988</c:v>
                </c:pt>
              </c:numCache>
            </c:numRef>
          </c:val>
        </c:ser>
        <c:ser>
          <c:idx val="0"/>
          <c:order val="1"/>
          <c:tx>
            <c:v>L1:2x1KB</c:v>
          </c:tx>
          <c:marker>
            <c:symbol val="diamond"/>
            <c:size val="10"/>
          </c:marker>
          <c:val>
            <c:numRef>
              <c:f>runtime!$C$4:$C$8</c:f>
              <c:numCache>
                <c:formatCode>General</c:formatCode>
                <c:ptCount val="5"/>
                <c:pt idx="0">
                  <c:v>5.3149999999999773</c:v>
                </c:pt>
                <c:pt idx="1">
                  <c:v>5.9809999999999999</c:v>
                </c:pt>
                <c:pt idx="2">
                  <c:v>7.8810000000000002</c:v>
                </c:pt>
                <c:pt idx="3">
                  <c:v>11.494</c:v>
                </c:pt>
                <c:pt idx="4">
                  <c:v>18.516999999999999</c:v>
                </c:pt>
              </c:numCache>
            </c:numRef>
          </c:val>
        </c:ser>
        <c:ser>
          <c:idx val="1"/>
          <c:order val="2"/>
          <c:tx>
            <c:v>L1:2x2KB</c:v>
          </c:tx>
          <c:val>
            <c:numRef>
              <c:f>runtime!$D$4:$D$8</c:f>
              <c:numCache>
                <c:formatCode>General</c:formatCode>
                <c:ptCount val="5"/>
                <c:pt idx="0">
                  <c:v>7.5339999999999998</c:v>
                </c:pt>
                <c:pt idx="1">
                  <c:v>8.620000000000001</c:v>
                </c:pt>
                <c:pt idx="2">
                  <c:v>10.360000000000024</c:v>
                </c:pt>
                <c:pt idx="3">
                  <c:v>14.051</c:v>
                </c:pt>
                <c:pt idx="4">
                  <c:v>21.036000000000001</c:v>
                </c:pt>
              </c:numCache>
            </c:numRef>
          </c:val>
        </c:ser>
        <c:ser>
          <c:idx val="2"/>
          <c:order val="3"/>
          <c:tx>
            <c:v>L1:2x4KB</c:v>
          </c:tx>
          <c:val>
            <c:numRef>
              <c:f>runtime!$E$4:$E$8</c:f>
              <c:numCache>
                <c:formatCode>General</c:formatCode>
                <c:ptCount val="5"/>
                <c:pt idx="0">
                  <c:v>12.18</c:v>
                </c:pt>
                <c:pt idx="1">
                  <c:v>13.34</c:v>
                </c:pt>
                <c:pt idx="2">
                  <c:v>15.217000000000001</c:v>
                </c:pt>
                <c:pt idx="3">
                  <c:v>18.863</c:v>
                </c:pt>
                <c:pt idx="4">
                  <c:v>25.922999999999888</c:v>
                </c:pt>
              </c:numCache>
            </c:numRef>
          </c:val>
        </c:ser>
        <c:ser>
          <c:idx val="3"/>
          <c:order val="4"/>
          <c:tx>
            <c:v>L1:4x512B</c:v>
          </c:tx>
          <c:spPr>
            <a:ln>
              <a:prstDash val="dash"/>
            </a:ln>
          </c:spPr>
          <c:val>
            <c:numRef>
              <c:f>runtime!$H$4:$H$8</c:f>
              <c:numCache>
                <c:formatCode>General</c:formatCode>
                <c:ptCount val="5"/>
                <c:pt idx="0">
                  <c:v>4.0039999999999996</c:v>
                </c:pt>
                <c:pt idx="1">
                  <c:v>4.3289999999999855</c:v>
                </c:pt>
                <c:pt idx="2">
                  <c:v>6.2759999999999998</c:v>
                </c:pt>
                <c:pt idx="3">
                  <c:v>9.8640000000000008</c:v>
                </c:pt>
                <c:pt idx="4">
                  <c:v>16.988999999999873</c:v>
                </c:pt>
              </c:numCache>
            </c:numRef>
          </c:val>
        </c:ser>
        <c:ser>
          <c:idx val="4"/>
          <c:order val="5"/>
          <c:tx>
            <c:v>L1:4x1KB</c:v>
          </c:tx>
          <c:spPr>
            <a:ln>
              <a:prstDash val="dash"/>
            </a:ln>
          </c:spPr>
          <c:val>
            <c:numRef>
              <c:f>runtime!$I$4:$I$8</c:f>
              <c:numCache>
                <c:formatCode>General</c:formatCode>
                <c:ptCount val="5"/>
                <c:pt idx="0">
                  <c:v>5.3769999999999998</c:v>
                </c:pt>
                <c:pt idx="1">
                  <c:v>5.9829999999999997</c:v>
                </c:pt>
                <c:pt idx="2">
                  <c:v>7.984</c:v>
                </c:pt>
                <c:pt idx="3">
                  <c:v>11.598000000000001</c:v>
                </c:pt>
                <c:pt idx="4">
                  <c:v>18.709</c:v>
                </c:pt>
              </c:numCache>
            </c:numRef>
          </c:val>
        </c:ser>
        <c:ser>
          <c:idx val="5"/>
          <c:order val="6"/>
          <c:tx>
            <c:v>L1:4x2KB</c:v>
          </c:tx>
          <c:spPr>
            <a:ln>
              <a:prstDash val="lgDash"/>
            </a:ln>
          </c:spPr>
          <c:val>
            <c:numRef>
              <c:f>runtime!$J$4:$J$8</c:f>
              <c:numCache>
                <c:formatCode>General</c:formatCode>
                <c:ptCount val="5"/>
                <c:pt idx="0">
                  <c:v>7.5460000000000003</c:v>
                </c:pt>
                <c:pt idx="1">
                  <c:v>8.6260000000000012</c:v>
                </c:pt>
                <c:pt idx="2">
                  <c:v>10.576000000000002</c:v>
                </c:pt>
                <c:pt idx="3">
                  <c:v>14.143999999999998</c:v>
                </c:pt>
                <c:pt idx="4">
                  <c:v>21.263999999999989</c:v>
                </c:pt>
              </c:numCache>
            </c:numRef>
          </c:val>
        </c:ser>
        <c:ser>
          <c:idx val="6"/>
          <c:order val="7"/>
          <c:tx>
            <c:v>L1:4x4KB</c:v>
          </c:tx>
          <c:spPr>
            <a:ln>
              <a:prstDash val="lgDash"/>
            </a:ln>
          </c:spPr>
          <c:val>
            <c:numRef>
              <c:f>runtime!$K$4:$K$8</c:f>
              <c:numCache>
                <c:formatCode>General</c:formatCode>
                <c:ptCount val="5"/>
                <c:pt idx="0">
                  <c:v>12.269</c:v>
                </c:pt>
                <c:pt idx="1">
                  <c:v>13.446</c:v>
                </c:pt>
                <c:pt idx="2">
                  <c:v>15.388</c:v>
                </c:pt>
                <c:pt idx="3">
                  <c:v>19.012</c:v>
                </c:pt>
                <c:pt idx="4">
                  <c:v>25.99</c:v>
                </c:pt>
              </c:numCache>
            </c:numRef>
          </c:val>
        </c:ser>
        <c:marker val="1"/>
        <c:axId val="67547520"/>
        <c:axId val="67549440"/>
      </c:lineChart>
      <c:catAx>
        <c:axId val="67547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Shared</a:t>
                </a:r>
                <a:r>
                  <a:rPr lang="en-US" sz="2000" baseline="0">
                    <a:latin typeface="Times New Roman" pitchFamily="18" charset="0"/>
                    <a:cs typeface="Times New Roman" pitchFamily="18" charset="0"/>
                  </a:rPr>
                  <a:t> L2 Cache Size</a:t>
                </a:r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9534199416675788"/>
              <c:y val="0.89745776222416651"/>
            </c:manualLayout>
          </c:layout>
        </c:title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7549440"/>
        <c:crosses val="autoZero"/>
        <c:auto val="1"/>
        <c:lblAlgn val="ctr"/>
        <c:lblOffset val="100"/>
      </c:catAx>
      <c:valAx>
        <c:axId val="675494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Analysis</a:t>
                </a:r>
                <a:r>
                  <a:rPr lang="en-US" sz="2000" baseline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aseline="0" dirty="0" smtClean="0">
                    <a:latin typeface="Times New Roman" pitchFamily="18" charset="0"/>
                    <a:cs typeface="Times New Roman" pitchFamily="18" charset="0"/>
                  </a:rPr>
                  <a:t>Time (sec)</a:t>
                </a:r>
              </a:p>
            </c:rich>
          </c:tx>
          <c:layout>
            <c:manualLayout>
              <c:xMode val="edge"/>
              <c:yMode val="edge"/>
              <c:x val="1.3219794154944068E-2"/>
              <c:y val="0.1446678986555252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67547520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5667793419761964"/>
          <c:y val="0.13561200282656979"/>
          <c:w val="0.24332193324319309"/>
          <c:h val="0.61000025237230315"/>
        </c:manualLayout>
      </c:layout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noFill/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F2684716-9D8C-4E4C-840F-A0B2FDDAC35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340" y="4705350"/>
            <a:ext cx="5506720" cy="445770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DF793F8A-FAD9-4E3C-ABE2-31A0A9495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32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9847" indent="-239847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9847" indent="-239847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Yan-Zhang is restricted to direct</a:t>
            </a:r>
            <a:r>
              <a:rPr lang="en-US" baseline="0" dirty="0" smtClean="0"/>
              <a:t> mapped cache, so their method is also for direct mapped cache</a:t>
            </a:r>
          </a:p>
          <a:p>
            <a:r>
              <a:rPr lang="en-US" baseline="0" dirty="0" smtClean="0"/>
              <a:t>L1 is 2KB with 16 byte block size; L2 is 32 byte block size, L2 size is doubled with the doubling of # of cores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L1 hit: 1 cycle, L2 hit: 10 cycle, Memory access: 100 cycle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-With only one core, the task is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executed non-preemptively without any interference, therefore there is no difference</a:t>
            </a:r>
          </a:p>
          <a:p>
            <a:r>
              <a:rPr lang="en-US" sz="1200" baseline="0" dirty="0" smtClean="0">
                <a:latin typeface="+mn-lt"/>
                <a:cs typeface="+mn-cs"/>
              </a:rPr>
              <a:t>-with more cores, their method achieve up to 15% more accuracy over </a:t>
            </a:r>
            <a:r>
              <a:rPr lang="en-US" sz="1200" baseline="0" dirty="0" err="1" smtClean="0">
                <a:latin typeface="+mn-lt"/>
                <a:cs typeface="+mn-cs"/>
              </a:rPr>
              <a:t>yan-zhang</a:t>
            </a:r>
            <a:r>
              <a:rPr lang="en-US" sz="1200" baseline="0" dirty="0" smtClean="0">
                <a:latin typeface="+mn-lt"/>
                <a:cs typeface="+mn-cs"/>
              </a:rPr>
              <a:t> method</a:t>
            </a:r>
            <a:endParaRPr lang="en-US" sz="120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 &amp; L2 as direct mapped because of </a:t>
            </a:r>
            <a:r>
              <a:rPr lang="en-US" dirty="0" err="1" smtClean="0"/>
              <a:t>yan-zhang</a:t>
            </a:r>
            <a:endParaRPr lang="en-US" dirty="0" smtClean="0"/>
          </a:p>
          <a:p>
            <a:r>
              <a:rPr lang="en-US" dirty="0" smtClean="0"/>
              <a:t>Able to achieve up to 20% </a:t>
            </a:r>
            <a:r>
              <a:rPr lang="en-US" smtClean="0"/>
              <a:t>more accuraccy with yan-zhang’s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L1 is configured</a:t>
            </a:r>
            <a:r>
              <a:rPr lang="en-US" baseline="0" dirty="0" smtClean="0"/>
              <a:t> as direct-mapped cache; L2 is 32KB set associative</a:t>
            </a:r>
          </a:p>
          <a:p>
            <a:r>
              <a:rPr lang="en-US" baseline="0" dirty="0" smtClean="0"/>
              <a:t>With 1 way, which is direct mapped, there is no advantage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938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9847" indent="-239847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93F8A-FAD9-4E3C-ABE2-31A0A9495E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543800" cy="1752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Timing Analysis of Concurrent Programs Running on Shared Cache Multi-Cores</a:t>
            </a:r>
            <a:endParaRPr lang="en-US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Zheng</a:t>
            </a:r>
            <a:r>
              <a:rPr lang="en-US" dirty="0" smtClean="0"/>
              <a:t> Wu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Framework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7"/>
          <p:cNvGrpSpPr/>
          <p:nvPr/>
        </p:nvGrpSpPr>
        <p:grpSpPr>
          <a:xfrm>
            <a:off x="5943600" y="3162300"/>
            <a:ext cx="1703894" cy="2590800"/>
            <a:chOff x="5943600" y="3162300"/>
            <a:chExt cx="1703894" cy="2590800"/>
          </a:xfrm>
        </p:grpSpPr>
        <p:cxnSp>
          <p:nvCxnSpPr>
            <p:cNvPr id="13" name="Shape 12"/>
            <p:cNvCxnSpPr>
              <a:stCxn id="69" idx="3"/>
              <a:endCxn id="64" idx="3"/>
            </p:cNvCxnSpPr>
            <p:nvPr/>
          </p:nvCxnSpPr>
          <p:spPr>
            <a:xfrm flipV="1">
              <a:off x="5943600" y="3162300"/>
              <a:ext cx="76200" cy="2590800"/>
            </a:xfrm>
            <a:prstGeom prst="bentConnector3">
              <a:avLst>
                <a:gd name="adj1" fmla="val 1259260"/>
              </a:avLst>
            </a:prstGeom>
            <a:ln w="25400"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934200" y="4419600"/>
              <a:ext cx="71329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yes</a:t>
              </a:r>
              <a:endParaRPr lang="en-US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86000" y="5486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686697" y="4990703"/>
            <a:ext cx="533400" cy="794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67200" y="2362200"/>
            <a:ext cx="380999" cy="30479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5181600" y="2362200"/>
            <a:ext cx="470949" cy="295274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>
            <a:off x="1981200" y="3962401"/>
            <a:ext cx="1524000" cy="685800"/>
          </a:xfrm>
          <a:prstGeom prst="foldedCorner">
            <a:avLst/>
          </a:prstGeom>
          <a:noFill/>
          <a:ln w="254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Estimated WCRT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Elbow Connector 28"/>
          <p:cNvCxnSpPr>
            <a:stCxn id="69" idx="1"/>
          </p:cNvCxnSpPr>
          <p:nvPr/>
        </p:nvCxnSpPr>
        <p:spPr>
          <a:xfrm rot="10800000">
            <a:off x="2819400" y="4800600"/>
            <a:ext cx="1295400" cy="952500"/>
          </a:xfrm>
          <a:prstGeom prst="bentConnector3">
            <a:avLst>
              <a:gd name="adj1" fmla="val 99673"/>
            </a:avLst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200400"/>
            <a:ext cx="762000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3400" y="2667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Initial task interference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14800" y="6150114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Modified task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interference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Folded Corner 63"/>
          <p:cNvSpPr/>
          <p:nvPr/>
        </p:nvSpPr>
        <p:spPr>
          <a:xfrm>
            <a:off x="3886200" y="2743200"/>
            <a:ext cx="2133600" cy="838200"/>
          </a:xfrm>
          <a:prstGeom prst="foldedCorner">
            <a:avLst/>
          </a:prstGeom>
          <a:noFill/>
          <a:ln w="254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L2 cache conflict analysis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4"/>
          <p:cNvGrpSpPr/>
          <p:nvPr/>
        </p:nvGrpSpPr>
        <p:grpSpPr>
          <a:xfrm>
            <a:off x="3974553" y="3581400"/>
            <a:ext cx="1969047" cy="1066800"/>
            <a:chOff x="3974553" y="3581400"/>
            <a:chExt cx="1969047" cy="1066800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>
              <a:off x="4685903" y="3847703"/>
              <a:ext cx="533400" cy="794"/>
            </a:xfrm>
            <a:prstGeom prst="straightConnector1">
              <a:avLst/>
            </a:prstGeom>
            <a:ln w="25400"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Rounded Rectangle 65"/>
            <p:cNvSpPr/>
            <p:nvPr/>
          </p:nvSpPr>
          <p:spPr>
            <a:xfrm>
              <a:off x="3974553" y="4114800"/>
              <a:ext cx="1969047" cy="533400"/>
            </a:xfrm>
            <a:prstGeom prst="roundRect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WCRT Analysis</a:t>
              </a:r>
              <a:endParaRPr lang="en-US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" name="Folded Corner 68"/>
          <p:cNvSpPr/>
          <p:nvPr/>
        </p:nvSpPr>
        <p:spPr>
          <a:xfrm>
            <a:off x="4114800" y="5410200"/>
            <a:ext cx="1828800" cy="685800"/>
          </a:xfrm>
          <a:prstGeom prst="foldedCorner">
            <a:avLst/>
          </a:prstGeom>
          <a:noFill/>
          <a:ln w="254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Interference changes ?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93753" y="1447800"/>
            <a:ext cx="2807247" cy="838200"/>
            <a:chOff x="2590800" y="1447800"/>
            <a:chExt cx="2807247" cy="838200"/>
          </a:xfrm>
        </p:grpSpPr>
        <p:sp>
          <p:nvSpPr>
            <p:cNvPr id="33" name="Rounded Rectangle 32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n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419600" y="1676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371600" y="1447800"/>
            <a:ext cx="2807247" cy="838200"/>
            <a:chOff x="2590800" y="1447800"/>
            <a:chExt cx="2807247" cy="838200"/>
          </a:xfrm>
        </p:grpSpPr>
        <p:sp>
          <p:nvSpPr>
            <p:cNvPr id="37" name="Rounded Rectangle 36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1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14799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Must Analysis: Always Hit (AH)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Memory blocks guaranteed to be present in the cache </a:t>
            </a:r>
          </a:p>
          <a:p>
            <a:pPr lvl="1">
              <a:buClrTx/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Analysis: Always Miss (AM)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Memory blocks may be present in the cache.</a:t>
            </a:r>
          </a:p>
          <a:p>
            <a:pPr lvl="1">
              <a:buClrTx/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Persistence Analysis 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Never evicted from cache after first iteration. </a:t>
            </a:r>
          </a:p>
          <a:p>
            <a:pPr lvl="1">
              <a:buClrTx/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 indent="-274320">
              <a:spcBef>
                <a:spcPts val="580"/>
              </a:spcBef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Others: Non Classified (NC)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Intra-core Cache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2954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Theiling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C. Ferdinand. and R.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Wilheml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Fast and precise WCET prediction by separated cache and path analyses. RTS 2000.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95401"/>
            <a:ext cx="8229600" cy="16002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L1 Intra-core Cache Analysis.</a:t>
            </a:r>
          </a:p>
          <a:p>
            <a:pPr lvl="1">
              <a:buClrTx/>
              <a:buSzPct val="100000"/>
              <a:buFont typeface="Times New Roman" pitchFamily="18" charset="0"/>
              <a:buChar char="−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Always Hit (AH), Always Miss (AM), Non Classified (NC)</a:t>
            </a:r>
          </a:p>
          <a:p>
            <a:pPr marL="365760" lvl="1" indent="-256032">
              <a:spcBef>
                <a:spcPts val="400"/>
              </a:spcBef>
              <a:buClrTx/>
              <a:buSzPct val="100000"/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L2 Intra-core Cache Analysis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Tx/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Intra-core Cache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191794" y="4495006"/>
            <a:ext cx="457200" cy="158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3352799" y="3581399"/>
            <a:ext cx="609600" cy="1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115594" y="3580606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991100" y="3619500"/>
            <a:ext cx="685800" cy="158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71800" y="3288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0" y="33644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3352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991100" y="4305300"/>
            <a:ext cx="533400" cy="304800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5" descr="600px-stop_sig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3962400"/>
            <a:ext cx="533400" cy="53340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rot="16200000" flipH="1">
            <a:off x="5448300" y="4229100"/>
            <a:ext cx="533400" cy="457200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352800" y="4800600"/>
            <a:ext cx="2209800" cy="68580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L2 cache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endParaRPr lang="en-SG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352800" y="2590800"/>
            <a:ext cx="2209800" cy="68580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L1 cache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endParaRPr lang="en-SG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16200000" flipH="1">
            <a:off x="3352799" y="5791200"/>
            <a:ext cx="609600" cy="1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4191794" y="5790407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991100" y="5829301"/>
            <a:ext cx="685800" cy="158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71800" y="549806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86200" y="557426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8200" y="556260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19600" y="4038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access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8800" y="4038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access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Framework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hape 12"/>
          <p:cNvCxnSpPr>
            <a:stCxn id="69" idx="3"/>
            <a:endCxn id="64" idx="3"/>
          </p:cNvCxnSpPr>
          <p:nvPr/>
        </p:nvCxnSpPr>
        <p:spPr>
          <a:xfrm flipV="1">
            <a:off x="5943600" y="3162300"/>
            <a:ext cx="76200" cy="2590800"/>
          </a:xfrm>
          <a:prstGeom prst="bentConnector3">
            <a:avLst>
              <a:gd name="adj1" fmla="val 125926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4876800"/>
            <a:ext cx="713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0" y="5486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686697" y="4990703"/>
            <a:ext cx="533400" cy="794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67200" y="2362200"/>
            <a:ext cx="380999" cy="30479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5181600" y="2362200"/>
            <a:ext cx="470949" cy="295274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>
            <a:off x="1981200" y="3962401"/>
            <a:ext cx="1524000" cy="685800"/>
          </a:xfrm>
          <a:prstGeom prst="foldedCorner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Estimated WCRT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1600200" y="1447800"/>
            <a:ext cx="2807247" cy="838200"/>
            <a:chOff x="2590800" y="1447800"/>
            <a:chExt cx="2807247" cy="838200"/>
          </a:xfrm>
        </p:grpSpPr>
        <p:sp>
          <p:nvSpPr>
            <p:cNvPr id="24" name="Rounded Rectangle 23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no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Core 1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9" name="Elbow Connector 28"/>
          <p:cNvCxnSpPr>
            <a:stCxn id="69" idx="1"/>
          </p:cNvCxnSpPr>
          <p:nvPr/>
        </p:nvCxnSpPr>
        <p:spPr>
          <a:xfrm rot="10800000">
            <a:off x="2819400" y="4800600"/>
            <a:ext cx="1295400" cy="952500"/>
          </a:xfrm>
          <a:prstGeom prst="bentConnector3">
            <a:avLst>
              <a:gd name="adj1" fmla="val 99673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200400"/>
            <a:ext cx="7620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3400" y="2667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Initial task interference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200" y="3962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Modified task</a:t>
            </a:r>
          </a:p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interference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rot="5400000">
            <a:off x="4685903" y="3847703"/>
            <a:ext cx="533400" cy="794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Group 45"/>
          <p:cNvGrpSpPr/>
          <p:nvPr/>
        </p:nvGrpSpPr>
        <p:grpSpPr>
          <a:xfrm>
            <a:off x="4812753" y="1447800"/>
            <a:ext cx="2807247" cy="838200"/>
            <a:chOff x="2590800" y="1447800"/>
            <a:chExt cx="2807247" cy="838200"/>
          </a:xfrm>
          <a:noFill/>
        </p:grpSpPr>
        <p:sp>
          <p:nvSpPr>
            <p:cNvPr id="47" name="Rounded Rectangle 46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grp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Core 2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Folded Corner 63"/>
          <p:cNvSpPr/>
          <p:nvPr/>
        </p:nvSpPr>
        <p:spPr>
          <a:xfrm>
            <a:off x="3886200" y="2743200"/>
            <a:ext cx="2133600" cy="838200"/>
          </a:xfrm>
          <a:prstGeom prst="foldedCorne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L2 cache conflict analysis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3974553" y="4114800"/>
            <a:ext cx="1969047" cy="533400"/>
          </a:xfrm>
          <a:prstGeom prst="round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WCRT Analysis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Folded Corner 68"/>
          <p:cNvSpPr/>
          <p:nvPr/>
        </p:nvSpPr>
        <p:spPr>
          <a:xfrm>
            <a:off x="4114800" y="5410200"/>
            <a:ext cx="1828800" cy="685800"/>
          </a:xfrm>
          <a:prstGeom prst="foldedCorner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Interference changes ?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001000" cy="609599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Initial Task interference graph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1073727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L2 Cache Conflict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751359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662820"/>
            <a:ext cx="4419600" cy="4661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1000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L2 Cache Conflict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1295401"/>
            <a:ext cx="8229600" cy="27431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0" indent="-34290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Analyze each cache set individually</a:t>
            </a:r>
          </a:p>
          <a:p>
            <a:pPr marL="342900" indent="-342900">
              <a:spcBef>
                <a:spcPct val="20000"/>
              </a:spcBef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Intra core L2 analysis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SzPct val="100000"/>
              <a:buFont typeface="Arial" pitchFamily="34" charset="0"/>
              <a:buChar char="–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Always miss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SzPct val="100000"/>
              <a:buFont typeface="Arial" pitchFamily="34" charset="0"/>
              <a:buChar char="–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Non classified</a:t>
            </a:r>
          </a:p>
          <a:p>
            <a:pPr marL="742950" marR="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itchFamily="34" charset="0"/>
              <a:buChar char="–"/>
              <a:tabLst/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Always hit </a:t>
            </a:r>
            <a:endParaRPr lang="en-US" sz="2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21792" marR="0" lvl="1" indent="-228600" defTabSz="914400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tabLst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4400550"/>
            <a:ext cx="99060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57600" y="3562350"/>
            <a:ext cx="99060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38100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55289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  j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30480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Task T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3733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SG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4572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SG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172200" y="3048000"/>
            <a:ext cx="1905000" cy="2228850"/>
            <a:chOff x="6172200" y="3048000"/>
            <a:chExt cx="1905000" cy="2228850"/>
          </a:xfrm>
        </p:grpSpPr>
        <p:sp>
          <p:nvSpPr>
            <p:cNvPr id="13" name="Rectangle 12"/>
            <p:cNvSpPr/>
            <p:nvPr/>
          </p:nvSpPr>
          <p:spPr>
            <a:xfrm>
              <a:off x="6553200" y="4419600"/>
              <a:ext cx="1066800" cy="8572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53200" y="3581400"/>
              <a:ext cx="1066800" cy="8572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72200" y="3048000"/>
              <a:ext cx="1905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conflicting tasks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3200" y="3733800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m’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, m’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SG" sz="2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876800" y="3810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 classified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3000" y="4648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Always hit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0" y="5410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L2 cache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Optimization for Set Associativity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1295401"/>
            <a:ext cx="8229600" cy="30479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Consider memory block age: LRU replacement </a:t>
            </a:r>
          </a:p>
          <a:p>
            <a:pPr marL="621792" marR="0" lvl="1" indent="-228600" defTabSz="914400" fontAlgn="auto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tabLst/>
              <a:defRPr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9600" y="1676400"/>
            <a:ext cx="6477000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SzPct val="100000"/>
              <a:buFont typeface="Arial" pitchFamily="34" charset="0"/>
              <a:buChar char="–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age(m): maximal/upper bound of age of m. 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938056" y="2129135"/>
            <a:ext cx="4167344" cy="1985665"/>
            <a:chOff x="1066800" y="2052935"/>
            <a:chExt cx="4167344" cy="1985665"/>
          </a:xfrm>
        </p:grpSpPr>
        <p:grpSp>
          <p:nvGrpSpPr>
            <p:cNvPr id="45" name="Group 44"/>
            <p:cNvGrpSpPr/>
            <p:nvPr/>
          </p:nvGrpSpPr>
          <p:grpSpPr>
            <a:xfrm>
              <a:off x="1066800" y="2052935"/>
              <a:ext cx="2109944" cy="1985665"/>
              <a:chOff x="1066800" y="2052935"/>
              <a:chExt cx="2109944" cy="1985665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066800" y="2052935"/>
                <a:ext cx="2109944" cy="1985665"/>
                <a:chOff x="609600" y="1519535"/>
                <a:chExt cx="2109944" cy="1985665"/>
              </a:xfrm>
            </p:grpSpPr>
            <p:grpSp>
              <p:nvGrpSpPr>
                <p:cNvPr id="6" name="Group 16"/>
                <p:cNvGrpSpPr/>
                <p:nvPr/>
              </p:nvGrpSpPr>
              <p:grpSpPr>
                <a:xfrm>
                  <a:off x="1524000" y="1981200"/>
                  <a:ext cx="1066800" cy="1524000"/>
                  <a:chOff x="1524000" y="1981200"/>
                  <a:chExt cx="1066800" cy="1524000"/>
                </a:xfrm>
              </p:grpSpPr>
              <p:sp>
                <p:nvSpPr>
                  <p:cNvPr id="12" name="Rectangle 11"/>
                  <p:cNvSpPr/>
                  <p:nvPr/>
                </p:nvSpPr>
                <p:spPr>
                  <a:xfrm>
                    <a:off x="1524000" y="1981200"/>
                    <a:ext cx="1066800" cy="381000"/>
                  </a:xfrm>
                  <a:prstGeom prst="rect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r>
                      <a:rPr lang="en-US" sz="2400" baseline="-25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endParaRPr lang="en-US" sz="2400" baseline="-250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3" name="Rectangle 12"/>
                  <p:cNvSpPr/>
                  <p:nvPr/>
                </p:nvSpPr>
                <p:spPr>
                  <a:xfrm>
                    <a:off x="1524000" y="2362200"/>
                    <a:ext cx="1066800" cy="381000"/>
                  </a:xfrm>
                  <a:prstGeom prst="rect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m</a:t>
                    </a:r>
                    <a:r>
                      <a:rPr lang="en-US" sz="2400" baseline="-25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sz="2400" baseline="-250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" name="Rectangle 13"/>
                  <p:cNvSpPr/>
                  <p:nvPr/>
                </p:nvSpPr>
                <p:spPr>
                  <a:xfrm>
                    <a:off x="1524000" y="3124200"/>
                    <a:ext cx="1066800" cy="381000"/>
                  </a:xfrm>
                  <a:prstGeom prst="rect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24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7" name="TextBox 6"/>
                <p:cNvSpPr txBox="1"/>
                <p:nvPr/>
              </p:nvSpPr>
              <p:spPr>
                <a:xfrm>
                  <a:off x="609600" y="1992868"/>
                  <a:ext cx="838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Age: 1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609600" y="2362200"/>
                  <a:ext cx="838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         2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609600" y="2743200"/>
                  <a:ext cx="838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         3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609600" y="3135868"/>
                  <a:ext cx="8382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         4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00344" y="1519535"/>
                  <a:ext cx="1219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Task T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5" name="Rectangle 14"/>
              <p:cNvSpPr/>
              <p:nvPr/>
            </p:nvSpPr>
            <p:spPr>
              <a:xfrm>
                <a:off x="1981200" y="3276600"/>
                <a:ext cx="1066800" cy="381000"/>
              </a:xfrm>
              <a:prstGeom prst="rect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400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100544" y="2514600"/>
              <a:ext cx="2133600" cy="1162110"/>
              <a:chOff x="3100544" y="2514600"/>
              <a:chExt cx="2133600" cy="116211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3405344" y="2514600"/>
                <a:ext cx="1828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Always hit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3100544" y="2743200"/>
                <a:ext cx="304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3405344" y="2895600"/>
                <a:ext cx="1752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Always hit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>
                <a:off x="3100544" y="3124200"/>
                <a:ext cx="304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3405344" y="3276600"/>
                <a:ext cx="1828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Always hit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4" name="Straight Arrow Connector 43"/>
              <p:cNvCxnSpPr/>
              <p:nvPr/>
            </p:nvCxnSpPr>
            <p:spPr>
              <a:xfrm>
                <a:off x="3100544" y="3505200"/>
                <a:ext cx="304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Rectangle 51"/>
          <p:cNvSpPr/>
          <p:nvPr/>
        </p:nvSpPr>
        <p:spPr>
          <a:xfrm>
            <a:off x="5257800" y="2895600"/>
            <a:ext cx="1295400" cy="45720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m’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m’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00600" y="228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Conflicting tasks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44"/>
          <p:cNvGrpSpPr/>
          <p:nvPr/>
        </p:nvGrpSpPr>
        <p:grpSpPr>
          <a:xfrm>
            <a:off x="914400" y="4262735"/>
            <a:ext cx="2766856" cy="1985665"/>
            <a:chOff x="1066800" y="2052935"/>
            <a:chExt cx="2766856" cy="1985665"/>
          </a:xfrm>
        </p:grpSpPr>
        <p:grpSp>
          <p:nvGrpSpPr>
            <p:cNvPr id="65" name="Group 4"/>
            <p:cNvGrpSpPr/>
            <p:nvPr/>
          </p:nvGrpSpPr>
          <p:grpSpPr>
            <a:xfrm>
              <a:off x="1066800" y="2052935"/>
              <a:ext cx="2766856" cy="1985665"/>
              <a:chOff x="609600" y="1519535"/>
              <a:chExt cx="2766856" cy="1985665"/>
            </a:xfrm>
          </p:grpSpPr>
          <p:grpSp>
            <p:nvGrpSpPr>
              <p:cNvPr id="67" name="Group 16"/>
              <p:cNvGrpSpPr/>
              <p:nvPr/>
            </p:nvGrpSpPr>
            <p:grpSpPr>
              <a:xfrm>
                <a:off x="1524000" y="1981200"/>
                <a:ext cx="1066800" cy="1524000"/>
                <a:chOff x="1524000" y="1981200"/>
                <a:chExt cx="1066800" cy="1524000"/>
              </a:xfrm>
            </p:grpSpPr>
            <p:sp>
              <p:nvSpPr>
                <p:cNvPr id="73" name="Rectangle 72"/>
                <p:cNvSpPr/>
                <p:nvPr/>
              </p:nvSpPr>
              <p:spPr>
                <a:xfrm>
                  <a:off x="1524000" y="1981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4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4" name="Rectangle 12"/>
                <p:cNvSpPr/>
                <p:nvPr/>
              </p:nvSpPr>
              <p:spPr>
                <a:xfrm>
                  <a:off x="1524000" y="2362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4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sz="24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1524000" y="3124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8" name="TextBox 67"/>
              <p:cNvSpPr txBox="1"/>
              <p:nvPr/>
            </p:nvSpPr>
            <p:spPr>
              <a:xfrm>
                <a:off x="609600" y="1992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Age: 1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09600" y="23622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2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09600" y="27432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3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09600" y="3135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4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TextBox 10"/>
              <p:cNvSpPr txBox="1"/>
              <p:nvPr/>
            </p:nvSpPr>
            <p:spPr>
              <a:xfrm>
                <a:off x="1066800" y="1519535"/>
                <a:ext cx="23096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w/o optimization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1981200" y="3276600"/>
              <a:ext cx="1066800" cy="381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aseline="-25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948144" y="4724400"/>
            <a:ext cx="2133600" cy="400110"/>
            <a:chOff x="2948144" y="4724400"/>
            <a:chExt cx="2133600" cy="400110"/>
          </a:xfrm>
        </p:grpSpPr>
        <p:sp>
          <p:nvSpPr>
            <p:cNvPr id="59" name="TextBox 58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948144" y="5105400"/>
            <a:ext cx="2057400" cy="400110"/>
            <a:chOff x="2948144" y="5105400"/>
            <a:chExt cx="2057400" cy="400110"/>
          </a:xfrm>
        </p:grpSpPr>
        <p:sp>
          <p:nvSpPr>
            <p:cNvPr id="61" name="TextBox 60"/>
            <p:cNvSpPr txBox="1"/>
            <p:nvPr/>
          </p:nvSpPr>
          <p:spPr>
            <a:xfrm>
              <a:off x="3252944" y="51054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>
              <a:off x="2948144" y="5334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2948144" y="5486400"/>
            <a:ext cx="2133600" cy="400110"/>
            <a:chOff x="2948144" y="5486400"/>
            <a:chExt cx="2133600" cy="400110"/>
          </a:xfrm>
        </p:grpSpPr>
        <p:sp>
          <p:nvSpPr>
            <p:cNvPr id="63" name="TextBox 62"/>
            <p:cNvSpPr txBox="1"/>
            <p:nvPr/>
          </p:nvSpPr>
          <p:spPr>
            <a:xfrm>
              <a:off x="3252944" y="5486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2948144" y="5715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44"/>
          <p:cNvGrpSpPr/>
          <p:nvPr/>
        </p:nvGrpSpPr>
        <p:grpSpPr>
          <a:xfrm>
            <a:off x="4929344" y="4267200"/>
            <a:ext cx="2766856" cy="1985665"/>
            <a:chOff x="1066800" y="2052935"/>
            <a:chExt cx="2766856" cy="1985665"/>
          </a:xfrm>
        </p:grpSpPr>
        <p:grpSp>
          <p:nvGrpSpPr>
            <p:cNvPr id="80" name="Group 4"/>
            <p:cNvGrpSpPr/>
            <p:nvPr/>
          </p:nvGrpSpPr>
          <p:grpSpPr>
            <a:xfrm>
              <a:off x="1066800" y="2052935"/>
              <a:ext cx="2766856" cy="1985665"/>
              <a:chOff x="609600" y="1519535"/>
              <a:chExt cx="2766856" cy="1985665"/>
            </a:xfrm>
          </p:grpSpPr>
          <p:grpSp>
            <p:nvGrpSpPr>
              <p:cNvPr id="82" name="Group 16"/>
              <p:cNvGrpSpPr/>
              <p:nvPr/>
            </p:nvGrpSpPr>
            <p:grpSpPr>
              <a:xfrm>
                <a:off x="1524000" y="1981200"/>
                <a:ext cx="1066800" cy="1524000"/>
                <a:chOff x="1524000" y="1981200"/>
                <a:chExt cx="1066800" cy="1524000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1524000" y="1981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4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9" name="Rectangle 12"/>
                <p:cNvSpPr/>
                <p:nvPr/>
              </p:nvSpPr>
              <p:spPr>
                <a:xfrm>
                  <a:off x="1524000" y="2362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4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sz="24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1524000" y="3124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>
                <a:off x="609600" y="1992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Age: 1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609600" y="23622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2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09600" y="27432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3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09600" y="313586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4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" name="TextBox 10"/>
              <p:cNvSpPr txBox="1"/>
              <p:nvPr/>
            </p:nvSpPr>
            <p:spPr>
              <a:xfrm>
                <a:off x="938056" y="1519535"/>
                <a:ext cx="2438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with optimization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" name="Rectangle 80"/>
            <p:cNvSpPr/>
            <p:nvPr/>
          </p:nvSpPr>
          <p:spPr>
            <a:xfrm>
              <a:off x="1981200" y="3276600"/>
              <a:ext cx="1066800" cy="381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aseline="-25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934200" y="4724400"/>
            <a:ext cx="2133600" cy="400110"/>
            <a:chOff x="2948144" y="4724400"/>
            <a:chExt cx="2133600" cy="400110"/>
          </a:xfrm>
        </p:grpSpPr>
        <p:sp>
          <p:nvSpPr>
            <p:cNvPr id="92" name="TextBox 91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Always hit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6934200" y="5105400"/>
            <a:ext cx="2057400" cy="400110"/>
            <a:chOff x="2948144" y="5105400"/>
            <a:chExt cx="2057400" cy="400110"/>
          </a:xfrm>
        </p:grpSpPr>
        <p:sp>
          <p:nvSpPr>
            <p:cNvPr id="95" name="TextBox 94"/>
            <p:cNvSpPr txBox="1"/>
            <p:nvPr/>
          </p:nvSpPr>
          <p:spPr>
            <a:xfrm>
              <a:off x="3252944" y="51054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Always hit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2948144" y="5334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6934200" y="5486400"/>
            <a:ext cx="2133600" cy="400110"/>
            <a:chOff x="2948144" y="5486400"/>
            <a:chExt cx="2133600" cy="400110"/>
          </a:xfrm>
        </p:grpSpPr>
        <p:sp>
          <p:nvSpPr>
            <p:cNvPr id="98" name="TextBox 97"/>
            <p:cNvSpPr txBox="1"/>
            <p:nvPr/>
          </p:nvSpPr>
          <p:spPr>
            <a:xfrm>
              <a:off x="3252944" y="5486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2948144" y="5715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6781800" y="28956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 memory blocks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  <p:bldP spid="10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Framework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hape 12"/>
          <p:cNvCxnSpPr>
            <a:stCxn id="69" idx="3"/>
            <a:endCxn id="64" idx="3"/>
          </p:cNvCxnSpPr>
          <p:nvPr/>
        </p:nvCxnSpPr>
        <p:spPr>
          <a:xfrm flipV="1">
            <a:off x="5943600" y="3162300"/>
            <a:ext cx="76200" cy="2590800"/>
          </a:xfrm>
          <a:prstGeom prst="bentConnector3">
            <a:avLst>
              <a:gd name="adj1" fmla="val 1259260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4876800"/>
            <a:ext cx="713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0" y="5486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686697" y="4990703"/>
            <a:ext cx="533400" cy="794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67200" y="2362200"/>
            <a:ext cx="380999" cy="30479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5181600" y="2362200"/>
            <a:ext cx="470949" cy="295274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>
            <a:off x="1981200" y="3962401"/>
            <a:ext cx="1524000" cy="685800"/>
          </a:xfrm>
          <a:prstGeom prst="foldedCorner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Estimated WCRT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4"/>
          <p:cNvGrpSpPr/>
          <p:nvPr/>
        </p:nvGrpSpPr>
        <p:grpSpPr>
          <a:xfrm>
            <a:off x="1600200" y="1447800"/>
            <a:ext cx="2807247" cy="838200"/>
            <a:chOff x="2590800" y="1447800"/>
            <a:chExt cx="2807247" cy="838200"/>
          </a:xfrm>
        </p:grpSpPr>
        <p:sp>
          <p:nvSpPr>
            <p:cNvPr id="24" name="Rounded Rectangle 23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no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Core 1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9" name="Elbow Connector 28"/>
          <p:cNvCxnSpPr>
            <a:stCxn id="69" idx="1"/>
          </p:cNvCxnSpPr>
          <p:nvPr/>
        </p:nvCxnSpPr>
        <p:spPr>
          <a:xfrm rot="10800000">
            <a:off x="2819400" y="4800600"/>
            <a:ext cx="1295400" cy="952500"/>
          </a:xfrm>
          <a:prstGeom prst="bentConnector3">
            <a:avLst>
              <a:gd name="adj1" fmla="val 99673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200400"/>
            <a:ext cx="762000" cy="1588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3400" y="2667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Initial task interference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200" y="39624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Modified task</a:t>
            </a:r>
          </a:p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interference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rot="5400000">
            <a:off x="4685903" y="3847703"/>
            <a:ext cx="533400" cy="794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Group 45"/>
          <p:cNvGrpSpPr/>
          <p:nvPr/>
        </p:nvGrpSpPr>
        <p:grpSpPr>
          <a:xfrm>
            <a:off x="4812753" y="1447800"/>
            <a:ext cx="2807247" cy="838200"/>
            <a:chOff x="2590800" y="1447800"/>
            <a:chExt cx="2807247" cy="838200"/>
          </a:xfrm>
          <a:noFill/>
        </p:grpSpPr>
        <p:sp>
          <p:nvSpPr>
            <p:cNvPr id="47" name="Rounded Rectangle 46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grpFill/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Core 2</a:t>
              </a:r>
              <a:endPara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Folded Corner 63"/>
          <p:cNvSpPr/>
          <p:nvPr/>
        </p:nvSpPr>
        <p:spPr>
          <a:xfrm>
            <a:off x="3886200" y="2743200"/>
            <a:ext cx="2133600" cy="838200"/>
          </a:xfrm>
          <a:prstGeom prst="foldedCorner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L2 cache conflict analysis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3974553" y="4114800"/>
            <a:ext cx="1969047" cy="533400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WCRT Analysis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Folded Corner 68"/>
          <p:cNvSpPr/>
          <p:nvPr/>
        </p:nvSpPr>
        <p:spPr>
          <a:xfrm>
            <a:off x="4114800" y="5410200"/>
            <a:ext cx="1828800" cy="685800"/>
          </a:xfrm>
          <a:prstGeom prst="foldedCorner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Interference changes ?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BCET and WCET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371600" y="2819400"/>
          <a:ext cx="6096000" cy="29921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L1 cache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L2 cache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Best-Case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Worst-Case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---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L1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L1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miss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miss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miss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L1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L1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miss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L1 hit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L2 miss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85800" y="12954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BCET and WCET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Access Latency for best case and worst case.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Assumption: no timing anomalies with other architecture features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Shortest (longest) path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WCRT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5800" y="12192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800" dirty="0" smtClean="0">
                <a:cs typeface="Times New Roman" pitchFamily="18" charset="0"/>
              </a:rPr>
              <a:t>	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Compute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earliest,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latest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ready and finish time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828800"/>
            <a:ext cx="52101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799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Motivation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Analysis Framework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Intra-Core Cache Analysis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Cache Conflict Analysis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Optimization Techniques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WCRT Analysis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Experiment Setup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Experiment Results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Contribution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ight Arrow 70"/>
          <p:cNvSpPr/>
          <p:nvPr/>
        </p:nvSpPr>
        <p:spPr>
          <a:xfrm>
            <a:off x="4959096" y="2743200"/>
            <a:ext cx="603504" cy="269631"/>
          </a:xfrm>
          <a:prstGeom prst="rightArrow">
            <a:avLst/>
          </a:prstGeom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>
            <a:off x="685800" y="3352800"/>
            <a:ext cx="603504" cy="304800"/>
          </a:xfrm>
          <a:prstGeom prst="rightArrow">
            <a:avLst/>
          </a:prstGeom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6200" y="25146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Initial task interference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752600" y="1219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L2 cache conflict analysis and  WCRT analysis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48400" y="11430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Interference graph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Down Arrow 76"/>
          <p:cNvSpPr/>
          <p:nvPr/>
        </p:nvSpPr>
        <p:spPr>
          <a:xfrm>
            <a:off x="7010400" y="5562600"/>
            <a:ext cx="381000" cy="6096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096000" y="6211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Estimated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WCRT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086600" y="4507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Change 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Bent Arrow 125"/>
          <p:cNvSpPr/>
          <p:nvPr/>
        </p:nvSpPr>
        <p:spPr>
          <a:xfrm rot="10800000">
            <a:off x="6248400" y="4572000"/>
            <a:ext cx="1143000" cy="870348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943600" y="457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162800" y="5574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2819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574936"/>
            <a:ext cx="2438400" cy="292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Putting Together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Experiments Parameters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478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Cache access latency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L1 hit: 1 cycle, L2 hit: 10 cycle, Memory access: 100 cycle</a:t>
            </a:r>
          </a:p>
          <a:p>
            <a:pPr lvl="1"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Various core numbers</a:t>
            </a:r>
          </a:p>
          <a:p>
            <a:pPr lvl="1"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 core, 2 cores and 4 cores</a:t>
            </a:r>
          </a:p>
          <a:p>
            <a:pPr lvl="1"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Various cache configurations </a:t>
            </a:r>
          </a:p>
          <a:p>
            <a:pPr lvl="1"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cache size, block size,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associativity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Real-World Benchmarks: DEBIE.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4478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Real-World Benchmarks: DEBIE.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Space Debris Monitoring Software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 MSC, 35 tasks.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990600" y="2743200"/>
          <a:ext cx="7162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Experiments Parameters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9144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Comparison with Yan-Zhang RTAS 2008. 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 mapped cache only.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762000" y="5257800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2351088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(a) WCRT Comparison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4495800" y="525780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2351088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Inter-core Eviction Comparison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28600" y="1981200"/>
          <a:ext cx="4648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800600" y="1905000"/>
          <a:ext cx="4800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72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Vary L1 and L2 Size.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33400" y="5562600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2351088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Varying L1 Size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228600" y="1905000"/>
          <a:ext cx="4495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4457700" y="12344400"/>
            <a:ext cx="46863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2351088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(b) Varying L2 Size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4572000" y="1905000"/>
          <a:ext cx="4572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257800" y="5608022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2351088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(b) Varying L2 Size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772400" cy="7620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Set associative cache optimizations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600200" y="3276600"/>
          <a:ext cx="6248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4"/>
          <p:cNvGrpSpPr/>
          <p:nvPr/>
        </p:nvGrpSpPr>
        <p:grpSpPr>
          <a:xfrm>
            <a:off x="1905000" y="1519535"/>
            <a:ext cx="2055222" cy="1680865"/>
            <a:chOff x="1524000" y="2052935"/>
            <a:chExt cx="2309656" cy="1985665"/>
          </a:xfrm>
        </p:grpSpPr>
        <p:grpSp>
          <p:nvGrpSpPr>
            <p:cNvPr id="6" name="Group 4"/>
            <p:cNvGrpSpPr/>
            <p:nvPr/>
          </p:nvGrpSpPr>
          <p:grpSpPr>
            <a:xfrm>
              <a:off x="1524000" y="2052935"/>
              <a:ext cx="2309656" cy="1985665"/>
              <a:chOff x="1066800" y="1519535"/>
              <a:chExt cx="2309656" cy="1985665"/>
            </a:xfrm>
          </p:grpSpPr>
          <p:grpSp>
            <p:nvGrpSpPr>
              <p:cNvPr id="8" name="Group 16"/>
              <p:cNvGrpSpPr/>
              <p:nvPr/>
            </p:nvGrpSpPr>
            <p:grpSpPr>
              <a:xfrm>
                <a:off x="1524000" y="1981200"/>
                <a:ext cx="1066800" cy="1524000"/>
                <a:chOff x="1524000" y="1981200"/>
                <a:chExt cx="1066800" cy="1524000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1524000" y="1981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0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" name="Rectangle 12"/>
                <p:cNvSpPr/>
                <p:nvPr/>
              </p:nvSpPr>
              <p:spPr>
                <a:xfrm>
                  <a:off x="1524000" y="2362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0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sz="2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1524000" y="3124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3" name="TextBox 10"/>
              <p:cNvSpPr txBox="1"/>
              <p:nvPr/>
            </p:nvSpPr>
            <p:spPr>
              <a:xfrm>
                <a:off x="1066800" y="1519535"/>
                <a:ext cx="2309656" cy="47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w/o optimization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1981200" y="3276600"/>
              <a:ext cx="1066800" cy="381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aseline="-25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44"/>
          <p:cNvGrpSpPr/>
          <p:nvPr/>
        </p:nvGrpSpPr>
        <p:grpSpPr>
          <a:xfrm>
            <a:off x="5181600" y="1524000"/>
            <a:ext cx="2055222" cy="1680865"/>
            <a:chOff x="1524000" y="2052935"/>
            <a:chExt cx="2309656" cy="1985665"/>
          </a:xfrm>
        </p:grpSpPr>
        <p:grpSp>
          <p:nvGrpSpPr>
            <p:cNvPr id="18" name="Group 4"/>
            <p:cNvGrpSpPr/>
            <p:nvPr/>
          </p:nvGrpSpPr>
          <p:grpSpPr>
            <a:xfrm>
              <a:off x="1524000" y="2052935"/>
              <a:ext cx="2309656" cy="1985665"/>
              <a:chOff x="1066800" y="1519535"/>
              <a:chExt cx="2309656" cy="1985665"/>
            </a:xfrm>
          </p:grpSpPr>
          <p:grpSp>
            <p:nvGrpSpPr>
              <p:cNvPr id="20" name="Group 16"/>
              <p:cNvGrpSpPr/>
              <p:nvPr/>
            </p:nvGrpSpPr>
            <p:grpSpPr>
              <a:xfrm>
                <a:off x="1524000" y="1981200"/>
                <a:ext cx="1066800" cy="1524000"/>
                <a:chOff x="1524000" y="1981200"/>
                <a:chExt cx="1066800" cy="1524000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1524000" y="1981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0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Rectangle 12"/>
                <p:cNvSpPr/>
                <p:nvPr/>
              </p:nvSpPr>
              <p:spPr>
                <a:xfrm>
                  <a:off x="1524000" y="2362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000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sz="2000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1524000" y="3124200"/>
                  <a:ext cx="1066800" cy="381000"/>
                </a:xfrm>
                <a:prstGeom prst="rect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21" name="TextBox 10"/>
              <p:cNvSpPr txBox="1"/>
              <p:nvPr/>
            </p:nvSpPr>
            <p:spPr>
              <a:xfrm>
                <a:off x="1066800" y="1519535"/>
                <a:ext cx="2309656" cy="47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w/o optimization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1981200" y="3276600"/>
              <a:ext cx="1066800" cy="381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000" baseline="-25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52800" y="1885890"/>
            <a:ext cx="2133600" cy="400110"/>
            <a:chOff x="2948144" y="4724400"/>
            <a:chExt cx="2133600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352800" y="2190690"/>
            <a:ext cx="2133600" cy="400110"/>
            <a:chOff x="2948144" y="4724400"/>
            <a:chExt cx="213360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352800" y="2514600"/>
            <a:ext cx="2133600" cy="400110"/>
            <a:chOff x="2948144" y="4724400"/>
            <a:chExt cx="2133600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629400" y="1828800"/>
            <a:ext cx="2133600" cy="400110"/>
            <a:chOff x="2948144" y="4724400"/>
            <a:chExt cx="2133600" cy="400110"/>
          </a:xfrm>
        </p:grpSpPr>
        <p:sp>
          <p:nvSpPr>
            <p:cNvPr id="35" name="TextBox 34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Always hit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629400" y="2190690"/>
            <a:ext cx="2133600" cy="400110"/>
            <a:chOff x="2948144" y="4724400"/>
            <a:chExt cx="2133600" cy="400110"/>
          </a:xfrm>
        </p:grpSpPr>
        <p:sp>
          <p:nvSpPr>
            <p:cNvPr id="38" name="TextBox 37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Always hit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6629400" y="2514600"/>
            <a:ext cx="2133600" cy="400110"/>
            <a:chOff x="2948144" y="4724400"/>
            <a:chExt cx="2133600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3252944" y="47244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Non classified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2948144" y="4953000"/>
              <a:ext cx="304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838200" y="1752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Age: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52600" y="1916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52600" y="22214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52600" y="2514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52600" y="2819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2057400"/>
          <a:ext cx="6781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447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Runtime of our iterative analysis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1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WCRT analysis of concurrent programs running on Shared cache multi-cores.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task lifetime to indentify real conflicts.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Optimizations for set associative cache.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Experiments: tighter WCET than state of the art. 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Future work: data cache, other replacement policy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2590800"/>
            <a:ext cx="5029200" cy="12618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You!</a:t>
            </a:r>
          </a:p>
          <a:p>
            <a:pPr algn="ctr">
              <a:buNone/>
            </a:pP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090671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Hard Real-time Systems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Worst case execution time: essential input for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schedulability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analysis</a:t>
            </a:r>
          </a:p>
          <a:p>
            <a:pPr lvl="1">
              <a:buClrTx/>
              <a:buFont typeface="Times New Roman" pitchFamily="18" charset="0"/>
              <a:buChar char="–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Static Program Analysis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Program path modeling: infeasible path/ loop bound detection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Micro-architecture modeling:  instruction/data cache, branch prediction, out-of-order pipeline.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ClrTx/>
              <a:buSzPct val="100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1919313" y="6242050"/>
            <a:ext cx="6288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1919313" y="4138612"/>
            <a:ext cx="0" cy="2103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Freeform 11" descr="Narrow vertical"/>
          <p:cNvSpPr>
            <a:spLocks/>
          </p:cNvSpPr>
          <p:nvPr/>
        </p:nvSpPr>
        <p:spPr bwMode="auto">
          <a:xfrm>
            <a:off x="2147913" y="4367212"/>
            <a:ext cx="5715000" cy="1874837"/>
          </a:xfrm>
          <a:custGeom>
            <a:avLst/>
            <a:gdLst/>
            <a:ahLst/>
            <a:cxnLst>
              <a:cxn ang="0">
                <a:pos x="0" y="1376"/>
              </a:cxn>
              <a:cxn ang="0">
                <a:pos x="96" y="1184"/>
              </a:cxn>
              <a:cxn ang="0">
                <a:pos x="240" y="1280"/>
              </a:cxn>
              <a:cxn ang="0">
                <a:pos x="480" y="992"/>
              </a:cxn>
              <a:cxn ang="0">
                <a:pos x="624" y="1040"/>
              </a:cxn>
              <a:cxn ang="0">
                <a:pos x="1104" y="32"/>
              </a:cxn>
              <a:cxn ang="0">
                <a:pos x="1584" y="848"/>
              </a:cxn>
              <a:cxn ang="0">
                <a:pos x="1824" y="800"/>
              </a:cxn>
              <a:cxn ang="0">
                <a:pos x="1968" y="1040"/>
              </a:cxn>
              <a:cxn ang="0">
                <a:pos x="2160" y="944"/>
              </a:cxn>
              <a:cxn ang="0">
                <a:pos x="2352" y="1280"/>
              </a:cxn>
              <a:cxn ang="0">
                <a:pos x="2592" y="1040"/>
              </a:cxn>
              <a:cxn ang="0">
                <a:pos x="2832" y="1328"/>
              </a:cxn>
              <a:cxn ang="0">
                <a:pos x="2928" y="1280"/>
              </a:cxn>
              <a:cxn ang="0">
                <a:pos x="3120" y="1328"/>
              </a:cxn>
              <a:cxn ang="0">
                <a:pos x="3504" y="1184"/>
              </a:cxn>
              <a:cxn ang="0">
                <a:pos x="3600" y="1376"/>
              </a:cxn>
            </a:cxnLst>
            <a:rect l="0" t="0" r="r" b="b"/>
            <a:pathLst>
              <a:path w="3600" h="1376">
                <a:moveTo>
                  <a:pt x="0" y="1376"/>
                </a:moveTo>
                <a:cubicBezTo>
                  <a:pt x="28" y="1288"/>
                  <a:pt x="56" y="1200"/>
                  <a:pt x="96" y="1184"/>
                </a:cubicBezTo>
                <a:cubicBezTo>
                  <a:pt x="136" y="1168"/>
                  <a:pt x="176" y="1312"/>
                  <a:pt x="240" y="1280"/>
                </a:cubicBezTo>
                <a:cubicBezTo>
                  <a:pt x="304" y="1248"/>
                  <a:pt x="416" y="1032"/>
                  <a:pt x="480" y="992"/>
                </a:cubicBezTo>
                <a:cubicBezTo>
                  <a:pt x="544" y="952"/>
                  <a:pt x="520" y="1200"/>
                  <a:pt x="624" y="1040"/>
                </a:cubicBezTo>
                <a:cubicBezTo>
                  <a:pt x="728" y="880"/>
                  <a:pt x="944" y="64"/>
                  <a:pt x="1104" y="32"/>
                </a:cubicBezTo>
                <a:cubicBezTo>
                  <a:pt x="1264" y="0"/>
                  <a:pt x="1464" y="720"/>
                  <a:pt x="1584" y="848"/>
                </a:cubicBezTo>
                <a:cubicBezTo>
                  <a:pt x="1704" y="976"/>
                  <a:pt x="1760" y="768"/>
                  <a:pt x="1824" y="800"/>
                </a:cubicBezTo>
                <a:cubicBezTo>
                  <a:pt x="1888" y="832"/>
                  <a:pt x="1912" y="1016"/>
                  <a:pt x="1968" y="1040"/>
                </a:cubicBezTo>
                <a:cubicBezTo>
                  <a:pt x="2024" y="1064"/>
                  <a:pt x="2096" y="904"/>
                  <a:pt x="2160" y="944"/>
                </a:cubicBezTo>
                <a:cubicBezTo>
                  <a:pt x="2224" y="984"/>
                  <a:pt x="2280" y="1264"/>
                  <a:pt x="2352" y="1280"/>
                </a:cubicBezTo>
                <a:cubicBezTo>
                  <a:pt x="2424" y="1296"/>
                  <a:pt x="2512" y="1032"/>
                  <a:pt x="2592" y="1040"/>
                </a:cubicBezTo>
                <a:cubicBezTo>
                  <a:pt x="2672" y="1048"/>
                  <a:pt x="2776" y="1288"/>
                  <a:pt x="2832" y="1328"/>
                </a:cubicBezTo>
                <a:cubicBezTo>
                  <a:pt x="2888" y="1368"/>
                  <a:pt x="2880" y="1280"/>
                  <a:pt x="2928" y="1280"/>
                </a:cubicBezTo>
                <a:cubicBezTo>
                  <a:pt x="2976" y="1280"/>
                  <a:pt x="3024" y="1344"/>
                  <a:pt x="3120" y="1328"/>
                </a:cubicBezTo>
                <a:cubicBezTo>
                  <a:pt x="3216" y="1312"/>
                  <a:pt x="3424" y="1176"/>
                  <a:pt x="3504" y="1184"/>
                </a:cubicBezTo>
                <a:cubicBezTo>
                  <a:pt x="3584" y="1192"/>
                  <a:pt x="3592" y="1284"/>
                  <a:pt x="3600" y="13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2528913" y="5626100"/>
            <a:ext cx="4114800" cy="622300"/>
          </a:xfrm>
          <a:custGeom>
            <a:avLst/>
            <a:gdLst/>
            <a:ahLst/>
            <a:cxnLst>
              <a:cxn ang="0">
                <a:pos x="0" y="392"/>
              </a:cxn>
              <a:cxn ang="0">
                <a:pos x="144" y="248"/>
              </a:cxn>
              <a:cxn ang="0">
                <a:pos x="288" y="296"/>
              </a:cxn>
              <a:cxn ang="0">
                <a:pos x="480" y="8"/>
              </a:cxn>
              <a:cxn ang="0">
                <a:pos x="864" y="248"/>
              </a:cxn>
              <a:cxn ang="0">
                <a:pos x="1104" y="200"/>
              </a:cxn>
              <a:cxn ang="0">
                <a:pos x="1296" y="296"/>
              </a:cxn>
              <a:cxn ang="0">
                <a:pos x="1776" y="392"/>
              </a:cxn>
              <a:cxn ang="0">
                <a:pos x="2112" y="296"/>
              </a:cxn>
              <a:cxn ang="0">
                <a:pos x="2304" y="392"/>
              </a:cxn>
            </a:cxnLst>
            <a:rect l="0" t="0" r="r" b="b"/>
            <a:pathLst>
              <a:path w="2304" h="392">
                <a:moveTo>
                  <a:pt x="0" y="392"/>
                </a:moveTo>
                <a:cubicBezTo>
                  <a:pt x="48" y="328"/>
                  <a:pt x="96" y="264"/>
                  <a:pt x="144" y="248"/>
                </a:cubicBezTo>
                <a:cubicBezTo>
                  <a:pt x="192" y="232"/>
                  <a:pt x="232" y="336"/>
                  <a:pt x="288" y="296"/>
                </a:cubicBezTo>
                <a:cubicBezTo>
                  <a:pt x="344" y="256"/>
                  <a:pt x="384" y="16"/>
                  <a:pt x="480" y="8"/>
                </a:cubicBezTo>
                <a:cubicBezTo>
                  <a:pt x="576" y="0"/>
                  <a:pt x="760" y="216"/>
                  <a:pt x="864" y="248"/>
                </a:cubicBezTo>
                <a:cubicBezTo>
                  <a:pt x="968" y="280"/>
                  <a:pt x="1032" y="192"/>
                  <a:pt x="1104" y="200"/>
                </a:cubicBezTo>
                <a:cubicBezTo>
                  <a:pt x="1176" y="208"/>
                  <a:pt x="1184" y="264"/>
                  <a:pt x="1296" y="296"/>
                </a:cubicBezTo>
                <a:cubicBezTo>
                  <a:pt x="1408" y="328"/>
                  <a:pt x="1640" y="392"/>
                  <a:pt x="1776" y="392"/>
                </a:cubicBezTo>
                <a:cubicBezTo>
                  <a:pt x="1912" y="392"/>
                  <a:pt x="2024" y="296"/>
                  <a:pt x="2112" y="296"/>
                </a:cubicBezTo>
                <a:cubicBezTo>
                  <a:pt x="2200" y="296"/>
                  <a:pt x="2252" y="344"/>
                  <a:pt x="2304" y="392"/>
                </a:cubicBezTo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 rot="16200000">
            <a:off x="1091432" y="4980782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Distribution</a:t>
            </a:r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>
            <a:off x="7862913" y="3886200"/>
            <a:ext cx="0" cy="23749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7478738" y="4519613"/>
            <a:ext cx="1284262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Actual WCET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133850" y="6338887"/>
            <a:ext cx="165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Execution Time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5849963" y="544195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Actual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3762401" y="56261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Observed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6643713" y="3910013"/>
            <a:ext cx="0" cy="23749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6045251" y="4973836"/>
            <a:ext cx="1515095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Observed WCET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defTabSz="914400" fontAlgn="auto">
              <a:lnSpc>
                <a:spcPct val="100000"/>
              </a:lnSpc>
              <a:spcBef>
                <a:spcPts val="400"/>
              </a:spcBef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Concurrent Programs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Tx/>
              <a:buFont typeface="Times New Roman" pitchFamily="18" charset="0"/>
              <a:buChar char="–"/>
              <a:tabLst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Task interaction: control/data dependency, preemption.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Tx/>
              <a:buFont typeface="Times New Roman" pitchFamily="18" charset="0"/>
              <a:buChar char="–"/>
              <a:tabLst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Resource contention: Shared cache multi-core architectures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Tx/>
              <a:buFont typeface="Times New Roman" pitchFamily="18" charset="0"/>
              <a:buChar char="–"/>
              <a:tabLst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Problem: shared L2 instruction cache contention.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68000"/>
              <a:buFont typeface="Times New Roman" pitchFamily="18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3733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Core 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3733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Core 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981200" y="3429000"/>
            <a:ext cx="4953000" cy="2819400"/>
            <a:chOff x="2057400" y="3505200"/>
            <a:chExt cx="4953000" cy="2819400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3101279" y="5486380"/>
              <a:ext cx="456406" cy="8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3501433" y="5485964"/>
              <a:ext cx="456406" cy="16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5579653" y="5486380"/>
              <a:ext cx="456406" cy="8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5979807" y="5485964"/>
              <a:ext cx="456406" cy="16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2057400" y="3505200"/>
              <a:ext cx="4953000" cy="2819400"/>
              <a:chOff x="2209800" y="3124200"/>
              <a:chExt cx="4953000" cy="281940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2609538" y="3429000"/>
                <a:ext cx="1838793" cy="1600200"/>
                <a:chOff x="2667000" y="3733800"/>
                <a:chExt cx="1752600" cy="16002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667000" y="3733800"/>
                  <a:ext cx="1752600" cy="1600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124200" y="4114800"/>
                  <a:ext cx="914400" cy="381000"/>
                </a:xfrm>
                <a:prstGeom prst="rect">
                  <a:avLst/>
                </a:prstGeom>
                <a:solidFill>
                  <a:srgbClr val="00B0F0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CPU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2971800" y="4800600"/>
                  <a:ext cx="1219200" cy="381000"/>
                </a:xfrm>
                <a:prstGeom prst="rect">
                  <a:avLst/>
                </a:prstGeom>
                <a:solidFill>
                  <a:srgbClr val="00B0F0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L1 Cache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>
                <a:xfrm rot="5400000">
                  <a:off x="3200400" y="4647406"/>
                  <a:ext cx="3048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/>
                <p:nvPr/>
              </p:nvCxnSpPr>
              <p:spPr>
                <a:xfrm rot="5400000" flipH="1" flipV="1">
                  <a:off x="3581400" y="4648200"/>
                  <a:ext cx="3048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2"/>
              <p:cNvGrpSpPr/>
              <p:nvPr/>
            </p:nvGrpSpPr>
            <p:grpSpPr>
              <a:xfrm>
                <a:off x="5087911" y="3429000"/>
                <a:ext cx="1838793" cy="1600200"/>
                <a:chOff x="2667000" y="3733800"/>
                <a:chExt cx="1752600" cy="1600200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2667000" y="3733800"/>
                  <a:ext cx="1752600" cy="1600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3124200" y="4114800"/>
                  <a:ext cx="914400" cy="381000"/>
                </a:xfrm>
                <a:prstGeom prst="rect">
                  <a:avLst/>
                </a:prstGeom>
                <a:solidFill>
                  <a:srgbClr val="00B0F0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CPU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2971800" y="4800600"/>
                  <a:ext cx="1219200" cy="381000"/>
                </a:xfrm>
                <a:prstGeom prst="rect">
                  <a:avLst/>
                </a:prstGeom>
                <a:solidFill>
                  <a:srgbClr val="00B0F0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L1 Cache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7" name="Straight Arrow Connector 16"/>
                <p:cNvCxnSpPr/>
                <p:nvPr/>
              </p:nvCxnSpPr>
              <p:spPr>
                <a:xfrm rot="5400000">
                  <a:off x="3200400" y="4647406"/>
                  <a:ext cx="3048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 rot="5400000" flipH="1" flipV="1">
                  <a:off x="3581400" y="4648200"/>
                  <a:ext cx="304800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Rectangle 19"/>
              <p:cNvSpPr/>
              <p:nvPr/>
            </p:nvSpPr>
            <p:spPr>
              <a:xfrm>
                <a:off x="2609538" y="5334000"/>
                <a:ext cx="4317167" cy="381000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L2 Cache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209800" y="3124200"/>
                <a:ext cx="4953000" cy="2819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419600" y="3810000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ontent Placeholder 2"/>
          <p:cNvSpPr txBox="1">
            <a:spLocks/>
          </p:cNvSpPr>
          <p:nvPr/>
        </p:nvSpPr>
        <p:spPr>
          <a:xfrm>
            <a:off x="381000" y="1219200"/>
            <a:ext cx="87630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Message Sequence Chart (MSC)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09600" y="2362200"/>
            <a:ext cx="915988" cy="3657600"/>
            <a:chOff x="1131466" y="3048000"/>
            <a:chExt cx="915988" cy="2286000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>
              <a:off x="903660" y="4190206"/>
              <a:ext cx="2286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1131466" y="3886200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time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3810000" y="1676400"/>
            <a:ext cx="2362200" cy="434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Rectangle 29"/>
          <p:cNvSpPr/>
          <p:nvPr/>
        </p:nvSpPr>
        <p:spPr>
          <a:xfrm>
            <a:off x="2590800" y="1676400"/>
            <a:ext cx="1066800" cy="4343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31" name="Group 85"/>
          <p:cNvGrpSpPr/>
          <p:nvPr/>
        </p:nvGrpSpPr>
        <p:grpSpPr>
          <a:xfrm>
            <a:off x="2590800" y="1676400"/>
            <a:ext cx="3505200" cy="4338933"/>
            <a:chOff x="506431" y="1627189"/>
            <a:chExt cx="2890818" cy="3398515"/>
          </a:xfrm>
        </p:grpSpPr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506431" y="1627189"/>
              <a:ext cx="816970" cy="2651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1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1578703" y="1627190"/>
              <a:ext cx="813044" cy="2651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2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42"/>
            <p:cNvSpPr txBox="1">
              <a:spLocks noChangeArrowheads="1"/>
            </p:cNvSpPr>
            <p:nvPr/>
          </p:nvSpPr>
          <p:spPr bwMode="auto">
            <a:xfrm>
              <a:off x="2485093" y="1627189"/>
              <a:ext cx="849312" cy="2651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3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-538769" y="3407222"/>
              <a:ext cx="2971800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419893" y="3407222"/>
              <a:ext cx="2971800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344453" y="3475657"/>
              <a:ext cx="3100092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856782" y="2317012"/>
              <a:ext cx="152400" cy="38100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856782" y="2794487"/>
              <a:ext cx="152400" cy="3810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28799" y="2693989"/>
              <a:ext cx="152400" cy="609600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83494" y="4294189"/>
              <a:ext cx="152400" cy="304800"/>
            </a:xfrm>
            <a:prstGeom prst="rect">
              <a:avLst/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804942" y="3179246"/>
              <a:ext cx="152400" cy="533400"/>
            </a:xfrm>
            <a:prstGeom prst="rect">
              <a:avLst/>
            </a:prstGeom>
            <a:blipFill dpi="0" rotWithShape="0">
              <a:blip r:embed="rId7" cstate="print"/>
              <a:srcRect/>
              <a:tile tx="0" ty="0" sx="100000" sy="100000" flip="none" algn="tl"/>
            </a:blip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1377820" y="2253174"/>
              <a:ext cx="3496" cy="89317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61" idx="2"/>
              <a:endCxn id="64" idx="0"/>
            </p:cNvCxnSpPr>
            <p:nvPr/>
          </p:nvCxnSpPr>
          <p:spPr>
            <a:xfrm rot="16200000" flipH="1">
              <a:off x="1905182" y="2203286"/>
              <a:ext cx="3760" cy="19481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71" idx="2"/>
              <a:endCxn id="63" idx="0"/>
            </p:cNvCxnSpPr>
            <p:nvPr/>
          </p:nvCxnSpPr>
          <p:spPr>
            <a:xfrm rot="5400000">
              <a:off x="1432380" y="3821536"/>
              <a:ext cx="1244" cy="94530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1828799" y="3532189"/>
              <a:ext cx="152400" cy="762000"/>
            </a:xfrm>
            <a:prstGeom prst="rect">
              <a:avLst/>
            </a:prstGeom>
            <a:blipFill dpi="0" rotWithShape="0">
              <a:blip r:embed="rId8" cstate="print"/>
              <a:srcRect/>
              <a:tile tx="0" ty="0" sx="100000" sy="100000" flip="none" algn="tl"/>
            </a:blip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 Box 94"/>
            <p:cNvSpPr txBox="1">
              <a:spLocks noChangeArrowheads="1"/>
            </p:cNvSpPr>
            <p:nvPr/>
          </p:nvSpPr>
          <p:spPr bwMode="auto">
            <a:xfrm>
              <a:off x="506431" y="2104664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3" name="Text Box 95"/>
            <p:cNvSpPr txBox="1">
              <a:spLocks noChangeArrowheads="1"/>
            </p:cNvSpPr>
            <p:nvPr/>
          </p:nvSpPr>
          <p:spPr bwMode="auto">
            <a:xfrm>
              <a:off x="515136" y="2757696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4" name="Text Box 97"/>
            <p:cNvSpPr txBox="1">
              <a:spLocks noChangeArrowheads="1"/>
            </p:cNvSpPr>
            <p:nvPr/>
          </p:nvSpPr>
          <p:spPr bwMode="auto">
            <a:xfrm>
              <a:off x="506431" y="4267201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75" name="Text Box 99"/>
            <p:cNvSpPr txBox="1">
              <a:spLocks noChangeArrowheads="1"/>
            </p:cNvSpPr>
            <p:nvPr/>
          </p:nvSpPr>
          <p:spPr bwMode="auto">
            <a:xfrm>
              <a:off x="1981199" y="2667001"/>
              <a:ext cx="4138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fr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77" name="Text Box 100"/>
            <p:cNvSpPr txBox="1">
              <a:spLocks noChangeArrowheads="1"/>
            </p:cNvSpPr>
            <p:nvPr/>
          </p:nvSpPr>
          <p:spPr bwMode="auto">
            <a:xfrm>
              <a:off x="1981199" y="3581401"/>
              <a:ext cx="381000" cy="502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fr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8" name="Text Box 101"/>
            <p:cNvSpPr txBox="1">
              <a:spLocks noChangeArrowheads="1"/>
            </p:cNvSpPr>
            <p:nvPr/>
          </p:nvSpPr>
          <p:spPr bwMode="auto">
            <a:xfrm>
              <a:off x="2994575" y="3124201"/>
              <a:ext cx="4026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fs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362200" y="6096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Core 1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267200" y="6096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Core 2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676400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task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Down Arrow 81"/>
          <p:cNvSpPr/>
          <p:nvPr/>
        </p:nvSpPr>
        <p:spPr>
          <a:xfrm rot="16200000">
            <a:off x="2457450" y="2686051"/>
            <a:ext cx="266700" cy="381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3" name="TextBox 82"/>
          <p:cNvSpPr txBox="1"/>
          <p:nvPr/>
        </p:nvSpPr>
        <p:spPr>
          <a:xfrm>
            <a:off x="6858000" y="25908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Message communication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rot="10800000" flipV="1">
            <a:off x="4953000" y="3124200"/>
            <a:ext cx="19050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System Model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79" grpId="0"/>
      <p:bldP spid="80" grpId="0"/>
      <p:bldP spid="81" grpId="0"/>
      <p:bldP spid="82" grpId="0" animBg="1"/>
      <p:bldP spid="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39624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Different cores conflict in L2 Shared cache.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Problem: Shared L2 cache conflicts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L2 Cache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524000" y="1981200"/>
            <a:ext cx="1828800" cy="3429000"/>
            <a:chOff x="533400" y="2209800"/>
            <a:chExt cx="1828800" cy="3048000"/>
          </a:xfrm>
        </p:grpSpPr>
        <p:sp>
          <p:nvSpPr>
            <p:cNvPr id="16" name="Rectangle 15"/>
            <p:cNvSpPr/>
            <p:nvPr/>
          </p:nvSpPr>
          <p:spPr>
            <a:xfrm>
              <a:off x="1371600" y="2209800"/>
              <a:ext cx="9906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1600" y="2971800"/>
              <a:ext cx="9906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371600" y="3733800"/>
              <a:ext cx="9906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371600" y="4495800"/>
              <a:ext cx="9906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3400" y="2362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Set 0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3400" y="3200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Set 1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3400" y="40386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Set 2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3400" y="48006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Set 3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419600" y="1600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Core 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48400" y="1600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Core 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562600" y="1981200"/>
            <a:ext cx="2362200" cy="434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Rectangle 46"/>
          <p:cNvSpPr/>
          <p:nvPr/>
        </p:nvSpPr>
        <p:spPr>
          <a:xfrm>
            <a:off x="4343400" y="1981200"/>
            <a:ext cx="1066800" cy="4343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48" name="Group 85"/>
          <p:cNvGrpSpPr/>
          <p:nvPr/>
        </p:nvGrpSpPr>
        <p:grpSpPr>
          <a:xfrm>
            <a:off x="4343400" y="2057400"/>
            <a:ext cx="3505200" cy="4267202"/>
            <a:chOff x="506431" y="1627189"/>
            <a:chExt cx="2890818" cy="3342331"/>
          </a:xfrm>
        </p:grpSpPr>
        <p:sp>
          <p:nvSpPr>
            <p:cNvPr id="49" name="Text Box 38"/>
            <p:cNvSpPr txBox="1">
              <a:spLocks noChangeArrowheads="1"/>
            </p:cNvSpPr>
            <p:nvPr/>
          </p:nvSpPr>
          <p:spPr bwMode="auto">
            <a:xfrm>
              <a:off x="506431" y="1627189"/>
              <a:ext cx="879814" cy="2651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1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 Box 41"/>
            <p:cNvSpPr txBox="1">
              <a:spLocks noChangeArrowheads="1"/>
            </p:cNvSpPr>
            <p:nvPr/>
          </p:nvSpPr>
          <p:spPr bwMode="auto">
            <a:xfrm>
              <a:off x="1578703" y="1627190"/>
              <a:ext cx="813044" cy="2651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2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 Box 42"/>
            <p:cNvSpPr txBox="1">
              <a:spLocks noChangeArrowheads="1"/>
            </p:cNvSpPr>
            <p:nvPr/>
          </p:nvSpPr>
          <p:spPr bwMode="auto">
            <a:xfrm>
              <a:off x="2485093" y="1627189"/>
              <a:ext cx="849312" cy="2651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3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>
              <a:off x="-538769" y="3410718"/>
              <a:ext cx="2971800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19893" y="3410718"/>
              <a:ext cx="2971800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1372545" y="3447565"/>
              <a:ext cx="3043908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856782" y="2317012"/>
              <a:ext cx="152400" cy="38100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56782" y="2794487"/>
              <a:ext cx="152400" cy="3810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28799" y="2693989"/>
              <a:ext cx="152400" cy="609600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883494" y="4294189"/>
              <a:ext cx="152400" cy="304800"/>
            </a:xfrm>
            <a:prstGeom prst="rect">
              <a:avLst/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804942" y="3179246"/>
              <a:ext cx="152400" cy="533400"/>
            </a:xfrm>
            <a:prstGeom prst="rect">
              <a:avLst/>
            </a:prstGeom>
            <a:blipFill dpi="0" rotWithShape="0">
              <a:blip r:embed="rId7" cstate="print"/>
              <a:srcRect/>
              <a:tile tx="0" ty="0" sx="100000" sy="100000" flip="none" algn="tl"/>
            </a:blip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rot="5400000" flipH="1" flipV="1">
              <a:off x="1377820" y="2253174"/>
              <a:ext cx="3496" cy="89317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5" idx="2"/>
              <a:endCxn id="68" idx="0"/>
            </p:cNvCxnSpPr>
            <p:nvPr/>
          </p:nvCxnSpPr>
          <p:spPr>
            <a:xfrm rot="16200000" flipH="1">
              <a:off x="1905182" y="2203286"/>
              <a:ext cx="3760" cy="19481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75" idx="2"/>
              <a:endCxn id="67" idx="0"/>
            </p:cNvCxnSpPr>
            <p:nvPr/>
          </p:nvCxnSpPr>
          <p:spPr>
            <a:xfrm rot="5400000">
              <a:off x="1432380" y="3821536"/>
              <a:ext cx="1244" cy="94530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1828799" y="3532189"/>
              <a:ext cx="152400" cy="762000"/>
            </a:xfrm>
            <a:prstGeom prst="rect">
              <a:avLst/>
            </a:prstGeom>
            <a:blipFill dpi="0" rotWithShape="0">
              <a:blip r:embed="rId8" cstate="print"/>
              <a:srcRect/>
              <a:tile tx="0" ty="0" sx="100000" sy="100000" flip="none" algn="tl"/>
            </a:blip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 Box 94"/>
            <p:cNvSpPr txBox="1">
              <a:spLocks noChangeArrowheads="1"/>
            </p:cNvSpPr>
            <p:nvPr/>
          </p:nvSpPr>
          <p:spPr bwMode="auto">
            <a:xfrm>
              <a:off x="506431" y="2104664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7" name="Text Box 95"/>
            <p:cNvSpPr txBox="1">
              <a:spLocks noChangeArrowheads="1"/>
            </p:cNvSpPr>
            <p:nvPr/>
          </p:nvSpPr>
          <p:spPr bwMode="auto">
            <a:xfrm>
              <a:off x="515136" y="2757696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8" name="Text Box 97"/>
            <p:cNvSpPr txBox="1">
              <a:spLocks noChangeArrowheads="1"/>
            </p:cNvSpPr>
            <p:nvPr/>
          </p:nvSpPr>
          <p:spPr bwMode="auto">
            <a:xfrm>
              <a:off x="506431" y="4267201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79" name="Text Box 99"/>
            <p:cNvSpPr txBox="1">
              <a:spLocks noChangeArrowheads="1"/>
            </p:cNvSpPr>
            <p:nvPr/>
          </p:nvSpPr>
          <p:spPr bwMode="auto">
            <a:xfrm>
              <a:off x="1981199" y="2641825"/>
              <a:ext cx="4138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fr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80" name="Text Box 100"/>
            <p:cNvSpPr txBox="1">
              <a:spLocks noChangeArrowheads="1"/>
            </p:cNvSpPr>
            <p:nvPr/>
          </p:nvSpPr>
          <p:spPr bwMode="auto">
            <a:xfrm>
              <a:off x="1981199" y="3581401"/>
              <a:ext cx="381000" cy="502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fr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81" name="Text Box 101"/>
            <p:cNvSpPr txBox="1">
              <a:spLocks noChangeArrowheads="1"/>
            </p:cNvSpPr>
            <p:nvPr/>
          </p:nvSpPr>
          <p:spPr bwMode="auto">
            <a:xfrm>
              <a:off x="2994575" y="3124201"/>
              <a:ext cx="4026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fs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5105400" y="356229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SG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2484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m’</a:t>
            </a:r>
            <a:endParaRPr lang="en-SG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105400" y="2743200"/>
            <a:ext cx="1447800" cy="914400"/>
            <a:chOff x="5105400" y="2743200"/>
            <a:chExt cx="1447800" cy="914400"/>
          </a:xfrm>
        </p:grpSpPr>
        <p:cxnSp>
          <p:nvCxnSpPr>
            <p:cNvPr id="45" name="Straight Arrow Connector 44"/>
            <p:cNvCxnSpPr/>
            <p:nvPr/>
          </p:nvCxnSpPr>
          <p:spPr>
            <a:xfrm rot="10800000" flipV="1">
              <a:off x="5105400" y="2743200"/>
              <a:ext cx="1447800" cy="91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>
              <a:off x="6096000" y="2895600"/>
              <a:ext cx="609600" cy="304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6629400" y="2590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concurrent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31267E-6 L -0.30417 0.1801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0" y="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0023 L -0.38334 0.1771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2" grpId="1"/>
      <p:bldP spid="82" grpId="2"/>
      <p:bldP spid="83" grpId="0"/>
      <p:bldP spid="83" grpId="1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/>
          <p:cNvSpPr/>
          <p:nvPr/>
        </p:nvSpPr>
        <p:spPr>
          <a:xfrm>
            <a:off x="5791200" y="2438400"/>
            <a:ext cx="1600200" cy="396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Rectangle 73"/>
          <p:cNvSpPr/>
          <p:nvPr/>
        </p:nvSpPr>
        <p:spPr>
          <a:xfrm>
            <a:off x="3352800" y="2514600"/>
            <a:ext cx="1066800" cy="381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11430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 Yan and W. Zhang RTAS 2008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T, T’ are from different cores and they conflict for cache set C. </a:t>
            </a:r>
          </a:p>
          <a:p>
            <a:pPr lvl="1">
              <a:buClrTx/>
              <a:buFont typeface="Times New Roman" pitchFamily="18" charset="0"/>
              <a:buChar char="–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the accesses from T and T’ to C are cache misses in the worst case.</a:t>
            </a:r>
          </a:p>
          <a:p>
            <a:pPr>
              <a:buClrTx/>
              <a:buSzPct val="10000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Related Work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43000" y="56388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L2 Cache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50780" y="2838452"/>
            <a:ext cx="60960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050780" y="3695702"/>
            <a:ext cx="60960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050780" y="4552953"/>
            <a:ext cx="60960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3980" y="309562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C - 1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83980" y="403860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83980" y="4895852"/>
            <a:ext cx="107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C + 1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96000" y="20574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Core 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19600" y="3886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…,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391400" y="3810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m’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…, m’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72000" y="49530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misses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43800" y="50100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misses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Down Arrow 82"/>
          <p:cNvSpPr/>
          <p:nvPr/>
        </p:nvSpPr>
        <p:spPr>
          <a:xfrm>
            <a:off x="5029200" y="4495800"/>
            <a:ext cx="304800" cy="381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4" name="Down Arrow 83"/>
          <p:cNvSpPr/>
          <p:nvPr/>
        </p:nvSpPr>
        <p:spPr>
          <a:xfrm>
            <a:off x="8077200" y="4495800"/>
            <a:ext cx="304800" cy="381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TextBox 30"/>
          <p:cNvSpPr txBox="1"/>
          <p:nvPr/>
        </p:nvSpPr>
        <p:spPr>
          <a:xfrm>
            <a:off x="3352800" y="21336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Core 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3276600" y="2590800"/>
            <a:ext cx="1075257" cy="3733800"/>
            <a:chOff x="506431" y="1627189"/>
            <a:chExt cx="769666" cy="3506016"/>
          </a:xfrm>
        </p:grpSpPr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569275" y="1627189"/>
              <a:ext cx="706822" cy="3179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Process 1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-641229" y="3529099"/>
              <a:ext cx="3188116" cy="200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856782" y="2317012"/>
              <a:ext cx="152400" cy="381000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1270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56782" y="2794487"/>
              <a:ext cx="152400" cy="3810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83494" y="4294189"/>
              <a:ext cx="152400" cy="304800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 Box 94"/>
            <p:cNvSpPr txBox="1">
              <a:spLocks noChangeArrowheads="1"/>
            </p:cNvSpPr>
            <p:nvPr/>
          </p:nvSpPr>
          <p:spPr bwMode="auto">
            <a:xfrm>
              <a:off x="506431" y="2104664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4" name="Text Box 95"/>
            <p:cNvSpPr txBox="1">
              <a:spLocks noChangeArrowheads="1"/>
            </p:cNvSpPr>
            <p:nvPr/>
          </p:nvSpPr>
          <p:spPr bwMode="auto">
            <a:xfrm>
              <a:off x="515136" y="2757696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7" name="Text Box 97"/>
            <p:cNvSpPr txBox="1">
              <a:spLocks noChangeArrowheads="1"/>
            </p:cNvSpPr>
            <p:nvPr/>
          </p:nvSpPr>
          <p:spPr bwMode="auto">
            <a:xfrm>
              <a:off x="506431" y="4267201"/>
              <a:ext cx="4940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fm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grpSp>
        <p:nvGrpSpPr>
          <p:cNvPr id="75" name="Group 85"/>
          <p:cNvGrpSpPr/>
          <p:nvPr/>
        </p:nvGrpSpPr>
        <p:grpSpPr>
          <a:xfrm>
            <a:off x="5791200" y="2514600"/>
            <a:ext cx="1600201" cy="3886201"/>
            <a:chOff x="1578702" y="1627189"/>
            <a:chExt cx="1414424" cy="3508769"/>
          </a:xfrm>
        </p:grpSpPr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1578702" y="1627190"/>
              <a:ext cx="673537" cy="2500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Process2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Text Box 42"/>
            <p:cNvSpPr txBox="1">
              <a:spLocks noChangeArrowheads="1"/>
            </p:cNvSpPr>
            <p:nvPr/>
          </p:nvSpPr>
          <p:spPr bwMode="auto">
            <a:xfrm>
              <a:off x="2252239" y="1627189"/>
              <a:ext cx="740887" cy="2500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Process3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 rot="16200000" flipH="1">
              <a:off x="294243" y="3514730"/>
              <a:ext cx="3233570" cy="88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904866" y="3519172"/>
              <a:ext cx="3233570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1828799" y="2693989"/>
              <a:ext cx="152400" cy="609600"/>
            </a:xfrm>
            <a:prstGeom prst="rect">
              <a:avLst/>
            </a:prstGeom>
            <a:blipFill dpi="0" rotWithShape="0">
              <a:blip r:embed="rId6" cstate="print"/>
              <a:srcRect/>
              <a:tile tx="0" ty="0" sx="100000" sy="100000" flip="none" algn="tl"/>
            </a:blip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386945" y="3140775"/>
              <a:ext cx="152400" cy="533400"/>
            </a:xfrm>
            <a:prstGeom prst="rect">
              <a:avLst/>
            </a:prstGeom>
            <a:blipFill dpi="0" rotWithShape="0">
              <a:blip r:embed="rId7" cstate="print"/>
              <a:srcRect/>
              <a:tile tx="0" ty="0" sx="100000" sy="100000" flip="none" algn="tl"/>
            </a:blip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828799" y="3532189"/>
              <a:ext cx="152400" cy="762000"/>
            </a:xfrm>
            <a:prstGeom prst="rect">
              <a:avLst/>
            </a:prstGeom>
            <a:blipFill dpi="0" rotWithShape="0">
              <a:blip r:embed="rId8" cstate="print"/>
              <a:srcRect/>
              <a:tile tx="0" ty="0" sx="100000" sy="100000" flip="none" algn="tl"/>
            </a:blip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Text Box 99"/>
            <p:cNvSpPr txBox="1">
              <a:spLocks noChangeArrowheads="1"/>
            </p:cNvSpPr>
            <p:nvPr/>
          </p:nvSpPr>
          <p:spPr bwMode="auto">
            <a:xfrm>
              <a:off x="1981199" y="2641825"/>
              <a:ext cx="4138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fr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02" name="Text Box 100"/>
            <p:cNvSpPr txBox="1">
              <a:spLocks noChangeArrowheads="1"/>
            </p:cNvSpPr>
            <p:nvPr/>
          </p:nvSpPr>
          <p:spPr bwMode="auto">
            <a:xfrm>
              <a:off x="1981199" y="3581401"/>
              <a:ext cx="381000" cy="502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fr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03" name="Text Box 101"/>
            <p:cNvSpPr txBox="1">
              <a:spLocks noChangeArrowheads="1"/>
            </p:cNvSpPr>
            <p:nvPr/>
          </p:nvSpPr>
          <p:spPr bwMode="auto">
            <a:xfrm>
              <a:off x="2521652" y="3124201"/>
              <a:ext cx="4026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Times New Roman" pitchFamily="18" charset="0"/>
                  <a:cs typeface="Times New Roman" pitchFamily="18" charset="0"/>
                </a:rPr>
                <a:t>fs</a:t>
              </a:r>
              <a:r>
                <a:rPr lang="en-US" sz="1600" b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80" grpId="0"/>
      <p:bldP spid="81" grpId="0"/>
      <p:bldP spid="82" grpId="0"/>
      <p:bldP spid="83" grpId="0" animBg="1"/>
      <p:bldP spid="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7200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Task Execution Lifetime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609600" y="1905000"/>
            <a:ext cx="3657600" cy="3429000"/>
            <a:chOff x="609600" y="1905000"/>
            <a:chExt cx="3657600" cy="3429000"/>
          </a:xfrm>
        </p:grpSpPr>
        <p:sp>
          <p:nvSpPr>
            <p:cNvPr id="46" name="TextBox 45"/>
            <p:cNvSpPr txBox="1"/>
            <p:nvPr/>
          </p:nvSpPr>
          <p:spPr>
            <a:xfrm>
              <a:off x="1219200" y="234309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1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362200" y="234309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2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609600" y="2819400"/>
              <a:ext cx="2667000" cy="2514600"/>
              <a:chOff x="228600" y="2819400"/>
              <a:chExt cx="2667000" cy="25146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371600" y="3276600"/>
                <a:ext cx="381000" cy="152400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514600" y="4038600"/>
                <a:ext cx="381000" cy="1295400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127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28600" y="28194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Start time</a:t>
                </a:r>
                <a:endParaRPr lang="en-S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>
                <a:off x="609600" y="3276600"/>
                <a:ext cx="1143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609600" y="4800600"/>
                <a:ext cx="1143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228600" y="4812268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End time</a:t>
                </a:r>
                <a:endParaRPr lang="en-S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685800" y="1905000"/>
              <a:ext cx="3581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Scenario 1:  overlap lifetime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 rot="5400000">
            <a:off x="2628900" y="4000500"/>
            <a:ext cx="43434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xplosion 1 63"/>
          <p:cNvSpPr/>
          <p:nvPr/>
        </p:nvSpPr>
        <p:spPr>
          <a:xfrm>
            <a:off x="1371600" y="5486400"/>
            <a:ext cx="2590800" cy="12192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conflicts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105400" y="1905000"/>
            <a:ext cx="3657600" cy="3429000"/>
            <a:chOff x="609600" y="1905000"/>
            <a:chExt cx="3657600" cy="3429000"/>
          </a:xfrm>
        </p:grpSpPr>
        <p:sp>
          <p:nvSpPr>
            <p:cNvPr id="67" name="TextBox 66"/>
            <p:cNvSpPr txBox="1"/>
            <p:nvPr/>
          </p:nvSpPr>
          <p:spPr>
            <a:xfrm>
              <a:off x="1219200" y="234309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1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362200" y="234309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2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9" name="Group 62"/>
            <p:cNvGrpSpPr/>
            <p:nvPr/>
          </p:nvGrpSpPr>
          <p:grpSpPr>
            <a:xfrm>
              <a:off x="609600" y="2819400"/>
              <a:ext cx="2667000" cy="2514600"/>
              <a:chOff x="228600" y="2819400"/>
              <a:chExt cx="2667000" cy="2514600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1371600" y="3276600"/>
                <a:ext cx="381000" cy="685800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2514600" y="4191000"/>
                <a:ext cx="381000" cy="1143000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127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28600" y="28194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Start time</a:t>
                </a:r>
                <a:endParaRPr lang="en-S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609600" y="3276600"/>
                <a:ext cx="1143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09600" y="3962400"/>
                <a:ext cx="1143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228600" y="39624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End time</a:t>
                </a:r>
                <a:endParaRPr lang="en-S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685800" y="1905000"/>
              <a:ext cx="3581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Scenario 2:  disjoint lifetime</a:t>
              </a:r>
              <a:endParaRPr lang="en-SG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Explosion 1 83"/>
          <p:cNvSpPr/>
          <p:nvPr/>
        </p:nvSpPr>
        <p:spPr>
          <a:xfrm>
            <a:off x="5334000" y="5486400"/>
            <a:ext cx="3276600" cy="12192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conflicts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1828800" y="4038600"/>
            <a:ext cx="1143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1752600" y="5334000"/>
            <a:ext cx="1143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324600" y="4191000"/>
            <a:ext cx="1143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324600" y="5334000"/>
            <a:ext cx="1143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219200" y="26478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Task 1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62200" y="2667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Task 2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5000" y="2667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Task 1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0" y="2667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Task 2</a:t>
            </a:r>
            <a:endParaRPr lang="en-SG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Framework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943600" y="3162300"/>
            <a:ext cx="1703894" cy="2590800"/>
            <a:chOff x="5943600" y="3162300"/>
            <a:chExt cx="1703894" cy="2590800"/>
          </a:xfrm>
        </p:grpSpPr>
        <p:cxnSp>
          <p:nvCxnSpPr>
            <p:cNvPr id="13" name="Shape 12"/>
            <p:cNvCxnSpPr>
              <a:stCxn id="69" idx="3"/>
              <a:endCxn id="64" idx="3"/>
            </p:cNvCxnSpPr>
            <p:nvPr/>
          </p:nvCxnSpPr>
          <p:spPr>
            <a:xfrm flipV="1">
              <a:off x="5943600" y="3162300"/>
              <a:ext cx="76200" cy="2590800"/>
            </a:xfrm>
            <a:prstGeom prst="bentConnector3">
              <a:avLst>
                <a:gd name="adj1" fmla="val 1259260"/>
              </a:avLst>
            </a:prstGeom>
            <a:ln w="2540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934200" y="4419600"/>
              <a:ext cx="7132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yes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86000" y="54864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686697" y="4990703"/>
            <a:ext cx="533400" cy="794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67200" y="2362200"/>
            <a:ext cx="380999" cy="30479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5181600" y="2362200"/>
            <a:ext cx="470949" cy="295274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>
            <a:off x="1981200" y="3962401"/>
            <a:ext cx="1524000" cy="685800"/>
          </a:xfrm>
          <a:prstGeom prst="foldedCorner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Estimated WCRT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371600" y="1447800"/>
            <a:ext cx="2807247" cy="838200"/>
            <a:chOff x="2590800" y="1447800"/>
            <a:chExt cx="2807247" cy="838200"/>
          </a:xfrm>
        </p:grpSpPr>
        <p:sp>
          <p:nvSpPr>
            <p:cNvPr id="24" name="Rounded Rectangle 23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1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9" name="Elbow Connector 28"/>
          <p:cNvCxnSpPr>
            <a:stCxn id="69" idx="1"/>
          </p:cNvCxnSpPr>
          <p:nvPr/>
        </p:nvCxnSpPr>
        <p:spPr>
          <a:xfrm rot="10800000">
            <a:off x="2819400" y="4800600"/>
            <a:ext cx="1295400" cy="952500"/>
          </a:xfrm>
          <a:prstGeom prst="bentConnector3">
            <a:avLst>
              <a:gd name="adj1" fmla="val 99673"/>
            </a:avLst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200400"/>
            <a:ext cx="762000" cy="1588"/>
          </a:xfrm>
          <a:prstGeom prst="straightConnector1">
            <a:avLst/>
          </a:prstGeom>
          <a:ln w="254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3400" y="26670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Initial task interference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5193753" y="1447800"/>
            <a:ext cx="2807247" cy="838200"/>
            <a:chOff x="2590800" y="1447800"/>
            <a:chExt cx="2807247" cy="838200"/>
          </a:xfrm>
        </p:grpSpPr>
        <p:sp>
          <p:nvSpPr>
            <p:cNvPr id="47" name="Rounded Rectangle 46"/>
            <p:cNvSpPr/>
            <p:nvPr/>
          </p:nvSpPr>
          <p:spPr>
            <a:xfrm>
              <a:off x="3429000" y="1447800"/>
              <a:ext cx="1969047" cy="838200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Intra Core Cache Analysis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90800" y="1524000"/>
              <a:ext cx="9266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Core n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Folded Corner 63"/>
          <p:cNvSpPr/>
          <p:nvPr/>
        </p:nvSpPr>
        <p:spPr>
          <a:xfrm>
            <a:off x="3886200" y="2743200"/>
            <a:ext cx="2133600" cy="838200"/>
          </a:xfrm>
          <a:prstGeom prst="foldedCorner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L2 cache conflict analysis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974553" y="3581400"/>
            <a:ext cx="1969047" cy="1066800"/>
            <a:chOff x="3974553" y="3581400"/>
            <a:chExt cx="1969047" cy="1066800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>
              <a:off x="4685903" y="3847703"/>
              <a:ext cx="533400" cy="79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Rounded Rectangle 65"/>
            <p:cNvSpPr/>
            <p:nvPr/>
          </p:nvSpPr>
          <p:spPr>
            <a:xfrm>
              <a:off x="3974553" y="4114800"/>
              <a:ext cx="1969047" cy="533400"/>
            </a:xfrm>
            <a:prstGeom prst="roundRect">
              <a:avLst/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WCRT Analysis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" name="Folded Corner 68"/>
          <p:cNvSpPr/>
          <p:nvPr/>
        </p:nvSpPr>
        <p:spPr>
          <a:xfrm>
            <a:off x="4114800" y="5410200"/>
            <a:ext cx="1828800" cy="685800"/>
          </a:xfrm>
          <a:prstGeom prst="foldedCorne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Task Interference changes 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19600" y="1676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 animBg="1"/>
      <p:bldP spid="31" grpId="0"/>
      <p:bldP spid="64" grpId="0" animBg="1"/>
      <p:bldP spid="69" grpId="0" animBg="1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2136</TotalTime>
  <Words>1267</Words>
  <Application>Microsoft Office PowerPoint</Application>
  <PresentationFormat>On-screen Show (4:3)</PresentationFormat>
  <Paragraphs>469</Paragraphs>
  <Slides>28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Timing Analysis of Concurrent Programs Running on Shared Cache Multi-Cores</vt:lpstr>
      <vt:lpstr>Outline</vt:lpstr>
      <vt:lpstr>Background</vt:lpstr>
      <vt:lpstr>Background</vt:lpstr>
      <vt:lpstr>System Model</vt:lpstr>
      <vt:lpstr>Problem: Shared L2 cache conflicts</vt:lpstr>
      <vt:lpstr>Related Work</vt:lpstr>
      <vt:lpstr>Motivation</vt:lpstr>
      <vt:lpstr>Analysis Framework</vt:lpstr>
      <vt:lpstr>Analysis Framework</vt:lpstr>
      <vt:lpstr>Intra-core Cache Analysis</vt:lpstr>
      <vt:lpstr>Intra-core Cache Analysis</vt:lpstr>
      <vt:lpstr>Analysis Framework</vt:lpstr>
      <vt:lpstr>L2 Cache Conflict Analysis</vt:lpstr>
      <vt:lpstr>L2 Cache Conflict Analysis</vt:lpstr>
      <vt:lpstr>Optimization for Set Associativity</vt:lpstr>
      <vt:lpstr>Analysis Framework</vt:lpstr>
      <vt:lpstr>BCET and WCET Analysis</vt:lpstr>
      <vt:lpstr>WCRT Analysis</vt:lpstr>
      <vt:lpstr>Putting Together</vt:lpstr>
      <vt:lpstr>Experiments Parameters</vt:lpstr>
      <vt:lpstr>Experiments Parameters</vt:lpstr>
      <vt:lpstr>Experimental Results</vt:lpstr>
      <vt:lpstr>Experimental Results</vt:lpstr>
      <vt:lpstr>Experimental Results</vt:lpstr>
      <vt:lpstr>Experimental Results</vt:lpstr>
      <vt:lpstr>Conclusion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Timing Analysis of Concurrent Programs Running on Shared Cache Multi-Cores</dc:title>
  <dc:creator/>
  <cp:lastModifiedBy>Jack</cp:lastModifiedBy>
  <cp:revision>432</cp:revision>
  <dcterms:created xsi:type="dcterms:W3CDTF">2006-08-16T00:00:00Z</dcterms:created>
  <dcterms:modified xsi:type="dcterms:W3CDTF">2011-11-24T18:10:55Z</dcterms:modified>
</cp:coreProperties>
</file>