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256" r:id="rId2"/>
    <p:sldId id="512" r:id="rId3"/>
    <p:sldId id="515" r:id="rId4"/>
    <p:sldId id="525" r:id="rId5"/>
    <p:sldId id="526" r:id="rId6"/>
    <p:sldId id="527" r:id="rId7"/>
    <p:sldId id="544" r:id="rId8"/>
    <p:sldId id="517" r:id="rId9"/>
    <p:sldId id="519" r:id="rId10"/>
    <p:sldId id="518" r:id="rId11"/>
    <p:sldId id="520" r:id="rId12"/>
    <p:sldId id="528" r:id="rId13"/>
    <p:sldId id="521" r:id="rId14"/>
    <p:sldId id="530" r:id="rId15"/>
    <p:sldId id="529" r:id="rId16"/>
    <p:sldId id="524" r:id="rId17"/>
    <p:sldId id="531" r:id="rId18"/>
    <p:sldId id="543" r:id="rId19"/>
    <p:sldId id="545" r:id="rId20"/>
    <p:sldId id="532" r:id="rId21"/>
    <p:sldId id="549" r:id="rId22"/>
    <p:sldId id="533" r:id="rId23"/>
    <p:sldId id="534" r:id="rId24"/>
    <p:sldId id="550" r:id="rId25"/>
    <p:sldId id="536" r:id="rId26"/>
    <p:sldId id="548" r:id="rId27"/>
    <p:sldId id="539" r:id="rId28"/>
    <p:sldId id="540" r:id="rId29"/>
    <p:sldId id="551" r:id="rId30"/>
    <p:sldId id="541" r:id="rId31"/>
    <p:sldId id="564" r:id="rId32"/>
    <p:sldId id="565" r:id="rId33"/>
    <p:sldId id="566" r:id="rId34"/>
    <p:sldId id="567" r:id="rId35"/>
    <p:sldId id="542" r:id="rId36"/>
    <p:sldId id="546" r:id="rId37"/>
    <p:sldId id="552" r:id="rId38"/>
    <p:sldId id="553" r:id="rId39"/>
    <p:sldId id="554" r:id="rId40"/>
    <p:sldId id="556" r:id="rId41"/>
    <p:sldId id="557" r:id="rId42"/>
    <p:sldId id="558" r:id="rId43"/>
    <p:sldId id="560" r:id="rId44"/>
    <p:sldId id="559" r:id="rId45"/>
    <p:sldId id="561" r:id="rId46"/>
    <p:sldId id="562" r:id="rId47"/>
    <p:sldId id="563" r:id="rId48"/>
  </p:sldIdLst>
  <p:sldSz cx="9144000" cy="6858000" type="screen4x3"/>
  <p:notesSz cx="6858000" cy="9144000"/>
  <p:defaultTextStyle>
    <a:defPPr>
      <a:defRPr lang="en-CA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BF214EA-474A-4334-A62F-9999E722DA2C}">
          <p14:sldIdLst>
            <p14:sldId id="256"/>
            <p14:sldId id="512"/>
            <p14:sldId id="515"/>
            <p14:sldId id="525"/>
            <p14:sldId id="526"/>
            <p14:sldId id="527"/>
            <p14:sldId id="544"/>
            <p14:sldId id="517"/>
            <p14:sldId id="519"/>
            <p14:sldId id="518"/>
            <p14:sldId id="520"/>
            <p14:sldId id="528"/>
            <p14:sldId id="521"/>
            <p14:sldId id="530"/>
            <p14:sldId id="529"/>
            <p14:sldId id="524"/>
            <p14:sldId id="531"/>
            <p14:sldId id="543"/>
            <p14:sldId id="545"/>
            <p14:sldId id="532"/>
            <p14:sldId id="549"/>
            <p14:sldId id="533"/>
            <p14:sldId id="534"/>
            <p14:sldId id="550"/>
            <p14:sldId id="536"/>
            <p14:sldId id="548"/>
            <p14:sldId id="539"/>
            <p14:sldId id="540"/>
            <p14:sldId id="551"/>
            <p14:sldId id="541"/>
            <p14:sldId id="564"/>
            <p14:sldId id="565"/>
            <p14:sldId id="566"/>
            <p14:sldId id="567"/>
            <p14:sldId id="542"/>
            <p14:sldId id="546"/>
            <p14:sldId id="552"/>
            <p14:sldId id="553"/>
            <p14:sldId id="554"/>
            <p14:sldId id="556"/>
            <p14:sldId id="557"/>
            <p14:sldId id="558"/>
            <p14:sldId id="560"/>
            <p14:sldId id="559"/>
            <p14:sldId id="561"/>
            <p14:sldId id="562"/>
            <p14:sldId id="56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23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88182" autoAdjust="0"/>
  </p:normalViewPr>
  <p:slideViewPr>
    <p:cSldViewPr snapToGrid="0" snapToObjects="1">
      <p:cViewPr>
        <p:scale>
          <a:sx n="100" d="100"/>
          <a:sy n="100" d="100"/>
        </p:scale>
        <p:origin x="-3536" y="-14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-318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D4B28-E48A-4072-9159-A2EA3DEAAE79}" type="datetimeFigureOut">
              <a:rPr lang="en-CA" smtClean="0"/>
              <a:t>11/16/11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E3BA49-2B02-4A24-9E99-FC23E1A79BE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8240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4390" y="1182415"/>
            <a:ext cx="7512410" cy="24180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40690" y="3684743"/>
            <a:ext cx="4966138" cy="1167524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780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004" y="0"/>
            <a:ext cx="8565158" cy="861237"/>
          </a:xfrm>
        </p:spPr>
        <p:txBody>
          <a:bodyPr/>
          <a:lstStyle>
            <a:lvl1pPr>
              <a:defRPr sz="3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956930"/>
            <a:ext cx="8565158" cy="5195157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8DA3D6-BA25-433F-A9BA-5036AE111D03}" type="datetime1">
              <a:rPr lang="en-CA" smtClean="0"/>
              <a:t>11/16/11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3082" y="6106559"/>
            <a:ext cx="966175" cy="365125"/>
          </a:xfrm>
        </p:spPr>
        <p:txBody>
          <a:bodyPr/>
          <a:lstStyle>
            <a:lvl1pPr>
              <a:defRPr/>
            </a:lvl1pPr>
          </a:lstStyle>
          <a:p>
            <a:fld id="{9E8281E7-ED26-4FDF-A81D-C63B5C4C571A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55008" y="5830349"/>
            <a:ext cx="2223083" cy="6434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0" y="861237"/>
            <a:ext cx="9144000" cy="4390"/>
          </a:xfrm>
          <a:prstGeom prst="line">
            <a:avLst/>
          </a:prstGeom>
          <a:ln w="12700" cmpd="sng">
            <a:solidFill>
              <a:srgbClr val="4A238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554196" y="6108700"/>
            <a:ext cx="966175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CA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898989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l"/>
            <a:r>
              <a:rPr lang="en-CA" dirty="0" smtClean="0"/>
              <a:t>/</a:t>
            </a:r>
            <a:r>
              <a:rPr lang="en-CA" baseline="0" dirty="0" smtClean="0"/>
              <a:t> </a:t>
            </a:r>
            <a:r>
              <a:rPr lang="en-CA" baseline="0" dirty="0" smtClean="0"/>
              <a:t>47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67215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690" y="3582278"/>
            <a:ext cx="4002689" cy="2204216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3723" y="1086070"/>
            <a:ext cx="7418553" cy="2364828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8589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1629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1629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0D0014-C320-4223-B3CF-C6D006A281E8}" type="datetime1">
              <a:rPr lang="en-CA" smtClean="0"/>
              <a:t>11/16/11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F0B6C9-74B1-4D63-A8AE-62FC058CA6E9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4679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5620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5620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DC0AF0-110E-402C-B9B4-1E65A5CAEB6F}" type="datetime1">
              <a:rPr lang="en-CA" smtClean="0"/>
              <a:t>11/16/11</a:t>
            </a:fld>
            <a:endParaRPr lang="en-C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67D0F1-AF9F-4725-A92B-88ECFB40C4B6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4335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42E1FA2-6918-4420-A423-A3AF65C20276}" type="datetime1">
              <a:rPr lang="en-CA" smtClean="0"/>
              <a:t>11/16/11</a:t>
            </a:fld>
            <a:endParaRPr lang="en-C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538026-329F-4D12-BF8A-D8C726627C77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5292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14AA4C-BE25-4A96-A1D0-57E82FB7B036}" type="datetime1">
              <a:rPr lang="en-CA" smtClean="0"/>
              <a:t>11/16/11</a:t>
            </a:fld>
            <a:endParaRPr lang="en-CA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AFE6E1-08A3-4AC1-B41C-052042F445A9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6747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4288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266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4F8E3F-6E57-4BF6-978F-E0A16BD28633}" type="datetime1">
              <a:rPr lang="en-CA" smtClean="0"/>
              <a:t>11/16/11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B9F9F8-463D-4CD6-95B9-B1C203882118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8887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599143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11318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165881"/>
            <a:ext cx="5486400" cy="37831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40AB6D-57E4-4157-A3AC-E721F379C44A}" type="datetime1">
              <a:rPr lang="en-CA" smtClean="0"/>
              <a:t>11/16/11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C2A06-1BFC-4AC4-9B35-69C76D4C2B0E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57151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CA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07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124200" y="6227763"/>
            <a:ext cx="2133600" cy="24606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C49CF754-CA6D-4F0F-A54C-6670EC127DB0}" type="datetime1">
              <a:rPr lang="en-CA" smtClean="0"/>
              <a:t>11/16/11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959475"/>
            <a:ext cx="3163888" cy="25717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00987" y="6089650"/>
            <a:ext cx="966175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898989"/>
                </a:solidFill>
              </a:defRPr>
            </a:lvl1pPr>
          </a:lstStyle>
          <a:p>
            <a:fld id="{3F60D685-141D-4225-82A7-0CA82435C400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04" r:id="rId2"/>
    <p:sldLayoutId id="2147483712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000" b="1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Relationship Id="rId3" Type="http://schemas.openxmlformats.org/officeDocument/2006/relationships/image" Target="../media/image17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ctrTitle"/>
          </p:nvPr>
        </p:nvSpPr>
        <p:spPr>
          <a:xfrm>
            <a:off x="1174750" y="1182688"/>
            <a:ext cx="7512050" cy="2417762"/>
          </a:xfrm>
        </p:spPr>
        <p:txBody>
          <a:bodyPr/>
          <a:lstStyle/>
          <a:p>
            <a:pPr eaLnBrk="1" hangingPunct="1"/>
            <a:r>
              <a:rPr lang="en-US" dirty="0" smtClean="0"/>
              <a:t>ECE 720T5 Fall 2011 </a:t>
            </a:r>
            <a:r>
              <a:rPr lang="en-US" dirty="0"/>
              <a:t> </a:t>
            </a:r>
            <a:r>
              <a:rPr lang="en-US" dirty="0" smtClean="0"/>
              <a:t>     Cyber-Physical Systems</a:t>
            </a:r>
          </a:p>
        </p:txBody>
      </p:sp>
      <p:sp>
        <p:nvSpPr>
          <p:cNvPr id="11267" name="Subtitle 2"/>
          <p:cNvSpPr>
            <a:spLocks noGrp="1"/>
          </p:cNvSpPr>
          <p:nvPr>
            <p:ph type="subTitle" idx="1"/>
          </p:nvPr>
        </p:nvSpPr>
        <p:spPr>
          <a:xfrm>
            <a:off x="3240088" y="3684588"/>
            <a:ext cx="4967287" cy="1168400"/>
          </a:xfrm>
        </p:spPr>
        <p:txBody>
          <a:bodyPr/>
          <a:lstStyle/>
          <a:p>
            <a:pPr eaLnBrk="1" hangingPunct="1"/>
            <a:r>
              <a:rPr lang="en-US" dirty="0" smtClean="0"/>
              <a:t>Rodolfo </a:t>
            </a:r>
            <a:r>
              <a:rPr lang="en-US" dirty="0" err="1" smtClean="0"/>
              <a:t>Pellizzoni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you model Wormhole Routing?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231" y="956930"/>
            <a:ext cx="8899769" cy="5195157"/>
          </a:xfrm>
        </p:spPr>
        <p:txBody>
          <a:bodyPr/>
          <a:lstStyle/>
          <a:p>
            <a:r>
              <a:rPr lang="en-US" dirty="0" smtClean="0"/>
              <a:t>Sure you can!</a:t>
            </a:r>
          </a:p>
          <a:p>
            <a:endParaRPr lang="en-US" dirty="0" smtClean="0"/>
          </a:p>
          <a:p>
            <a:r>
              <a:rPr lang="en-US" dirty="0" smtClean="0"/>
              <a:t>For a flow with K flits, simply assume there are K transactions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ssign artificially decreasing priorities to the K transactions to best model the precedence constraint among flits.</a:t>
            </a:r>
          </a:p>
          <a:p>
            <a:endParaRPr lang="en-US" dirty="0" smtClean="0"/>
          </a:p>
          <a:p>
            <a:r>
              <a:rPr lang="en-US" dirty="0" smtClean="0"/>
              <a:t>The problem is that response time analysis for transaction models do not take into account relations among different resources – can not take advantage of pipeline delay.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43928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Response Time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231" y="956930"/>
            <a:ext cx="8749931" cy="5514754"/>
          </a:xfrm>
        </p:spPr>
        <p:txBody>
          <a:bodyPr/>
          <a:lstStyle/>
          <a:p>
            <a:r>
              <a:rPr lang="en-US" sz="2200" dirty="0" smtClean="0"/>
              <a:t>Let’s focus on a single resource – note a flow might visit a resource multiple times.</a:t>
            </a:r>
          </a:p>
          <a:p>
            <a:r>
              <a:rPr lang="en-US" sz="2200" dirty="0" smtClean="0"/>
              <a:t>The worst-case is produced when a task for each interfering transaction is released at the critical instant after suffering worst-case jitter.</a:t>
            </a:r>
          </a:p>
          <a:p>
            <a:pPr lvl="1"/>
            <a:r>
              <a:rPr lang="en-US" sz="2200" dirty="0" smtClean="0"/>
              <a:t>Tasks activated before the critical instant are delayed (by jitter) until the critical instant if feasible</a:t>
            </a:r>
          </a:p>
          <a:p>
            <a:pPr lvl="1"/>
            <a:r>
              <a:rPr lang="en-US" sz="2200" dirty="0" smtClean="0"/>
              <a:t>Tasks activated after the critical instant suffer no jitter</a:t>
            </a:r>
          </a:p>
          <a:p>
            <a:r>
              <a:rPr lang="en-US" sz="2200" dirty="0" smtClean="0"/>
              <a:t>EDF: the task under analysis has deadline = to the deadline of any interfering task in the busy period</a:t>
            </a:r>
          </a:p>
          <a:p>
            <a:r>
              <a:rPr lang="en-US" sz="2200" dirty="0" smtClean="0"/>
              <a:t>RM: a task of the transaction under analysis is released at the critical instant</a:t>
            </a:r>
          </a:p>
          <a:p>
            <a:pPr lvl="1"/>
            <a:r>
              <a:rPr lang="en-US" sz="2200" dirty="0" smtClean="0"/>
              <a:t>Same assumptions for all other tasks of the transactions</a:t>
            </a:r>
          </a:p>
          <a:p>
            <a:pPr lvl="1"/>
            <a:r>
              <a:rPr lang="en-US" sz="2200" dirty="0" smtClean="0"/>
              <a:t>In both cases, we need to try out all possibilities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1883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Response Time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231" y="956930"/>
            <a:ext cx="8749931" cy="5514754"/>
          </a:xfrm>
        </p:spPr>
        <p:txBody>
          <a:bodyPr/>
          <a:lstStyle/>
          <a:p>
            <a:r>
              <a:rPr lang="en-US" dirty="0" smtClean="0"/>
              <a:t>Problem: the number of possible activation patterns is exponential</a:t>
            </a:r>
          </a:p>
          <a:p>
            <a:pPr lvl="1"/>
            <a:r>
              <a:rPr lang="en-US" dirty="0" smtClean="0"/>
              <a:t>For each interfering transaction, we can pick any task</a:t>
            </a:r>
          </a:p>
          <a:p>
            <a:pPr lvl="1"/>
            <a:r>
              <a:rPr lang="en-US" dirty="0" smtClean="0"/>
              <a:t>Hence the number of combinations is exponential in the number of transactions.</a:t>
            </a:r>
          </a:p>
          <a:p>
            <a:r>
              <a:rPr lang="en-US" dirty="0" smtClean="0"/>
              <a:t>Solution: compute a worst-case interference pattern over all possible starting tasks for a given interfering transaction.</a:t>
            </a:r>
          </a:p>
          <a:p>
            <a:r>
              <a:rPr lang="en-US" dirty="0" smtClean="0"/>
              <a:t>For the transaction under analysis we still analyze all possible patterns.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7746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13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004" y="1052147"/>
            <a:ext cx="4102100" cy="13562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672674"/>
            <a:ext cx="5120902" cy="36577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7743" y="3683001"/>
            <a:ext cx="3199667" cy="20387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02901" y="1738923"/>
            <a:ext cx="39368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Transaction under analysis: </a:t>
            </a:r>
          </a:p>
          <a:p>
            <a:r>
              <a:rPr lang="en-US" sz="2400" dirty="0" smtClean="0"/>
              <a:t>single task with C = 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51718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Tighter 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14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004" y="1052147"/>
            <a:ext cx="4102100" cy="13562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85439" y="1719997"/>
            <a:ext cx="31276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Key idea: use slanted </a:t>
            </a:r>
          </a:p>
          <a:p>
            <a:r>
              <a:rPr lang="en-US" sz="2400" dirty="0" smtClean="0"/>
              <a:t>stairs instead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57230"/>
            <a:ext cx="5217533" cy="3683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4092" y="3616569"/>
            <a:ext cx="3128976" cy="194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70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Removing Jitter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309" y="956930"/>
            <a:ext cx="8821614" cy="3800685"/>
          </a:xfrm>
        </p:spPr>
        <p:txBody>
          <a:bodyPr/>
          <a:lstStyle/>
          <a:p>
            <a:r>
              <a:rPr lang="en-US" dirty="0" smtClean="0"/>
              <a:t>Jitters introduce variability – increase w-case response time</a:t>
            </a:r>
          </a:p>
          <a:p>
            <a:r>
              <a:rPr lang="en-US" dirty="0" smtClean="0"/>
              <a:t>Alternative: time-trigger all tasks.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Start with offsets = cumulative computation times.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Compute worst-case response times.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Modify offsets.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Go back to step 2 until convergence or divergence</a:t>
            </a:r>
          </a:p>
          <a:p>
            <a:r>
              <a:rPr lang="en-US" dirty="0" smtClean="0"/>
              <a:t>However convergence is trickier now!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15</a:t>
            </a:fld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083" y="4855307"/>
            <a:ext cx="7311539" cy="114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46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Cyclic-Dynamic Offsets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20050" r="-20050"/>
          <a:stretch>
            <a:fillRect/>
          </a:stretch>
        </p:blipFill>
        <p:spPr>
          <a:xfrm>
            <a:off x="1161697" y="2910777"/>
            <a:ext cx="5588842" cy="338988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16</a:t>
            </a:fld>
            <a:endParaRPr lang="en-CA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56309" y="956930"/>
            <a:ext cx="8821614" cy="380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Response time can decrease as a result of modifying offsets.</a:t>
            </a:r>
          </a:p>
          <a:p>
            <a:pPr lvl="1"/>
            <a:r>
              <a:rPr lang="en-US" dirty="0" smtClean="0"/>
              <a:t>Always increasing as jitter increases</a:t>
            </a:r>
          </a:p>
          <a:p>
            <a:r>
              <a:rPr lang="en-US" dirty="0" smtClean="0"/>
              <a:t>We can prove that it is sufficient to check for limit cycles.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077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Pipeline Delay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17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5164"/>
            <a:ext cx="9144000" cy="475652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2004" y="956931"/>
            <a:ext cx="8565158" cy="465470"/>
          </a:xfrm>
        </p:spPr>
        <p:txBody>
          <a:bodyPr/>
          <a:lstStyle/>
          <a:p>
            <a:r>
              <a:rPr lang="en-US" dirty="0" smtClean="0"/>
              <a:t>T</a:t>
            </a:r>
            <a:r>
              <a:rPr lang="en-US" baseline="-25000" dirty="0" smtClean="0"/>
              <a:t>2</a:t>
            </a:r>
            <a:r>
              <a:rPr lang="en-US" dirty="0" smtClean="0"/>
              <a:t> higher priority. All </a:t>
            </a:r>
            <a:r>
              <a:rPr lang="en-US" dirty="0" err="1" smtClean="0"/>
              <a:t>Ctime</a:t>
            </a:r>
            <a:r>
              <a:rPr lang="en-US" dirty="0" smtClean="0"/>
              <a:t> = 1. With Jitter…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73200" y="2895600"/>
            <a:ext cx="7556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 = 0 </a:t>
            </a:r>
          </a:p>
          <a:p>
            <a:r>
              <a:rPr lang="en-US" dirty="0" smtClean="0"/>
              <a:t>R = 2 </a:t>
            </a:r>
          </a:p>
          <a:p>
            <a:r>
              <a:rPr lang="en-US" dirty="0" smtClean="0"/>
              <a:t>J = 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27800" y="3031530"/>
            <a:ext cx="8069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 = 2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 = 7!</a:t>
            </a:r>
          </a:p>
          <a:p>
            <a:r>
              <a:rPr lang="en-US" dirty="0" smtClean="0"/>
              <a:t>J = 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87800" y="2853730"/>
            <a:ext cx="7556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 = 1 </a:t>
            </a:r>
          </a:p>
          <a:p>
            <a:r>
              <a:rPr lang="en-US" dirty="0" smtClean="0"/>
              <a:t>R = 4</a:t>
            </a:r>
          </a:p>
          <a:p>
            <a:r>
              <a:rPr lang="en-US" dirty="0" smtClean="0"/>
              <a:t>J =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27800" y="5122748"/>
            <a:ext cx="8540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 = 4 </a:t>
            </a:r>
          </a:p>
          <a:p>
            <a:r>
              <a:rPr lang="en-US" dirty="0" smtClean="0"/>
              <a:t>R = 11</a:t>
            </a:r>
          </a:p>
          <a:p>
            <a:r>
              <a:rPr lang="en-US" dirty="0" smtClean="0"/>
              <a:t>J = 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87800" y="5183229"/>
            <a:ext cx="8711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 = 5 </a:t>
            </a:r>
          </a:p>
          <a:p>
            <a:r>
              <a:rPr lang="en-US" dirty="0" smtClean="0"/>
              <a:t>R = 13</a:t>
            </a:r>
          </a:p>
          <a:p>
            <a:r>
              <a:rPr lang="en-US" dirty="0" smtClean="0"/>
              <a:t>J = 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52500" y="5155688"/>
            <a:ext cx="8711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 = 6 </a:t>
            </a:r>
          </a:p>
          <a:p>
            <a:r>
              <a:rPr lang="en-US" dirty="0" smtClean="0"/>
              <a:t>R = 15</a:t>
            </a:r>
          </a:p>
          <a:p>
            <a:r>
              <a:rPr lang="en-US" dirty="0" smtClean="0"/>
              <a:t>J = 7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24800" y="3217748"/>
            <a:ext cx="7556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 = 3 </a:t>
            </a:r>
          </a:p>
          <a:p>
            <a:r>
              <a:rPr lang="en-US" dirty="0" smtClean="0"/>
              <a:t>R = 9</a:t>
            </a:r>
          </a:p>
          <a:p>
            <a:r>
              <a:rPr lang="en-US" dirty="0" smtClean="0"/>
              <a:t>J = 4</a:t>
            </a:r>
          </a:p>
        </p:txBody>
      </p:sp>
    </p:spTree>
    <p:extLst>
      <p:ext uri="{BB962C8B-B14F-4D97-AF65-F5344CB8AC3E}">
        <p14:creationId xmlns:p14="http://schemas.microsoft.com/office/powerpoint/2010/main" val="3329167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Pipeline Delay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18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5164"/>
            <a:ext cx="9144000" cy="475652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2004" y="956931"/>
            <a:ext cx="8565158" cy="465470"/>
          </a:xfrm>
        </p:spPr>
        <p:txBody>
          <a:bodyPr/>
          <a:lstStyle/>
          <a:p>
            <a:r>
              <a:rPr lang="en-US" dirty="0" smtClean="0"/>
              <a:t>T</a:t>
            </a:r>
            <a:r>
              <a:rPr lang="en-US" baseline="-25000" dirty="0" smtClean="0"/>
              <a:t>2</a:t>
            </a:r>
            <a:r>
              <a:rPr lang="en-US" dirty="0" smtClean="0"/>
              <a:t> higher priority. All </a:t>
            </a:r>
            <a:r>
              <a:rPr lang="en-US" dirty="0" err="1" smtClean="0"/>
              <a:t>Ctime</a:t>
            </a:r>
            <a:r>
              <a:rPr lang="en-US" dirty="0" smtClean="0"/>
              <a:t> = 1. With Offsets…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73200" y="2895600"/>
            <a:ext cx="755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 = 0 </a:t>
            </a:r>
          </a:p>
          <a:p>
            <a:r>
              <a:rPr lang="en-US" dirty="0" smtClean="0"/>
              <a:t>R = 2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27800" y="3031530"/>
            <a:ext cx="7556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 = 4 </a:t>
            </a:r>
          </a:p>
          <a:p>
            <a:r>
              <a:rPr lang="en-US" dirty="0" smtClean="0"/>
              <a:t>R = 6</a:t>
            </a:r>
          </a:p>
          <a:p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3987800" y="2853730"/>
            <a:ext cx="755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 = 2 </a:t>
            </a:r>
          </a:p>
          <a:p>
            <a:r>
              <a:rPr lang="en-US" dirty="0" smtClean="0"/>
              <a:t>R = 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27800" y="5122748"/>
            <a:ext cx="871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 = 8 </a:t>
            </a:r>
          </a:p>
          <a:p>
            <a:r>
              <a:rPr lang="en-US" dirty="0" smtClean="0"/>
              <a:t>R = 10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87800" y="5183229"/>
            <a:ext cx="8840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 = 10 </a:t>
            </a:r>
          </a:p>
          <a:p>
            <a:r>
              <a:rPr lang="en-US" dirty="0" smtClean="0"/>
              <a:t>R = 12</a:t>
            </a:r>
          </a:p>
          <a:p>
            <a:endParaRPr lang="en-US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1452500" y="5155688"/>
            <a:ext cx="8840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 = 12 </a:t>
            </a:r>
          </a:p>
          <a:p>
            <a:r>
              <a:rPr lang="en-US" dirty="0" smtClean="0"/>
              <a:t>R = 14</a:t>
            </a:r>
          </a:p>
          <a:p>
            <a:endParaRPr lang="en-US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7924800" y="3217748"/>
            <a:ext cx="7556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 = 6 </a:t>
            </a:r>
          </a:p>
          <a:p>
            <a:r>
              <a:rPr lang="en-US" dirty="0" smtClean="0"/>
              <a:t>R = 8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73828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Delay Calculus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3213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600" dirty="0" smtClean="0"/>
              <a:t>Topic Today: End-To-End Analysis</a:t>
            </a:r>
            <a:endParaRPr lang="en-C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154" y="861237"/>
            <a:ext cx="8662008" cy="3507608"/>
          </a:xfrm>
        </p:spPr>
        <p:txBody>
          <a:bodyPr/>
          <a:lstStyle/>
          <a:p>
            <a:r>
              <a:rPr lang="en-CA" dirty="0" smtClean="0"/>
              <a:t>HW platform comprises multiple resources</a:t>
            </a:r>
          </a:p>
          <a:p>
            <a:pPr lvl="1"/>
            <a:r>
              <a:rPr lang="en-CA" dirty="0" smtClean="0"/>
              <a:t>Processing Elements</a:t>
            </a:r>
          </a:p>
          <a:p>
            <a:pPr lvl="1"/>
            <a:r>
              <a:rPr lang="en-CA" dirty="0" smtClean="0"/>
              <a:t>Communication Links</a:t>
            </a:r>
          </a:p>
          <a:p>
            <a:r>
              <a:rPr lang="en-CA" dirty="0" smtClean="0"/>
              <a:t>SW model consists of multiple independent </a:t>
            </a:r>
            <a:r>
              <a:rPr lang="en-CA" u="sng" dirty="0" smtClean="0"/>
              <a:t>flows</a:t>
            </a:r>
            <a:r>
              <a:rPr lang="en-CA" dirty="0" smtClean="0"/>
              <a:t> or </a:t>
            </a:r>
            <a:r>
              <a:rPr lang="en-CA" u="sng" dirty="0" smtClean="0"/>
              <a:t>transactions</a:t>
            </a:r>
          </a:p>
          <a:p>
            <a:pPr lvl="1"/>
            <a:r>
              <a:rPr lang="en-CA" dirty="0" smtClean="0"/>
              <a:t>Each flow traverses a fixed sequence of resources</a:t>
            </a:r>
          </a:p>
          <a:p>
            <a:pPr lvl="1"/>
            <a:r>
              <a:rPr lang="en-CA" dirty="0" smtClean="0"/>
              <a:t>Task = flow execution on one resource</a:t>
            </a:r>
          </a:p>
          <a:p>
            <a:pPr lvl="1"/>
            <a:r>
              <a:rPr lang="en-CA" dirty="0" smtClean="0"/>
              <a:t>We are interested in computing its end-to-end delay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</a:t>
            </a:fld>
            <a:endParaRPr lang="en-CA" dirty="0"/>
          </a:p>
        </p:txBody>
      </p:sp>
      <p:sp>
        <p:nvSpPr>
          <p:cNvPr id="5" name="Rectangle 4"/>
          <p:cNvSpPr/>
          <p:nvPr/>
        </p:nvSpPr>
        <p:spPr>
          <a:xfrm>
            <a:off x="685800" y="4846544"/>
            <a:ext cx="13716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743200" y="4846544"/>
            <a:ext cx="14478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953000" y="4846544"/>
            <a:ext cx="14478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086600" y="4846544"/>
            <a:ext cx="14478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  <a:r>
              <a:rPr lang="en-US" dirty="0" smtClean="0"/>
              <a:t>4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393462" y="4464538"/>
            <a:ext cx="9769" cy="7229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393462" y="5187462"/>
            <a:ext cx="64737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8867162" y="4464538"/>
            <a:ext cx="0" cy="7229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385923" y="4366846"/>
            <a:ext cx="334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</a:t>
            </a:r>
            <a:r>
              <a:rPr lang="en-US" baseline="-25000" dirty="0" smtClean="0">
                <a:solidFill>
                  <a:srgbClr val="FF0000"/>
                </a:solidFill>
              </a:rPr>
              <a:t>1</a:t>
            </a:r>
            <a:endParaRPr lang="en-US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661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Delay Calculus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56930"/>
            <a:ext cx="9144000" cy="5195157"/>
          </a:xfrm>
        </p:spPr>
        <p:txBody>
          <a:bodyPr/>
          <a:lstStyle/>
          <a:p>
            <a:r>
              <a:rPr lang="en-CA" u="sng" dirty="0" smtClean="0"/>
              <a:t>End-To-End Delay Analysis of Distributed Systems with Cycles in the Task Graph</a:t>
            </a:r>
          </a:p>
          <a:p>
            <a:r>
              <a:rPr lang="en-CA" dirty="0" smtClean="0"/>
              <a:t>System Model:</a:t>
            </a:r>
          </a:p>
          <a:p>
            <a:pPr lvl="1"/>
            <a:r>
              <a:rPr lang="en-CA" dirty="0" smtClean="0"/>
              <a:t>Aperiodic flows (each called a job)</a:t>
            </a:r>
          </a:p>
          <a:p>
            <a:pPr lvl="1"/>
            <a:r>
              <a:rPr lang="en-CA" dirty="0" smtClean="0"/>
              <a:t>Each job has the same fixed priority on all resources (nodes)</a:t>
            </a:r>
          </a:p>
          <a:p>
            <a:pPr lvl="1"/>
            <a:r>
              <a:rPr lang="en-CA" dirty="0" smtClean="0"/>
              <a:t>Arbitrary path through nodes (stages) – can include cycles</a:t>
            </a:r>
          </a:p>
          <a:p>
            <a:pPr lvl="1"/>
            <a:r>
              <a:rPr lang="en-CA" dirty="0" smtClean="0"/>
              <a:t>Each stage can have a different computation time</a:t>
            </a:r>
          </a:p>
          <a:p>
            <a:pPr marL="0" indent="0">
              <a:buNone/>
            </a:pPr>
            <a:endParaRPr lang="en-CA" dirty="0" smtClean="0"/>
          </a:p>
          <a:p>
            <a:r>
              <a:rPr lang="en-CA" dirty="0" smtClean="0"/>
              <a:t>How to model worm-hole routing</a:t>
            </a:r>
          </a:p>
          <a:p>
            <a:pPr lvl="1"/>
            <a:r>
              <a:rPr lang="en-CA" dirty="0" smtClean="0"/>
              <a:t>Use one job for each flit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111252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Break the Cycles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956929"/>
            <a:ext cx="8232396" cy="2844223"/>
          </a:xfrm>
        </p:spPr>
        <p:txBody>
          <a:bodyPr/>
          <a:lstStyle/>
          <a:p>
            <a:r>
              <a:rPr lang="en-US" dirty="0" smtClean="0"/>
              <a:t>f</a:t>
            </a:r>
            <a:r>
              <a:rPr lang="en-US" baseline="-25000" dirty="0" smtClean="0"/>
              <a:t>1</a:t>
            </a:r>
            <a:r>
              <a:rPr lang="en-US" dirty="0" smtClean="0"/>
              <a:t> lowest-priority flow under analysis</a:t>
            </a:r>
          </a:p>
          <a:p>
            <a:r>
              <a:rPr lang="en-US" dirty="0"/>
              <a:t>f</a:t>
            </a:r>
            <a:r>
              <a:rPr lang="en-US" baseline="-25000" dirty="0" smtClean="0"/>
              <a:t>2</a:t>
            </a:r>
            <a:r>
              <a:rPr lang="en-US" dirty="0" smtClean="0"/>
              <a:t> is broken into two non-cyclic </a:t>
            </a:r>
            <a:r>
              <a:rPr lang="en-US" u="sng" dirty="0" smtClean="0"/>
              <a:t>folds</a:t>
            </a:r>
            <a:r>
              <a:rPr lang="en-US" dirty="0" smtClean="0"/>
              <a:t>:                                 (1, 2, 3) and (2, 3, 4) </a:t>
            </a:r>
          </a:p>
          <a:p>
            <a:r>
              <a:rPr lang="en-US" dirty="0" smtClean="0"/>
              <a:t>The two </a:t>
            </a:r>
            <a:r>
              <a:rPr lang="en-US" u="sng" dirty="0" smtClean="0"/>
              <a:t>segments</a:t>
            </a:r>
            <a:r>
              <a:rPr lang="en-US" dirty="0" smtClean="0"/>
              <a:t> that overlaps with f</a:t>
            </a:r>
            <a:r>
              <a:rPr lang="en-US" baseline="-25000" dirty="0" smtClean="0"/>
              <a:t>1</a:t>
            </a:r>
            <a:r>
              <a:rPr lang="en-US" dirty="0" smtClean="0"/>
              <a:t> are:                  (1, 2, 3) and (2, 3)</a:t>
            </a:r>
          </a:p>
          <a:p>
            <a:r>
              <a:rPr lang="en-US" dirty="0" smtClean="0"/>
              <a:t>Solution: consider f</a:t>
            </a:r>
            <a:r>
              <a:rPr lang="en-US" baseline="-25000" dirty="0" smtClean="0"/>
              <a:t>1(1, 2, 3) </a:t>
            </a:r>
            <a:r>
              <a:rPr lang="en-US" dirty="0" smtClean="0"/>
              <a:t>and f</a:t>
            </a:r>
            <a:r>
              <a:rPr lang="en-US" baseline="-25000" dirty="0" smtClean="0"/>
              <a:t>1(2,3) </a:t>
            </a:r>
            <a:r>
              <a:rPr lang="en-US" dirty="0" smtClean="0"/>
              <a:t>as separate flows.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21</a:t>
            </a:fld>
            <a:endParaRPr lang="en-CA" dirty="0"/>
          </a:p>
        </p:txBody>
      </p:sp>
      <p:sp>
        <p:nvSpPr>
          <p:cNvPr id="5" name="Rectangle 4"/>
          <p:cNvSpPr/>
          <p:nvPr/>
        </p:nvSpPr>
        <p:spPr>
          <a:xfrm>
            <a:off x="685800" y="4846544"/>
            <a:ext cx="13716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743200" y="4846544"/>
            <a:ext cx="14478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953000" y="4846544"/>
            <a:ext cx="14478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086600" y="4846544"/>
            <a:ext cx="14478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  <a:r>
              <a:rPr lang="en-US" dirty="0" smtClean="0"/>
              <a:t>4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02004" y="5021358"/>
            <a:ext cx="643876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02004" y="3985819"/>
            <a:ext cx="0" cy="103553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740769" y="4093253"/>
            <a:ext cx="0" cy="94465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11066" y="5476632"/>
            <a:ext cx="6229703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511066" y="5476632"/>
            <a:ext cx="0" cy="62992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740769" y="5476632"/>
            <a:ext cx="0" cy="62992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02004" y="3801153"/>
            <a:ext cx="334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8608" y="5921893"/>
            <a:ext cx="334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f</a:t>
            </a:r>
            <a:r>
              <a:rPr lang="en-US" baseline="-25000" dirty="0">
                <a:solidFill>
                  <a:srgbClr val="008000"/>
                </a:solidFill>
              </a:rPr>
              <a:t>1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406533" y="5187462"/>
            <a:ext cx="6460629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2406533" y="4109806"/>
            <a:ext cx="431433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406533" y="4093253"/>
            <a:ext cx="0" cy="109420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95443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Types of Interfering Flows</a:t>
            </a:r>
            <a:endParaRPr lang="en-C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32785" b="-32785"/>
          <a:stretch>
            <a:fillRect/>
          </a:stretch>
        </p:blipFill>
        <p:spPr>
          <a:xfrm>
            <a:off x="1473200" y="1636758"/>
            <a:ext cx="5882662" cy="356810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397889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Execution Trace</a:t>
            </a:r>
            <a:endParaRPr lang="en-C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7624" r="-7624"/>
          <a:stretch>
            <a:fillRect/>
          </a:stretch>
        </p:blipFill>
        <p:spPr>
          <a:xfrm>
            <a:off x="302004" y="2059497"/>
            <a:ext cx="7274290" cy="441218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23</a:t>
            </a:fld>
            <a:endParaRPr lang="en-CA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02004" y="956929"/>
            <a:ext cx="8565158" cy="2844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Earliest trace: earliest job finishing time on each stage such that there is no idle time at the end.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4129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Delay Bounds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Each cross-flow segment and reserve-flow segment contributes one stage computation time to the earliest trace</a:t>
            </a:r>
          </a:p>
          <a:p>
            <a:r>
              <a:rPr lang="en-CA" dirty="0" smtClean="0"/>
              <a:t>What about forward flows?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24</a:t>
            </a:fld>
            <a:endParaRPr lang="en-CA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945009" y="3406696"/>
            <a:ext cx="7170291" cy="12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69113" y="3075464"/>
            <a:ext cx="46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S1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45009" y="3075464"/>
            <a:ext cx="1104900" cy="331232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10" name="Rectangle 9"/>
          <p:cNvSpPr/>
          <p:nvPr/>
        </p:nvSpPr>
        <p:spPr>
          <a:xfrm>
            <a:off x="2049909" y="3075464"/>
            <a:ext cx="1104900" cy="33123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11" name="Rectangle 10"/>
          <p:cNvSpPr/>
          <p:nvPr/>
        </p:nvSpPr>
        <p:spPr>
          <a:xfrm>
            <a:off x="3154809" y="3075464"/>
            <a:ext cx="127000" cy="331232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945009" y="4232196"/>
            <a:ext cx="7170291" cy="12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69113" y="3900964"/>
            <a:ext cx="46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S2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259709" y="3900964"/>
            <a:ext cx="952500" cy="343932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16" name="Rectangle 15"/>
          <p:cNvSpPr/>
          <p:nvPr/>
        </p:nvSpPr>
        <p:spPr>
          <a:xfrm>
            <a:off x="3154809" y="3900964"/>
            <a:ext cx="1104900" cy="33123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945009" y="5095796"/>
            <a:ext cx="7170291" cy="12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69113" y="4764564"/>
            <a:ext cx="46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S3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4259709" y="4777264"/>
            <a:ext cx="1104900" cy="33123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945009" y="6048296"/>
            <a:ext cx="717029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69113" y="5704364"/>
            <a:ext cx="46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S4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5364609" y="5704364"/>
            <a:ext cx="1104900" cy="33123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32" name="Rectangle 31"/>
          <p:cNvSpPr/>
          <p:nvPr/>
        </p:nvSpPr>
        <p:spPr>
          <a:xfrm>
            <a:off x="5364608" y="4777264"/>
            <a:ext cx="1315591" cy="331232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33" name="Rectangle 32"/>
          <p:cNvSpPr/>
          <p:nvPr/>
        </p:nvSpPr>
        <p:spPr>
          <a:xfrm>
            <a:off x="6687690" y="5691664"/>
            <a:ext cx="1249809" cy="343932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5" name="TextBox 4"/>
          <p:cNvSpPr txBox="1"/>
          <p:nvPr/>
        </p:nvSpPr>
        <p:spPr>
          <a:xfrm>
            <a:off x="1472400" y="4414461"/>
            <a:ext cx="20924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/>
              <a:t>2</a:t>
            </a:r>
            <a:r>
              <a:rPr lang="en-US" dirty="0" smtClean="0"/>
              <a:t> on the last stage </a:t>
            </a:r>
            <a:endParaRPr lang="en-US" dirty="0"/>
          </a:p>
          <a:p>
            <a:r>
              <a:rPr lang="en-US" dirty="0" smtClean="0"/>
              <a:t>it delays f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cxnSp>
        <p:nvCxnSpPr>
          <p:cNvPr id="12" name="Straight Arrow Connector 11"/>
          <p:cNvCxnSpPr>
            <a:stCxn id="5" idx="3"/>
          </p:cNvCxnSpPr>
          <p:nvPr/>
        </p:nvCxnSpPr>
        <p:spPr>
          <a:xfrm>
            <a:off x="3564852" y="4737627"/>
            <a:ext cx="588048" cy="1645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12292" y="2415064"/>
            <a:ext cx="3310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/>
              <a:t>2</a:t>
            </a:r>
            <a:r>
              <a:rPr lang="en-US" dirty="0" smtClean="0"/>
              <a:t> preempting lower-priority job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1935609" y="2784396"/>
            <a:ext cx="236091" cy="2910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212209" y="2408556"/>
            <a:ext cx="3072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</a:t>
            </a:r>
            <a:r>
              <a:rPr lang="en-US" dirty="0" smtClean="0"/>
              <a:t>ne execution of the longest</a:t>
            </a:r>
            <a:endParaRPr lang="en-US" baseline="-25000" dirty="0" smtClean="0"/>
          </a:p>
          <a:p>
            <a:r>
              <a:rPr lang="en-US" dirty="0"/>
              <a:t>j</a:t>
            </a:r>
            <a:r>
              <a:rPr lang="en-US" dirty="0" smtClean="0"/>
              <a:t>ob on each stage</a:t>
            </a:r>
          </a:p>
        </p:txBody>
      </p:sp>
      <p:cxnSp>
        <p:nvCxnSpPr>
          <p:cNvPr id="39" name="Straight Arrow Connector 38"/>
          <p:cNvCxnSpPr>
            <a:stCxn id="37" idx="1"/>
            <a:endCxn id="11" idx="3"/>
          </p:cNvCxnSpPr>
          <p:nvPr/>
        </p:nvCxnSpPr>
        <p:spPr>
          <a:xfrm flipH="1">
            <a:off x="3281809" y="2731722"/>
            <a:ext cx="1930400" cy="5093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3924300" y="2882900"/>
            <a:ext cx="1287909" cy="1018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5702300" y="3054887"/>
            <a:ext cx="215900" cy="16827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endCxn id="33" idx="0"/>
          </p:cNvCxnSpPr>
          <p:nvPr/>
        </p:nvCxnSpPr>
        <p:spPr>
          <a:xfrm>
            <a:off x="6261100" y="3054887"/>
            <a:ext cx="1051495" cy="26367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75296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Delay Bounds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956931"/>
            <a:ext cx="8565158" cy="3361070"/>
          </a:xfrm>
        </p:spPr>
        <p:txBody>
          <a:bodyPr/>
          <a:lstStyle/>
          <a:p>
            <a:endParaRPr lang="en-CA" dirty="0" smtClean="0"/>
          </a:p>
          <a:p>
            <a:r>
              <a:rPr lang="en-CA" dirty="0" err="1" smtClean="0"/>
              <a:t>Preemptive</a:t>
            </a:r>
            <a:r>
              <a:rPr lang="en-CA" dirty="0" smtClean="0"/>
              <a:t> Case:</a:t>
            </a:r>
          </a:p>
          <a:p>
            <a:endParaRPr lang="en-CA" dirty="0"/>
          </a:p>
          <a:p>
            <a:endParaRPr lang="en-CA" dirty="0" smtClean="0"/>
          </a:p>
          <a:p>
            <a:pPr marL="0" indent="0">
              <a:buNone/>
            </a:pPr>
            <a:endParaRPr lang="en-CA" dirty="0"/>
          </a:p>
          <a:p>
            <a:r>
              <a:rPr lang="en-CA" dirty="0" smtClean="0"/>
              <a:t>Non-</a:t>
            </a:r>
            <a:r>
              <a:rPr lang="en-CA" dirty="0" err="1" smtClean="0"/>
              <a:t>Preemptive</a:t>
            </a:r>
            <a:r>
              <a:rPr lang="en-CA" dirty="0" smtClean="0"/>
              <a:t> Case: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25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1917699"/>
            <a:ext cx="7645400" cy="9361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266" y="3409863"/>
            <a:ext cx="7802991" cy="19583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63252" y="956930"/>
            <a:ext cx="2879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 max executions for each </a:t>
            </a:r>
          </a:p>
          <a:p>
            <a:r>
              <a:rPr lang="en-US" dirty="0"/>
              <a:t>h</a:t>
            </a:r>
            <a:r>
              <a:rPr lang="en-US" dirty="0" smtClean="0"/>
              <a:t>igher priority segment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383224" y="1261728"/>
            <a:ext cx="1672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Max exec time</a:t>
            </a:r>
          </a:p>
          <a:p>
            <a:r>
              <a:rPr lang="en-US" dirty="0" smtClean="0"/>
              <a:t>for each stage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711700" y="1603261"/>
            <a:ext cx="317500" cy="4287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7673082" y="1908059"/>
            <a:ext cx="366820" cy="2509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0" y="5317460"/>
            <a:ext cx="27633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preemption means</a:t>
            </a:r>
          </a:p>
          <a:p>
            <a:r>
              <a:rPr lang="en-US" dirty="0"/>
              <a:t>o</a:t>
            </a:r>
            <a:r>
              <a:rPr lang="en-US" dirty="0" smtClean="0"/>
              <a:t>ne max execution for</a:t>
            </a:r>
          </a:p>
          <a:p>
            <a:r>
              <a:rPr lang="en-US" dirty="0"/>
              <a:t>h</a:t>
            </a:r>
            <a:r>
              <a:rPr lang="en-US" dirty="0" smtClean="0"/>
              <a:t>igher priority segment…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173274" y="5295009"/>
            <a:ext cx="33409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 but we have to pay one</a:t>
            </a:r>
          </a:p>
          <a:p>
            <a:r>
              <a:rPr lang="en-US" dirty="0"/>
              <a:t>m</a:t>
            </a:r>
            <a:r>
              <a:rPr lang="en-US" dirty="0" smtClean="0"/>
              <a:t>ax execution of blocking time </a:t>
            </a:r>
          </a:p>
          <a:p>
            <a:r>
              <a:rPr lang="en-US" dirty="0"/>
              <a:t>o</a:t>
            </a:r>
            <a:r>
              <a:rPr lang="en-US" dirty="0" smtClean="0"/>
              <a:t>n each stage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117600" y="4521200"/>
            <a:ext cx="1371600" cy="7962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4" idx="1"/>
          </p:cNvCxnSpPr>
          <p:nvPr/>
        </p:nvCxnSpPr>
        <p:spPr>
          <a:xfrm flipH="1" flipV="1">
            <a:off x="4279900" y="5295010"/>
            <a:ext cx="893374" cy="4616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83441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Pipeline Delay - </a:t>
            </a:r>
            <a:r>
              <a:rPr lang="en-CA" dirty="0" err="1" smtClean="0"/>
              <a:t>Preemptive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26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5164"/>
            <a:ext cx="9144000" cy="475652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2004" y="956931"/>
            <a:ext cx="8565158" cy="465470"/>
          </a:xfrm>
        </p:spPr>
        <p:txBody>
          <a:bodyPr/>
          <a:lstStyle/>
          <a:p>
            <a:r>
              <a:rPr lang="en-US" dirty="0" smtClean="0"/>
              <a:t>T</a:t>
            </a:r>
            <a:r>
              <a:rPr lang="en-US" baseline="-25000" dirty="0" smtClean="0"/>
              <a:t>2</a:t>
            </a:r>
            <a:r>
              <a:rPr lang="en-US" dirty="0" smtClean="0"/>
              <a:t> higher priority. All </a:t>
            </a:r>
            <a:r>
              <a:rPr lang="en-US" dirty="0" err="1" smtClean="0"/>
              <a:t>Ctime</a:t>
            </a:r>
            <a:r>
              <a:rPr lang="en-US" dirty="0" smtClean="0"/>
              <a:t> = 1. T</a:t>
            </a:r>
            <a:r>
              <a:rPr lang="en-US" baseline="-25000" dirty="0" smtClean="0"/>
              <a:t>1</a:t>
            </a:r>
            <a:r>
              <a:rPr lang="en-US" dirty="0" smtClean="0"/>
              <a:t> response time = 9.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1575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The Periodic Case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Now assume jobs are produced by periodic activations…</a:t>
            </a:r>
          </a:p>
          <a:p>
            <a:r>
              <a:rPr lang="en-CA" dirty="0" smtClean="0"/>
              <a:t>Trick: reduce cyclic system to an equivalent uniprocessor system. For </a:t>
            </a:r>
            <a:r>
              <a:rPr lang="en-CA" dirty="0" err="1" smtClean="0"/>
              <a:t>preemptive</a:t>
            </a:r>
            <a:r>
              <a:rPr lang="en-CA" dirty="0" smtClean="0"/>
              <a:t> case:</a:t>
            </a:r>
          </a:p>
          <a:p>
            <a:pPr lvl="1"/>
            <a:r>
              <a:rPr lang="en-CA" dirty="0" smtClean="0"/>
              <a:t>Replace each segment with a periodic task with </a:t>
            </a:r>
            <a:r>
              <a:rPr lang="en-CA" dirty="0" err="1" smtClean="0"/>
              <a:t>ctime</a:t>
            </a:r>
            <a:r>
              <a:rPr lang="en-CA" dirty="0" smtClean="0"/>
              <a:t> = </a:t>
            </a:r>
          </a:p>
          <a:p>
            <a:pPr lvl="1"/>
            <a:endParaRPr lang="en-CA" dirty="0"/>
          </a:p>
          <a:p>
            <a:pPr lvl="1"/>
            <a:endParaRPr lang="en-CA" dirty="0" smtClean="0"/>
          </a:p>
          <a:p>
            <a:pPr lvl="1"/>
            <a:r>
              <a:rPr lang="en-CA" dirty="0" smtClean="0"/>
              <a:t>Replace the flow under analysis with a task with </a:t>
            </a:r>
            <a:r>
              <a:rPr lang="en-CA" dirty="0" err="1" smtClean="0"/>
              <a:t>ctime</a:t>
            </a:r>
            <a:r>
              <a:rPr lang="en-CA" dirty="0" smtClean="0"/>
              <a:t> =</a:t>
            </a:r>
          </a:p>
          <a:p>
            <a:pPr lvl="1"/>
            <a:endParaRPr lang="en-CA" dirty="0"/>
          </a:p>
          <a:p>
            <a:pPr marL="0" indent="0">
              <a:buNone/>
            </a:pPr>
            <a:endParaRPr lang="en-CA" dirty="0"/>
          </a:p>
          <a:p>
            <a:r>
              <a:rPr lang="en-CA" dirty="0" err="1" smtClean="0"/>
              <a:t>Schedulability</a:t>
            </a:r>
            <a:r>
              <a:rPr lang="en-CA" dirty="0" smtClean="0"/>
              <a:t> can then be checked with any uniprocessor test (utilization bound, response time analysis).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27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00" y="2489199"/>
            <a:ext cx="1143000" cy="8312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300" y="3987800"/>
            <a:ext cx="1562100" cy="75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3701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Transitive Delay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1058530"/>
            <a:ext cx="8565158" cy="2078370"/>
          </a:xfrm>
        </p:spPr>
        <p:txBody>
          <a:bodyPr/>
          <a:lstStyle/>
          <a:p>
            <a:r>
              <a:rPr lang="en-CA" dirty="0" smtClean="0"/>
              <a:t>All </a:t>
            </a:r>
            <a:r>
              <a:rPr lang="en-CA" dirty="0" err="1" smtClean="0"/>
              <a:t>Ctime</a:t>
            </a:r>
            <a:r>
              <a:rPr lang="en-CA" dirty="0" smtClean="0"/>
              <a:t> = 1, non-</a:t>
            </a:r>
            <a:r>
              <a:rPr lang="en-CA" dirty="0" err="1" smtClean="0"/>
              <a:t>preemptive</a:t>
            </a:r>
            <a:r>
              <a:rPr lang="en-CA" dirty="0" smtClean="0"/>
              <a:t>.</a:t>
            </a:r>
          </a:p>
          <a:p>
            <a:r>
              <a:rPr lang="en-CA" dirty="0" smtClean="0"/>
              <a:t>Let’s assume T</a:t>
            </a:r>
            <a:r>
              <a:rPr lang="en-CA" baseline="-25000" dirty="0" smtClean="0"/>
              <a:t>2</a:t>
            </a:r>
            <a:r>
              <a:rPr lang="en-CA" dirty="0" smtClean="0"/>
              <a:t> = T</a:t>
            </a:r>
            <a:r>
              <a:rPr lang="en-CA" baseline="-25000" dirty="0" smtClean="0"/>
              <a:t>3</a:t>
            </a:r>
            <a:r>
              <a:rPr lang="en-CA" dirty="0" smtClean="0"/>
              <a:t> = 2, deadline = period.</a:t>
            </a:r>
          </a:p>
          <a:p>
            <a:r>
              <a:rPr lang="en-CA" dirty="0" smtClean="0"/>
              <a:t>Then U</a:t>
            </a:r>
            <a:r>
              <a:rPr lang="en-CA" baseline="-25000" dirty="0" smtClean="0"/>
              <a:t>2</a:t>
            </a:r>
            <a:r>
              <a:rPr lang="en-CA" dirty="0" smtClean="0"/>
              <a:t> = ½, U</a:t>
            </a:r>
            <a:r>
              <a:rPr lang="en-CA" baseline="-25000" dirty="0" smtClean="0"/>
              <a:t>3 </a:t>
            </a:r>
            <a:r>
              <a:rPr lang="en-CA" dirty="0" smtClean="0"/>
              <a:t>= </a:t>
            </a:r>
            <a:r>
              <a:rPr lang="en-CA" dirty="0"/>
              <a:t>½ </a:t>
            </a:r>
            <a:r>
              <a:rPr lang="en-CA" dirty="0" smtClean="0"/>
              <a:t>and the system is not schedulable…</a:t>
            </a:r>
          </a:p>
          <a:p>
            <a:r>
              <a:rPr lang="en-CA" dirty="0" smtClean="0"/>
              <a:t>In reality the worst-case response time of f</a:t>
            </a:r>
            <a:r>
              <a:rPr lang="en-CA" baseline="-25000" dirty="0" smtClean="0"/>
              <a:t>1</a:t>
            </a:r>
            <a:r>
              <a:rPr lang="en-CA" dirty="0" smtClean="0"/>
              <a:t> is 4.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28</a:t>
            </a:fld>
            <a:endParaRPr lang="en-CA" dirty="0"/>
          </a:p>
        </p:txBody>
      </p:sp>
      <p:sp>
        <p:nvSpPr>
          <p:cNvPr id="6" name="Rectangle 5"/>
          <p:cNvSpPr/>
          <p:nvPr/>
        </p:nvSpPr>
        <p:spPr>
          <a:xfrm>
            <a:off x="2482917" y="4548556"/>
            <a:ext cx="14478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S1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692717" y="4548556"/>
            <a:ext cx="14478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S2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908621" y="4889262"/>
            <a:ext cx="481865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908621" y="3867611"/>
            <a:ext cx="0" cy="103553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727279" y="3853723"/>
            <a:ext cx="0" cy="103553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746031" y="5164968"/>
            <a:ext cx="2534003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746031" y="5178644"/>
            <a:ext cx="0" cy="62992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280034" y="5164968"/>
            <a:ext cx="0" cy="62992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908621" y="3682945"/>
            <a:ext cx="334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</a:t>
            </a:r>
            <a:r>
              <a:rPr lang="en-US" baseline="-25000" dirty="0" smtClean="0">
                <a:solidFill>
                  <a:srgbClr val="FF0000"/>
                </a:solidFill>
              </a:rPr>
              <a:t>1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46031" y="5623905"/>
            <a:ext cx="334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f</a:t>
            </a:r>
            <a:r>
              <a:rPr lang="en-US" baseline="-25000" dirty="0">
                <a:solidFill>
                  <a:srgbClr val="008000"/>
                </a:solidFill>
              </a:rPr>
              <a:t>2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4432434" y="5123727"/>
            <a:ext cx="2521303" cy="212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432434" y="5123939"/>
            <a:ext cx="0" cy="629927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953737" y="5123727"/>
            <a:ext cx="0" cy="629927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432434" y="5569200"/>
            <a:ext cx="334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f</a:t>
            </a:r>
            <a:r>
              <a:rPr lang="en-US" baseline="-25000" dirty="0" smtClean="0">
                <a:solidFill>
                  <a:schemeClr val="accent2"/>
                </a:solidFill>
              </a:rPr>
              <a:t>3</a:t>
            </a:r>
            <a:endParaRPr lang="en-US" baseline="-25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4065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issues…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happens if deadline &gt; period?</a:t>
            </a:r>
          </a:p>
          <a:p>
            <a:pPr lvl="1"/>
            <a:r>
              <a:rPr lang="en-US" dirty="0" smtClean="0"/>
              <a:t>Add an addition floor(deadline/period) instances of the higher priority job.</a:t>
            </a:r>
          </a:p>
          <a:p>
            <a:pPr lvl="1"/>
            <a:r>
              <a:rPr lang="en-US" dirty="0" smtClean="0"/>
              <a:t>Self blocking: the flow under analysis can block itself. Hence, consider its previous instances as another, higher priority flow.</a:t>
            </a:r>
            <a:endParaRPr lang="en-US" dirty="0"/>
          </a:p>
          <a:p>
            <a:r>
              <a:rPr lang="en-US" dirty="0" smtClean="0"/>
              <a:t>What happens if a flow suffers jitter (i.e., indirect blocking)?</a:t>
            </a:r>
          </a:p>
          <a:p>
            <a:pPr lvl="1"/>
            <a:r>
              <a:rPr lang="en-US" dirty="0" smtClean="0"/>
              <a:t>Add an additional ceil(jitter/period) instances.</a:t>
            </a:r>
          </a:p>
          <a:p>
            <a:pPr lvl="1"/>
            <a:r>
              <a:rPr lang="en-US" dirty="0" smtClean="0"/>
              <a:t>Note: all reverse flows have this issue…</a:t>
            </a:r>
          </a:p>
          <a:p>
            <a:endParaRPr lang="en-US" dirty="0" smtClean="0"/>
          </a:p>
          <a:p>
            <a:r>
              <a:rPr lang="en-US" dirty="0" smtClean="0"/>
              <a:t>Lots of added terms -&gt; bad analysis for low number of stages.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22644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Analyses: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</a:t>
            </a:fld>
            <a:endParaRPr lang="en-CA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8205747"/>
              </p:ext>
            </p:extLst>
          </p:nvPr>
        </p:nvGraphicFramePr>
        <p:xfrm>
          <a:off x="302005" y="1094153"/>
          <a:ext cx="8565159" cy="51624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3032"/>
                <a:gridCol w="1713032"/>
                <a:gridCol w="1819886"/>
                <a:gridCol w="1606177"/>
                <a:gridCol w="1713032"/>
              </a:tblGrid>
              <a:tr h="681892">
                <a:tc>
                  <a:txBody>
                    <a:bodyPr/>
                    <a:lstStyle/>
                    <a:p>
                      <a:r>
                        <a:rPr lang="en-US" dirty="0" smtClean="0"/>
                        <a:t>Analysis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Task Model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Resource Model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Arbitration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Deadlines</a:t>
                      </a:r>
                      <a:endParaRPr lang="en-US" dirty="0"/>
                    </a:p>
                  </a:txBody>
                  <a:tcPr/>
                </a:tc>
              </a:tr>
              <a:tr h="681892">
                <a:tc>
                  <a:txBody>
                    <a:bodyPr/>
                    <a:lstStyle/>
                    <a:p>
                      <a:r>
                        <a:rPr lang="en-US" dirty="0" smtClean="0"/>
                        <a:t>Network</a:t>
                      </a:r>
                      <a:r>
                        <a:rPr lang="en-US" baseline="0" dirty="0" smtClean="0"/>
                        <a:t> Calculus / Real-Time Calculus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General arrival model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General</a:t>
                      </a:r>
                      <a:r>
                        <a:rPr lang="en-US" baseline="0" dirty="0" smtClean="0"/>
                        <a:t> service model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Any; works better for independent policies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 assumption</a:t>
                      </a:r>
                      <a:endParaRPr lang="en-US" dirty="0"/>
                    </a:p>
                  </a:txBody>
                  <a:tcPr/>
                </a:tc>
              </a:tr>
              <a:tr h="681892">
                <a:tc>
                  <a:txBody>
                    <a:bodyPr/>
                    <a:lstStyle/>
                    <a:p>
                      <a:r>
                        <a:rPr lang="en-US" dirty="0" smtClean="0"/>
                        <a:t>Holistic Analysis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Periodic</a:t>
                      </a:r>
                      <a:r>
                        <a:rPr lang="en-US" baseline="0" dirty="0" smtClean="0"/>
                        <a:t> / Sporadic Transactions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Fixed times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per-task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Independent (TDMA),</a:t>
                      </a:r>
                      <a:r>
                        <a:rPr lang="en-US" baseline="0" dirty="0" smtClean="0"/>
                        <a:t> FP, EDF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Any deadline</a:t>
                      </a:r>
                      <a:endParaRPr lang="en-US" dirty="0"/>
                    </a:p>
                  </a:txBody>
                  <a:tcPr/>
                </a:tc>
              </a:tr>
              <a:tr h="681892">
                <a:tc>
                  <a:txBody>
                    <a:bodyPr/>
                    <a:lstStyle/>
                    <a:p>
                      <a:r>
                        <a:rPr lang="en-US" dirty="0" smtClean="0"/>
                        <a:t>Delay Analysis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Aperiodic</a:t>
                      </a:r>
                      <a:r>
                        <a:rPr lang="en-US" baseline="0" dirty="0" smtClean="0"/>
                        <a:t> (can be extended to periodic but it works worse)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Fixed times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per-task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Independent, FP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Any;</a:t>
                      </a:r>
                      <a:r>
                        <a:rPr lang="en-US" baseline="0" dirty="0" smtClean="0"/>
                        <a:t> for periodic, works better for D &lt;= period</a:t>
                      </a:r>
                      <a:endParaRPr lang="en-US" dirty="0"/>
                    </a:p>
                  </a:txBody>
                  <a:tcPr/>
                </a:tc>
              </a:tr>
              <a:tr h="681892">
                <a:tc>
                  <a:txBody>
                    <a:bodyPr/>
                    <a:lstStyle/>
                    <a:p>
                      <a:r>
                        <a:rPr lang="en-US" dirty="0" smtClean="0"/>
                        <a:t>Flow-based</a:t>
                      </a:r>
                      <a:r>
                        <a:rPr lang="en-US" baseline="0" dirty="0" smtClean="0"/>
                        <a:t> latency analysis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Periodic</a:t>
                      </a:r>
                      <a:r>
                        <a:rPr lang="en-US" baseline="0" dirty="0" smtClean="0"/>
                        <a:t> / Sporadic Transactions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Fixed</a:t>
                      </a:r>
                      <a:r>
                        <a:rPr lang="en-US" baseline="0" dirty="0" smtClean="0"/>
                        <a:t> per-transaction time; </a:t>
                      </a:r>
                      <a:r>
                        <a:rPr lang="en-US" baseline="0" dirty="0" err="1" smtClean="0"/>
                        <a:t>uni</a:t>
                      </a:r>
                      <a:r>
                        <a:rPr lang="en-US" baseline="0" dirty="0" smtClean="0"/>
                        <a:t>-directional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&lt;=</a:t>
                      </a:r>
                      <a:r>
                        <a:rPr lang="en-US" baseline="0" dirty="0" smtClean="0"/>
                        <a:t> period (could be extended)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99799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When does it perform well?</a:t>
            </a:r>
            <a:endParaRPr lang="en-C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8639" r="-8639"/>
          <a:stretch>
            <a:fillRect/>
          </a:stretch>
        </p:blipFill>
        <p:spPr>
          <a:xfrm>
            <a:off x="-127000" y="2305115"/>
            <a:ext cx="7200900" cy="436767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30</a:t>
            </a:fld>
            <a:endParaRPr lang="en-CA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02004" y="956931"/>
            <a:ext cx="8565158" cy="1506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Send request to a server, get answer back.</a:t>
            </a:r>
          </a:p>
          <a:p>
            <a:r>
              <a:rPr lang="en-US" dirty="0" smtClean="0"/>
              <a:t>Same path for all request/response pairs!</a:t>
            </a:r>
          </a:p>
          <a:p>
            <a:r>
              <a:rPr lang="en-US" dirty="0" smtClean="0"/>
              <a:t>Hundreds of tasks.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2245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Network Calculus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114774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Aggregate Traffic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2004" y="956931"/>
            <a:ext cx="8565158" cy="1849770"/>
          </a:xfrm>
        </p:spPr>
        <p:txBody>
          <a:bodyPr/>
          <a:lstStyle/>
          <a:p>
            <a:r>
              <a:rPr lang="en-US" dirty="0" smtClean="0"/>
              <a:t>Assumption: we do not know the arbitration employed by the router.</a:t>
            </a:r>
          </a:p>
          <a:p>
            <a:r>
              <a:rPr lang="en-US" dirty="0" smtClean="0"/>
              <a:t>Solution: consider each flow as the lowest-priority one.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38026-329F-4D12-BF8A-D8C726627C77}" type="slidenum">
              <a:rPr lang="en-CA" smtClean="0"/>
              <a:pPr/>
              <a:t>32</a:t>
            </a:fld>
            <a:endParaRPr lang="en-C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896" y="2463800"/>
            <a:ext cx="8190361" cy="19684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600" y="4673600"/>
            <a:ext cx="5508978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142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2628900"/>
            <a:ext cx="8565158" cy="3523187"/>
          </a:xfrm>
        </p:spPr>
        <p:txBody>
          <a:bodyPr/>
          <a:lstStyle/>
          <a:p>
            <a:r>
              <a:rPr lang="en-US" dirty="0" smtClean="0"/>
              <a:t>Problem: the </a:t>
            </a:r>
            <a:r>
              <a:rPr lang="en-US" dirty="0" err="1" smtClean="0"/>
              <a:t>burstiness</a:t>
            </a:r>
            <a:r>
              <a:rPr lang="en-US" dirty="0" smtClean="0"/>
              <a:t> values at stages 1, 2 are interdependent. </a:t>
            </a:r>
          </a:p>
          <a:p>
            <a:r>
              <a:rPr lang="en-US" dirty="0" smtClean="0"/>
              <a:t>Solution: write a system of equations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33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0" y="1003300"/>
            <a:ext cx="5508978" cy="1625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400" y="3441700"/>
            <a:ext cx="1665654" cy="393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431" y="4127500"/>
            <a:ext cx="6702623" cy="1765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5916059"/>
            <a:ext cx="1473200" cy="45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536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Stability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00" y="956930"/>
            <a:ext cx="8877300" cy="5342270"/>
          </a:xfrm>
        </p:spPr>
        <p:txBody>
          <a:bodyPr/>
          <a:lstStyle/>
          <a:p>
            <a:r>
              <a:rPr lang="en-US" dirty="0" smtClean="0"/>
              <a:t>We need to compute </a:t>
            </a:r>
          </a:p>
          <a:p>
            <a:r>
              <a:rPr lang="en-US" i="1" dirty="0" smtClean="0"/>
              <a:t>I - A</a:t>
            </a:r>
            <a:r>
              <a:rPr lang="en-US" dirty="0" smtClean="0"/>
              <a:t> can be inverted </a:t>
            </a:r>
            <a:r>
              <a:rPr lang="en-US" dirty="0" err="1" smtClean="0"/>
              <a:t>iff</a:t>
            </a:r>
            <a:r>
              <a:rPr lang="en-US" dirty="0" smtClean="0"/>
              <a:t> all eigenvalues of A have module &lt;= 1.</a:t>
            </a:r>
          </a:p>
          <a:p>
            <a:r>
              <a:rPr lang="en-US" dirty="0" smtClean="0"/>
              <a:t>The eigenvalues of the matrix are                 and               . </a:t>
            </a:r>
          </a:p>
          <a:p>
            <a:endParaRPr lang="en-US" dirty="0" smtClean="0"/>
          </a:p>
          <a:p>
            <a:r>
              <a:rPr lang="en-US" dirty="0" smtClean="0"/>
              <a:t>Solving for rho: </a:t>
            </a:r>
          </a:p>
          <a:p>
            <a:endParaRPr lang="en-US" dirty="0"/>
          </a:p>
          <a:p>
            <a:r>
              <a:rPr lang="en-US" dirty="0" smtClean="0"/>
              <a:t>Note: for bus utilizations &gt; 76.4%, we can not find a solution.</a:t>
            </a:r>
            <a:endParaRPr lang="en-US" dirty="0"/>
          </a:p>
          <a:p>
            <a:r>
              <a:rPr lang="en-US" dirty="0" smtClean="0"/>
              <a:t>Does a solution exist in such a case?</a:t>
            </a:r>
          </a:p>
          <a:p>
            <a:pPr lvl="1"/>
            <a:r>
              <a:rPr lang="en-US" dirty="0" smtClean="0"/>
              <a:t>Yes, following delay calculus, each bit of f</a:t>
            </a:r>
            <a:r>
              <a:rPr lang="en-US" baseline="-25000" dirty="0" smtClean="0"/>
              <a:t>1</a:t>
            </a:r>
            <a:r>
              <a:rPr lang="en-US" dirty="0" smtClean="0"/>
              <a:t> can only delay f</a:t>
            </a:r>
            <a:r>
              <a:rPr lang="en-US" baseline="-25000" dirty="0" smtClean="0"/>
              <a:t>2</a:t>
            </a:r>
            <a:r>
              <a:rPr lang="en-US" dirty="0" smtClean="0"/>
              <a:t> on one node.</a:t>
            </a:r>
          </a:p>
          <a:p>
            <a:pPr lvl="1"/>
            <a:r>
              <a:rPr lang="en-US" dirty="0" smtClean="0"/>
              <a:t>However, for more complex topologies (transitive delay) this is an open problem.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34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980728"/>
            <a:ext cx="1947912" cy="3952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1866899"/>
            <a:ext cx="1143000" cy="333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2382" y="1852428"/>
            <a:ext cx="1089918" cy="3478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0567" y="2768600"/>
            <a:ext cx="2493433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434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Modular performance analysis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803881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Modular Performance Analysis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System Architecture evaluation using modular performance analysis: a case study</a:t>
            </a:r>
          </a:p>
          <a:p>
            <a:endParaRPr lang="en-US" u="sng" dirty="0" smtClean="0"/>
          </a:p>
          <a:p>
            <a:r>
              <a:rPr lang="en-US" dirty="0" smtClean="0"/>
              <a:t>An application of network calculus to early system performance analysis and design exploration.</a:t>
            </a:r>
          </a:p>
          <a:p>
            <a:endParaRPr lang="en-US" dirty="0" smtClean="0"/>
          </a:p>
          <a:p>
            <a:r>
              <a:rPr lang="en-US" dirty="0" smtClean="0"/>
              <a:t>Real-time calculus: extension to network-calculus.</a:t>
            </a:r>
          </a:p>
          <a:p>
            <a:pPr lvl="1"/>
            <a:r>
              <a:rPr lang="en-US" dirty="0" smtClean="0"/>
              <a:t>Introduces lower arrival curves and upper service curves</a:t>
            </a:r>
          </a:p>
          <a:p>
            <a:pPr lvl="1"/>
            <a:r>
              <a:rPr lang="en-US" dirty="0" smtClean="0"/>
              <a:t>A more structured approach to system description and multiple flows analysis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38026-329F-4D12-BF8A-D8C726627C77}" type="slidenum">
              <a:rPr lang="en-CA" smtClean="0"/>
              <a:pPr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96227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Upper and Lower Curves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37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049" y="1244600"/>
            <a:ext cx="6452033" cy="2298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748" y="3809343"/>
            <a:ext cx="3363651" cy="25025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2599" y="3886200"/>
            <a:ext cx="3243055" cy="2425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6117" y="1256794"/>
            <a:ext cx="9406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arrival curve - period</a:t>
            </a:r>
          </a:p>
          <a:p>
            <a:r>
              <a:rPr lang="en-US" dirty="0" smtClean="0"/>
              <a:t>task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727139" y="1174275"/>
            <a:ext cx="94063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arrival curve – period</a:t>
            </a:r>
          </a:p>
          <a:p>
            <a:r>
              <a:rPr lang="en-US" dirty="0"/>
              <a:t>t</a:t>
            </a:r>
            <a:r>
              <a:rPr lang="en-US" dirty="0" smtClean="0"/>
              <a:t>ask</a:t>
            </a:r>
          </a:p>
          <a:p>
            <a:r>
              <a:rPr lang="en-US" dirty="0" smtClean="0"/>
              <a:t>with jitter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6117" y="4012694"/>
            <a:ext cx="94063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ervice curve – link with zero delay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727139" y="4165094"/>
            <a:ext cx="9406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ervice curve – TDMA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0635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Abstract Component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9366" r="-9366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328793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of Components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60251" r="-60251"/>
          <a:stretch>
            <a:fillRect/>
          </a:stretch>
        </p:blipFill>
        <p:spPr>
          <a:xfrm>
            <a:off x="-596205" y="956930"/>
            <a:ext cx="9235462" cy="560172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86422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Pipeline Delay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1240238"/>
            <a:ext cx="8565158" cy="1983608"/>
          </a:xfrm>
        </p:spPr>
        <p:txBody>
          <a:bodyPr/>
          <a:lstStyle/>
          <a:p>
            <a:r>
              <a:rPr lang="en-US" dirty="0"/>
              <a:t>f</a:t>
            </a:r>
            <a:r>
              <a:rPr lang="en-US" baseline="-25000" dirty="0" smtClean="0"/>
              <a:t>1</a:t>
            </a:r>
            <a:r>
              <a:rPr lang="en-US" dirty="0" smtClean="0"/>
              <a:t> and f</a:t>
            </a:r>
            <a:r>
              <a:rPr lang="en-US" baseline="-25000" dirty="0" smtClean="0"/>
              <a:t>2</a:t>
            </a:r>
            <a:r>
              <a:rPr lang="en-US" dirty="0" smtClean="0"/>
              <a:t> share more than one contiguous resources.</a:t>
            </a:r>
          </a:p>
          <a:p>
            <a:r>
              <a:rPr lang="en-US" dirty="0" smtClean="0"/>
              <a:t>Can the analysis take advantage of this information?</a:t>
            </a:r>
          </a:p>
          <a:p>
            <a:pPr lvl="1"/>
            <a:r>
              <a:rPr lang="en-US" dirty="0" smtClean="0"/>
              <a:t>If f</a:t>
            </a:r>
            <a:r>
              <a:rPr lang="en-US" baseline="-25000" dirty="0" smtClean="0"/>
              <a:t>2</a:t>
            </a:r>
            <a:r>
              <a:rPr lang="en-US" dirty="0" smtClean="0"/>
              <a:t> “gets ahead” of f</a:t>
            </a:r>
            <a:r>
              <a:rPr lang="en-US" baseline="-25000" dirty="0" smtClean="0"/>
              <a:t>1</a:t>
            </a:r>
            <a:r>
              <a:rPr lang="en-US" dirty="0" smtClean="0"/>
              <a:t> on R2, it is likely to cause less interference on R3.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4</a:t>
            </a:fld>
            <a:endParaRPr lang="en-CA" dirty="0"/>
          </a:p>
        </p:txBody>
      </p:sp>
      <p:sp>
        <p:nvSpPr>
          <p:cNvPr id="5" name="Rectangle 4"/>
          <p:cNvSpPr/>
          <p:nvPr/>
        </p:nvSpPr>
        <p:spPr>
          <a:xfrm>
            <a:off x="685800" y="4846544"/>
            <a:ext cx="13716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743200" y="4846544"/>
            <a:ext cx="14478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953000" y="4846544"/>
            <a:ext cx="14478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086600" y="4846544"/>
            <a:ext cx="14478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  <a:r>
              <a:rPr lang="en-US" dirty="0" smtClean="0"/>
              <a:t>4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02004" y="5187462"/>
            <a:ext cx="856515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02004" y="4151923"/>
            <a:ext cx="0" cy="103553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8867162" y="4151923"/>
            <a:ext cx="0" cy="103553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339866" y="5476632"/>
            <a:ext cx="4400903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339866" y="5476632"/>
            <a:ext cx="0" cy="62992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740769" y="5476632"/>
            <a:ext cx="0" cy="62992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02004" y="3967257"/>
            <a:ext cx="334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</a:t>
            </a:r>
            <a:r>
              <a:rPr lang="en-US" baseline="-25000" dirty="0" smtClean="0">
                <a:solidFill>
                  <a:srgbClr val="FF0000"/>
                </a:solidFill>
              </a:rPr>
              <a:t>1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39866" y="5921893"/>
            <a:ext cx="334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f</a:t>
            </a:r>
            <a:r>
              <a:rPr lang="en-US" baseline="-25000" dirty="0">
                <a:solidFill>
                  <a:srgbClr val="008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64323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Example: Real-Time Bridge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0538" r="-10538"/>
          <a:stretch>
            <a:fillRect/>
          </a:stretch>
        </p:blipFill>
        <p:spPr>
          <a:xfrm>
            <a:off x="-713996" y="911403"/>
            <a:ext cx="8079996" cy="490088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40</a:t>
            </a:fld>
            <a:endParaRPr lang="en-CA" dirty="0"/>
          </a:p>
        </p:txBody>
      </p:sp>
      <p:sp>
        <p:nvSpPr>
          <p:cNvPr id="6" name="TextBox 5"/>
          <p:cNvSpPr txBox="1"/>
          <p:nvPr/>
        </p:nvSpPr>
        <p:spPr>
          <a:xfrm>
            <a:off x="7366000" y="1397000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Incoming flow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366000" y="2451100"/>
            <a:ext cx="1647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Outgoing flow, </a:t>
            </a:r>
          </a:p>
          <a:p>
            <a:r>
              <a:rPr lang="en-US" dirty="0" smtClean="0"/>
              <a:t>Network 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368304" y="4124761"/>
            <a:ext cx="1775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Outgoing flows, </a:t>
            </a:r>
          </a:p>
          <a:p>
            <a:r>
              <a:rPr lang="en-US" dirty="0" smtClean="0"/>
              <a:t>Network B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7366000" y="3530600"/>
            <a:ext cx="2304" cy="1803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60029" y="5464453"/>
            <a:ext cx="15956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Sporadic</a:t>
            </a:r>
          </a:p>
          <a:p>
            <a:r>
              <a:rPr lang="en-US" dirty="0" smtClean="0"/>
              <a:t>Server</a:t>
            </a:r>
          </a:p>
          <a:p>
            <a:r>
              <a:rPr lang="en-US" dirty="0" smtClean="0"/>
              <a:t>(reservations)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67310" y="5728118"/>
            <a:ext cx="1326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Bus </a:t>
            </a:r>
          </a:p>
          <a:p>
            <a:r>
              <a:rPr lang="en-US" dirty="0" smtClean="0"/>
              <a:t>Scheduling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524710" y="5728435"/>
            <a:ext cx="2455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Network Transmission</a:t>
            </a:r>
          </a:p>
          <a:p>
            <a:r>
              <a:rPr lang="en-US" dirty="0" smtClean="0"/>
              <a:t>Scheduling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249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Flow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629" r="-629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41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895368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Case Study: Radio Navigation System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23740" r="-23740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42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096910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/>
              <a:t>Example: Change Volume Sequence Diagram</a:t>
            </a:r>
            <a:endParaRPr lang="en-US" sz="3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8207" r="-18207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43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969370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Architectural Alternatives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6560" b="-6560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44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336801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Model: Architecture 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521" r="-1521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45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640283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End-To-End Delay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3519" r="-3519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46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967109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Sensitivity to Resource Capacity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3745" r="-13745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47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22707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Transitive Delay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1289537"/>
            <a:ext cx="8565158" cy="2422771"/>
          </a:xfrm>
        </p:spPr>
        <p:txBody>
          <a:bodyPr/>
          <a:lstStyle/>
          <a:p>
            <a:r>
              <a:rPr lang="en-US" dirty="0"/>
              <a:t>f</a:t>
            </a:r>
            <a:r>
              <a:rPr lang="en-US" baseline="-25000" dirty="0" smtClean="0"/>
              <a:t>2</a:t>
            </a:r>
            <a:r>
              <a:rPr lang="en-US" dirty="0" smtClean="0"/>
              <a:t> and f</a:t>
            </a:r>
            <a:r>
              <a:rPr lang="en-US" baseline="-25000" dirty="0" smtClean="0"/>
              <a:t>3</a:t>
            </a:r>
            <a:r>
              <a:rPr lang="en-US" dirty="0" smtClean="0"/>
              <a:t> both interfere with f</a:t>
            </a:r>
            <a:r>
              <a:rPr lang="en-US" baseline="-25000" dirty="0" smtClean="0"/>
              <a:t>1</a:t>
            </a:r>
            <a:r>
              <a:rPr lang="en-US" dirty="0" smtClean="0"/>
              <a:t>, but only one at a time.</a:t>
            </a:r>
          </a:p>
          <a:p>
            <a:r>
              <a:rPr lang="en-US" dirty="0" smtClean="0"/>
              <a:t>Can the analysis take advantage of this information?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5</a:t>
            </a:fld>
            <a:endParaRPr lang="en-CA" dirty="0"/>
          </a:p>
        </p:txBody>
      </p:sp>
      <p:sp>
        <p:nvSpPr>
          <p:cNvPr id="5" name="Rectangle 4"/>
          <p:cNvSpPr/>
          <p:nvPr/>
        </p:nvSpPr>
        <p:spPr>
          <a:xfrm>
            <a:off x="685800" y="4846544"/>
            <a:ext cx="13716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743200" y="4846544"/>
            <a:ext cx="14478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953000" y="4846544"/>
            <a:ext cx="14478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086600" y="4846544"/>
            <a:ext cx="14478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  <a:r>
              <a:rPr lang="en-US" dirty="0" smtClean="0"/>
              <a:t>4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02004" y="5187462"/>
            <a:ext cx="856515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02004" y="4151923"/>
            <a:ext cx="0" cy="103553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8867162" y="4151923"/>
            <a:ext cx="0" cy="103553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39414" y="5462956"/>
            <a:ext cx="4400903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39414" y="5462956"/>
            <a:ext cx="0" cy="62992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540317" y="5462956"/>
            <a:ext cx="0" cy="62992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02004" y="3967257"/>
            <a:ext cx="334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</a:t>
            </a:r>
            <a:r>
              <a:rPr lang="en-US" baseline="-25000" dirty="0" smtClean="0">
                <a:solidFill>
                  <a:srgbClr val="FF0000"/>
                </a:solidFill>
              </a:rPr>
              <a:t>1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9414" y="5908217"/>
            <a:ext cx="334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f</a:t>
            </a:r>
            <a:r>
              <a:rPr lang="en-US" baseline="-25000" dirty="0">
                <a:solidFill>
                  <a:srgbClr val="008000"/>
                </a:solidFill>
              </a:rPr>
              <a:t>2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692717" y="5421927"/>
            <a:ext cx="4400903" cy="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692717" y="5421927"/>
            <a:ext cx="0" cy="629927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9093620" y="5421927"/>
            <a:ext cx="0" cy="629927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692717" y="5867188"/>
            <a:ext cx="334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f</a:t>
            </a:r>
            <a:r>
              <a:rPr lang="en-US" baseline="-25000" dirty="0" smtClean="0">
                <a:solidFill>
                  <a:schemeClr val="accent2"/>
                </a:solidFill>
              </a:rPr>
              <a:t>3</a:t>
            </a:r>
            <a:endParaRPr lang="en-US" baseline="-25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135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Analyses: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6</a:t>
            </a:fld>
            <a:endParaRPr lang="en-CA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3966022"/>
              </p:ext>
            </p:extLst>
          </p:nvPr>
        </p:nvGraphicFramePr>
        <p:xfrm>
          <a:off x="180975" y="1250461"/>
          <a:ext cx="8686187" cy="3874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1548"/>
                <a:gridCol w="2236446"/>
                <a:gridCol w="2259506"/>
                <a:gridCol w="2018687"/>
              </a:tblGrid>
              <a:tr h="681892">
                <a:tc>
                  <a:txBody>
                    <a:bodyPr/>
                    <a:lstStyle/>
                    <a:p>
                      <a:r>
                        <a:rPr lang="en-US" dirty="0" smtClean="0"/>
                        <a:t>Analysis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Interference</a:t>
                      </a:r>
                      <a:r>
                        <a:rPr lang="en-US" baseline="0" dirty="0" smtClean="0"/>
                        <a:t> increases </a:t>
                      </a:r>
                      <a:r>
                        <a:rPr lang="en-US" dirty="0" smtClean="0"/>
                        <a:t>with # resources?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Pipeline</a:t>
                      </a:r>
                      <a:r>
                        <a:rPr lang="en-US" baseline="0" dirty="0" smtClean="0"/>
                        <a:t> Delay Considered?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Transitive Delay Considered?</a:t>
                      </a:r>
                      <a:endParaRPr lang="en-US" dirty="0"/>
                    </a:p>
                  </a:txBody>
                  <a:tcPr/>
                </a:tc>
              </a:tr>
              <a:tr h="681892">
                <a:tc>
                  <a:txBody>
                    <a:bodyPr/>
                    <a:lstStyle/>
                    <a:p>
                      <a:r>
                        <a:rPr lang="en-US" dirty="0" smtClean="0"/>
                        <a:t>Network</a:t>
                      </a:r>
                      <a:r>
                        <a:rPr lang="en-US" baseline="0" dirty="0" smtClean="0"/>
                        <a:t> Calculus / Real-Time Calculus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Superlinear</a:t>
                      </a:r>
                      <a:r>
                        <a:rPr lang="en-US" baseline="0" dirty="0" smtClean="0"/>
                        <a:t> (down to almost constant  in some cases)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Yes</a:t>
                      </a:r>
                      <a:endParaRPr lang="en-US" dirty="0"/>
                    </a:p>
                  </a:txBody>
                  <a:tcPr/>
                </a:tc>
              </a:tr>
              <a:tr h="681892">
                <a:tc>
                  <a:txBody>
                    <a:bodyPr/>
                    <a:lstStyle/>
                    <a:p>
                      <a:r>
                        <a:rPr lang="en-US" dirty="0" smtClean="0"/>
                        <a:t>Holistic Analysis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Generally</a:t>
                      </a:r>
                      <a:r>
                        <a:rPr lang="en-US" baseline="0" dirty="0" smtClean="0"/>
                        <a:t> linear in # different resources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r>
                        <a:rPr lang="en-US" baseline="0" dirty="0" smtClean="0"/>
                        <a:t> (partial if flow revisits resource)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</a:tr>
              <a:tr h="681892">
                <a:tc>
                  <a:txBody>
                    <a:bodyPr/>
                    <a:lstStyle/>
                    <a:p>
                      <a:r>
                        <a:rPr lang="en-US" dirty="0" smtClean="0"/>
                        <a:t>Delay Analysis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Almost constant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 (partial</a:t>
                      </a:r>
                      <a:r>
                        <a:rPr lang="en-US" baseline="0" dirty="0" smtClean="0"/>
                        <a:t> extension)</a:t>
                      </a:r>
                      <a:endParaRPr lang="en-US" dirty="0"/>
                    </a:p>
                  </a:txBody>
                  <a:tcPr/>
                </a:tc>
              </a:tr>
              <a:tr h="681892">
                <a:tc>
                  <a:txBody>
                    <a:bodyPr/>
                    <a:lstStyle/>
                    <a:p>
                      <a:r>
                        <a:rPr lang="en-US" dirty="0" smtClean="0"/>
                        <a:t>Flow-based</a:t>
                      </a:r>
                      <a:r>
                        <a:rPr lang="en-US" baseline="0" dirty="0" smtClean="0"/>
                        <a:t> latency analysis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Almost constant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 (Partial for Link- Level</a:t>
                      </a:r>
                      <a:r>
                        <a:rPr lang="en-US" baseline="0" dirty="0" smtClean="0"/>
                        <a:t> Analysis)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r>
                        <a:rPr lang="en-US" baseline="0" dirty="0" smtClean="0"/>
                        <a:t> (Yes for Link-Level Analysis)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1984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Holistic 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456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 smtClean="0"/>
              <a:t>Transaction Model (Tasks with Offsets)</a:t>
            </a:r>
            <a:endParaRPr lang="en-US" sz="3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53618" b="-53618"/>
          <a:stretch>
            <a:fillRect/>
          </a:stretch>
        </p:blipFill>
        <p:spPr>
          <a:xfrm>
            <a:off x="-24607" y="1892300"/>
            <a:ext cx="9080216" cy="55075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8</a:t>
            </a:fld>
            <a:endParaRPr lang="en-CA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02004" y="852967"/>
            <a:ext cx="8565158" cy="2276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/>
              <a:t>Fast and Tight Response-Times for Tasks with </a:t>
            </a:r>
            <a:r>
              <a:rPr lang="en-US" u="sng" dirty="0" smtClean="0"/>
              <a:t>Offsets</a:t>
            </a:r>
          </a:p>
          <a:p>
            <a:r>
              <a:rPr lang="en-US" u="sng" dirty="0" err="1" smtClean="0"/>
              <a:t>Schedulability</a:t>
            </a:r>
            <a:r>
              <a:rPr lang="en-US" u="sng" dirty="0" smtClean="0"/>
              <a:t> </a:t>
            </a:r>
            <a:r>
              <a:rPr lang="en-US" u="sng" dirty="0"/>
              <a:t>Analysis for Tasks with Static and Dynamic Offsets. </a:t>
            </a:r>
            <a:endParaRPr lang="en-US" u="sng" dirty="0" smtClean="0"/>
          </a:p>
          <a:p>
            <a:r>
              <a:rPr lang="en-US" u="sng" dirty="0"/>
              <a:t>Improved </a:t>
            </a:r>
            <a:r>
              <a:rPr lang="en-US" u="sng" dirty="0" err="1"/>
              <a:t>Schedulability</a:t>
            </a:r>
            <a:r>
              <a:rPr lang="en-US" u="sng" dirty="0"/>
              <a:t> Analysis of Real-</a:t>
            </a:r>
            <a:r>
              <a:rPr lang="en-US" u="sng" dirty="0" smtClean="0"/>
              <a:t>Time Transactions </a:t>
            </a:r>
            <a:r>
              <a:rPr lang="en-US" u="sng" dirty="0"/>
              <a:t>with Earliest Deadline Scheduling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352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Holistic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956930"/>
            <a:ext cx="8565158" cy="2276685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Start with offsets = cumulative computation times.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Compute worst-case response times.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Update release jitter.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Go back to step 2 until convergence to fixed-point (or end-to-end response time &gt; deadline).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9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51" y="3643923"/>
            <a:ext cx="7843238" cy="218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385541"/>
      </p:ext>
    </p:extLst>
  </p:cSld>
  <p:clrMapOvr>
    <a:masterClrMapping/>
  </p:clrMapOvr>
</p:sld>
</file>

<file path=ppt/theme/theme1.xml><?xml version="1.0" encoding="utf-8"?>
<a:theme xmlns:a="http://schemas.openxmlformats.org/drawingml/2006/main" name="Engineering_Black">
  <a:themeElements>
    <a:clrScheme name="Waterloo 1">
      <a:dk1>
        <a:sysClr val="windowText" lastClr="000000"/>
      </a:dk1>
      <a:lt1>
        <a:srgbClr val="FFFFFF"/>
      </a:lt1>
      <a:dk2>
        <a:srgbClr val="57068C"/>
      </a:dk2>
      <a:lt2>
        <a:srgbClr val="FFFFFF"/>
      </a:lt2>
      <a:accent1>
        <a:srgbClr val="0073CF"/>
      </a:accent1>
      <a:accent2>
        <a:srgbClr val="E98300"/>
      </a:accent2>
      <a:accent3>
        <a:srgbClr val="E0249A"/>
      </a:accent3>
      <a:accent4>
        <a:srgbClr val="009AA6"/>
      </a:accent4>
      <a:accent5>
        <a:srgbClr val="B6BF00"/>
      </a:accent5>
      <a:accent6>
        <a:srgbClr val="96172E"/>
      </a:accent6>
      <a:hlink>
        <a:srgbClr val="FECB00"/>
      </a:hlink>
      <a:folHlink>
        <a:srgbClr val="FECB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Engineering_Black</Template>
  <TotalTime>3824</TotalTime>
  <Words>1852</Words>
  <Application>Microsoft Macintosh PowerPoint</Application>
  <PresentationFormat>On-screen Show (4:3)</PresentationFormat>
  <Paragraphs>371</Paragraphs>
  <Slides>47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Engineering_Black</vt:lpstr>
      <vt:lpstr>ECE 720T5 Fall 2011       Cyber-Physical Systems</vt:lpstr>
      <vt:lpstr>Topic Today: End-To-End Analysis</vt:lpstr>
      <vt:lpstr>Analyses: Model</vt:lpstr>
      <vt:lpstr>Pipeline Delay</vt:lpstr>
      <vt:lpstr>Transitive Delay</vt:lpstr>
      <vt:lpstr>Analyses: Model</vt:lpstr>
      <vt:lpstr>Holistic Analysis</vt:lpstr>
      <vt:lpstr>Transaction Model (Tasks with Offsets)</vt:lpstr>
      <vt:lpstr>Holistic Analysis</vt:lpstr>
      <vt:lpstr>Can you model Wormhole Routing?</vt:lpstr>
      <vt:lpstr>Response Time Analysis</vt:lpstr>
      <vt:lpstr>Response Time Analysis</vt:lpstr>
      <vt:lpstr>Example</vt:lpstr>
      <vt:lpstr>Tighter Analysis</vt:lpstr>
      <vt:lpstr>Removing Jitter</vt:lpstr>
      <vt:lpstr>Cyclic-Dynamic Offsets</vt:lpstr>
      <vt:lpstr>Pipeline Delay</vt:lpstr>
      <vt:lpstr>Pipeline Delay</vt:lpstr>
      <vt:lpstr>Delay Calculus</vt:lpstr>
      <vt:lpstr>Delay Calculus</vt:lpstr>
      <vt:lpstr>Break the Cycles</vt:lpstr>
      <vt:lpstr>Types of Interfering Flows</vt:lpstr>
      <vt:lpstr>Execution Trace</vt:lpstr>
      <vt:lpstr>Delay Bounds</vt:lpstr>
      <vt:lpstr>Delay Bounds</vt:lpstr>
      <vt:lpstr>Pipeline Delay - Preemptive</vt:lpstr>
      <vt:lpstr>The Periodic Case </vt:lpstr>
      <vt:lpstr>Transitive Delay</vt:lpstr>
      <vt:lpstr>Other issues…</vt:lpstr>
      <vt:lpstr>When does it perform well?</vt:lpstr>
      <vt:lpstr>Network Calculus</vt:lpstr>
      <vt:lpstr>Aggregate Traffic</vt:lpstr>
      <vt:lpstr>Network Solution</vt:lpstr>
      <vt:lpstr>Network Stability</vt:lpstr>
      <vt:lpstr>Modular performance analysis</vt:lpstr>
      <vt:lpstr>Modular Performance Analysis</vt:lpstr>
      <vt:lpstr>Upper and Lower Curves</vt:lpstr>
      <vt:lpstr>Abstract Component</vt:lpstr>
      <vt:lpstr>Network of Components</vt:lpstr>
      <vt:lpstr>Another Example: Real-Time Bridge</vt:lpstr>
      <vt:lpstr>Design Flow</vt:lpstr>
      <vt:lpstr>Case Study: Radio Navigation System</vt:lpstr>
      <vt:lpstr>Example: Change Volume Sequence Diagram</vt:lpstr>
      <vt:lpstr>Architectural Alternatives</vt:lpstr>
      <vt:lpstr>Model: Architecture A</vt:lpstr>
      <vt:lpstr>End-To-End Delay</vt:lpstr>
      <vt:lpstr>Sensitivity to Resource Capacity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rpellizz</dc:creator>
  <cp:lastModifiedBy>Rodolfo Pellizzoni</cp:lastModifiedBy>
  <cp:revision>532</cp:revision>
  <cp:lastPrinted>2011-10-12T04:59:54Z</cp:lastPrinted>
  <dcterms:created xsi:type="dcterms:W3CDTF">2011-07-11T00:40:10Z</dcterms:created>
  <dcterms:modified xsi:type="dcterms:W3CDTF">2011-11-16T07:41:45Z</dcterms:modified>
</cp:coreProperties>
</file>