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512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38" r:id="rId11"/>
    <p:sldId id="539" r:id="rId12"/>
    <p:sldId id="540" r:id="rId13"/>
    <p:sldId id="541" r:id="rId14"/>
    <p:sldId id="542" r:id="rId15"/>
    <p:sldId id="520" r:id="rId16"/>
    <p:sldId id="521" r:id="rId17"/>
    <p:sldId id="524" r:id="rId18"/>
    <p:sldId id="525" r:id="rId19"/>
    <p:sldId id="526" r:id="rId20"/>
    <p:sldId id="527" r:id="rId21"/>
    <p:sldId id="533" r:id="rId22"/>
    <p:sldId id="534" r:id="rId23"/>
    <p:sldId id="535" r:id="rId24"/>
    <p:sldId id="536" r:id="rId25"/>
    <p:sldId id="537" r:id="rId26"/>
    <p:sldId id="522" r:id="rId27"/>
    <p:sldId id="543" r:id="rId28"/>
    <p:sldId id="544" r:id="rId29"/>
    <p:sldId id="545" r:id="rId30"/>
    <p:sldId id="546" r:id="rId31"/>
    <p:sldId id="548" r:id="rId32"/>
    <p:sldId id="547" r:id="rId33"/>
    <p:sldId id="549" r:id="rId34"/>
    <p:sldId id="550" r:id="rId35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38"/>
            <p14:sldId id="539"/>
            <p14:sldId id="540"/>
            <p14:sldId id="541"/>
            <p14:sldId id="542"/>
            <p14:sldId id="520"/>
            <p14:sldId id="521"/>
            <p14:sldId id="524"/>
            <p14:sldId id="525"/>
            <p14:sldId id="526"/>
            <p14:sldId id="527"/>
            <p14:sldId id="533"/>
            <p14:sldId id="534"/>
            <p14:sldId id="535"/>
            <p14:sldId id="536"/>
            <p14:sldId id="537"/>
            <p14:sldId id="522"/>
            <p14:sldId id="543"/>
            <p14:sldId id="544"/>
            <p14:sldId id="545"/>
            <p14:sldId id="546"/>
            <p14:sldId id="548"/>
            <p14:sldId id="547"/>
            <p14:sldId id="549"/>
            <p14:sldId id="5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8182" autoAdjust="0"/>
  </p:normalViewPr>
  <p:slideViewPr>
    <p:cSldViewPr snapToGrid="0" snapToObjects="1">
      <p:cViewPr>
        <p:scale>
          <a:sx n="100" d="100"/>
          <a:sy n="100" d="100"/>
        </p:scale>
        <p:origin x="-1888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11/26/11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3FE98-31F7-C648-BA40-25CB8C45C489}" type="slidenum">
              <a:rPr lang="it-IT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3FE98-31F7-C648-BA40-25CB8C45C489}" type="slidenum">
              <a:rPr lang="it-IT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11/26/11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</a:t>
            </a:r>
            <a:r>
              <a:rPr lang="en-CA" baseline="0" dirty="0" smtClean="0"/>
              <a:t>34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11/26/11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11/26/11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11/26/11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11/26/11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11/26/11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11/26/11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11/26/11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720T5 Fall 2011 </a:t>
            </a:r>
            <a:r>
              <a:rPr lang="en-US" dirty="0"/>
              <a:t> </a:t>
            </a:r>
            <a:r>
              <a:rPr lang="en-US" dirty="0" smtClean="0"/>
              <a:t>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Sampling-based Runtime Verification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406900" y="2536448"/>
            <a:ext cx="33653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ERROR! </a:t>
            </a:r>
          </a:p>
          <a:p>
            <a:r>
              <a:rPr lang="en-US" sz="2600" dirty="0" smtClean="0"/>
              <a:t>We lost the first write. </a:t>
            </a:r>
            <a:endParaRPr lang="en-US" sz="2600" dirty="0"/>
          </a:p>
        </p:txBody>
      </p:sp>
      <p:sp>
        <p:nvSpPr>
          <p:cNvPr id="30" name="Rectangle 29"/>
          <p:cNvSpPr/>
          <p:nvPr/>
        </p:nvSpPr>
        <p:spPr>
          <a:xfrm>
            <a:off x="800100" y="1651000"/>
            <a:ext cx="1905000" cy="109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X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00100" y="3429000"/>
            <a:ext cx="1905000" cy="109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00100" y="5207000"/>
            <a:ext cx="1905000" cy="109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X in aux memory.</a:t>
            </a:r>
          </a:p>
          <a:p>
            <a:pPr algn="ctr"/>
            <a:r>
              <a:rPr lang="en-US" dirty="0" smtClean="0"/>
              <a:t>Write X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0" idx="2"/>
            <a:endCxn id="31" idx="0"/>
          </p:cNvCxnSpPr>
          <p:nvPr/>
        </p:nvCxnSpPr>
        <p:spPr>
          <a:xfrm>
            <a:off x="1752600" y="2743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2"/>
            <a:endCxn id="32" idx="0"/>
          </p:cNvCxnSpPr>
          <p:nvPr/>
        </p:nvCxnSpPr>
        <p:spPr>
          <a:xfrm>
            <a:off x="1752600" y="4521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 Arrow 34"/>
          <p:cNvSpPr/>
          <p:nvPr/>
        </p:nvSpPr>
        <p:spPr>
          <a:xfrm>
            <a:off x="2870200" y="977900"/>
            <a:ext cx="1244600" cy="355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4500" y="977900"/>
            <a:ext cx="0" cy="5493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1297" y="6030359"/>
            <a:ext cx="3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8" name="Left Arrow 37"/>
          <p:cNvSpPr/>
          <p:nvPr/>
        </p:nvSpPr>
        <p:spPr>
          <a:xfrm>
            <a:off x="2870200" y="4699000"/>
            <a:ext cx="1244600" cy="355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568700" y="1206500"/>
            <a:ext cx="0" cy="360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40" name="TextBox 39"/>
          <p:cNvSpPr txBox="1"/>
          <p:nvPr/>
        </p:nvSpPr>
        <p:spPr>
          <a:xfrm>
            <a:off x="4229100" y="952500"/>
            <a:ext cx="112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29100" y="4699000"/>
            <a:ext cx="112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52600" y="9525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3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Sampling-based Runtime Verification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800100" y="1651000"/>
            <a:ext cx="1905000" cy="109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" y="3429000"/>
            <a:ext cx="1905000" cy="109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X in aux memory.</a:t>
            </a:r>
          </a:p>
          <a:p>
            <a:pPr algn="ctr"/>
            <a:r>
              <a:rPr lang="en-US" dirty="0" smtClean="0"/>
              <a:t>Write 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100" y="5207000"/>
            <a:ext cx="1905000" cy="109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X in aux memory.</a:t>
            </a:r>
          </a:p>
          <a:p>
            <a:pPr algn="ctr"/>
            <a:r>
              <a:rPr lang="en-US" dirty="0" smtClean="0"/>
              <a:t>Write X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2"/>
            <a:endCxn id="6" idx="0"/>
          </p:cNvCxnSpPr>
          <p:nvPr/>
        </p:nvCxnSpPr>
        <p:spPr>
          <a:xfrm>
            <a:off x="1752600" y="2743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>
            <a:off x="1752600" y="4521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2870200" y="977900"/>
            <a:ext cx="1244600" cy="355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4500" y="977900"/>
            <a:ext cx="0" cy="5493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1297" y="6030359"/>
            <a:ext cx="3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16" name="Left Arrow 15"/>
          <p:cNvSpPr/>
          <p:nvPr/>
        </p:nvSpPr>
        <p:spPr>
          <a:xfrm>
            <a:off x="2870200" y="4699000"/>
            <a:ext cx="1244600" cy="355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68700" y="1206500"/>
            <a:ext cx="0" cy="360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4229100" y="952500"/>
            <a:ext cx="112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29100" y="4699000"/>
            <a:ext cx="112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2536448"/>
            <a:ext cx="45885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OK! </a:t>
            </a:r>
          </a:p>
          <a:p>
            <a:r>
              <a:rPr lang="en-US" sz="2600" dirty="0" smtClean="0"/>
              <a:t>We can recover the first write. </a:t>
            </a:r>
            <a:endParaRPr lang="en-US" sz="2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52600" y="9525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2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and Transformations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2199"/>
            <a:ext cx="3111500" cy="2369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3461884"/>
            <a:ext cx="2324100" cy="2823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57" y="1092199"/>
            <a:ext cx="4799630" cy="4051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157" y="5143500"/>
            <a:ext cx="2349500" cy="11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Dijkstra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9873" r="-987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427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Results: Memory Usage and </a:t>
            </a:r>
            <a:br>
              <a:rPr lang="en-US" sz="3200" dirty="0" smtClean="0"/>
            </a:br>
            <a:r>
              <a:rPr lang="en-US" sz="3200" dirty="0" smtClean="0"/>
              <a:t>Execution Time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5547" r="-15547"/>
          <a:stretch>
            <a:fillRect/>
          </a:stretch>
        </p:blipFill>
        <p:spPr>
          <a:xfrm>
            <a:off x="302004" y="1187627"/>
            <a:ext cx="8565158" cy="51951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701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Hardware-based Runtime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184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 err="1" smtClean="0"/>
              <a:t>MoP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6930"/>
            <a:ext cx="8867162" cy="5723270"/>
          </a:xfrm>
        </p:spPr>
        <p:txBody>
          <a:bodyPr/>
          <a:lstStyle/>
          <a:p>
            <a:r>
              <a:rPr lang="en-US" dirty="0" smtClean="0"/>
              <a:t>Example: Mixed-criticality design flow for Systems-on-Chip based on the MOP (Monitored-Oriented Programming) Framework (Illinois)</a:t>
            </a:r>
          </a:p>
          <a:p>
            <a:pPr lvl="1"/>
            <a:r>
              <a:rPr lang="en-US" dirty="0"/>
              <a:t>Decouples event specification (architecture specific) from formula specification (formal language specific)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Automatically generated monitors in C, Java, VHDL</a:t>
            </a:r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Designer provides a functional specification detailing communication among </a:t>
            </a:r>
            <a:r>
              <a:rPr lang="en-US" dirty="0" smtClean="0"/>
              <a:t>functions.</a:t>
            </a:r>
            <a:endParaRPr lang="en-US" dirty="0" smtClean="0"/>
          </a:p>
          <a:p>
            <a:pPr lvl="1"/>
            <a:r>
              <a:rPr lang="en-US" dirty="0" smtClean="0"/>
              <a:t>Functional components are mapped on top of architectural components.</a:t>
            </a:r>
          </a:p>
          <a:p>
            <a:pPr lvl="1"/>
            <a:r>
              <a:rPr lang="en-US" dirty="0" smtClean="0"/>
              <a:t>The mapping creates the certificate.</a:t>
            </a:r>
          </a:p>
          <a:p>
            <a:pPr lvl="1"/>
            <a:r>
              <a:rPr lang="en-US" dirty="0" smtClean="0"/>
              <a:t>HW wrappers enforce the certificate.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46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099" y="330200"/>
            <a:ext cx="5676901" cy="248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14899" y="4572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914899" y="16002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7" name="Can 46"/>
          <p:cNvSpPr/>
          <p:nvPr/>
        </p:nvSpPr>
        <p:spPr>
          <a:xfrm>
            <a:off x="1409699" y="4419600"/>
            <a:ext cx="1600200" cy="990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</p:txBody>
      </p:sp>
      <p:sp>
        <p:nvSpPr>
          <p:cNvPr id="48" name="Cube 47"/>
          <p:cNvSpPr/>
          <p:nvPr/>
        </p:nvSpPr>
        <p:spPr>
          <a:xfrm>
            <a:off x="1257299" y="1143000"/>
            <a:ext cx="2209800" cy="1219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 Processor</a:t>
            </a:r>
          </a:p>
          <a:p>
            <a:pPr algn="ctr"/>
            <a:r>
              <a:rPr lang="en-US" dirty="0" smtClean="0"/>
              <a:t>(CPU)</a:t>
            </a:r>
            <a:endParaRPr lang="en-US" dirty="0"/>
          </a:p>
        </p:txBody>
      </p:sp>
      <p:sp>
        <p:nvSpPr>
          <p:cNvPr id="49" name="Cube 48"/>
          <p:cNvSpPr/>
          <p:nvPr/>
        </p:nvSpPr>
        <p:spPr>
          <a:xfrm>
            <a:off x="1181099" y="2895600"/>
            <a:ext cx="2209800" cy="1219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 Processor</a:t>
            </a:r>
          </a:p>
          <a:p>
            <a:pPr algn="ctr"/>
            <a:r>
              <a:rPr lang="en-US" dirty="0" smtClean="0"/>
              <a:t>(Custom Logic)</a:t>
            </a:r>
            <a:endParaRPr lang="en-US" dirty="0"/>
          </a:p>
        </p:txBody>
      </p:sp>
      <p:sp>
        <p:nvSpPr>
          <p:cNvPr id="50" name="Left-Right Arrow 49"/>
          <p:cNvSpPr/>
          <p:nvPr/>
        </p:nvSpPr>
        <p:spPr>
          <a:xfrm>
            <a:off x="4991099" y="5867400"/>
            <a:ext cx="2971800" cy="838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048499" y="914400"/>
            <a:ext cx="1219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048499" y="228600"/>
            <a:ext cx="1219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048499" y="1676400"/>
            <a:ext cx="1219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53" idx="1"/>
            <a:endCxn id="44" idx="3"/>
          </p:cNvCxnSpPr>
          <p:nvPr/>
        </p:nvCxnSpPr>
        <p:spPr bwMode="auto">
          <a:xfrm rot="10800000" flipV="1">
            <a:off x="6362699" y="457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1"/>
            <a:endCxn id="44" idx="3"/>
          </p:cNvCxnSpPr>
          <p:nvPr/>
        </p:nvCxnSpPr>
        <p:spPr bwMode="auto">
          <a:xfrm rot="10800000">
            <a:off x="6362699" y="762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1"/>
            <a:endCxn id="45" idx="3"/>
          </p:cNvCxnSpPr>
          <p:nvPr/>
        </p:nvCxnSpPr>
        <p:spPr bwMode="auto">
          <a:xfrm rot="10800000">
            <a:off x="6362699" y="1905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4" idx="1"/>
          </p:cNvCxnSpPr>
          <p:nvPr/>
        </p:nvCxnSpPr>
        <p:spPr bwMode="auto">
          <a:xfrm rot="10800000" flipV="1">
            <a:off x="3467099" y="7620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5" idx="1"/>
          </p:cNvCxnSpPr>
          <p:nvPr/>
        </p:nvCxnSpPr>
        <p:spPr bwMode="auto">
          <a:xfrm rot="10800000">
            <a:off x="3467099" y="18288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914899" y="30480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048499" y="3505200"/>
            <a:ext cx="1219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048499" y="2819400"/>
            <a:ext cx="1219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77" name="Straight Arrow Connector 76"/>
          <p:cNvCxnSpPr>
            <a:stCxn id="76" idx="1"/>
            <a:endCxn id="74" idx="3"/>
          </p:cNvCxnSpPr>
          <p:nvPr/>
        </p:nvCxnSpPr>
        <p:spPr bwMode="auto">
          <a:xfrm rot="10800000" flipV="1">
            <a:off x="6362699" y="30480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5" idx="1"/>
            <a:endCxn id="74" idx="3"/>
          </p:cNvCxnSpPr>
          <p:nvPr/>
        </p:nvCxnSpPr>
        <p:spPr bwMode="auto">
          <a:xfrm rot="10800000">
            <a:off x="6362699" y="3352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4" idx="1"/>
            <a:endCxn id="49" idx="5"/>
          </p:cNvCxnSpPr>
          <p:nvPr/>
        </p:nvCxnSpPr>
        <p:spPr bwMode="auto">
          <a:xfrm rot="10800000">
            <a:off x="3390899" y="33528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467099" y="1524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4762499" y="1524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467099" y="2057400"/>
            <a:ext cx="1295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4762499" y="24384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4762499" y="15240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5"/>
          </p:cNvCxnSpPr>
          <p:nvPr/>
        </p:nvCxnSpPr>
        <p:spPr>
          <a:xfrm flipV="1">
            <a:off x="3467099" y="1524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914899" y="40386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4914899" y="49530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107" name="Straight Arrow Connector 106"/>
          <p:cNvCxnSpPr>
            <a:stCxn id="106" idx="1"/>
          </p:cNvCxnSpPr>
          <p:nvPr/>
        </p:nvCxnSpPr>
        <p:spPr bwMode="auto">
          <a:xfrm rot="10800000">
            <a:off x="3009899" y="51054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5" idx="1"/>
          </p:cNvCxnSpPr>
          <p:nvPr/>
        </p:nvCxnSpPr>
        <p:spPr bwMode="auto">
          <a:xfrm rot="10800000" flipV="1">
            <a:off x="3009899" y="43434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/>
          <a:p>
            <a:pPr algn="l"/>
            <a:r>
              <a:rPr lang="en-US" dirty="0" smtClean="0"/>
              <a:t>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838200"/>
            <a:ext cx="5105400" cy="2590800"/>
          </a:xfrm>
        </p:spPr>
        <p:txBody>
          <a:bodyPr/>
          <a:lstStyle/>
          <a:p>
            <a:r>
              <a:rPr lang="en-US" dirty="0" smtClean="0"/>
              <a:t>Medical Pacemaker.</a:t>
            </a:r>
          </a:p>
          <a:p>
            <a:r>
              <a:rPr lang="en-US" dirty="0" smtClean="0"/>
              <a:t>HW/SW partitioning preserves correctness of interaction between base pacing and rate adaptation.</a:t>
            </a:r>
          </a:p>
          <a:p>
            <a:endParaRPr 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064000"/>
            <a:ext cx="3276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S. </a:t>
            </a:r>
            <a:r>
              <a:rPr lang="en-US" sz="1800" dirty="0" err="1"/>
              <a:t>Bak</a:t>
            </a:r>
            <a:r>
              <a:rPr lang="en-US" sz="1800" dirty="0"/>
              <a:t> , M. </a:t>
            </a:r>
            <a:r>
              <a:rPr lang="en-US" sz="1800" dirty="0" err="1"/>
              <a:t>Caccamo</a:t>
            </a:r>
            <a:r>
              <a:rPr lang="en-US" sz="1800" dirty="0"/>
              <a:t> et al.:</a:t>
            </a:r>
            <a:r>
              <a:rPr lang="en-US" sz="1800" dirty="0" smtClean="0"/>
              <a:t>    </a:t>
            </a:r>
            <a:r>
              <a:rPr lang="en-US" sz="1800" u="sng" dirty="0" smtClean="0"/>
              <a:t>The </a:t>
            </a:r>
            <a:r>
              <a:rPr lang="en-US" sz="1800" u="sng" dirty="0"/>
              <a:t>System-Level Simplex Architecture for Improved Real-Time Embedded System Safety</a:t>
            </a:r>
            <a:r>
              <a:rPr lang="en-US" sz="1800" dirty="0"/>
              <a:t>, RTAS‘09</a:t>
            </a:r>
            <a:endParaRPr lang="en-US" sz="1800" i="1" dirty="0"/>
          </a:p>
        </p:txBody>
      </p:sp>
      <p:pic>
        <p:nvPicPr>
          <p:cNvPr id="8" name="Picture 7" descr="pacemaker_mode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60875"/>
            <a:ext cx="5486401" cy="3997125"/>
          </a:xfrm>
          <a:prstGeom prst="rect">
            <a:avLst/>
          </a:prstGeom>
        </p:spPr>
      </p:pic>
      <p:pic>
        <p:nvPicPr>
          <p:cNvPr id="4" name="Picture 7" descr="C:\Users\rpelliz2\AppData\Local\Temp\Rar$DR06.127\pacemaker_description\logical_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40194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ounded Rectangle 172"/>
          <p:cNvSpPr/>
          <p:nvPr/>
        </p:nvSpPr>
        <p:spPr bwMode="auto">
          <a:xfrm>
            <a:off x="1981200" y="3200400"/>
            <a:ext cx="3048000" cy="1639888"/>
          </a:xfrm>
          <a:prstGeom prst="roundRect">
            <a:avLst>
              <a:gd name="adj" fmla="val 854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74" name="Rounded Rectangle 173"/>
          <p:cNvSpPr/>
          <p:nvPr/>
        </p:nvSpPr>
        <p:spPr bwMode="auto">
          <a:xfrm>
            <a:off x="2133600" y="1066800"/>
            <a:ext cx="2895600" cy="1563688"/>
          </a:xfrm>
          <a:prstGeom prst="roundRect">
            <a:avLst>
              <a:gd name="adj" fmla="val 854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2286000" y="1371600"/>
            <a:ext cx="1371600" cy="381000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rPr>
              <a:t>Process Logic</a:t>
            </a: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</a:endParaRPr>
          </a:p>
        </p:txBody>
      </p:sp>
      <p:sp>
        <p:nvSpPr>
          <p:cNvPr id="176" name="TextBox 15"/>
          <p:cNvSpPr txBox="1">
            <a:spLocks noChangeArrowheads="1"/>
          </p:cNvSpPr>
          <p:nvPr/>
        </p:nvSpPr>
        <p:spPr bwMode="auto">
          <a:xfrm>
            <a:off x="2133600" y="1066800"/>
            <a:ext cx="998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HW Wrapper</a:t>
            </a:r>
            <a:endParaRPr lang="it-IT" sz="1200">
              <a:latin typeface="Calibri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3886200" y="1277938"/>
            <a:ext cx="990600" cy="114935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78" name="TextBox 20"/>
          <p:cNvSpPr txBox="1">
            <a:spLocks noChangeArrowheads="1"/>
          </p:cNvSpPr>
          <p:nvPr/>
        </p:nvSpPr>
        <p:spPr bwMode="auto">
          <a:xfrm>
            <a:off x="3886200" y="1277938"/>
            <a:ext cx="1066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Control Module</a:t>
            </a:r>
            <a:endParaRPr lang="it-IT" sz="1000">
              <a:latin typeface="Calibri" charset="0"/>
            </a:endParaRPr>
          </a:p>
        </p:txBody>
      </p:sp>
      <p:sp>
        <p:nvSpPr>
          <p:cNvPr id="179" name="TextBox 22"/>
          <p:cNvSpPr txBox="1">
            <a:spLocks noChangeArrowheads="1"/>
          </p:cNvSpPr>
          <p:nvPr/>
        </p:nvSpPr>
        <p:spPr bwMode="auto">
          <a:xfrm>
            <a:off x="3962400" y="3573463"/>
            <a:ext cx="5889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</a:rPr>
              <a:t>Control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</a:rPr>
              <a:t>Module</a:t>
            </a: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4114800"/>
            <a:ext cx="609600" cy="558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cxnSp>
        <p:nvCxnSpPr>
          <p:cNvPr id="181" name="Straight Arrow Connector 180"/>
          <p:cNvCxnSpPr/>
          <p:nvPr/>
        </p:nvCxnSpPr>
        <p:spPr bwMode="auto">
          <a:xfrm>
            <a:off x="3657600" y="1524000"/>
            <a:ext cx="2286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sp>
        <p:nvSpPr>
          <p:cNvPr id="182" name="Rectangle 181"/>
          <p:cNvSpPr/>
          <p:nvPr/>
        </p:nvSpPr>
        <p:spPr bwMode="auto">
          <a:xfrm>
            <a:off x="6248400" y="3276600"/>
            <a:ext cx="1219200" cy="3810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Communication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Scheduler</a:t>
            </a: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cxnSp>
        <p:nvCxnSpPr>
          <p:cNvPr id="183" name="Straight Arrow Connector 182"/>
          <p:cNvCxnSpPr/>
          <p:nvPr/>
        </p:nvCxnSpPr>
        <p:spPr bwMode="auto">
          <a:xfrm>
            <a:off x="3657600" y="3581400"/>
            <a:ext cx="20478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>
            <a:off x="3657600" y="4454525"/>
            <a:ext cx="2286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sp>
        <p:nvSpPr>
          <p:cNvPr id="185" name="Rectangle 184"/>
          <p:cNvSpPr/>
          <p:nvPr/>
        </p:nvSpPr>
        <p:spPr bwMode="auto">
          <a:xfrm>
            <a:off x="6248400" y="3886200"/>
            <a:ext cx="1219200" cy="3810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Frame Generator</a:t>
            </a: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cxnSp>
        <p:nvCxnSpPr>
          <p:cNvPr id="186" name="Straight Arrow Connector 185"/>
          <p:cNvCxnSpPr/>
          <p:nvPr/>
        </p:nvCxnSpPr>
        <p:spPr bwMode="auto">
          <a:xfrm rot="10800000">
            <a:off x="5029200" y="2133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10800000">
            <a:off x="5029200" y="4191000"/>
            <a:ext cx="12192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 bwMode="auto">
          <a:xfrm>
            <a:off x="5181600" y="1143000"/>
            <a:ext cx="500063" cy="2286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5181600" y="1524000"/>
            <a:ext cx="500063" cy="228600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6705600" y="1524000"/>
            <a:ext cx="500063" cy="246063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92" name="TextBox 43"/>
          <p:cNvSpPr txBox="1">
            <a:spLocks noChangeArrowheads="1"/>
          </p:cNvSpPr>
          <p:nvPr/>
        </p:nvSpPr>
        <p:spPr bwMode="auto">
          <a:xfrm>
            <a:off x="5638800" y="1143000"/>
            <a:ext cx="10779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Manually written</a:t>
            </a:r>
            <a:endParaRPr lang="it-IT" sz="1000">
              <a:latin typeface="Calibri" charset="0"/>
            </a:endParaRPr>
          </a:p>
        </p:txBody>
      </p:sp>
      <p:sp>
        <p:nvSpPr>
          <p:cNvPr id="196" name="TextBox 44"/>
          <p:cNvSpPr txBox="1">
            <a:spLocks noChangeArrowheads="1"/>
          </p:cNvSpPr>
          <p:nvPr/>
        </p:nvSpPr>
        <p:spPr bwMode="auto">
          <a:xfrm>
            <a:off x="5638800" y="1524000"/>
            <a:ext cx="1135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Designer specified</a:t>
            </a:r>
            <a:endParaRPr lang="it-IT" sz="1000">
              <a:latin typeface="Calibri" charset="0"/>
            </a:endParaRPr>
          </a:p>
        </p:txBody>
      </p:sp>
      <p:sp>
        <p:nvSpPr>
          <p:cNvPr id="197" name="TextBox 45"/>
          <p:cNvSpPr txBox="1">
            <a:spLocks noChangeArrowheads="1"/>
          </p:cNvSpPr>
          <p:nvPr/>
        </p:nvSpPr>
        <p:spPr bwMode="auto">
          <a:xfrm>
            <a:off x="7162800" y="1447800"/>
            <a:ext cx="931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Automatically </a:t>
            </a:r>
          </a:p>
          <a:p>
            <a:r>
              <a:rPr lang="en-US" sz="1000">
                <a:latin typeface="Calibri" charset="0"/>
              </a:rPr>
              <a:t>generated</a:t>
            </a:r>
            <a:endParaRPr lang="it-IT" sz="1000">
              <a:latin typeface="Calibri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914400" y="1295400"/>
            <a:ext cx="990600" cy="5334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External Memory (SRAM)</a:t>
            </a:r>
          </a:p>
        </p:txBody>
      </p:sp>
      <p:sp>
        <p:nvSpPr>
          <p:cNvPr id="199" name="TextBox 5"/>
          <p:cNvSpPr txBox="1">
            <a:spLocks noChangeArrowheads="1"/>
          </p:cNvSpPr>
          <p:nvPr/>
        </p:nvSpPr>
        <p:spPr bwMode="auto">
          <a:xfrm>
            <a:off x="2971800" y="4149725"/>
            <a:ext cx="76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>
                <a:latin typeface="Calibri" charset="0"/>
              </a:rPr>
              <a:t>CPU</a:t>
            </a:r>
          </a:p>
          <a:p>
            <a:pPr algn="ctr"/>
            <a:r>
              <a:rPr lang="it-IT" sz="1200">
                <a:latin typeface="Calibri" charset="0"/>
              </a:rPr>
              <a:t>(uBlaze)</a:t>
            </a:r>
          </a:p>
          <a:p>
            <a:endParaRPr lang="it-IT" sz="1000">
              <a:latin typeface="Calibri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133600" y="4191000"/>
            <a:ext cx="638175" cy="4079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01" name="TextBox 7"/>
          <p:cNvSpPr txBox="1">
            <a:spLocks noChangeArrowheads="1"/>
          </p:cNvSpPr>
          <p:nvPr/>
        </p:nvSpPr>
        <p:spPr bwMode="auto">
          <a:xfrm>
            <a:off x="2057400" y="4191000"/>
            <a:ext cx="838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Instruction</a:t>
            </a:r>
          </a:p>
          <a:p>
            <a:r>
              <a:rPr lang="it-IT" sz="1000">
                <a:latin typeface="Calibri" charset="0"/>
              </a:rPr>
              <a:t>Scratchpad</a:t>
            </a:r>
          </a:p>
        </p:txBody>
      </p:sp>
      <p:sp>
        <p:nvSpPr>
          <p:cNvPr id="202" name="Rectangle 201"/>
          <p:cNvSpPr/>
          <p:nvPr/>
        </p:nvSpPr>
        <p:spPr bwMode="auto">
          <a:xfrm>
            <a:off x="3962400" y="1481138"/>
            <a:ext cx="838200" cy="338137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Process Scheduler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3962400" y="1954213"/>
            <a:ext cx="838200" cy="338137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Monitoring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Engine</a:t>
            </a:r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914400" y="3276600"/>
            <a:ext cx="785813" cy="373063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rPr>
              <a:t>Process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rPr>
              <a:t>Code</a:t>
            </a: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</a:endParaRP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914400" y="3886200"/>
            <a:ext cx="785813" cy="373063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rPr>
              <a:t>Process 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rPr>
              <a:t>Code</a:t>
            </a:r>
          </a:p>
        </p:txBody>
      </p:sp>
      <p:cxnSp>
        <p:nvCxnSpPr>
          <p:cNvPr id="214" name="Straight Connector 213"/>
          <p:cNvCxnSpPr/>
          <p:nvPr/>
        </p:nvCxnSpPr>
        <p:spPr bwMode="auto">
          <a:xfrm rot="16200000" flipH="1">
            <a:off x="1485900" y="3543300"/>
            <a:ext cx="914400" cy="3810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 flipV="1">
            <a:off x="1752600" y="4572000"/>
            <a:ext cx="381000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227" name="Rectangle 226"/>
          <p:cNvSpPr/>
          <p:nvPr/>
        </p:nvSpPr>
        <p:spPr bwMode="auto">
          <a:xfrm>
            <a:off x="3886200" y="3505200"/>
            <a:ext cx="990600" cy="114935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29" name="TextBox 72"/>
          <p:cNvSpPr txBox="1">
            <a:spLocks noChangeArrowheads="1"/>
          </p:cNvSpPr>
          <p:nvPr/>
        </p:nvSpPr>
        <p:spPr bwMode="auto">
          <a:xfrm>
            <a:off x="3886200" y="3505200"/>
            <a:ext cx="1066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Control Module</a:t>
            </a:r>
            <a:endParaRPr lang="it-IT" sz="1000">
              <a:latin typeface="Calibri" charset="0"/>
            </a:endParaRPr>
          </a:p>
        </p:txBody>
      </p:sp>
      <p:sp>
        <p:nvSpPr>
          <p:cNvPr id="231" name="Rectangle 230"/>
          <p:cNvSpPr/>
          <p:nvPr/>
        </p:nvSpPr>
        <p:spPr bwMode="auto">
          <a:xfrm>
            <a:off x="3962400" y="3708400"/>
            <a:ext cx="838200" cy="33813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CPU Scheduler</a:t>
            </a:r>
          </a:p>
        </p:txBody>
      </p:sp>
      <p:sp>
        <p:nvSpPr>
          <p:cNvPr id="232" name="Rectangle 231"/>
          <p:cNvSpPr/>
          <p:nvPr/>
        </p:nvSpPr>
        <p:spPr bwMode="auto">
          <a:xfrm>
            <a:off x="3962400" y="4181475"/>
            <a:ext cx="838200" cy="33813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Monitoring Engine</a:t>
            </a:r>
          </a:p>
        </p:txBody>
      </p:sp>
      <p:sp>
        <p:nvSpPr>
          <p:cNvPr id="233" name="TextBox 84"/>
          <p:cNvSpPr txBox="1">
            <a:spLocks noChangeArrowheads="1"/>
          </p:cNvSpPr>
          <p:nvPr/>
        </p:nvSpPr>
        <p:spPr bwMode="auto">
          <a:xfrm rot="16200000">
            <a:off x="1054100" y="3670300"/>
            <a:ext cx="45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   . .</a:t>
            </a:r>
            <a:endParaRPr lang="it-IT" sz="1200">
              <a:latin typeface="Calibri" charset="0"/>
            </a:endParaRPr>
          </a:p>
        </p:txBody>
      </p:sp>
      <p:cxnSp>
        <p:nvCxnSpPr>
          <p:cNvPr id="234" name="Straight Connector 233"/>
          <p:cNvCxnSpPr/>
          <p:nvPr/>
        </p:nvCxnSpPr>
        <p:spPr bwMode="auto">
          <a:xfrm rot="10800000">
            <a:off x="3657600" y="2514600"/>
            <a:ext cx="3200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 rot="10800000" flipV="1">
            <a:off x="3657600" y="3352800"/>
            <a:ext cx="2590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236" name="Rectangle 235"/>
          <p:cNvSpPr/>
          <p:nvPr/>
        </p:nvSpPr>
        <p:spPr bwMode="auto">
          <a:xfrm>
            <a:off x="6248400" y="4419600"/>
            <a:ext cx="1219200" cy="3048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Power Manager</a:t>
            </a: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cxnSp>
        <p:nvCxnSpPr>
          <p:cNvPr id="237" name="Straight Arrow Connector 236"/>
          <p:cNvCxnSpPr>
            <a:stCxn id="236" idx="1"/>
          </p:cNvCxnSpPr>
          <p:nvPr/>
        </p:nvCxnSpPr>
        <p:spPr bwMode="auto">
          <a:xfrm rot="10800000" flipV="1">
            <a:off x="5029200" y="4572000"/>
            <a:ext cx="12192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8" name="Straight Arrow Connector 237"/>
          <p:cNvCxnSpPr/>
          <p:nvPr/>
        </p:nvCxnSpPr>
        <p:spPr bwMode="auto">
          <a:xfrm rot="10800000">
            <a:off x="5029200" y="1981200"/>
            <a:ext cx="25908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9" name="Straight Arrow Connector 238"/>
          <p:cNvCxnSpPr>
            <a:stCxn id="185" idx="0"/>
            <a:endCxn id="182" idx="2"/>
          </p:cNvCxnSpPr>
          <p:nvPr/>
        </p:nvCxnSpPr>
        <p:spPr bwMode="auto">
          <a:xfrm rot="5400000" flipH="1" flipV="1">
            <a:off x="6744494" y="3772694"/>
            <a:ext cx="2286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240" name="Rectangle 239"/>
          <p:cNvSpPr/>
          <p:nvPr/>
        </p:nvSpPr>
        <p:spPr bwMode="auto">
          <a:xfrm>
            <a:off x="2286000" y="2057400"/>
            <a:ext cx="1371600" cy="4730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Interface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Module</a:t>
            </a: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grpSp>
        <p:nvGrpSpPr>
          <p:cNvPr id="241" name="Group 78"/>
          <p:cNvGrpSpPr>
            <a:grpSpLocks/>
          </p:cNvGrpSpPr>
          <p:nvPr/>
        </p:nvGrpSpPr>
        <p:grpSpPr bwMode="auto">
          <a:xfrm>
            <a:off x="2286000" y="2124075"/>
            <a:ext cx="798513" cy="355600"/>
            <a:chOff x="2438400" y="304800"/>
            <a:chExt cx="841153" cy="400110"/>
          </a:xfrm>
        </p:grpSpPr>
        <p:sp>
          <p:nvSpPr>
            <p:cNvPr id="242" name="Rectangle 241"/>
            <p:cNvSpPr>
              <a:spLocks noChangeArrowheads="1"/>
            </p:cNvSpPr>
            <p:nvPr/>
          </p:nvSpPr>
          <p:spPr bwMode="auto">
            <a:xfrm>
              <a:off x="2515324" y="340524"/>
              <a:ext cx="685631" cy="34473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endParaRPr>
            </a:p>
          </p:txBody>
        </p:sp>
        <p:sp>
          <p:nvSpPr>
            <p:cNvPr id="243" name="TextBox 7"/>
            <p:cNvSpPr txBox="1">
              <a:spLocks noChangeArrowheads="1"/>
            </p:cNvSpPr>
            <p:nvPr/>
          </p:nvSpPr>
          <p:spPr bwMode="auto">
            <a:xfrm>
              <a:off x="2438400" y="304800"/>
              <a:ext cx="8411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charset="0"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charset="0"/>
                </a:rPr>
                <a:t>Scratchpad</a:t>
              </a:r>
              <a:endPara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endParaRPr>
            </a:p>
          </p:txBody>
        </p:sp>
      </p:grpSp>
      <p:cxnSp>
        <p:nvCxnSpPr>
          <p:cNvPr id="244" name="Straight Arrow Connector 243"/>
          <p:cNvCxnSpPr/>
          <p:nvPr/>
        </p:nvCxnSpPr>
        <p:spPr bwMode="auto">
          <a:xfrm>
            <a:off x="3657600" y="2286000"/>
            <a:ext cx="228600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sp>
        <p:nvSpPr>
          <p:cNvPr id="245" name="Rectangle 244"/>
          <p:cNvSpPr/>
          <p:nvPr/>
        </p:nvSpPr>
        <p:spPr bwMode="auto">
          <a:xfrm>
            <a:off x="2286000" y="3305175"/>
            <a:ext cx="1371600" cy="4730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Interface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Module</a:t>
            </a: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46" name="Rectangle 245"/>
          <p:cNvSpPr>
            <a:spLocks noChangeArrowheads="1"/>
          </p:cNvSpPr>
          <p:nvPr/>
        </p:nvSpPr>
        <p:spPr bwMode="auto">
          <a:xfrm>
            <a:off x="914400" y="4419600"/>
            <a:ext cx="785813" cy="373063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rPr>
              <a:t>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</a:rPr>
              <a:t>Code</a:t>
            </a:r>
          </a:p>
        </p:txBody>
      </p:sp>
      <p:sp>
        <p:nvSpPr>
          <p:cNvPr id="247" name="Rectangle 246"/>
          <p:cNvSpPr/>
          <p:nvPr/>
        </p:nvSpPr>
        <p:spPr bwMode="auto">
          <a:xfrm>
            <a:off x="914400" y="2133600"/>
            <a:ext cx="990600" cy="3810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Memory Controller</a:t>
            </a:r>
          </a:p>
        </p:txBody>
      </p:sp>
      <p:sp>
        <p:nvSpPr>
          <p:cNvPr id="248" name="Left-Right Arrow 247"/>
          <p:cNvSpPr/>
          <p:nvPr/>
        </p:nvSpPr>
        <p:spPr>
          <a:xfrm>
            <a:off x="762000" y="2667000"/>
            <a:ext cx="7239000" cy="457200"/>
          </a:xfrm>
          <a:prstGeom prst="leftRightArrow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Communication Interconnection</a:t>
            </a:r>
          </a:p>
        </p:txBody>
      </p:sp>
      <p:sp>
        <p:nvSpPr>
          <p:cNvPr id="249" name="Up-Down Arrow 248"/>
          <p:cNvSpPr/>
          <p:nvPr/>
        </p:nvSpPr>
        <p:spPr>
          <a:xfrm>
            <a:off x="1295400" y="2514600"/>
            <a:ext cx="228600" cy="30480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0" name="Up-Down Arrow 249"/>
          <p:cNvSpPr/>
          <p:nvPr/>
        </p:nvSpPr>
        <p:spPr>
          <a:xfrm>
            <a:off x="1295400" y="1828800"/>
            <a:ext cx="228600" cy="30480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1" name="Up-Down Arrow 250"/>
          <p:cNvSpPr/>
          <p:nvPr/>
        </p:nvSpPr>
        <p:spPr>
          <a:xfrm>
            <a:off x="2819400" y="2514600"/>
            <a:ext cx="228600" cy="30480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2" name="Up-Down Arrow 251"/>
          <p:cNvSpPr/>
          <p:nvPr/>
        </p:nvSpPr>
        <p:spPr>
          <a:xfrm>
            <a:off x="2819400" y="2971800"/>
            <a:ext cx="228600" cy="30480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3" name="Up-Down Arrow 252"/>
          <p:cNvSpPr/>
          <p:nvPr/>
        </p:nvSpPr>
        <p:spPr>
          <a:xfrm>
            <a:off x="2819400" y="1752600"/>
            <a:ext cx="228600" cy="30480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4" name="Up-Down Arrow 253"/>
          <p:cNvSpPr/>
          <p:nvPr/>
        </p:nvSpPr>
        <p:spPr>
          <a:xfrm>
            <a:off x="3200400" y="3810000"/>
            <a:ext cx="228600" cy="30480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5" name="Rectangle 254"/>
          <p:cNvSpPr>
            <a:spLocks noChangeArrowheads="1"/>
          </p:cNvSpPr>
          <p:nvPr/>
        </p:nvSpPr>
        <p:spPr bwMode="auto">
          <a:xfrm>
            <a:off x="2359025" y="3384550"/>
            <a:ext cx="650875" cy="306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6" name="TextBox 7"/>
          <p:cNvSpPr txBox="1">
            <a:spLocks noChangeArrowheads="1"/>
          </p:cNvSpPr>
          <p:nvPr/>
        </p:nvSpPr>
        <p:spPr bwMode="auto">
          <a:xfrm>
            <a:off x="2286000" y="3352800"/>
            <a:ext cx="7985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Calibri" charset="0"/>
              </a:rPr>
              <a:t>Data</a:t>
            </a:r>
          </a:p>
          <a:p>
            <a:pPr algn="ctr"/>
            <a:r>
              <a:rPr lang="en-US" sz="1000">
                <a:latin typeface="Calibri" charset="0"/>
              </a:rPr>
              <a:t>Scratchpad</a:t>
            </a:r>
            <a:endParaRPr lang="it-IT" sz="1000">
              <a:latin typeface="Calibri" charset="0"/>
            </a:endParaRPr>
          </a:p>
        </p:txBody>
      </p:sp>
      <p:sp>
        <p:nvSpPr>
          <p:cNvPr id="257" name="Up-Down Arrow 256"/>
          <p:cNvSpPr/>
          <p:nvPr/>
        </p:nvSpPr>
        <p:spPr>
          <a:xfrm rot="16200000">
            <a:off x="2781300" y="4229100"/>
            <a:ext cx="228600" cy="30480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8" name="TextBox 15"/>
          <p:cNvSpPr txBox="1">
            <a:spLocks noChangeArrowheads="1"/>
          </p:cNvSpPr>
          <p:nvPr/>
        </p:nvSpPr>
        <p:spPr bwMode="auto">
          <a:xfrm>
            <a:off x="2057400" y="4572000"/>
            <a:ext cx="1027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CPU Wrapper</a:t>
            </a:r>
            <a:endParaRPr lang="it-IT" sz="1200">
              <a:latin typeface="Calibri" charset="0"/>
            </a:endParaRPr>
          </a:p>
        </p:txBody>
      </p:sp>
      <p:sp>
        <p:nvSpPr>
          <p:cNvPr id="259" name="TextBox 43"/>
          <p:cNvSpPr txBox="1">
            <a:spLocks noChangeArrowheads="1"/>
          </p:cNvSpPr>
          <p:nvPr/>
        </p:nvSpPr>
        <p:spPr bwMode="auto">
          <a:xfrm>
            <a:off x="5029200" y="4343400"/>
            <a:ext cx="520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Calibri" charset="0"/>
              </a:rPr>
              <a:t>clk_en</a:t>
            </a:r>
          </a:p>
        </p:txBody>
      </p:sp>
      <p:sp>
        <p:nvSpPr>
          <p:cNvPr id="260" name="TextBox 43"/>
          <p:cNvSpPr txBox="1">
            <a:spLocks noChangeArrowheads="1"/>
          </p:cNvSpPr>
          <p:nvPr/>
        </p:nvSpPr>
        <p:spPr bwMode="auto">
          <a:xfrm>
            <a:off x="5029200" y="1752600"/>
            <a:ext cx="520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Calibri" charset="0"/>
              </a:rPr>
              <a:t>clk_en</a:t>
            </a:r>
          </a:p>
        </p:txBody>
      </p:sp>
      <p:cxnSp>
        <p:nvCxnSpPr>
          <p:cNvPr id="261" name="Straight Connector 260"/>
          <p:cNvCxnSpPr>
            <a:stCxn id="236" idx="3"/>
          </p:cNvCxnSpPr>
          <p:nvPr/>
        </p:nvCxnSpPr>
        <p:spPr>
          <a:xfrm>
            <a:off x="7467600" y="4572000"/>
            <a:ext cx="1524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2" name="Straight Connector 261"/>
          <p:cNvCxnSpPr/>
          <p:nvPr/>
        </p:nvCxnSpPr>
        <p:spPr>
          <a:xfrm rot="5400000" flipH="1" flipV="1">
            <a:off x="6324600" y="3276600"/>
            <a:ext cx="2592388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3" name="Rectangle 262"/>
          <p:cNvSpPr/>
          <p:nvPr/>
        </p:nvSpPr>
        <p:spPr bwMode="auto">
          <a:xfrm>
            <a:off x="6705600" y="1143000"/>
            <a:ext cx="500063" cy="246063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64" name="TextBox 88"/>
          <p:cNvSpPr txBox="1">
            <a:spLocks noChangeArrowheads="1"/>
          </p:cNvSpPr>
          <p:nvPr/>
        </p:nvSpPr>
        <p:spPr bwMode="auto">
          <a:xfrm>
            <a:off x="7162800" y="1143000"/>
            <a:ext cx="77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alibri" charset="0"/>
              </a:rPr>
              <a:t>Provided IP</a:t>
            </a:r>
            <a:endParaRPr lang="it-IT" sz="1000">
              <a:latin typeface="Calibri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5943600" y="3962400"/>
            <a:ext cx="3048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6" name="Straight Connector 265"/>
          <p:cNvCxnSpPr>
            <a:endCxn id="182" idx="0"/>
          </p:cNvCxnSpPr>
          <p:nvPr/>
        </p:nvCxnSpPr>
        <p:spPr bwMode="auto">
          <a:xfrm rot="5400000">
            <a:off x="6477000" y="2895600"/>
            <a:ext cx="762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67" name="Straight Connector 266"/>
          <p:cNvCxnSpPr/>
          <p:nvPr/>
        </p:nvCxnSpPr>
        <p:spPr bwMode="auto">
          <a:xfrm rot="16200000" flipV="1">
            <a:off x="5029200" y="3048000"/>
            <a:ext cx="1828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68" name="TextBox 43"/>
          <p:cNvSpPr txBox="1">
            <a:spLocks noChangeArrowheads="1"/>
          </p:cNvSpPr>
          <p:nvPr/>
        </p:nvSpPr>
        <p:spPr bwMode="auto">
          <a:xfrm>
            <a:off x="5029200" y="3962400"/>
            <a:ext cx="855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Calibri" charset="0"/>
              </a:rPr>
              <a:t>frame_signal</a:t>
            </a:r>
          </a:p>
        </p:txBody>
      </p:sp>
      <p:sp>
        <p:nvSpPr>
          <p:cNvPr id="269" name="TextBox 43"/>
          <p:cNvSpPr txBox="1">
            <a:spLocks noChangeArrowheads="1"/>
          </p:cNvSpPr>
          <p:nvPr/>
        </p:nvSpPr>
        <p:spPr bwMode="auto">
          <a:xfrm>
            <a:off x="5029200" y="2133600"/>
            <a:ext cx="855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Calibri" charset="0"/>
              </a:rPr>
              <a:t>frame_signal</a:t>
            </a:r>
          </a:p>
        </p:txBody>
      </p:sp>
      <p:sp>
        <p:nvSpPr>
          <p:cNvPr id="270" name="TextBox 43"/>
          <p:cNvSpPr txBox="1">
            <a:spLocks noChangeArrowheads="1"/>
          </p:cNvSpPr>
          <p:nvPr/>
        </p:nvSpPr>
        <p:spPr bwMode="auto">
          <a:xfrm>
            <a:off x="5029200" y="2514600"/>
            <a:ext cx="836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Calibri" charset="0"/>
              </a:rPr>
              <a:t>frame_grant</a:t>
            </a:r>
          </a:p>
        </p:txBody>
      </p:sp>
      <p:sp>
        <p:nvSpPr>
          <p:cNvPr id="271" name="TextBox 43"/>
          <p:cNvSpPr txBox="1">
            <a:spLocks noChangeArrowheads="1"/>
          </p:cNvSpPr>
          <p:nvPr/>
        </p:nvSpPr>
        <p:spPr bwMode="auto">
          <a:xfrm>
            <a:off x="5029200" y="3352800"/>
            <a:ext cx="836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Calibri" charset="0"/>
              </a:rPr>
              <a:t>frame_grant</a:t>
            </a:r>
          </a:p>
        </p:txBody>
      </p:sp>
      <p:sp>
        <p:nvSpPr>
          <p:cNvPr id="274" name="Content Placeholder 1"/>
          <p:cNvSpPr>
            <a:spLocks noGrp="1"/>
          </p:cNvSpPr>
          <p:nvPr>
            <p:ph idx="1"/>
          </p:nvPr>
        </p:nvSpPr>
        <p:spPr>
          <a:xfrm>
            <a:off x="0" y="5003800"/>
            <a:ext cx="8991600" cy="1219200"/>
          </a:xfrm>
        </p:spPr>
        <p:txBody>
          <a:bodyPr/>
          <a:lstStyle/>
          <a:p>
            <a:r>
              <a:rPr lang="en-US" sz="2200" dirty="0" smtClean="0"/>
              <a:t>Wrappers composed of </a:t>
            </a:r>
            <a:r>
              <a:rPr lang="en-US" sz="2200" i="1" dirty="0" smtClean="0"/>
              <a:t>Interface Module </a:t>
            </a:r>
            <a:r>
              <a:rPr lang="en-US" sz="2200" dirty="0" smtClean="0"/>
              <a:t>and </a:t>
            </a:r>
            <a:r>
              <a:rPr lang="en-US" sz="2200" i="1" dirty="0" smtClean="0"/>
              <a:t>Control Module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HW Wrappers provided with data scratchpad.</a:t>
            </a:r>
          </a:p>
          <a:p>
            <a:r>
              <a:rPr lang="en-US" sz="2200" dirty="0" smtClean="0"/>
              <a:t>CPU Wrappers also provided with instruction scratchpad.</a:t>
            </a:r>
          </a:p>
          <a:p>
            <a:endParaRPr lang="en-US" sz="2000" dirty="0"/>
          </a:p>
        </p:txBody>
      </p:sp>
      <p:sp>
        <p:nvSpPr>
          <p:cNvPr id="80" name="Title 3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/>
          <a:p>
            <a:r>
              <a:rPr lang="en-US" dirty="0" smtClean="0"/>
              <a:t>Component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400" dirty="0" smtClean="0"/>
              <a:t>Topic Today: Verification and Monitoring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861237"/>
            <a:ext cx="8662008" cy="524532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Remember verification</a:t>
            </a:r>
            <a:r>
              <a:rPr lang="en-US" dirty="0"/>
              <a:t>: ensuring that a subsystem (or step in the design) meets the objectives for that subsystem, i.e. it does what we want it to do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 verify a system/subsystem?</a:t>
            </a:r>
          </a:p>
          <a:p>
            <a:pPr lvl="1"/>
            <a:r>
              <a:rPr lang="en-US" dirty="0" smtClean="0"/>
              <a:t>(Exhaustive) testing</a:t>
            </a:r>
          </a:p>
          <a:p>
            <a:pPr lvl="1"/>
            <a:r>
              <a:rPr lang="en-US" dirty="0" smtClean="0"/>
              <a:t>Formal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4152900" cy="57785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I/O communication by the processor is mediated by the interface module.</a:t>
            </a:r>
          </a:p>
          <a:p>
            <a:endParaRPr lang="en-US" dirty="0" smtClean="0"/>
          </a:p>
          <a:p>
            <a:r>
              <a:rPr lang="en-US" dirty="0" smtClean="0"/>
              <a:t>Provides two types of communication services:</a:t>
            </a:r>
          </a:p>
          <a:p>
            <a:pPr lvl="1" eaLnBrk="1" hangingPunct="1"/>
            <a:r>
              <a:rPr lang="en-US" dirty="0" smtClean="0"/>
              <a:t>Message passing through FIFO queues</a:t>
            </a:r>
          </a:p>
          <a:p>
            <a:pPr lvl="1" eaLnBrk="1" hangingPunct="1"/>
            <a:r>
              <a:rPr lang="en-US" dirty="0" smtClean="0"/>
              <a:t>Shared memory through DMA.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4572000" y="1066800"/>
            <a:ext cx="4418013" cy="4876800"/>
            <a:chOff x="5029200" y="1295400"/>
            <a:chExt cx="3960813" cy="41148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5105400" y="4114800"/>
              <a:ext cx="37338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105400" y="2514600"/>
              <a:ext cx="37338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5486400" y="1600200"/>
              <a:ext cx="2667000" cy="3048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Processor Interface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00000">
              <a:off x="5256213" y="25908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5484813" y="25908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562600" y="2362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562600" y="25146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562600" y="2667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562600" y="2819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324600" y="2209800"/>
              <a:ext cx="838200" cy="6858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ea typeface="Arial" charset="0"/>
                  <a:cs typeface="Arial" charset="0"/>
                </a:rPr>
                <a:t>Data</a:t>
              </a:r>
            </a:p>
            <a:p>
              <a:pPr algn="ctr"/>
              <a:r>
                <a:rPr lang="en-US" sz="1000">
                  <a:solidFill>
                    <a:schemeClr val="tx1"/>
                  </a:solidFill>
                  <a:ea typeface="Arial" charset="0"/>
                  <a:cs typeface="Arial" charset="0"/>
                </a:rPr>
                <a:t>Scratchpad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486400" y="4800600"/>
              <a:ext cx="2667000" cy="3048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Communication Interface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77000" y="3200400"/>
              <a:ext cx="1676400" cy="3048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DMA engine</a:t>
              </a:r>
            </a:p>
          </p:txBody>
        </p:sp>
        <p:cxnSp>
          <p:nvCxnSpPr>
            <p:cNvPr id="91" name="Straight Arrow Connector 90"/>
            <p:cNvCxnSpPr>
              <a:cxnSpLocks noChangeShapeType="1"/>
            </p:cNvCxnSpPr>
            <p:nvPr/>
          </p:nvCxnSpPr>
          <p:spPr bwMode="auto">
            <a:xfrm>
              <a:off x="8153400" y="3352800"/>
              <a:ext cx="7620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42"/>
            <p:cNvSpPr txBox="1">
              <a:spLocks noChangeArrowheads="1"/>
            </p:cNvSpPr>
            <p:nvPr/>
          </p:nvSpPr>
          <p:spPr bwMode="auto">
            <a:xfrm>
              <a:off x="8153400" y="2971800"/>
              <a:ext cx="7699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Monitoring</a:t>
              </a:r>
            </a:p>
            <a:p>
              <a:r>
                <a:rPr lang="en-US" sz="1000">
                  <a:latin typeface="Calibri" charset="0"/>
                </a:rPr>
                <a:t>signals</a:t>
              </a:r>
            </a:p>
          </p:txBody>
        </p:sp>
        <p:cxnSp>
          <p:nvCxnSpPr>
            <p:cNvPr id="93" name="Straight Arrow Connector 92"/>
            <p:cNvCxnSpPr>
              <a:cxnSpLocks noChangeShapeType="1"/>
            </p:cNvCxnSpPr>
            <p:nvPr/>
          </p:nvCxnSpPr>
          <p:spPr bwMode="auto">
            <a:xfrm>
              <a:off x="8153400" y="4953000"/>
              <a:ext cx="7620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42"/>
            <p:cNvSpPr txBox="1">
              <a:spLocks noChangeArrowheads="1"/>
            </p:cNvSpPr>
            <p:nvPr/>
          </p:nvSpPr>
          <p:spPr bwMode="auto">
            <a:xfrm>
              <a:off x="8153400" y="4724400"/>
              <a:ext cx="8366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frame_grant</a:t>
              </a:r>
            </a:p>
          </p:txBody>
        </p:sp>
        <p:sp>
          <p:nvSpPr>
            <p:cNvPr id="95" name="Up-Down Arrow 94"/>
            <p:cNvSpPr/>
            <p:nvPr/>
          </p:nvSpPr>
          <p:spPr>
            <a:xfrm>
              <a:off x="6705600" y="1295400"/>
              <a:ext cx="228600" cy="304800"/>
            </a:xfrm>
            <a:prstGeom prst="upDown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6" name="Up-Down Arrow 95"/>
            <p:cNvSpPr/>
            <p:nvPr/>
          </p:nvSpPr>
          <p:spPr>
            <a:xfrm>
              <a:off x="6629400" y="1905000"/>
              <a:ext cx="228600" cy="304800"/>
            </a:xfrm>
            <a:prstGeom prst="upDown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7" name="Up-Down Arrow 96"/>
            <p:cNvSpPr/>
            <p:nvPr/>
          </p:nvSpPr>
          <p:spPr>
            <a:xfrm>
              <a:off x="6629400" y="2895600"/>
              <a:ext cx="228600" cy="304800"/>
            </a:xfrm>
            <a:prstGeom prst="upDown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8" name="Up Arrow 97"/>
            <p:cNvSpPr/>
            <p:nvPr/>
          </p:nvSpPr>
          <p:spPr>
            <a:xfrm>
              <a:off x="5562600" y="1905000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9" name="Up Arrow 98"/>
            <p:cNvSpPr/>
            <p:nvPr/>
          </p:nvSpPr>
          <p:spPr>
            <a:xfrm>
              <a:off x="5943600" y="1905000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5562600" y="2286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562600" y="2438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562600" y="25908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562600" y="2743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5637213" y="25908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5865813" y="25908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943600" y="2362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943600" y="25146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943600" y="2667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943600" y="2819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943600" y="2286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943600" y="2438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943600" y="25908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943600" y="2743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Up Arrow 113"/>
            <p:cNvSpPr/>
            <p:nvPr/>
          </p:nvSpPr>
          <p:spPr>
            <a:xfrm>
              <a:off x="5562600" y="2895600"/>
              <a:ext cx="228600" cy="4572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5" name="Up Arrow 114"/>
            <p:cNvSpPr/>
            <p:nvPr/>
          </p:nvSpPr>
          <p:spPr>
            <a:xfrm>
              <a:off x="5943600" y="2895600"/>
              <a:ext cx="228600" cy="4572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6" name="Right Arrow 115"/>
            <p:cNvSpPr/>
            <p:nvPr/>
          </p:nvSpPr>
          <p:spPr>
            <a:xfrm rot="16200000">
              <a:off x="5105400" y="3886200"/>
              <a:ext cx="1447800" cy="381000"/>
            </a:xfrm>
            <a:prstGeom prst="righ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Arial" charset="0"/>
                  <a:cs typeface="Arial" charset="0"/>
                </a:rPr>
                <a:t>Message Path</a:t>
              </a:r>
            </a:p>
          </p:txBody>
        </p:sp>
        <p:cxnSp>
          <p:nvCxnSpPr>
            <p:cNvPr id="117" name="Straight Connector 116"/>
            <p:cNvCxnSpPr>
              <a:cxnSpLocks noChangeShapeType="1"/>
            </p:cNvCxnSpPr>
            <p:nvPr/>
          </p:nvCxnSpPr>
          <p:spPr bwMode="auto">
            <a:xfrm>
              <a:off x="5486400" y="3352800"/>
              <a:ext cx="6858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18" name="Up Arrow 117"/>
            <p:cNvSpPr/>
            <p:nvPr/>
          </p:nvSpPr>
          <p:spPr>
            <a:xfrm rot="5400000">
              <a:off x="6172200" y="3200400"/>
              <a:ext cx="3048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5400000">
              <a:off x="7542213" y="25146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7770813" y="25146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848600" y="2286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848600" y="2438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848600" y="25908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848600" y="2819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Up Arrow 124"/>
            <p:cNvSpPr/>
            <p:nvPr/>
          </p:nvSpPr>
          <p:spPr>
            <a:xfrm rot="10800000">
              <a:off x="7848600" y="1905000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6" name="Up Arrow 125"/>
            <p:cNvSpPr/>
            <p:nvPr/>
          </p:nvSpPr>
          <p:spPr>
            <a:xfrm>
              <a:off x="7315200" y="1905000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7848600" y="2743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848600" y="2362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848600" y="25146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848600" y="2667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7008813" y="25908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7237413" y="2590800"/>
              <a:ext cx="611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315200" y="2362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315200" y="25146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315200" y="2667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315200" y="2819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315200" y="22860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315200" y="24384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315200" y="25908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315200" y="274320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Up Arrow 140"/>
            <p:cNvSpPr/>
            <p:nvPr/>
          </p:nvSpPr>
          <p:spPr>
            <a:xfrm rot="10800000">
              <a:off x="7848600" y="2895600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2" name="Up Arrow 141"/>
            <p:cNvSpPr/>
            <p:nvPr/>
          </p:nvSpPr>
          <p:spPr>
            <a:xfrm>
              <a:off x="7315200" y="2895600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3" name="TextBox 42"/>
            <p:cNvSpPr txBox="1">
              <a:spLocks noChangeArrowheads="1"/>
            </p:cNvSpPr>
            <p:nvPr/>
          </p:nvSpPr>
          <p:spPr bwMode="auto">
            <a:xfrm rot="16200000">
              <a:off x="5033169" y="2434431"/>
              <a:ext cx="847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FIFO Queues</a:t>
              </a:r>
            </a:p>
          </p:txBody>
        </p:sp>
        <p:sp>
          <p:nvSpPr>
            <p:cNvPr id="144" name="TextBox 42"/>
            <p:cNvSpPr txBox="1">
              <a:spLocks noChangeArrowheads="1"/>
            </p:cNvSpPr>
            <p:nvPr/>
          </p:nvSpPr>
          <p:spPr bwMode="auto">
            <a:xfrm rot="16200000">
              <a:off x="7082632" y="2434431"/>
              <a:ext cx="11684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Completion Queue</a:t>
              </a:r>
            </a:p>
          </p:txBody>
        </p:sp>
        <p:sp>
          <p:nvSpPr>
            <p:cNvPr id="145" name="TextBox 42"/>
            <p:cNvSpPr txBox="1">
              <a:spLocks noChangeArrowheads="1"/>
            </p:cNvSpPr>
            <p:nvPr/>
          </p:nvSpPr>
          <p:spPr bwMode="auto">
            <a:xfrm rot="16200000">
              <a:off x="7706519" y="2366169"/>
              <a:ext cx="9874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Request Queue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>
              <a:off x="7542213" y="4100513"/>
              <a:ext cx="61118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7770813" y="4100513"/>
              <a:ext cx="61118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848600" y="38719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848600" y="40243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848600" y="41767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848600" y="44053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Up Arrow 151"/>
            <p:cNvSpPr/>
            <p:nvPr/>
          </p:nvSpPr>
          <p:spPr>
            <a:xfrm rot="10800000">
              <a:off x="7848600" y="3490913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7848600" y="43291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7848600" y="39481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848600" y="41005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848600" y="4252913"/>
              <a:ext cx="2286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Up Arrow 156"/>
            <p:cNvSpPr/>
            <p:nvPr/>
          </p:nvSpPr>
          <p:spPr>
            <a:xfrm rot="10800000">
              <a:off x="7848600" y="4481513"/>
              <a:ext cx="228600" cy="304800"/>
            </a:xfrm>
            <a:prstGeom prst="up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8" name="TextBox 42"/>
            <p:cNvSpPr txBox="1">
              <a:spLocks noChangeArrowheads="1"/>
            </p:cNvSpPr>
            <p:nvPr/>
          </p:nvSpPr>
          <p:spPr bwMode="auto">
            <a:xfrm rot="16200000">
              <a:off x="7579519" y="3952081"/>
              <a:ext cx="12414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Transmission Queue</a:t>
              </a:r>
            </a:p>
          </p:txBody>
        </p:sp>
        <p:sp>
          <p:nvSpPr>
            <p:cNvPr id="159" name="Right Arrow 158"/>
            <p:cNvSpPr/>
            <p:nvPr/>
          </p:nvSpPr>
          <p:spPr>
            <a:xfrm rot="16200000">
              <a:off x="6705600" y="3962400"/>
              <a:ext cx="1295400" cy="381000"/>
            </a:xfrm>
            <a:prstGeom prst="righ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Arial" charset="0"/>
                  <a:cs typeface="Arial" charset="0"/>
                </a:rPr>
                <a:t>Reception Path</a:t>
              </a:r>
            </a:p>
          </p:txBody>
        </p:sp>
        <p:sp>
          <p:nvSpPr>
            <p:cNvPr id="160" name="Left Arrow 159"/>
            <p:cNvSpPr/>
            <p:nvPr/>
          </p:nvSpPr>
          <p:spPr>
            <a:xfrm rot="16200000">
              <a:off x="6096000" y="3962400"/>
              <a:ext cx="1295400" cy="381000"/>
            </a:xfrm>
            <a:prstGeom prst="lef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Arial" charset="0"/>
                  <a:cs typeface="Arial" charset="0"/>
                </a:rPr>
                <a:t>Command Path</a:t>
              </a:r>
            </a:p>
          </p:txBody>
        </p:sp>
        <p:sp>
          <p:nvSpPr>
            <p:cNvPr id="161" name="TextBox 149"/>
            <p:cNvSpPr txBox="1">
              <a:spLocks noChangeArrowheads="1"/>
            </p:cNvSpPr>
            <p:nvPr/>
          </p:nvSpPr>
          <p:spPr bwMode="auto">
            <a:xfrm rot="16200000">
              <a:off x="4706937" y="4437063"/>
              <a:ext cx="10445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</a:rPr>
                <a:t>communication</a:t>
              </a:r>
            </a:p>
            <a:p>
              <a:pPr algn="ctr"/>
              <a:r>
                <a:rPr lang="en-US" sz="1000">
                  <a:solidFill>
                    <a:schemeClr val="accent1"/>
                  </a:solidFill>
                </a:rPr>
                <a:t>clock</a:t>
              </a:r>
            </a:p>
          </p:txBody>
        </p:sp>
        <p:sp>
          <p:nvSpPr>
            <p:cNvPr id="162" name="TextBox 156"/>
            <p:cNvSpPr txBox="1">
              <a:spLocks noChangeArrowheads="1"/>
            </p:cNvSpPr>
            <p:nvPr/>
          </p:nvSpPr>
          <p:spPr bwMode="auto">
            <a:xfrm rot="16200000">
              <a:off x="4743450" y="3257550"/>
              <a:ext cx="81756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1"/>
                  </a:solidFill>
                </a:rPr>
                <a:t>system_clk</a:t>
              </a:r>
            </a:p>
          </p:txBody>
        </p:sp>
        <p:sp>
          <p:nvSpPr>
            <p:cNvPr id="163" name="TextBox 157"/>
            <p:cNvSpPr txBox="1">
              <a:spLocks noChangeArrowheads="1"/>
            </p:cNvSpPr>
            <p:nvPr/>
          </p:nvSpPr>
          <p:spPr bwMode="auto">
            <a:xfrm rot="16200000">
              <a:off x="4822032" y="1883568"/>
              <a:ext cx="6604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chemeClr val="accent1"/>
                  </a:solidFill>
                </a:rPr>
                <a:t>proc_clk</a:t>
              </a:r>
            </a:p>
          </p:txBody>
        </p:sp>
        <p:sp>
          <p:nvSpPr>
            <p:cNvPr id="164" name="Up-Down Arrow 163"/>
            <p:cNvSpPr/>
            <p:nvPr/>
          </p:nvSpPr>
          <p:spPr>
            <a:xfrm>
              <a:off x="6705600" y="5105400"/>
              <a:ext cx="228600" cy="304800"/>
            </a:xfrm>
            <a:prstGeom prst="upDown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67" name="Title 3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/>
          <a:p>
            <a:r>
              <a:rPr lang="en-US" dirty="0" smtClean="0"/>
              <a:t>Interface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7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Big Picture, Revisited</a:t>
            </a:r>
            <a:endParaRPr lang="en-US" sz="3600" dirty="0"/>
          </a:p>
        </p:txBody>
      </p:sp>
      <p:sp>
        <p:nvSpPr>
          <p:cNvPr id="52" name="Rectangle 51"/>
          <p:cNvSpPr/>
          <p:nvPr/>
        </p:nvSpPr>
        <p:spPr>
          <a:xfrm>
            <a:off x="3429000" y="2362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019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00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81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924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43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2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05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26670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0292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019800" y="3124200"/>
            <a:ext cx="3124200" cy="1588"/>
          </a:xfrm>
          <a:prstGeom prst="straightConnector1">
            <a:avLst/>
          </a:prstGeom>
          <a:ln w="35941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895201" y="26670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 rot="5400000">
            <a:off x="7581900" y="3390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62800" y="3886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 rot="5400000">
            <a:off x="7581900" y="50673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162800" y="56388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 (Recovery)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920588" y="48768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Violation /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352800" y="914400"/>
            <a:ext cx="160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Specification</a:t>
            </a:r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rot="5400000">
            <a:off x="3962400" y="19812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257800" y="38862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6705600" y="4191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68"/>
          <p:cNvGrpSpPr/>
          <p:nvPr/>
        </p:nvGrpSpPr>
        <p:grpSpPr>
          <a:xfrm>
            <a:off x="152400" y="838200"/>
            <a:ext cx="3123271" cy="914400"/>
            <a:chOff x="152400" y="838200"/>
            <a:chExt cx="3123271" cy="914400"/>
          </a:xfrm>
        </p:grpSpPr>
        <p:sp>
          <p:nvSpPr>
            <p:cNvPr id="74" name="TextBox 73"/>
            <p:cNvSpPr txBox="1"/>
            <p:nvPr/>
          </p:nvSpPr>
          <p:spPr>
            <a:xfrm>
              <a:off x="152400" y="838200"/>
              <a:ext cx="3123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All communication goes</a:t>
              </a:r>
            </a:p>
            <a:p>
              <a:pPr marL="342900" indent="-342900"/>
              <a:r>
                <a:rPr lang="en-US" dirty="0" smtClean="0"/>
                <a:t>through the interface module</a:t>
              </a:r>
              <a:endParaRPr lang="en-US" dirty="0"/>
            </a:p>
          </p:txBody>
        </p:sp>
        <p:grpSp>
          <p:nvGrpSpPr>
            <p:cNvPr id="75" name="Group 62"/>
            <p:cNvGrpSpPr/>
            <p:nvPr/>
          </p:nvGrpSpPr>
          <p:grpSpPr>
            <a:xfrm>
              <a:off x="228600" y="1447800"/>
              <a:ext cx="2133600" cy="304800"/>
              <a:chOff x="228600" y="1447800"/>
              <a:chExt cx="2133600" cy="304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28600" y="1447800"/>
                <a:ext cx="2133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5400000">
                <a:off x="2133600" y="1524000"/>
                <a:ext cx="3048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63"/>
          <p:cNvGrpSpPr/>
          <p:nvPr/>
        </p:nvGrpSpPr>
        <p:grpSpPr>
          <a:xfrm>
            <a:off x="4995614" y="838200"/>
            <a:ext cx="4148386" cy="687388"/>
            <a:chOff x="5334000" y="838200"/>
            <a:chExt cx="4148386" cy="687388"/>
          </a:xfrm>
        </p:grpSpPr>
        <p:sp>
          <p:nvSpPr>
            <p:cNvPr id="79" name="TextBox 78"/>
            <p:cNvSpPr txBox="1"/>
            <p:nvPr/>
          </p:nvSpPr>
          <p:spPr>
            <a:xfrm>
              <a:off x="5410200" y="838200"/>
              <a:ext cx="40721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Certificate specifies a set of events.</a:t>
              </a:r>
            </a:p>
            <a:p>
              <a:r>
                <a:rPr lang="en-US" dirty="0" smtClean="0"/>
                <a:t>Ex: </a:t>
              </a:r>
              <a:r>
                <a:rPr lang="en-US" i="1" dirty="0" smtClean="0"/>
                <a:t>write in </a:t>
              </a:r>
              <a:r>
                <a:rPr lang="en-US" dirty="0" err="1" smtClean="0"/>
                <a:t>logbuffer</a:t>
              </a:r>
              <a:r>
                <a:rPr lang="en-US" i="1" dirty="0" smtClean="0"/>
                <a:t> value in </a:t>
              </a:r>
              <a:r>
                <a:rPr lang="en-US" dirty="0" smtClean="0"/>
                <a:t>101</a:t>
              </a:r>
              <a:endParaRPr lang="en-US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10800000">
              <a:off x="5334000" y="15240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64"/>
          <p:cNvGrpSpPr/>
          <p:nvPr/>
        </p:nvGrpSpPr>
        <p:grpSpPr>
          <a:xfrm>
            <a:off x="4919414" y="1676400"/>
            <a:ext cx="3886200" cy="914400"/>
            <a:chOff x="5257800" y="1676400"/>
            <a:chExt cx="3886200" cy="914400"/>
          </a:xfrm>
        </p:grpSpPr>
        <p:sp>
          <p:nvSpPr>
            <p:cNvPr id="82" name="TextBox 81"/>
            <p:cNvSpPr txBox="1"/>
            <p:nvPr/>
          </p:nvSpPr>
          <p:spPr>
            <a:xfrm>
              <a:off x="5354043" y="1676400"/>
              <a:ext cx="3789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Event Generator generates a </a:t>
              </a:r>
            </a:p>
            <a:p>
              <a:r>
                <a:rPr lang="en-US" dirty="0" smtClean="0"/>
                <a:t>trace of observed events over time.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10800000">
              <a:off x="5486400" y="2362200"/>
              <a:ext cx="3657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5486400" y="23622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5257800" y="23622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65"/>
          <p:cNvGrpSpPr/>
          <p:nvPr/>
        </p:nvGrpSpPr>
        <p:grpSpPr>
          <a:xfrm>
            <a:off x="1524000" y="3810000"/>
            <a:ext cx="3657600" cy="923330"/>
            <a:chOff x="1524000" y="3810000"/>
            <a:chExt cx="3657600" cy="923330"/>
          </a:xfrm>
        </p:grpSpPr>
        <p:sp>
          <p:nvSpPr>
            <p:cNvPr id="87" name="TextBox 86"/>
            <p:cNvSpPr txBox="1"/>
            <p:nvPr/>
          </p:nvSpPr>
          <p:spPr>
            <a:xfrm>
              <a:off x="1524000" y="3810000"/>
              <a:ext cx="3469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 Certificate specifies a formula </a:t>
              </a:r>
            </a:p>
            <a:p>
              <a:r>
                <a:rPr lang="en-US" dirty="0" smtClean="0"/>
                <a:t>in ERE or PTLTL using events.</a:t>
              </a:r>
            </a:p>
            <a:p>
              <a:r>
                <a:rPr lang="en-US" dirty="0" smtClean="0"/>
                <a:t>Ex: </a:t>
              </a:r>
              <a:r>
                <a:rPr lang="en-US" i="1" dirty="0" smtClean="0"/>
                <a:t>(E1 E2) *</a:t>
              </a:r>
              <a:endParaRPr lang="en-US" i="1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1676400" y="4724400"/>
              <a:ext cx="3505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66"/>
          <p:cNvGrpSpPr/>
          <p:nvPr/>
        </p:nvGrpSpPr>
        <p:grpSpPr>
          <a:xfrm>
            <a:off x="457200" y="4876800"/>
            <a:ext cx="6477000" cy="923330"/>
            <a:chOff x="457200" y="4876800"/>
            <a:chExt cx="6477000" cy="923330"/>
          </a:xfrm>
        </p:grpSpPr>
        <p:sp>
          <p:nvSpPr>
            <p:cNvPr id="90" name="TextBox 89"/>
            <p:cNvSpPr txBox="1"/>
            <p:nvPr/>
          </p:nvSpPr>
          <p:spPr>
            <a:xfrm>
              <a:off x="457200" y="4876800"/>
              <a:ext cx="3250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 Monitor checks if formula is </a:t>
              </a:r>
            </a:p>
            <a:p>
              <a:r>
                <a:rPr lang="en-US" dirty="0" smtClean="0"/>
                <a:t>validated / violated based on </a:t>
              </a:r>
            </a:p>
            <a:p>
              <a:r>
                <a:rPr lang="en-US" dirty="0" smtClean="0"/>
                <a:t>event trace. </a:t>
              </a:r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3200400" y="4953000"/>
              <a:ext cx="3733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533400" y="5791200"/>
              <a:ext cx="2667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67"/>
          <p:cNvGrpSpPr/>
          <p:nvPr/>
        </p:nvGrpSpPr>
        <p:grpSpPr>
          <a:xfrm>
            <a:off x="3505200" y="5715000"/>
            <a:ext cx="3581400" cy="923330"/>
            <a:chOff x="3505200" y="5715000"/>
            <a:chExt cx="3581400" cy="923330"/>
          </a:xfrm>
        </p:grpSpPr>
        <p:sp>
          <p:nvSpPr>
            <p:cNvPr id="94" name="TextBox 93"/>
            <p:cNvSpPr txBox="1"/>
            <p:nvPr/>
          </p:nvSpPr>
          <p:spPr>
            <a:xfrm>
              <a:off x="3505200" y="5715000"/>
              <a:ext cx="35205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 User written handler performs</a:t>
              </a:r>
            </a:p>
            <a:p>
              <a:r>
                <a:rPr lang="en-US" dirty="0" smtClean="0"/>
                <a:t>recovery if a validation / violation </a:t>
              </a:r>
            </a:p>
            <a:p>
              <a:r>
                <a:rPr lang="en-US" dirty="0" smtClean="0"/>
                <a:t>is detected.</a:t>
              </a:r>
              <a:endParaRPr lang="en-US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3657600" y="6629400"/>
              <a:ext cx="1219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4876800" y="6400800"/>
              <a:ext cx="2209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7" name="Picture 96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213505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9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Big Picture, Revisited</a:t>
            </a:r>
            <a:endParaRPr lang="en-US" sz="3600" dirty="0"/>
          </a:p>
        </p:txBody>
      </p:sp>
      <p:sp>
        <p:nvSpPr>
          <p:cNvPr id="52" name="Rectangle 51"/>
          <p:cNvSpPr/>
          <p:nvPr/>
        </p:nvSpPr>
        <p:spPr>
          <a:xfrm>
            <a:off x="3429000" y="2362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019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00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81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924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43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2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05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26670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0292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019800" y="3124200"/>
            <a:ext cx="3124200" cy="1588"/>
          </a:xfrm>
          <a:prstGeom prst="straightConnector1">
            <a:avLst/>
          </a:prstGeom>
          <a:ln w="35941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895201" y="26670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 rot="5400000">
            <a:off x="7581900" y="3390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62800" y="3886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 rot="5400000">
            <a:off x="7581900" y="50673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162800" y="56388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 (Recovery)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920588" y="48768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Violation /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352800" y="914400"/>
            <a:ext cx="160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Specification</a:t>
            </a:r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rot="5400000">
            <a:off x="3962400" y="19812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257800" y="38862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6705600" y="4191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2135057" cy="220980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685800" y="4343400"/>
            <a:ext cx="762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85800" y="5181600"/>
            <a:ext cx="762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524000" y="4419600"/>
            <a:ext cx="25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specified in certificate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524000" y="518160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synthesized by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8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possible recovery actions:</a:t>
            </a:r>
          </a:p>
          <a:p>
            <a:pPr lvl="1"/>
            <a:r>
              <a:rPr lang="en-US" dirty="0"/>
              <a:t>Reject a transmission (reads can not cause side effects).</a:t>
            </a:r>
          </a:p>
          <a:p>
            <a:pPr lvl="1"/>
            <a:r>
              <a:rPr lang="en-US" dirty="0"/>
              <a:t>Stop the process.</a:t>
            </a:r>
          </a:p>
          <a:p>
            <a:pPr lvl="1"/>
            <a:r>
              <a:rPr lang="en-US" dirty="0"/>
              <a:t>Reset the process.</a:t>
            </a:r>
          </a:p>
          <a:p>
            <a:pPr lvl="1"/>
            <a:r>
              <a:rPr lang="en-US" dirty="0"/>
              <a:t>Send a word on the bus.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9144000" cy="22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Case Study: Safe Programmer </a:t>
            </a:r>
            <a:r>
              <a:rPr lang="en-US" sz="3400" dirty="0" smtClean="0"/>
              <a:t>Behavior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 updates critical parameters in both the Pacer and Rate Adapter processes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Parameter updates follows a commit protocol:</a:t>
            </a:r>
          </a:p>
          <a:p>
            <a:pPr lvl="1"/>
            <a:r>
              <a:rPr lang="en-US" dirty="0"/>
              <a:t>Programmer sends parameters followed by check command.</a:t>
            </a:r>
          </a:p>
          <a:p>
            <a:pPr lvl="1"/>
            <a:r>
              <a:rPr lang="en-US" dirty="0"/>
              <a:t>Pacer and Rate Adapter provides success / failure reply.</a:t>
            </a:r>
          </a:p>
          <a:p>
            <a:pPr lvl="1"/>
            <a:r>
              <a:rPr lang="en-US" dirty="0"/>
              <a:t>If both are successful, Programmer sends commit command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Problem</a:t>
            </a:r>
            <a:r>
              <a:rPr lang="en-US" dirty="0"/>
              <a:t>: Programmer is an unverified process. It could crash after sending the commit to one process only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Solution: commit sent by monitor.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336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SendPacerCommit</a:t>
            </a:r>
            <a:r>
              <a:rPr lang="en-US" dirty="0"/>
              <a:t> </a:t>
            </a:r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6E1-08A3-4AC1-B41C-052042F445A9}" type="slidenum">
              <a:rPr lang="en-CA" smtClean="0"/>
              <a:pPr/>
              <a:t>25</a:t>
            </a:fld>
            <a:endParaRPr lang="en-CA"/>
          </a:p>
        </p:txBody>
      </p:sp>
      <p:pic>
        <p:nvPicPr>
          <p:cNvPr id="5" name="Picture 4" descr="EventLis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6248400" cy="1704109"/>
          </a:xfrm>
          <a:prstGeom prst="rect">
            <a:avLst/>
          </a:prstGeom>
        </p:spPr>
      </p:pic>
      <p:pic>
        <p:nvPicPr>
          <p:cNvPr id="6" name="Picture 5" descr="SendPacerCommi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52800"/>
            <a:ext cx="5153890" cy="2438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29400" y="914400"/>
            <a:ext cx="2286000" cy="2057400"/>
            <a:chOff x="6629400" y="914400"/>
            <a:chExt cx="2286000" cy="20574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6629400" y="914400"/>
            <a:ext cx="196850" cy="205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Equation" r:id="rId5" imgW="88900" imgH="165100" progId="Equation.3">
                    <p:embed/>
                  </p:oleObj>
                </mc:Choice>
                <mc:Fallback>
                  <p:oleObj name="Equation" r:id="rId5" imgW="889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914400"/>
                          <a:ext cx="196850" cy="205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858000" y="990600"/>
              <a:ext cx="20574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Events capture </a:t>
              </a:r>
              <a:r>
                <a:rPr lang="en-US" i="1" dirty="0" smtClean="0"/>
                <a:t>check/commit </a:t>
              </a:r>
              <a:r>
                <a:rPr lang="en-US" dirty="0" smtClean="0"/>
                <a:t>commands and </a:t>
              </a:r>
              <a:r>
                <a:rPr lang="en-US" i="1" dirty="0" smtClean="0"/>
                <a:t>success/failure </a:t>
              </a:r>
              <a:r>
                <a:rPr lang="en-US" dirty="0" smtClean="0"/>
                <a:t>replies at the Programmer. </a:t>
              </a:r>
              <a:endParaRPr lang="en-US" dirty="0"/>
            </a:p>
          </p:txBody>
        </p:sp>
      </p:grpSp>
      <p:grpSp>
        <p:nvGrpSpPr>
          <p:cNvPr id="10" name="Group 68"/>
          <p:cNvGrpSpPr/>
          <p:nvPr/>
        </p:nvGrpSpPr>
        <p:grpSpPr>
          <a:xfrm>
            <a:off x="4876800" y="2895600"/>
            <a:ext cx="3947093" cy="762000"/>
            <a:chOff x="-915329" y="838200"/>
            <a:chExt cx="3947093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838200"/>
              <a:ext cx="2879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i="1" dirty="0" smtClean="0"/>
                <a:t>Success</a:t>
              </a:r>
              <a:r>
                <a:rPr lang="en-US" dirty="0" smtClean="0"/>
                <a:t> received from </a:t>
              </a:r>
            </a:p>
            <a:p>
              <a:pPr marL="342900" indent="-342900"/>
              <a:r>
                <a:rPr lang="en-US" dirty="0" smtClean="0"/>
                <a:t>Pacer and Rate Adapter…</a:t>
              </a:r>
              <a:endParaRPr lang="en-US" dirty="0"/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-915329" y="1447800"/>
              <a:ext cx="3733800" cy="152400"/>
              <a:chOff x="-915329" y="1447800"/>
              <a:chExt cx="3733800" cy="1524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28600" y="1447800"/>
                <a:ext cx="2589871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-915329" y="1449388"/>
                <a:ext cx="1143000" cy="1508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68"/>
          <p:cNvGrpSpPr/>
          <p:nvPr/>
        </p:nvGrpSpPr>
        <p:grpSpPr>
          <a:xfrm>
            <a:off x="5562600" y="3657600"/>
            <a:ext cx="3363297" cy="646331"/>
            <a:chOff x="-229529" y="838200"/>
            <a:chExt cx="3363297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52400" y="838200"/>
              <a:ext cx="2981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smtClean="0"/>
                <a:t>… and I have not received </a:t>
              </a:r>
            </a:p>
            <a:p>
              <a:pPr marL="342900" indent="-342900"/>
              <a:r>
                <a:rPr lang="en-US" dirty="0" smtClean="0"/>
                <a:t>2 Pacer </a:t>
              </a:r>
              <a:r>
                <a:rPr lang="en-US" i="1" dirty="0" smtClean="0"/>
                <a:t>success</a:t>
              </a:r>
              <a:r>
                <a:rPr lang="en-US" dirty="0" smtClean="0"/>
                <a:t> in a row…</a:t>
              </a:r>
              <a:endParaRPr lang="en-US" dirty="0"/>
            </a:p>
          </p:txBody>
        </p:sp>
        <p:grpSp>
          <p:nvGrpSpPr>
            <p:cNvPr id="17" name="Group 62"/>
            <p:cNvGrpSpPr/>
            <p:nvPr/>
          </p:nvGrpSpPr>
          <p:grpSpPr>
            <a:xfrm>
              <a:off x="-229529" y="1143000"/>
              <a:ext cx="3200400" cy="306388"/>
              <a:chOff x="-229529" y="1143000"/>
              <a:chExt cx="3200400" cy="30638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28600" y="1447800"/>
                <a:ext cx="2742271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-229529" y="1143000"/>
                <a:ext cx="457200" cy="3063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68"/>
          <p:cNvGrpSpPr/>
          <p:nvPr/>
        </p:nvGrpSpPr>
        <p:grpSpPr>
          <a:xfrm>
            <a:off x="5029200" y="4267200"/>
            <a:ext cx="4114800" cy="798731"/>
            <a:chOff x="-275148" y="685800"/>
            <a:chExt cx="4114800" cy="798731"/>
          </a:xfrm>
        </p:grpSpPr>
        <p:sp>
          <p:nvSpPr>
            <p:cNvPr id="21" name="TextBox 20"/>
            <p:cNvSpPr txBox="1"/>
            <p:nvPr/>
          </p:nvSpPr>
          <p:spPr>
            <a:xfrm>
              <a:off x="152400" y="838200"/>
              <a:ext cx="368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smtClean="0"/>
                <a:t>… and I have received a Rate </a:t>
              </a:r>
            </a:p>
            <a:p>
              <a:pPr marL="342900" indent="-342900"/>
              <a:r>
                <a:rPr lang="en-US" dirty="0" smtClean="0"/>
                <a:t>Adapter </a:t>
              </a:r>
              <a:r>
                <a:rPr lang="en-US" i="1" dirty="0" smtClean="0"/>
                <a:t>success</a:t>
              </a:r>
              <a:r>
                <a:rPr lang="en-US" dirty="0" smtClean="0"/>
                <a:t> since last </a:t>
              </a:r>
              <a:r>
                <a:rPr lang="en-US" i="1" dirty="0" smtClean="0"/>
                <a:t>failure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grpSp>
          <p:nvGrpSpPr>
            <p:cNvPr id="22" name="Group 62"/>
            <p:cNvGrpSpPr/>
            <p:nvPr/>
          </p:nvGrpSpPr>
          <p:grpSpPr>
            <a:xfrm>
              <a:off x="-275148" y="685800"/>
              <a:ext cx="4114800" cy="763588"/>
              <a:chOff x="-275148" y="685800"/>
              <a:chExt cx="4114800" cy="7635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28600" y="1447800"/>
                <a:ext cx="361105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6200000" flipV="1">
                <a:off x="-405532" y="816184"/>
                <a:ext cx="763588" cy="5028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3657600" y="4459069"/>
            <a:ext cx="4495800" cy="1713131"/>
            <a:chOff x="3657600" y="4419600"/>
            <a:chExt cx="4495800" cy="1713131"/>
          </a:xfrm>
        </p:grpSpPr>
        <p:grpSp>
          <p:nvGrpSpPr>
            <p:cNvPr id="26" name="Group 68"/>
            <p:cNvGrpSpPr/>
            <p:nvPr/>
          </p:nvGrpSpPr>
          <p:grpSpPr>
            <a:xfrm>
              <a:off x="3810000" y="5105400"/>
              <a:ext cx="4343400" cy="1027331"/>
              <a:chOff x="-503748" y="457200"/>
              <a:chExt cx="4343400" cy="102733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52400" y="838200"/>
                <a:ext cx="3315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/>
                <a:r>
                  <a:rPr lang="en-US" dirty="0" smtClean="0"/>
                  <a:t>If property becomes true, send</a:t>
                </a:r>
              </a:p>
              <a:p>
                <a:pPr marL="342900" indent="-342900"/>
                <a:r>
                  <a:rPr lang="en-US" dirty="0" smtClean="0"/>
                  <a:t>commit to Pacer.</a:t>
                </a:r>
                <a:endParaRPr lang="en-US" dirty="0"/>
              </a:p>
            </p:txBody>
          </p:sp>
          <p:grpSp>
            <p:nvGrpSpPr>
              <p:cNvPr id="29" name="Group 62"/>
              <p:cNvGrpSpPr/>
              <p:nvPr/>
            </p:nvGrpSpPr>
            <p:grpSpPr>
              <a:xfrm>
                <a:off x="-503748" y="457200"/>
                <a:ext cx="4343400" cy="992188"/>
                <a:chOff x="-503748" y="457200"/>
                <a:chExt cx="4343400" cy="99218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28600" y="1447800"/>
                  <a:ext cx="3611052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16200000" flipV="1">
                  <a:off x="-634132" y="587584"/>
                  <a:ext cx="992188" cy="731420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3657600" y="4419600"/>
            <a:ext cx="19685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Equation" r:id="rId7" imgW="88900" imgH="165100" progId="Equation.3">
                    <p:embed/>
                  </p:oleObj>
                </mc:Choice>
                <mc:Fallback>
                  <p:oleObj name="Equation" r:id="rId7" imgW="889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4419600"/>
                          <a:ext cx="19685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2953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Cyberphysical</a:t>
            </a:r>
            <a:r>
              <a:rPr lang="en-US" dirty="0" smtClean="0"/>
              <a:t> System Runtime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342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396" y="2844799"/>
            <a:ext cx="5901122" cy="279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2844799"/>
            <a:ext cx="1409700" cy="2514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6930"/>
            <a:ext cx="9017000" cy="5195157"/>
          </a:xfrm>
        </p:spPr>
        <p:txBody>
          <a:bodyPr/>
          <a:lstStyle/>
          <a:p>
            <a:r>
              <a:rPr lang="en-US" dirty="0" smtClean="0"/>
              <a:t>Run-time verification for Control Systems.</a:t>
            </a:r>
          </a:p>
          <a:p>
            <a:r>
              <a:rPr lang="en-US" dirty="0" smtClean="0"/>
              <a:t>Under normal conditions, run a complex controller.</a:t>
            </a:r>
          </a:p>
          <a:p>
            <a:r>
              <a:rPr lang="en-US" dirty="0" smtClean="0"/>
              <a:t>If the complex controller fails, switch to a simpler, verified one.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27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3048435"/>
            <a:ext cx="3898900" cy="2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Hybrid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30"/>
            <a:ext cx="8740162" cy="5195157"/>
          </a:xfrm>
        </p:spPr>
        <p:txBody>
          <a:bodyPr/>
          <a:lstStyle/>
          <a:p>
            <a:r>
              <a:rPr lang="en-US" dirty="0" smtClean="0"/>
              <a:t>Similar to timed automata + continuous state</a:t>
            </a:r>
          </a:p>
          <a:p>
            <a:pPr lvl="1"/>
            <a:r>
              <a:rPr lang="en-US" dirty="0" smtClean="0"/>
              <a:t>Discrete states and transitions</a:t>
            </a:r>
          </a:p>
          <a:p>
            <a:pPr lvl="1"/>
            <a:r>
              <a:rPr lang="en-US" dirty="0" smtClean="0"/>
              <a:t>Timers, guards on transitions, invariants on states</a:t>
            </a:r>
          </a:p>
          <a:p>
            <a:pPr lvl="1"/>
            <a:r>
              <a:rPr lang="en-US" dirty="0" smtClean="0"/>
              <a:t>New: continuous-state variables (ex: position, velocity, …)</a:t>
            </a:r>
          </a:p>
          <a:p>
            <a:pPr lvl="1"/>
            <a:r>
              <a:rPr lang="en-US" dirty="0" smtClean="0"/>
              <a:t>New: dynamic in each state (differential equations)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8793"/>
            <a:ext cx="8963416" cy="3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Hybrid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30"/>
            <a:ext cx="8740162" cy="5195157"/>
          </a:xfrm>
        </p:spPr>
        <p:txBody>
          <a:bodyPr/>
          <a:lstStyle/>
          <a:p>
            <a:r>
              <a:rPr lang="en-US" dirty="0" smtClean="0"/>
              <a:t>Similar to timed automata + continuous state</a:t>
            </a:r>
          </a:p>
          <a:p>
            <a:pPr lvl="1"/>
            <a:r>
              <a:rPr lang="en-US" dirty="0" smtClean="0"/>
              <a:t>Discrete states and transitions</a:t>
            </a:r>
          </a:p>
          <a:p>
            <a:pPr lvl="1"/>
            <a:r>
              <a:rPr lang="en-US" dirty="0" smtClean="0"/>
              <a:t>Timers, guards on transitions, invariants on states</a:t>
            </a:r>
          </a:p>
          <a:p>
            <a:pPr lvl="1"/>
            <a:r>
              <a:rPr lang="en-US" dirty="0" smtClean="0"/>
              <a:t>New: continuous-state variables (ex: position, velocity, …)</a:t>
            </a:r>
          </a:p>
          <a:p>
            <a:pPr lvl="1"/>
            <a:r>
              <a:rPr lang="en-US" dirty="0" smtClean="0"/>
              <a:t>New: dynamic in each state (differential equations)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599"/>
            <a:ext cx="9144000" cy="21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Verification: 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Formal verification verifies a model of the system, not the system implementation!</a:t>
            </a:r>
          </a:p>
          <a:p>
            <a:pPr lvl="1"/>
            <a:r>
              <a:rPr lang="en-US" dirty="0" smtClean="0"/>
              <a:t>What happens if a subsystem developer does not provide a model?</a:t>
            </a:r>
          </a:p>
          <a:p>
            <a:pPr lvl="1"/>
            <a:r>
              <a:rPr lang="en-US" dirty="0" smtClean="0"/>
              <a:t>How can different models (ex: differential equations and automata) interact?</a:t>
            </a:r>
          </a:p>
          <a:p>
            <a:pPr lvl="1"/>
            <a:endParaRPr lang="en-US" dirty="0"/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Most applicable techniques scale poorly – allows only for verification of limited-scale subsystems.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494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30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368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2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31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1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6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44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00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56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12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30300" y="5765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600" y="5422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30300" y="50546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17600" y="4711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0300" y="43561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7600" y="40132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7600" y="3644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04900" y="33020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30300" y="2933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17600" y="2590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241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4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32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1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6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44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00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56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12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30300" y="5765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600" y="5422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30300" y="50546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17600" y="4711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0300" y="43561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7600" y="40132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7600" y="3644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04900" y="33020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30300" y="2933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17600" y="2590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22500" y="5067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5200" y="4686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66900" y="4711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2225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90800" y="4356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8669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79600" y="4000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5908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35200" y="4000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337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2225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781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3147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6449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000500" y="3975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3561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7244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724400" y="3632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724400" y="3289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7371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132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22500" y="32766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565400" y="2946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9337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89300" y="2603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6703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9337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590800" y="3314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464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9464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020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3147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670300" y="2946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657600" y="32766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025900" y="2933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3815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025900" y="3289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1054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067300" y="39878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724400" y="4356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3434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3815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3688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9878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241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381500" y="2578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6930"/>
            <a:ext cx="8991600" cy="5393070"/>
          </a:xfrm>
        </p:spPr>
        <p:txBody>
          <a:bodyPr/>
          <a:lstStyle/>
          <a:p>
            <a:r>
              <a:rPr lang="en-US" dirty="0" smtClean="0"/>
              <a:t>Result: we reduce the model to a discrete system (automata).</a:t>
            </a:r>
          </a:p>
          <a:p>
            <a:pPr lvl="1"/>
            <a:r>
              <a:rPr lang="en-US" dirty="0" smtClean="0"/>
              <a:t>The automata does not need to keep implicit track of time – time is encoded in the transition </a:t>
            </a:r>
            <a:r>
              <a:rPr lang="en-US" dirty="0" err="1" smtClean="0"/>
              <a:t>overapproximation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then apply standard model checking to check that safety is guaranteed – the system can never reach an unsafe state.</a:t>
            </a:r>
          </a:p>
          <a:p>
            <a:endParaRPr lang="en-US" dirty="0" smtClean="0"/>
          </a:p>
          <a:p>
            <a:r>
              <a:rPr lang="en-US" dirty="0" smtClean="0"/>
              <a:t>There are some constraints on the modeled dynamics…</a:t>
            </a:r>
          </a:p>
          <a:p>
            <a:pPr lvl="1"/>
            <a:r>
              <a:rPr lang="en-US" dirty="0" smtClean="0"/>
              <a:t>Most importantly, no cyclic dependencies among variables in the dynamic of the system modeled by dx/</a:t>
            </a:r>
            <a:r>
              <a:rPr lang="en-US" dirty="0" err="1" smtClean="0"/>
              <a:t>dt</a:t>
            </a:r>
            <a:r>
              <a:rPr lang="en-US" dirty="0" smtClean="0"/>
              <a:t> = F(x).</a:t>
            </a:r>
          </a:p>
          <a:p>
            <a:pPr lvl="1"/>
            <a:r>
              <a:rPr lang="en-US" dirty="0" smtClean="0"/>
              <a:t>Can you think of a case where this is violated?</a:t>
            </a:r>
          </a:p>
          <a:p>
            <a:pPr lvl="1"/>
            <a:r>
              <a:rPr lang="en-US" dirty="0" smtClean="0"/>
              <a:t>Follow-up paper solves the problem…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1241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56930"/>
            <a:ext cx="8851900" cy="5195157"/>
          </a:xfrm>
        </p:spPr>
        <p:txBody>
          <a:bodyPr/>
          <a:lstStyle/>
          <a:p>
            <a:r>
              <a:rPr lang="en-US" dirty="0" smtClean="0"/>
              <a:t>Autonomous off-road </a:t>
            </a:r>
            <a:r>
              <a:rPr lang="en-US" smtClean="0"/>
              <a:t>vehicle. </a:t>
            </a:r>
            <a:endParaRPr lang="en-US" dirty="0" smtClean="0"/>
          </a:p>
          <a:p>
            <a:r>
              <a:rPr lang="en-US" dirty="0" smtClean="0"/>
              <a:t>John Deere is largest manufacturer of agricultural machinery.</a:t>
            </a:r>
          </a:p>
          <a:p>
            <a:r>
              <a:rPr lang="en-US" dirty="0" smtClean="0"/>
              <a:t>Over 30 parameters in the vehicle model.</a:t>
            </a:r>
          </a:p>
          <a:p>
            <a:r>
              <a:rPr lang="en-US" dirty="0" smtClean="0"/>
              <a:t>Goal: avoid roll-over.</a:t>
            </a:r>
          </a:p>
          <a:p>
            <a:r>
              <a:rPr lang="en-US" dirty="0" smtClean="0"/>
              <a:t>Automatic generation of Decision Module in VHDL.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175000"/>
            <a:ext cx="6007100" cy="30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 Alternative Solution:              </a:t>
            </a:r>
            <a:br>
              <a:rPr lang="en-US" sz="3200" dirty="0" smtClean="0"/>
            </a:br>
            <a:r>
              <a:rPr lang="en-US" sz="3200" dirty="0" smtClean="0"/>
              <a:t>Run-Time Monitoring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9144000" cy="5735970"/>
          </a:xfrm>
        </p:spPr>
        <p:txBody>
          <a:bodyPr/>
          <a:lstStyle/>
          <a:p>
            <a:r>
              <a:rPr lang="en-US" dirty="0" smtClean="0"/>
              <a:t>Divide the system is a set of simple, verifiable safety-critical components and a set of complex, untrusted components.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formal requirement specification is attached to each </a:t>
            </a:r>
            <a:r>
              <a:rPr lang="en-US" dirty="0" smtClean="0"/>
              <a:t>unverified component.</a:t>
            </a:r>
            <a:endParaRPr lang="en-US" dirty="0"/>
          </a:p>
          <a:p>
            <a:r>
              <a:rPr lang="en-US" dirty="0"/>
              <a:t>The specification acts as a </a:t>
            </a:r>
            <a:r>
              <a:rPr lang="en-US" dirty="0" smtClean="0"/>
              <a:t>certificate: </a:t>
            </a:r>
            <a:r>
              <a:rPr lang="en-US" dirty="0"/>
              <a:t>if the </a:t>
            </a:r>
            <a:r>
              <a:rPr lang="en-US" dirty="0" smtClean="0"/>
              <a:t>component behaves </a:t>
            </a:r>
            <a:r>
              <a:rPr lang="en-US" dirty="0"/>
              <a:t>according to the specification, the system remain safe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At run-time, we monitor (check) the actual </a:t>
            </a:r>
            <a:r>
              <a:rPr lang="en-US" dirty="0" smtClean="0"/>
              <a:t>component </a:t>
            </a:r>
            <a:r>
              <a:rPr lang="en-US" dirty="0"/>
              <a:t>behavior against its requirement specification expressed as a set of properties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If a requirement violation is detected, we perform a recovery action to restore the system to a safe state.</a:t>
            </a:r>
          </a:p>
          <a:p>
            <a:r>
              <a:rPr lang="en-US" dirty="0" smtClean="0"/>
              <a:t>Key idea: it is simpler to check the certificate that to verify the inner working of the unverified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87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Big Picture: Event-Based Monitoring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733800" y="2362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718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3340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9800" y="3124200"/>
            <a:ext cx="3124200" cy="1588"/>
          </a:xfrm>
          <a:prstGeom prst="straightConnector1">
            <a:avLst/>
          </a:prstGeom>
          <a:ln w="35941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5201" y="26670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7581900" y="3390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3886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7581900" y="50673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2800" y="56388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 (Recovery)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0588" y="48768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Violation /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7600" y="914400"/>
            <a:ext cx="160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Specification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267200" y="19812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38862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6705600" y="4191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42901" y="838200"/>
            <a:ext cx="2418878" cy="1143003"/>
            <a:chOff x="152400" y="838200"/>
            <a:chExt cx="2287806" cy="967156"/>
          </a:xfrm>
        </p:grpSpPr>
        <p:sp>
          <p:nvSpPr>
            <p:cNvPr id="28" name="TextBox 27"/>
            <p:cNvSpPr txBox="1"/>
            <p:nvPr/>
          </p:nvSpPr>
          <p:spPr>
            <a:xfrm>
              <a:off x="152400" y="838200"/>
              <a:ext cx="2287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The system to be</a:t>
              </a:r>
            </a:p>
            <a:p>
              <a:r>
                <a:rPr lang="en-US" dirty="0" smtClean="0"/>
                <a:t>monitored (HW/SW)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8600" y="1447800"/>
              <a:ext cx="2133600" cy="357556"/>
              <a:chOff x="228600" y="1447800"/>
              <a:chExt cx="2133600" cy="35755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28600" y="1447800"/>
                <a:ext cx="2133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1882104" y="1447801"/>
                <a:ext cx="480096" cy="3575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5334000" y="838200"/>
            <a:ext cx="3845548" cy="687388"/>
            <a:chOff x="5334000" y="838200"/>
            <a:chExt cx="3845548" cy="687388"/>
          </a:xfrm>
        </p:grpSpPr>
        <p:sp>
          <p:nvSpPr>
            <p:cNvPr id="33" name="TextBox 32"/>
            <p:cNvSpPr txBox="1"/>
            <p:nvPr/>
          </p:nvSpPr>
          <p:spPr>
            <a:xfrm>
              <a:off x="5410200" y="838200"/>
              <a:ext cx="3769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User specifies a set of events.</a:t>
              </a:r>
            </a:p>
            <a:p>
              <a:r>
                <a:rPr lang="en-US" dirty="0" smtClean="0"/>
                <a:t>Ex: a specified variable is modified</a:t>
              </a:r>
              <a:endParaRPr lang="en-US" i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5334000" y="15240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257800" y="1676400"/>
            <a:ext cx="3886200" cy="914400"/>
            <a:chOff x="5257800" y="1676400"/>
            <a:chExt cx="3886200" cy="914400"/>
          </a:xfrm>
        </p:grpSpPr>
        <p:sp>
          <p:nvSpPr>
            <p:cNvPr id="36" name="TextBox 35"/>
            <p:cNvSpPr txBox="1"/>
            <p:nvPr/>
          </p:nvSpPr>
          <p:spPr>
            <a:xfrm>
              <a:off x="5354043" y="1676400"/>
              <a:ext cx="3789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Event Generator generates a </a:t>
              </a:r>
            </a:p>
            <a:p>
              <a:r>
                <a:rPr lang="en-US" dirty="0" smtClean="0"/>
                <a:t>trace of observed events over time.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5486400" y="2362200"/>
              <a:ext cx="3657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486400" y="23622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 flipV="1">
              <a:off x="5257800" y="23622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524000" y="3810000"/>
            <a:ext cx="3657600" cy="923330"/>
            <a:chOff x="1524000" y="3810000"/>
            <a:chExt cx="3657600" cy="923330"/>
          </a:xfrm>
        </p:grpSpPr>
        <p:sp>
          <p:nvSpPr>
            <p:cNvPr id="41" name="TextBox 40"/>
            <p:cNvSpPr txBox="1"/>
            <p:nvPr/>
          </p:nvSpPr>
          <p:spPr>
            <a:xfrm>
              <a:off x="1524000" y="3810000"/>
              <a:ext cx="29172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 User specifies a formula </a:t>
              </a:r>
            </a:p>
            <a:p>
              <a:r>
                <a:rPr lang="en-US" dirty="0" smtClean="0"/>
                <a:t>using defined events.</a:t>
              </a:r>
            </a:p>
            <a:p>
              <a:r>
                <a:rPr lang="en-US" dirty="0" smtClean="0"/>
                <a:t>Ex: </a:t>
              </a:r>
              <a:r>
                <a:rPr lang="en-US" i="1" dirty="0" smtClean="0"/>
                <a:t>(E1 E2) *</a:t>
              </a:r>
              <a:endParaRPr lang="en-US" i="1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6400" y="4724400"/>
              <a:ext cx="3505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57200" y="4876800"/>
            <a:ext cx="6477000" cy="923330"/>
            <a:chOff x="457200" y="4876800"/>
            <a:chExt cx="6477000" cy="923330"/>
          </a:xfrm>
        </p:grpSpPr>
        <p:sp>
          <p:nvSpPr>
            <p:cNvPr id="44" name="TextBox 43"/>
            <p:cNvSpPr txBox="1"/>
            <p:nvPr/>
          </p:nvSpPr>
          <p:spPr>
            <a:xfrm>
              <a:off x="457200" y="4876800"/>
              <a:ext cx="3250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 Monitor checks if formula is </a:t>
              </a:r>
            </a:p>
            <a:p>
              <a:r>
                <a:rPr lang="en-US" dirty="0" smtClean="0"/>
                <a:t>validated / violated based on </a:t>
              </a:r>
            </a:p>
            <a:p>
              <a:r>
                <a:rPr lang="en-US" dirty="0" smtClean="0"/>
                <a:t>event trace. 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200400" y="4953000"/>
              <a:ext cx="3733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533400" y="5791200"/>
              <a:ext cx="2667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114800" y="5523131"/>
            <a:ext cx="3048000" cy="923330"/>
            <a:chOff x="3505200" y="5715000"/>
            <a:chExt cx="3048000" cy="923330"/>
          </a:xfrm>
        </p:grpSpPr>
        <p:sp>
          <p:nvSpPr>
            <p:cNvPr id="48" name="TextBox 47"/>
            <p:cNvSpPr txBox="1"/>
            <p:nvPr/>
          </p:nvSpPr>
          <p:spPr>
            <a:xfrm>
              <a:off x="3505200" y="5715000"/>
              <a:ext cx="25968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 A recovery handler is 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alled if a validation / </a:t>
              </a:r>
            </a:p>
            <a:p>
              <a:r>
                <a:rPr lang="en-US" dirty="0"/>
                <a:t>v</a:t>
              </a:r>
              <a:r>
                <a:rPr lang="en-US" dirty="0" smtClean="0"/>
                <a:t>iolation is detected.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657600" y="6629400"/>
              <a:ext cx="1219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0" idx="1"/>
            </p:cNvCxnSpPr>
            <p:nvPr/>
          </p:nvCxnSpPr>
          <p:spPr>
            <a:xfrm flipV="1">
              <a:off x="4876800" y="6287869"/>
              <a:ext cx="1676400" cy="341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Cloud 50"/>
          <p:cNvSpPr/>
          <p:nvPr/>
        </p:nvSpPr>
        <p:spPr>
          <a:xfrm>
            <a:off x="457200" y="2146300"/>
            <a:ext cx="2514600" cy="1371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1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61238"/>
            <a:ext cx="8565158" cy="5610446"/>
          </a:xfrm>
        </p:spPr>
        <p:txBody>
          <a:bodyPr/>
          <a:lstStyle/>
          <a:p>
            <a:r>
              <a:rPr lang="en-US" dirty="0" smtClean="0"/>
              <a:t>Two main issues: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do we generate the events? Answer – architecture specific.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Where do we run the monitors?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457200"/>
            <a:r>
              <a:rPr lang="en-US" dirty="0" smtClean="0"/>
              <a:t>Most available </a:t>
            </a:r>
            <a:r>
              <a:rPr lang="en-US" dirty="0" smtClean="0"/>
              <a:t>frameworks </a:t>
            </a:r>
            <a:r>
              <a:rPr lang="en-US" dirty="0" smtClean="0"/>
              <a:t>use software-based solutions.</a:t>
            </a:r>
          </a:p>
          <a:p>
            <a:pPr marL="914400" lvl="1" indent="-457200"/>
            <a:r>
              <a:rPr lang="en-US" dirty="0" smtClean="0"/>
              <a:t>Event generation hooks are inserted by the compiler into the code.</a:t>
            </a:r>
          </a:p>
          <a:p>
            <a:pPr marL="914400" lvl="1" indent="-457200"/>
            <a:r>
              <a:rPr lang="en-US" dirty="0" smtClean="0"/>
              <a:t>Monitors are run in SW either on the same processor or a separate processor.</a:t>
            </a:r>
          </a:p>
          <a:p>
            <a:pPr marL="914400" lvl="1" indent="-457200"/>
            <a:endParaRPr lang="en-US" dirty="0" smtClean="0"/>
          </a:p>
          <a:p>
            <a:pPr marL="514350" indent="-457200"/>
            <a:r>
              <a:rPr lang="en-US" dirty="0" smtClean="0"/>
              <a:t>Problem: the overhead is typically not predictable – how many events gets generated?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115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Predictable Monitoring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Sampling-based monitoring</a:t>
            </a:r>
          </a:p>
          <a:p>
            <a:pPr lvl="1"/>
            <a:r>
              <a:rPr lang="en-US" dirty="0" smtClean="0"/>
              <a:t>Instead of running the monitor every time an event is generated, sample the system periodically. </a:t>
            </a:r>
          </a:p>
          <a:p>
            <a:pPr lvl="1"/>
            <a:r>
              <a:rPr lang="en-US" dirty="0" smtClean="0"/>
              <a:t>Analysis is required to ensure that the sampling happens often enough to capture the properties of interest.</a:t>
            </a:r>
          </a:p>
          <a:p>
            <a:pPr lvl="1"/>
            <a:endParaRPr lang="en-US" dirty="0"/>
          </a:p>
          <a:p>
            <a:r>
              <a:rPr lang="en-US" dirty="0" smtClean="0"/>
              <a:t>Hardware-base monitoring</a:t>
            </a:r>
          </a:p>
          <a:p>
            <a:pPr lvl="1"/>
            <a:r>
              <a:rPr lang="en-US" dirty="0" smtClean="0"/>
              <a:t>Required for HW components with no corresponding SW code</a:t>
            </a:r>
          </a:p>
          <a:p>
            <a:pPr lvl="1"/>
            <a:r>
              <a:rPr lang="en-US" dirty="0" smtClean="0"/>
              <a:t>Run both the event generator and the monitors in HW</a:t>
            </a:r>
          </a:p>
          <a:p>
            <a:pPr lvl="1"/>
            <a:r>
              <a:rPr lang="en-US" dirty="0" smtClean="0"/>
              <a:t>Potentially zero </a:t>
            </a:r>
            <a:r>
              <a:rPr lang="en-US" dirty="0" smtClean="0"/>
              <a:t>timing </a:t>
            </a:r>
            <a:r>
              <a:rPr lang="en-US" dirty="0" smtClean="0"/>
              <a:t>overhead (if done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03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Sampling-based Runtime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828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Sampling-based Runtime Verification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004" y="861237"/>
            <a:ext cx="8565158" cy="5742763"/>
          </a:xfrm>
        </p:spPr>
        <p:txBody>
          <a:bodyPr/>
          <a:lstStyle/>
          <a:p>
            <a:r>
              <a:rPr lang="en-US" dirty="0" smtClean="0"/>
              <a:t>Key ideas:</a:t>
            </a:r>
          </a:p>
          <a:p>
            <a:pPr lvl="1"/>
            <a:r>
              <a:rPr lang="en-US" dirty="0" smtClean="0"/>
              <a:t>Build a CFG for the program</a:t>
            </a:r>
          </a:p>
          <a:p>
            <a:pPr lvl="1"/>
            <a:r>
              <a:rPr lang="en-US" dirty="0" smtClean="0"/>
              <a:t>To catch a property violation, we need to be able to reconstruct the state of the system (based on variables of interest) at all times.</a:t>
            </a:r>
          </a:p>
          <a:p>
            <a:pPr lvl="1"/>
            <a:r>
              <a:rPr lang="en-US" dirty="0" smtClean="0"/>
              <a:t>Solution: set the minimum sampling time as the minimum </a:t>
            </a:r>
            <a:r>
              <a:rPr lang="en-US" u="sng" dirty="0" smtClean="0"/>
              <a:t>best-case</a:t>
            </a:r>
            <a:r>
              <a:rPr lang="en-US" dirty="0" smtClean="0"/>
              <a:t> computation time between writes to variables of interest</a:t>
            </a:r>
          </a:p>
          <a:p>
            <a:pPr lvl="1"/>
            <a:r>
              <a:rPr lang="en-US" dirty="0" smtClean="0"/>
              <a:t>If the computed sampling time is too short, then introduce auxiliary variables to store values – equivalent to removing writes from the CFG</a:t>
            </a:r>
          </a:p>
          <a:p>
            <a:pPr lvl="1"/>
            <a:r>
              <a:rPr lang="en-US" dirty="0" smtClean="0"/>
              <a:t>Use an ILP formulation to determine minimum number of auxiliary variables to satisfy sampling time   constraint.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104429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3999</TotalTime>
  <Words>1756</Words>
  <Application>Microsoft Macintosh PowerPoint</Application>
  <PresentationFormat>On-screen Show (4:3)</PresentationFormat>
  <Paragraphs>365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Engineering_Black</vt:lpstr>
      <vt:lpstr>Equation</vt:lpstr>
      <vt:lpstr>ECE 720T5 Fall 2011       Cyber-Physical Systems</vt:lpstr>
      <vt:lpstr>Topic Today: Verification and Monitoring</vt:lpstr>
      <vt:lpstr>Formal Verification: Key Issues</vt:lpstr>
      <vt:lpstr>An Alternative Solution:               Run-Time Monitoring</vt:lpstr>
      <vt:lpstr>The Big Picture: Event-Based Monitoring</vt:lpstr>
      <vt:lpstr>Monitoring Overhead</vt:lpstr>
      <vt:lpstr>Predictable Monitoring Solutions</vt:lpstr>
      <vt:lpstr>Sampling-based Runtime Verification</vt:lpstr>
      <vt:lpstr>Sampling-based Runtime Verification</vt:lpstr>
      <vt:lpstr>Sampling-based Runtime Verification</vt:lpstr>
      <vt:lpstr>Sampling-based Runtime Verification</vt:lpstr>
      <vt:lpstr>CFG and Transformations</vt:lpstr>
      <vt:lpstr>Results: Dijkstra</vt:lpstr>
      <vt:lpstr>Results: Memory Usage and  Execution Time</vt:lpstr>
      <vt:lpstr>Hardware-based Runtime Monitoring</vt:lpstr>
      <vt:lpstr>HW MoP</vt:lpstr>
      <vt:lpstr>Mapping</vt:lpstr>
      <vt:lpstr>Case Study</vt:lpstr>
      <vt:lpstr>Component Implementation</vt:lpstr>
      <vt:lpstr>Interface Module</vt:lpstr>
      <vt:lpstr>The Big Picture, Revisited</vt:lpstr>
      <vt:lpstr>The Big Picture, Revisited</vt:lpstr>
      <vt:lpstr>Monitoring Logic</vt:lpstr>
      <vt:lpstr>Case Study: Safe Programmer Behavior</vt:lpstr>
      <vt:lpstr>SendPacerCommit Property</vt:lpstr>
      <vt:lpstr>Cyberphysical System Runtime Verification</vt:lpstr>
      <vt:lpstr>Simplex Model</vt:lpstr>
      <vt:lpstr>Model: Hybrid Automata</vt:lpstr>
      <vt:lpstr>Model: Hybrid Automata</vt:lpstr>
      <vt:lpstr>How does it work?</vt:lpstr>
      <vt:lpstr>How does it work?</vt:lpstr>
      <vt:lpstr>How does it work?</vt:lpstr>
      <vt:lpstr>Model Checking the System</vt:lpstr>
      <vt:lpstr>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552</cp:revision>
  <cp:lastPrinted>2011-10-12T04:59:54Z</cp:lastPrinted>
  <dcterms:created xsi:type="dcterms:W3CDTF">2011-07-11T00:40:10Z</dcterms:created>
  <dcterms:modified xsi:type="dcterms:W3CDTF">2011-11-27T03:17:34Z</dcterms:modified>
</cp:coreProperties>
</file>