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375" r:id="rId3"/>
    <p:sldId id="461" r:id="rId4"/>
    <p:sldId id="462" r:id="rId5"/>
    <p:sldId id="463" r:id="rId6"/>
    <p:sldId id="464" r:id="rId7"/>
    <p:sldId id="465" r:id="rId8"/>
    <p:sldId id="466" r:id="rId9"/>
    <p:sldId id="468" r:id="rId10"/>
    <p:sldId id="469" r:id="rId11"/>
    <p:sldId id="470" r:id="rId12"/>
    <p:sldId id="471" r:id="rId13"/>
    <p:sldId id="467" r:id="rId14"/>
    <p:sldId id="472" r:id="rId15"/>
    <p:sldId id="473" r:id="rId16"/>
    <p:sldId id="475" r:id="rId17"/>
    <p:sldId id="476" r:id="rId18"/>
    <p:sldId id="477" r:id="rId19"/>
    <p:sldId id="478" r:id="rId20"/>
    <p:sldId id="479" r:id="rId21"/>
    <p:sldId id="388" r:id="rId22"/>
    <p:sldId id="455" r:id="rId23"/>
    <p:sldId id="456" r:id="rId24"/>
    <p:sldId id="457" r:id="rId25"/>
    <p:sldId id="458" r:id="rId26"/>
    <p:sldId id="459" r:id="rId27"/>
    <p:sldId id="460" r:id="rId28"/>
  </p:sldIdLst>
  <p:sldSz cx="9144000" cy="6858000" type="screen4x3"/>
  <p:notesSz cx="6858000" cy="9144000"/>
  <p:defaultTextStyle>
    <a:defPPr>
      <a:defRPr lang="en-CA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BF214EA-474A-4334-A62F-9999E722DA2C}">
          <p14:sldIdLst>
            <p14:sldId id="256"/>
            <p14:sldId id="375"/>
            <p14:sldId id="461"/>
            <p14:sldId id="462"/>
            <p14:sldId id="463"/>
            <p14:sldId id="464"/>
            <p14:sldId id="465"/>
            <p14:sldId id="466"/>
            <p14:sldId id="468"/>
            <p14:sldId id="469"/>
            <p14:sldId id="470"/>
            <p14:sldId id="471"/>
            <p14:sldId id="467"/>
            <p14:sldId id="472"/>
            <p14:sldId id="473"/>
            <p14:sldId id="475"/>
            <p14:sldId id="476"/>
            <p14:sldId id="477"/>
            <p14:sldId id="478"/>
            <p14:sldId id="479"/>
            <p14:sldId id="388"/>
            <p14:sldId id="455"/>
            <p14:sldId id="456"/>
            <p14:sldId id="457"/>
            <p14:sldId id="458"/>
            <p14:sldId id="459"/>
            <p14:sldId id="46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23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20"/>
    <p:restoredTop sz="88166" autoAdjust="0"/>
  </p:normalViewPr>
  <p:slideViewPr>
    <p:cSldViewPr snapToGrid="0" snapToObjects="1">
      <p:cViewPr>
        <p:scale>
          <a:sx n="90" d="100"/>
          <a:sy n="90" d="100"/>
        </p:scale>
        <p:origin x="-1632" y="-3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-318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D4B28-E48A-4072-9159-A2EA3DEAAE79}" type="datetimeFigureOut">
              <a:rPr lang="en-CA" smtClean="0"/>
              <a:t>10/18/11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E3BA49-2B02-4A24-9E99-FC23E1A79BE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48240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4390" y="1182415"/>
            <a:ext cx="7512410" cy="24180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40690" y="3684743"/>
            <a:ext cx="4966138" cy="1167524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780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004" y="0"/>
            <a:ext cx="8565158" cy="861237"/>
          </a:xfrm>
        </p:spPr>
        <p:txBody>
          <a:bodyPr/>
          <a:lstStyle>
            <a:lvl1pPr>
              <a:defRPr sz="3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04" y="956930"/>
            <a:ext cx="8565158" cy="5195157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8DA3D6-BA25-433F-A9BA-5036AE111D03}" type="datetime1">
              <a:rPr lang="en-CA" smtClean="0"/>
              <a:t>10/18/11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3082" y="6106559"/>
            <a:ext cx="966175" cy="365125"/>
          </a:xfrm>
        </p:spPr>
        <p:txBody>
          <a:bodyPr/>
          <a:lstStyle>
            <a:lvl1pPr>
              <a:defRPr/>
            </a:lvl1pPr>
          </a:lstStyle>
          <a:p>
            <a:fld id="{9E8281E7-ED26-4FDF-A81D-C63B5C4C571A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55008" y="5830349"/>
            <a:ext cx="2223083" cy="6434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0" y="861237"/>
            <a:ext cx="9144000" cy="4390"/>
          </a:xfrm>
          <a:prstGeom prst="line">
            <a:avLst/>
          </a:prstGeom>
          <a:ln w="12700" cmpd="sng">
            <a:solidFill>
              <a:srgbClr val="4A238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554196" y="6108700"/>
            <a:ext cx="966175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CA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898989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l"/>
            <a:r>
              <a:rPr lang="en-CA" dirty="0" smtClean="0"/>
              <a:t>/</a:t>
            </a:r>
            <a:r>
              <a:rPr lang="en-CA" baseline="0" dirty="0" smtClean="0"/>
              <a:t> </a:t>
            </a:r>
            <a:r>
              <a:rPr lang="en-CA" baseline="0" dirty="0" smtClean="0"/>
              <a:t>27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67215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690" y="3582278"/>
            <a:ext cx="4002689" cy="220421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3723" y="1086070"/>
            <a:ext cx="7418553" cy="2364828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8589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1629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1629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0D0014-C320-4223-B3CF-C6D006A281E8}" type="datetime1">
              <a:rPr lang="en-CA" smtClean="0"/>
              <a:t>10/18/11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F0B6C9-74B1-4D63-A8AE-62FC058CA6E9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4679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5620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5620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DC0AF0-110E-402C-B9B4-1E65A5CAEB6F}" type="datetime1">
              <a:rPr lang="en-CA" smtClean="0"/>
              <a:t>10/18/11</a:t>
            </a:fld>
            <a:endParaRPr lang="en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67D0F1-AF9F-4725-A92B-88ECFB40C4B6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24335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2E1FA2-6918-4420-A423-A3AF65C20276}" type="datetime1">
              <a:rPr lang="en-CA" smtClean="0"/>
              <a:t>10/18/11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538026-329F-4D12-BF8A-D8C726627C77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5292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14AA4C-BE25-4A96-A1D0-57E82FB7B036}" type="datetime1">
              <a:rPr lang="en-CA" smtClean="0"/>
              <a:t>10/18/11</a:t>
            </a:fld>
            <a:endParaRPr lang="en-C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AFE6E1-08A3-4AC1-B41C-052042F445A9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76747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4288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266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4F8E3F-6E57-4BF6-978F-E0A16BD28633}" type="datetime1">
              <a:rPr lang="en-CA" smtClean="0"/>
              <a:t>10/18/11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B9F9F8-463D-4CD6-95B9-B1C203882118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48887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599143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11318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165881"/>
            <a:ext cx="5486400" cy="37831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40AB6D-57E4-4157-A3AC-E721F379C44A}" type="datetime1">
              <a:rPr lang="en-CA" smtClean="0"/>
              <a:t>10/18/11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CC2A06-1BFC-4AC4-9B35-69C76D4C2B0E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57151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CA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07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124200" y="6227763"/>
            <a:ext cx="2133600" cy="24606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C49CF754-CA6D-4F0F-A54C-6670EC127DB0}" type="datetime1">
              <a:rPr lang="en-CA" smtClean="0"/>
              <a:t>10/18/11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959475"/>
            <a:ext cx="3163888" cy="25717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0987" y="6089650"/>
            <a:ext cx="966175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</a:defRPr>
            </a:lvl1pPr>
          </a:lstStyle>
          <a:p>
            <a:fld id="{3F60D685-141D-4225-82A7-0CA82435C400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04" r:id="rId2"/>
    <p:sldLayoutId id="2147483712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ctrTitle"/>
          </p:nvPr>
        </p:nvSpPr>
        <p:spPr>
          <a:xfrm>
            <a:off x="1174750" y="1182688"/>
            <a:ext cx="7512050" cy="2417762"/>
          </a:xfrm>
        </p:spPr>
        <p:txBody>
          <a:bodyPr/>
          <a:lstStyle/>
          <a:p>
            <a:pPr eaLnBrk="1" hangingPunct="1"/>
            <a:r>
              <a:rPr lang="en-US" smtClean="0"/>
              <a:t>ECE 720T5 </a:t>
            </a:r>
            <a:r>
              <a:rPr lang="en-US" dirty="0" smtClean="0"/>
              <a:t>Fall 2011 </a:t>
            </a:r>
            <a:r>
              <a:rPr lang="en-US" dirty="0"/>
              <a:t> </a:t>
            </a:r>
            <a:r>
              <a:rPr lang="en-US" dirty="0" smtClean="0"/>
              <a:t>     Cyber-Physical Systems</a:t>
            </a:r>
          </a:p>
        </p:txBody>
      </p:sp>
      <p:sp>
        <p:nvSpPr>
          <p:cNvPr id="11267" name="Subtitle 2"/>
          <p:cNvSpPr>
            <a:spLocks noGrp="1"/>
          </p:cNvSpPr>
          <p:nvPr>
            <p:ph type="subTitle" idx="1"/>
          </p:nvPr>
        </p:nvSpPr>
        <p:spPr>
          <a:xfrm>
            <a:off x="3240088" y="3684588"/>
            <a:ext cx="4967287" cy="1168400"/>
          </a:xfrm>
        </p:spPr>
        <p:txBody>
          <a:bodyPr/>
          <a:lstStyle/>
          <a:p>
            <a:pPr eaLnBrk="1" hangingPunct="1"/>
            <a:r>
              <a:rPr lang="en-US" dirty="0" smtClean="0"/>
              <a:t>Rodolfo </a:t>
            </a:r>
            <a:r>
              <a:rPr lang="en-US" dirty="0" err="1" smtClean="0"/>
              <a:t>Pellizzoni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 State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43785" r="-43785"/>
          <a:stretch>
            <a:fillRect/>
          </a:stretch>
        </p:blipFill>
        <p:spPr>
          <a:xfrm>
            <a:off x="-367418" y="957263"/>
            <a:ext cx="4211637" cy="51943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10</a:t>
            </a:fld>
            <a:endParaRPr lang="en-CA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711222" y="956930"/>
            <a:ext cx="5155940" cy="5195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Solution: </a:t>
            </a:r>
            <a:r>
              <a:rPr lang="en-US" i="1" dirty="0" smtClean="0"/>
              <a:t>abstract state</a:t>
            </a:r>
            <a:r>
              <a:rPr lang="en-US" dirty="0" smtClean="0"/>
              <a:t>.</a:t>
            </a:r>
          </a:p>
          <a:p>
            <a:r>
              <a:rPr lang="en-US" dirty="0" smtClean="0"/>
              <a:t>A collection (set) of possible processor states; if context-sensitive, subsets of the current abstract state are tagged based on BB history.</a:t>
            </a:r>
            <a:endParaRPr lang="en-US" dirty="0"/>
          </a:p>
          <a:p>
            <a:r>
              <a:rPr lang="en-US" dirty="0" smtClean="0"/>
              <a:t>Whenever a new BB is analyzed, perform an abstract state merge based on the abstract states of all preceding BBs.</a:t>
            </a:r>
          </a:p>
          <a:p>
            <a:r>
              <a:rPr lang="en-US" dirty="0" smtClean="0"/>
              <a:t>Lose precision but avoids exponential analysis.</a:t>
            </a:r>
          </a:p>
        </p:txBody>
      </p:sp>
    </p:spTree>
    <p:extLst>
      <p:ext uri="{BB962C8B-B14F-4D97-AF65-F5344CB8AC3E}">
        <p14:creationId xmlns:p14="http://schemas.microsoft.com/office/powerpoint/2010/main" val="713536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Anomalies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44752" r="-44752"/>
          <a:stretch>
            <a:fillRect/>
          </a:stretch>
        </p:blipFill>
        <p:spPr>
          <a:xfrm>
            <a:off x="0" y="956930"/>
            <a:ext cx="8867162" cy="537833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11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35817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Summarize…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Domino effect: I can repeat a set of instructions any amount of times, but the timing of each iterations always depends on the processor state </a:t>
            </a:r>
            <a:r>
              <a:rPr lang="en-US" u="sng" dirty="0" smtClean="0"/>
              <a:t>before</a:t>
            </a:r>
            <a:r>
              <a:rPr lang="en-US" dirty="0" smtClean="0"/>
              <a:t> starting the iteration.</a:t>
            </a:r>
          </a:p>
          <a:p>
            <a:r>
              <a:rPr lang="en-US" dirty="0" smtClean="0"/>
              <a:t>In other words, the analysis never converges on a loop.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Fully-compositional architecture: no timing anomaly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Compositional architecture with constant bounded effects: just take the worst-case for each component of the abnormal scenario (ex: A misses &amp; B executes before C).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Noncompositional</a:t>
            </a:r>
            <a:r>
              <a:rPr lang="en-US" dirty="0" smtClean="0"/>
              <a:t> architecture: domino effects mean we need to keep the whole context.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12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88475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PLRU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13</a:t>
            </a:fld>
            <a:endParaRPr lang="en-CA" dirty="0"/>
          </a:p>
        </p:txBody>
      </p:sp>
      <p:sp>
        <p:nvSpPr>
          <p:cNvPr id="219" name="Oval 218"/>
          <p:cNvSpPr/>
          <p:nvPr/>
        </p:nvSpPr>
        <p:spPr>
          <a:xfrm>
            <a:off x="1295400" y="1524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9BBB59">
                  <a:tint val="100000"/>
                  <a:shade val="100000"/>
                  <a:satMod val="130000"/>
                </a:srgbClr>
              </a:gs>
              <a:gs pos="100000">
                <a:srgbClr val="9BBB59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0" name="Oval 219"/>
          <p:cNvSpPr/>
          <p:nvPr/>
        </p:nvSpPr>
        <p:spPr>
          <a:xfrm>
            <a:off x="838200" y="198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9BBB59">
                  <a:tint val="100000"/>
                  <a:shade val="100000"/>
                  <a:satMod val="130000"/>
                </a:srgbClr>
              </a:gs>
              <a:gs pos="100000">
                <a:srgbClr val="9BBB59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1" name="Oval 220"/>
          <p:cNvSpPr/>
          <p:nvPr/>
        </p:nvSpPr>
        <p:spPr>
          <a:xfrm>
            <a:off x="1676400" y="198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9BBB59">
                  <a:tint val="100000"/>
                  <a:shade val="100000"/>
                  <a:satMod val="130000"/>
                </a:srgbClr>
              </a:gs>
              <a:gs pos="100000">
                <a:srgbClr val="9BBB59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2" name="Rectangle 221"/>
          <p:cNvSpPr/>
          <p:nvPr/>
        </p:nvSpPr>
        <p:spPr>
          <a:xfrm>
            <a:off x="594049" y="2438400"/>
            <a:ext cx="244151" cy="304800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100000"/>
                  <a:shade val="100000"/>
                  <a:satMod val="130000"/>
                </a:sysClr>
              </a:gs>
              <a:gs pos="100000">
                <a:sysClr val="windowText" lastClr="000000">
                  <a:tint val="50000"/>
                  <a:shade val="100000"/>
                  <a:satMod val="350000"/>
                </a:sysClr>
              </a:gs>
            </a:gsLst>
            <a:lin ang="16200000" scaled="0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3" name="Rectangle 222"/>
          <p:cNvSpPr/>
          <p:nvPr/>
        </p:nvSpPr>
        <p:spPr>
          <a:xfrm>
            <a:off x="990600" y="2438400"/>
            <a:ext cx="244151" cy="304800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100000"/>
                  <a:shade val="100000"/>
                  <a:satMod val="130000"/>
                </a:sysClr>
              </a:gs>
              <a:gs pos="100000">
                <a:sysClr val="windowText" lastClr="000000">
                  <a:tint val="50000"/>
                  <a:shade val="100000"/>
                  <a:satMod val="350000"/>
                </a:sysClr>
              </a:gs>
            </a:gsLst>
            <a:lin ang="16200000" scaled="0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4" name="Rectangle 223"/>
          <p:cNvSpPr/>
          <p:nvPr/>
        </p:nvSpPr>
        <p:spPr>
          <a:xfrm>
            <a:off x="1447800" y="2438400"/>
            <a:ext cx="244151" cy="304800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100000"/>
                  <a:shade val="100000"/>
                  <a:satMod val="130000"/>
                </a:sysClr>
              </a:gs>
              <a:gs pos="100000">
                <a:sysClr val="windowText" lastClr="000000">
                  <a:tint val="50000"/>
                  <a:shade val="100000"/>
                  <a:satMod val="350000"/>
                </a:sysClr>
              </a:gs>
            </a:gsLst>
            <a:lin ang="16200000" scaled="0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5" name="Rectangle 224"/>
          <p:cNvSpPr/>
          <p:nvPr/>
        </p:nvSpPr>
        <p:spPr>
          <a:xfrm>
            <a:off x="1844351" y="2438400"/>
            <a:ext cx="244151" cy="304800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100000"/>
                  <a:shade val="100000"/>
                  <a:satMod val="130000"/>
                </a:sysClr>
              </a:gs>
              <a:gs pos="100000">
                <a:sysClr val="windowText" lastClr="000000">
                  <a:tint val="50000"/>
                  <a:shade val="100000"/>
                  <a:satMod val="350000"/>
                </a:sysClr>
              </a:gs>
            </a:gsLst>
            <a:lin ang="16200000" scaled="0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26" name="Straight Arrow Connector 225"/>
          <p:cNvCxnSpPr>
            <a:stCxn id="219" idx="3"/>
            <a:endCxn id="220" idx="7"/>
          </p:cNvCxnSpPr>
          <p:nvPr/>
        </p:nvCxnSpPr>
        <p:spPr>
          <a:xfrm rot="5400000">
            <a:off x="968282" y="1654082"/>
            <a:ext cx="349436" cy="349436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arrow"/>
          </a:ln>
          <a:effectLst/>
        </p:spPr>
      </p:cxnSp>
      <p:cxnSp>
        <p:nvCxnSpPr>
          <p:cNvPr id="227" name="Straight Arrow Connector 226"/>
          <p:cNvCxnSpPr>
            <a:stCxn id="219" idx="5"/>
            <a:endCxn id="221" idx="1"/>
          </p:cNvCxnSpPr>
          <p:nvPr/>
        </p:nvCxnSpPr>
        <p:spPr>
          <a:xfrm rot="16200000" flipH="1">
            <a:off x="1387382" y="1692182"/>
            <a:ext cx="349436" cy="273236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arrow"/>
          </a:ln>
          <a:effectLst/>
        </p:spPr>
      </p:cxnSp>
      <p:cxnSp>
        <p:nvCxnSpPr>
          <p:cNvPr id="228" name="Straight Arrow Connector 227"/>
          <p:cNvCxnSpPr>
            <a:stCxn id="220" idx="3"/>
            <a:endCxn id="222" idx="0"/>
          </p:cNvCxnSpPr>
          <p:nvPr/>
        </p:nvCxnSpPr>
        <p:spPr>
          <a:xfrm rot="5400000">
            <a:off x="624763" y="2202645"/>
            <a:ext cx="327118" cy="144393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arrow"/>
          </a:ln>
          <a:effectLst/>
        </p:spPr>
      </p:cxnSp>
      <p:cxnSp>
        <p:nvCxnSpPr>
          <p:cNvPr id="229" name="Straight Arrow Connector 228"/>
          <p:cNvCxnSpPr>
            <a:stCxn id="220" idx="5"/>
            <a:endCxn id="223" idx="0"/>
          </p:cNvCxnSpPr>
          <p:nvPr/>
        </p:nvCxnSpPr>
        <p:spPr>
          <a:xfrm rot="16200000" flipH="1">
            <a:off x="876920" y="2202644"/>
            <a:ext cx="327118" cy="144394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arrow"/>
          </a:ln>
          <a:effectLst/>
        </p:spPr>
      </p:cxnSp>
      <p:cxnSp>
        <p:nvCxnSpPr>
          <p:cNvPr id="230" name="Straight Arrow Connector 229"/>
          <p:cNvCxnSpPr>
            <a:stCxn id="221" idx="3"/>
            <a:endCxn id="224" idx="0"/>
          </p:cNvCxnSpPr>
          <p:nvPr/>
        </p:nvCxnSpPr>
        <p:spPr>
          <a:xfrm rot="5400000">
            <a:off x="1470738" y="2210420"/>
            <a:ext cx="327118" cy="128842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arrow"/>
          </a:ln>
          <a:effectLst/>
        </p:spPr>
      </p:cxnSp>
      <p:cxnSp>
        <p:nvCxnSpPr>
          <p:cNvPr id="231" name="Straight Arrow Connector 230"/>
          <p:cNvCxnSpPr>
            <a:stCxn id="221" idx="5"/>
            <a:endCxn id="225" idx="0"/>
          </p:cNvCxnSpPr>
          <p:nvPr/>
        </p:nvCxnSpPr>
        <p:spPr>
          <a:xfrm rot="16200000" flipH="1">
            <a:off x="1722895" y="2194868"/>
            <a:ext cx="327118" cy="159945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arrow"/>
          </a:ln>
          <a:effectLst/>
        </p:spPr>
      </p:cxnSp>
      <p:cxnSp>
        <p:nvCxnSpPr>
          <p:cNvPr id="232" name="Straight Arrow Connector 231"/>
          <p:cNvCxnSpPr/>
          <p:nvPr/>
        </p:nvCxnSpPr>
        <p:spPr>
          <a:xfrm rot="10800000">
            <a:off x="1143000" y="1371600"/>
            <a:ext cx="349436" cy="1588"/>
          </a:xfrm>
          <a:prstGeom prst="straightConnector1">
            <a:avLst/>
          </a:prstGeom>
          <a:noFill/>
          <a:ln w="25400" cap="flat" cmpd="sng" algn="ctr">
            <a:solidFill>
              <a:srgbClr val="C0504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33" name="Straight Arrow Connector 232"/>
          <p:cNvCxnSpPr/>
          <p:nvPr/>
        </p:nvCxnSpPr>
        <p:spPr>
          <a:xfrm rot="10800000">
            <a:off x="763240" y="1828800"/>
            <a:ext cx="349436" cy="1588"/>
          </a:xfrm>
          <a:prstGeom prst="straightConnector1">
            <a:avLst/>
          </a:prstGeom>
          <a:noFill/>
          <a:ln w="25400" cap="flat" cmpd="sng" algn="ctr">
            <a:solidFill>
              <a:srgbClr val="C0504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34" name="Straight Arrow Connector 233"/>
          <p:cNvCxnSpPr/>
          <p:nvPr/>
        </p:nvCxnSpPr>
        <p:spPr>
          <a:xfrm rot="10800000">
            <a:off x="1524000" y="1830389"/>
            <a:ext cx="349436" cy="1588"/>
          </a:xfrm>
          <a:prstGeom prst="straightConnector1">
            <a:avLst/>
          </a:prstGeom>
          <a:noFill/>
          <a:ln w="25400" cap="flat" cmpd="sng" algn="ctr">
            <a:solidFill>
              <a:srgbClr val="C0504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35" name="Oval 234"/>
          <p:cNvSpPr/>
          <p:nvPr/>
        </p:nvSpPr>
        <p:spPr>
          <a:xfrm>
            <a:off x="4495800" y="1524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9BBB59">
                  <a:tint val="100000"/>
                  <a:shade val="100000"/>
                  <a:satMod val="130000"/>
                </a:srgbClr>
              </a:gs>
              <a:gs pos="100000">
                <a:srgbClr val="9BBB59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6" name="Oval 235"/>
          <p:cNvSpPr/>
          <p:nvPr/>
        </p:nvSpPr>
        <p:spPr>
          <a:xfrm>
            <a:off x="4038600" y="198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9BBB59">
                  <a:tint val="100000"/>
                  <a:shade val="100000"/>
                  <a:satMod val="130000"/>
                </a:srgbClr>
              </a:gs>
              <a:gs pos="100000">
                <a:srgbClr val="9BBB59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7" name="Oval 236"/>
          <p:cNvSpPr/>
          <p:nvPr/>
        </p:nvSpPr>
        <p:spPr>
          <a:xfrm>
            <a:off x="4876800" y="198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9BBB59">
                  <a:tint val="100000"/>
                  <a:shade val="100000"/>
                  <a:satMod val="130000"/>
                </a:srgbClr>
              </a:gs>
              <a:gs pos="100000">
                <a:srgbClr val="9BBB59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8" name="Rectangle 237"/>
          <p:cNvSpPr/>
          <p:nvPr/>
        </p:nvSpPr>
        <p:spPr>
          <a:xfrm>
            <a:off x="3794449" y="2438400"/>
            <a:ext cx="244151" cy="3048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9" name="Rectangle 238"/>
          <p:cNvSpPr/>
          <p:nvPr/>
        </p:nvSpPr>
        <p:spPr>
          <a:xfrm>
            <a:off x="4191000" y="2438400"/>
            <a:ext cx="244151" cy="304800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100000"/>
                  <a:shade val="100000"/>
                  <a:satMod val="130000"/>
                </a:sysClr>
              </a:gs>
              <a:gs pos="100000">
                <a:sysClr val="windowText" lastClr="000000">
                  <a:tint val="50000"/>
                  <a:shade val="100000"/>
                  <a:satMod val="350000"/>
                </a:sysClr>
              </a:gs>
            </a:gsLst>
            <a:lin ang="16200000" scaled="0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0" name="Rectangle 239"/>
          <p:cNvSpPr/>
          <p:nvPr/>
        </p:nvSpPr>
        <p:spPr>
          <a:xfrm>
            <a:off x="4648200" y="2438400"/>
            <a:ext cx="244151" cy="304800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100000"/>
                  <a:shade val="100000"/>
                  <a:satMod val="130000"/>
                </a:sysClr>
              </a:gs>
              <a:gs pos="100000">
                <a:sysClr val="windowText" lastClr="000000">
                  <a:tint val="50000"/>
                  <a:shade val="100000"/>
                  <a:satMod val="350000"/>
                </a:sysClr>
              </a:gs>
            </a:gsLst>
            <a:lin ang="16200000" scaled="0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1" name="Rectangle 240"/>
          <p:cNvSpPr/>
          <p:nvPr/>
        </p:nvSpPr>
        <p:spPr>
          <a:xfrm>
            <a:off x="5044751" y="2438400"/>
            <a:ext cx="244151" cy="304800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100000"/>
                  <a:shade val="100000"/>
                  <a:satMod val="130000"/>
                </a:sysClr>
              </a:gs>
              <a:gs pos="100000">
                <a:sysClr val="windowText" lastClr="000000">
                  <a:tint val="50000"/>
                  <a:shade val="100000"/>
                  <a:satMod val="350000"/>
                </a:sysClr>
              </a:gs>
            </a:gsLst>
            <a:lin ang="16200000" scaled="0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42" name="Straight Arrow Connector 241"/>
          <p:cNvCxnSpPr>
            <a:stCxn id="235" idx="3"/>
            <a:endCxn id="236" idx="7"/>
          </p:cNvCxnSpPr>
          <p:nvPr/>
        </p:nvCxnSpPr>
        <p:spPr>
          <a:xfrm rot="5400000">
            <a:off x="4168682" y="1654082"/>
            <a:ext cx="349436" cy="349436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arrow"/>
          </a:ln>
          <a:effectLst/>
        </p:spPr>
      </p:cxnSp>
      <p:cxnSp>
        <p:nvCxnSpPr>
          <p:cNvPr id="243" name="Straight Arrow Connector 242"/>
          <p:cNvCxnSpPr>
            <a:stCxn id="235" idx="5"/>
            <a:endCxn id="237" idx="1"/>
          </p:cNvCxnSpPr>
          <p:nvPr/>
        </p:nvCxnSpPr>
        <p:spPr>
          <a:xfrm rot="16200000" flipH="1">
            <a:off x="4587782" y="1692182"/>
            <a:ext cx="349436" cy="273236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arrow"/>
          </a:ln>
          <a:effectLst/>
        </p:spPr>
      </p:cxnSp>
      <p:cxnSp>
        <p:nvCxnSpPr>
          <p:cNvPr id="244" name="Straight Arrow Connector 243"/>
          <p:cNvCxnSpPr>
            <a:stCxn id="236" idx="3"/>
            <a:endCxn id="238" idx="0"/>
          </p:cNvCxnSpPr>
          <p:nvPr/>
        </p:nvCxnSpPr>
        <p:spPr>
          <a:xfrm rot="5400000">
            <a:off x="3825163" y="2202645"/>
            <a:ext cx="327118" cy="144393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arrow"/>
          </a:ln>
          <a:effectLst/>
        </p:spPr>
      </p:cxnSp>
      <p:cxnSp>
        <p:nvCxnSpPr>
          <p:cNvPr id="245" name="Straight Arrow Connector 244"/>
          <p:cNvCxnSpPr>
            <a:stCxn id="236" idx="5"/>
            <a:endCxn id="239" idx="0"/>
          </p:cNvCxnSpPr>
          <p:nvPr/>
        </p:nvCxnSpPr>
        <p:spPr>
          <a:xfrm rot="16200000" flipH="1">
            <a:off x="4077320" y="2202644"/>
            <a:ext cx="327118" cy="144394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arrow"/>
          </a:ln>
          <a:effectLst/>
        </p:spPr>
      </p:cxnSp>
      <p:cxnSp>
        <p:nvCxnSpPr>
          <p:cNvPr id="246" name="Straight Arrow Connector 245"/>
          <p:cNvCxnSpPr>
            <a:stCxn id="237" idx="3"/>
            <a:endCxn id="240" idx="0"/>
          </p:cNvCxnSpPr>
          <p:nvPr/>
        </p:nvCxnSpPr>
        <p:spPr>
          <a:xfrm rot="5400000">
            <a:off x="4671138" y="2210420"/>
            <a:ext cx="327118" cy="128842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arrow"/>
          </a:ln>
          <a:effectLst/>
        </p:spPr>
      </p:cxnSp>
      <p:cxnSp>
        <p:nvCxnSpPr>
          <p:cNvPr id="247" name="Straight Arrow Connector 246"/>
          <p:cNvCxnSpPr>
            <a:stCxn id="237" idx="5"/>
            <a:endCxn id="241" idx="0"/>
          </p:cNvCxnSpPr>
          <p:nvPr/>
        </p:nvCxnSpPr>
        <p:spPr>
          <a:xfrm rot="16200000" flipH="1">
            <a:off x="4923295" y="2194868"/>
            <a:ext cx="327118" cy="159945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arrow"/>
          </a:ln>
          <a:effectLst/>
        </p:spPr>
      </p:cxnSp>
      <p:cxnSp>
        <p:nvCxnSpPr>
          <p:cNvPr id="248" name="Straight Arrow Connector 247"/>
          <p:cNvCxnSpPr/>
          <p:nvPr/>
        </p:nvCxnSpPr>
        <p:spPr>
          <a:xfrm rot="10800000">
            <a:off x="4724400" y="1830389"/>
            <a:ext cx="349436" cy="1588"/>
          </a:xfrm>
          <a:prstGeom prst="straightConnector1">
            <a:avLst/>
          </a:prstGeom>
          <a:noFill/>
          <a:ln w="25400" cap="flat" cmpd="sng" algn="ctr">
            <a:solidFill>
              <a:srgbClr val="C0504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49" name="Oval 248"/>
          <p:cNvSpPr/>
          <p:nvPr/>
        </p:nvSpPr>
        <p:spPr>
          <a:xfrm>
            <a:off x="7543800" y="1524000"/>
            <a:ext cx="152400" cy="152400"/>
          </a:xfrm>
          <a:prstGeom prst="ellipse">
            <a:avLst/>
          </a:prstGeom>
          <a:gradFill rotWithShape="1">
            <a:gsLst>
              <a:gs pos="0">
                <a:srgbClr val="9BBB59">
                  <a:tint val="100000"/>
                  <a:shade val="100000"/>
                  <a:satMod val="130000"/>
                </a:srgbClr>
              </a:gs>
              <a:gs pos="100000">
                <a:srgbClr val="9BBB59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0" name="Oval 249"/>
          <p:cNvSpPr/>
          <p:nvPr/>
        </p:nvSpPr>
        <p:spPr>
          <a:xfrm>
            <a:off x="7086600" y="198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9BBB59">
                  <a:tint val="100000"/>
                  <a:shade val="100000"/>
                  <a:satMod val="130000"/>
                </a:srgbClr>
              </a:gs>
              <a:gs pos="100000">
                <a:srgbClr val="9BBB59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1" name="Oval 250"/>
          <p:cNvSpPr/>
          <p:nvPr/>
        </p:nvSpPr>
        <p:spPr>
          <a:xfrm>
            <a:off x="7924800" y="1981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9BBB59">
                  <a:tint val="100000"/>
                  <a:shade val="100000"/>
                  <a:satMod val="130000"/>
                </a:srgbClr>
              </a:gs>
              <a:gs pos="100000">
                <a:srgbClr val="9BBB59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2" name="Rectangle 251"/>
          <p:cNvSpPr/>
          <p:nvPr/>
        </p:nvSpPr>
        <p:spPr>
          <a:xfrm>
            <a:off x="6842449" y="2438400"/>
            <a:ext cx="244151" cy="3048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3" name="Rectangle 252"/>
          <p:cNvSpPr/>
          <p:nvPr/>
        </p:nvSpPr>
        <p:spPr>
          <a:xfrm>
            <a:off x="7239000" y="2438400"/>
            <a:ext cx="244151" cy="304800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100000"/>
                  <a:shade val="100000"/>
                  <a:satMod val="130000"/>
                </a:sysClr>
              </a:gs>
              <a:gs pos="100000">
                <a:sysClr val="windowText" lastClr="000000">
                  <a:tint val="50000"/>
                  <a:shade val="100000"/>
                  <a:satMod val="350000"/>
                </a:sysClr>
              </a:gs>
            </a:gsLst>
            <a:lin ang="16200000" scaled="0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4" name="Rectangle 253"/>
          <p:cNvSpPr/>
          <p:nvPr/>
        </p:nvSpPr>
        <p:spPr>
          <a:xfrm>
            <a:off x="7696200" y="2438400"/>
            <a:ext cx="244151" cy="3048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5" name="Rectangle 254"/>
          <p:cNvSpPr/>
          <p:nvPr/>
        </p:nvSpPr>
        <p:spPr>
          <a:xfrm>
            <a:off x="8092751" y="2438400"/>
            <a:ext cx="244151" cy="304800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100000"/>
                  <a:shade val="100000"/>
                  <a:satMod val="130000"/>
                </a:sysClr>
              </a:gs>
              <a:gs pos="100000">
                <a:sysClr val="windowText" lastClr="000000">
                  <a:tint val="50000"/>
                  <a:shade val="100000"/>
                  <a:satMod val="350000"/>
                </a:sysClr>
              </a:gs>
            </a:gsLst>
            <a:lin ang="16200000" scaled="0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56" name="Straight Arrow Connector 255"/>
          <p:cNvCxnSpPr>
            <a:stCxn id="249" idx="3"/>
            <a:endCxn id="250" idx="7"/>
          </p:cNvCxnSpPr>
          <p:nvPr/>
        </p:nvCxnSpPr>
        <p:spPr>
          <a:xfrm rot="5400000">
            <a:off x="7216682" y="1654082"/>
            <a:ext cx="349436" cy="349436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arrow"/>
          </a:ln>
          <a:effectLst/>
        </p:spPr>
      </p:cxnSp>
      <p:cxnSp>
        <p:nvCxnSpPr>
          <p:cNvPr id="257" name="Straight Arrow Connector 256"/>
          <p:cNvCxnSpPr>
            <a:stCxn id="249" idx="5"/>
            <a:endCxn id="251" idx="1"/>
          </p:cNvCxnSpPr>
          <p:nvPr/>
        </p:nvCxnSpPr>
        <p:spPr>
          <a:xfrm rot="16200000" flipH="1">
            <a:off x="7635782" y="1692182"/>
            <a:ext cx="349436" cy="273236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arrow"/>
          </a:ln>
          <a:effectLst/>
        </p:spPr>
      </p:cxnSp>
      <p:cxnSp>
        <p:nvCxnSpPr>
          <p:cNvPr id="258" name="Straight Arrow Connector 257"/>
          <p:cNvCxnSpPr>
            <a:stCxn id="250" idx="3"/>
            <a:endCxn id="252" idx="0"/>
          </p:cNvCxnSpPr>
          <p:nvPr/>
        </p:nvCxnSpPr>
        <p:spPr>
          <a:xfrm rot="5400000">
            <a:off x="6873163" y="2202645"/>
            <a:ext cx="327118" cy="144393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arrow"/>
          </a:ln>
          <a:effectLst/>
        </p:spPr>
      </p:cxnSp>
      <p:cxnSp>
        <p:nvCxnSpPr>
          <p:cNvPr id="259" name="Straight Arrow Connector 258"/>
          <p:cNvCxnSpPr>
            <a:stCxn id="250" idx="5"/>
            <a:endCxn id="253" idx="0"/>
          </p:cNvCxnSpPr>
          <p:nvPr/>
        </p:nvCxnSpPr>
        <p:spPr>
          <a:xfrm rot="16200000" flipH="1">
            <a:off x="7125320" y="2202644"/>
            <a:ext cx="327118" cy="144394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arrow"/>
          </a:ln>
          <a:effectLst/>
        </p:spPr>
      </p:cxnSp>
      <p:cxnSp>
        <p:nvCxnSpPr>
          <p:cNvPr id="260" name="Straight Arrow Connector 259"/>
          <p:cNvCxnSpPr>
            <a:stCxn id="251" idx="3"/>
            <a:endCxn id="254" idx="0"/>
          </p:cNvCxnSpPr>
          <p:nvPr/>
        </p:nvCxnSpPr>
        <p:spPr>
          <a:xfrm rot="5400000">
            <a:off x="7719138" y="2210420"/>
            <a:ext cx="327118" cy="128842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arrow"/>
          </a:ln>
          <a:effectLst/>
        </p:spPr>
      </p:cxnSp>
      <p:cxnSp>
        <p:nvCxnSpPr>
          <p:cNvPr id="261" name="Straight Arrow Connector 260"/>
          <p:cNvCxnSpPr>
            <a:stCxn id="251" idx="5"/>
            <a:endCxn id="255" idx="0"/>
          </p:cNvCxnSpPr>
          <p:nvPr/>
        </p:nvCxnSpPr>
        <p:spPr>
          <a:xfrm rot="16200000" flipH="1">
            <a:off x="7971295" y="2194868"/>
            <a:ext cx="327118" cy="159945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arrow"/>
          </a:ln>
          <a:effectLst/>
        </p:spPr>
      </p:cxnSp>
      <p:cxnSp>
        <p:nvCxnSpPr>
          <p:cNvPr id="262" name="Straight Arrow Connector 261"/>
          <p:cNvCxnSpPr/>
          <p:nvPr/>
        </p:nvCxnSpPr>
        <p:spPr>
          <a:xfrm rot="10800000">
            <a:off x="7391400" y="1371600"/>
            <a:ext cx="349436" cy="1588"/>
          </a:xfrm>
          <a:prstGeom prst="straightConnector1">
            <a:avLst/>
          </a:prstGeom>
          <a:noFill/>
          <a:ln w="25400" cap="flat" cmpd="sng" algn="ctr">
            <a:solidFill>
              <a:srgbClr val="C0504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63" name="Straight Arrow Connector 262"/>
          <p:cNvCxnSpPr/>
          <p:nvPr/>
        </p:nvCxnSpPr>
        <p:spPr>
          <a:xfrm>
            <a:off x="3933316" y="1831978"/>
            <a:ext cx="379760" cy="1588"/>
          </a:xfrm>
          <a:prstGeom prst="straightConnector1">
            <a:avLst/>
          </a:prstGeom>
          <a:noFill/>
          <a:ln w="25400" cap="flat" cmpd="sng" algn="ctr">
            <a:solidFill>
              <a:srgbClr val="C0504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64" name="Straight Arrow Connector 263"/>
          <p:cNvCxnSpPr/>
          <p:nvPr/>
        </p:nvCxnSpPr>
        <p:spPr>
          <a:xfrm>
            <a:off x="4390516" y="1373189"/>
            <a:ext cx="379760" cy="1588"/>
          </a:xfrm>
          <a:prstGeom prst="straightConnector1">
            <a:avLst/>
          </a:prstGeom>
          <a:noFill/>
          <a:ln w="25400" cap="flat" cmpd="sng" algn="ctr">
            <a:solidFill>
              <a:srgbClr val="C0504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65" name="Straight Arrow Connector 264"/>
          <p:cNvCxnSpPr/>
          <p:nvPr/>
        </p:nvCxnSpPr>
        <p:spPr>
          <a:xfrm>
            <a:off x="6981316" y="1833566"/>
            <a:ext cx="379760" cy="1588"/>
          </a:xfrm>
          <a:prstGeom prst="straightConnector1">
            <a:avLst/>
          </a:prstGeom>
          <a:noFill/>
          <a:ln w="25400" cap="flat" cmpd="sng" algn="ctr">
            <a:solidFill>
              <a:srgbClr val="C0504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66" name="Straight Arrow Connector 265"/>
          <p:cNvCxnSpPr/>
          <p:nvPr/>
        </p:nvCxnSpPr>
        <p:spPr>
          <a:xfrm>
            <a:off x="7818276" y="1835154"/>
            <a:ext cx="379760" cy="1588"/>
          </a:xfrm>
          <a:prstGeom prst="straightConnector1">
            <a:avLst/>
          </a:prstGeom>
          <a:noFill/>
          <a:ln w="25400" cap="flat" cmpd="sng" algn="ctr">
            <a:solidFill>
              <a:srgbClr val="C0504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67" name="Oval 266"/>
          <p:cNvSpPr/>
          <p:nvPr/>
        </p:nvSpPr>
        <p:spPr>
          <a:xfrm>
            <a:off x="1249523" y="4026179"/>
            <a:ext cx="152400" cy="152400"/>
          </a:xfrm>
          <a:prstGeom prst="ellipse">
            <a:avLst/>
          </a:prstGeom>
          <a:gradFill rotWithShape="1">
            <a:gsLst>
              <a:gs pos="0">
                <a:srgbClr val="9BBB59">
                  <a:tint val="100000"/>
                  <a:shade val="100000"/>
                  <a:satMod val="130000"/>
                </a:srgbClr>
              </a:gs>
              <a:gs pos="100000">
                <a:srgbClr val="9BBB59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8" name="Oval 267"/>
          <p:cNvSpPr/>
          <p:nvPr/>
        </p:nvSpPr>
        <p:spPr>
          <a:xfrm>
            <a:off x="792323" y="4483379"/>
            <a:ext cx="152400" cy="152400"/>
          </a:xfrm>
          <a:prstGeom prst="ellipse">
            <a:avLst/>
          </a:prstGeom>
          <a:gradFill rotWithShape="1">
            <a:gsLst>
              <a:gs pos="0">
                <a:srgbClr val="9BBB59">
                  <a:tint val="100000"/>
                  <a:shade val="100000"/>
                  <a:satMod val="130000"/>
                </a:srgbClr>
              </a:gs>
              <a:gs pos="100000">
                <a:srgbClr val="9BBB59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9" name="Oval 268"/>
          <p:cNvSpPr/>
          <p:nvPr/>
        </p:nvSpPr>
        <p:spPr>
          <a:xfrm>
            <a:off x="1630523" y="4483379"/>
            <a:ext cx="152400" cy="152400"/>
          </a:xfrm>
          <a:prstGeom prst="ellipse">
            <a:avLst/>
          </a:prstGeom>
          <a:gradFill rotWithShape="1">
            <a:gsLst>
              <a:gs pos="0">
                <a:srgbClr val="9BBB59">
                  <a:tint val="100000"/>
                  <a:shade val="100000"/>
                  <a:satMod val="130000"/>
                </a:srgbClr>
              </a:gs>
              <a:gs pos="100000">
                <a:srgbClr val="9BBB59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0" name="Rectangle 269"/>
          <p:cNvSpPr/>
          <p:nvPr/>
        </p:nvSpPr>
        <p:spPr>
          <a:xfrm>
            <a:off x="548172" y="4940579"/>
            <a:ext cx="244151" cy="3048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1" name="Rectangle 270"/>
          <p:cNvSpPr/>
          <p:nvPr/>
        </p:nvSpPr>
        <p:spPr>
          <a:xfrm>
            <a:off x="944723" y="4940579"/>
            <a:ext cx="244151" cy="3048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2" name="Rectangle 271"/>
          <p:cNvSpPr/>
          <p:nvPr/>
        </p:nvSpPr>
        <p:spPr>
          <a:xfrm>
            <a:off x="1401923" y="4940579"/>
            <a:ext cx="244151" cy="3048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3" name="Rectangle 272"/>
          <p:cNvSpPr/>
          <p:nvPr/>
        </p:nvSpPr>
        <p:spPr>
          <a:xfrm>
            <a:off x="1798474" y="4940579"/>
            <a:ext cx="244151" cy="304800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100000"/>
                  <a:shade val="100000"/>
                  <a:satMod val="130000"/>
                </a:sysClr>
              </a:gs>
              <a:gs pos="100000">
                <a:sysClr val="windowText" lastClr="000000">
                  <a:tint val="50000"/>
                  <a:shade val="100000"/>
                  <a:satMod val="350000"/>
                </a:sysClr>
              </a:gs>
            </a:gsLst>
            <a:lin ang="16200000" scaled="0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74" name="Straight Arrow Connector 273"/>
          <p:cNvCxnSpPr>
            <a:stCxn id="267" idx="3"/>
            <a:endCxn id="268" idx="7"/>
          </p:cNvCxnSpPr>
          <p:nvPr/>
        </p:nvCxnSpPr>
        <p:spPr>
          <a:xfrm rot="5400000">
            <a:off x="922405" y="4156261"/>
            <a:ext cx="349436" cy="349436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arrow"/>
          </a:ln>
          <a:effectLst/>
        </p:spPr>
      </p:cxnSp>
      <p:cxnSp>
        <p:nvCxnSpPr>
          <p:cNvPr id="275" name="Straight Arrow Connector 274"/>
          <p:cNvCxnSpPr>
            <a:stCxn id="267" idx="5"/>
            <a:endCxn id="269" idx="1"/>
          </p:cNvCxnSpPr>
          <p:nvPr/>
        </p:nvCxnSpPr>
        <p:spPr>
          <a:xfrm rot="16200000" flipH="1">
            <a:off x="1341505" y="4194361"/>
            <a:ext cx="349436" cy="273236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arrow"/>
          </a:ln>
          <a:effectLst/>
        </p:spPr>
      </p:cxnSp>
      <p:cxnSp>
        <p:nvCxnSpPr>
          <p:cNvPr id="276" name="Straight Arrow Connector 275"/>
          <p:cNvCxnSpPr>
            <a:stCxn id="268" idx="3"/>
            <a:endCxn id="270" idx="0"/>
          </p:cNvCxnSpPr>
          <p:nvPr/>
        </p:nvCxnSpPr>
        <p:spPr>
          <a:xfrm rot="5400000">
            <a:off x="578886" y="4704824"/>
            <a:ext cx="327118" cy="144393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arrow"/>
          </a:ln>
          <a:effectLst/>
        </p:spPr>
      </p:cxnSp>
      <p:cxnSp>
        <p:nvCxnSpPr>
          <p:cNvPr id="277" name="Straight Arrow Connector 276"/>
          <p:cNvCxnSpPr>
            <a:stCxn id="268" idx="5"/>
            <a:endCxn id="271" idx="0"/>
          </p:cNvCxnSpPr>
          <p:nvPr/>
        </p:nvCxnSpPr>
        <p:spPr>
          <a:xfrm rot="16200000" flipH="1">
            <a:off x="831043" y="4704823"/>
            <a:ext cx="327118" cy="144394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arrow"/>
          </a:ln>
          <a:effectLst/>
        </p:spPr>
      </p:cxnSp>
      <p:cxnSp>
        <p:nvCxnSpPr>
          <p:cNvPr id="278" name="Straight Arrow Connector 277"/>
          <p:cNvCxnSpPr>
            <a:stCxn id="269" idx="3"/>
            <a:endCxn id="272" idx="0"/>
          </p:cNvCxnSpPr>
          <p:nvPr/>
        </p:nvCxnSpPr>
        <p:spPr>
          <a:xfrm rot="5400000">
            <a:off x="1424861" y="4712599"/>
            <a:ext cx="327118" cy="128842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arrow"/>
          </a:ln>
          <a:effectLst/>
        </p:spPr>
      </p:cxnSp>
      <p:cxnSp>
        <p:nvCxnSpPr>
          <p:cNvPr id="279" name="Straight Arrow Connector 278"/>
          <p:cNvCxnSpPr>
            <a:stCxn id="269" idx="5"/>
            <a:endCxn id="273" idx="0"/>
          </p:cNvCxnSpPr>
          <p:nvPr/>
        </p:nvCxnSpPr>
        <p:spPr>
          <a:xfrm rot="16200000" flipH="1">
            <a:off x="1677018" y="4697047"/>
            <a:ext cx="327118" cy="159945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arrow"/>
          </a:ln>
          <a:effectLst/>
        </p:spPr>
      </p:cxnSp>
      <p:cxnSp>
        <p:nvCxnSpPr>
          <p:cNvPr id="280" name="Straight Arrow Connector 279"/>
          <p:cNvCxnSpPr/>
          <p:nvPr/>
        </p:nvCxnSpPr>
        <p:spPr>
          <a:xfrm>
            <a:off x="1523999" y="4337333"/>
            <a:ext cx="379760" cy="1588"/>
          </a:xfrm>
          <a:prstGeom prst="straightConnector1">
            <a:avLst/>
          </a:prstGeom>
          <a:noFill/>
          <a:ln w="25400" cap="flat" cmpd="sng" algn="ctr">
            <a:solidFill>
              <a:srgbClr val="C0504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81" name="Straight Arrow Connector 280"/>
          <p:cNvCxnSpPr/>
          <p:nvPr/>
        </p:nvCxnSpPr>
        <p:spPr>
          <a:xfrm>
            <a:off x="2438400" y="2002724"/>
            <a:ext cx="914400" cy="1588"/>
          </a:xfrm>
          <a:prstGeom prst="straightConnector1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82" name="TextBox 281"/>
          <p:cNvSpPr txBox="1"/>
          <p:nvPr/>
        </p:nvSpPr>
        <p:spPr>
          <a:xfrm>
            <a:off x="2286000" y="1611868"/>
            <a:ext cx="1157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load line 1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283" name="Straight Arrow Connector 282"/>
          <p:cNvCxnSpPr/>
          <p:nvPr/>
        </p:nvCxnSpPr>
        <p:spPr>
          <a:xfrm>
            <a:off x="5638800" y="2132806"/>
            <a:ext cx="914400" cy="1588"/>
          </a:xfrm>
          <a:prstGeom prst="straightConnector1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84" name="TextBox 283"/>
          <p:cNvSpPr txBox="1"/>
          <p:nvPr/>
        </p:nvSpPr>
        <p:spPr>
          <a:xfrm>
            <a:off x="5486400" y="1741950"/>
            <a:ext cx="1157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load line 2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285" name="Straight Arrow Connector 284"/>
          <p:cNvCxnSpPr/>
          <p:nvPr/>
        </p:nvCxnSpPr>
        <p:spPr>
          <a:xfrm>
            <a:off x="1144239" y="3853049"/>
            <a:ext cx="379760" cy="1588"/>
          </a:xfrm>
          <a:prstGeom prst="straightConnector1">
            <a:avLst/>
          </a:prstGeom>
          <a:noFill/>
          <a:ln w="25400" cap="flat" cmpd="sng" algn="ctr">
            <a:solidFill>
              <a:srgbClr val="C0504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86" name="Straight Arrow Connector 285"/>
          <p:cNvCxnSpPr/>
          <p:nvPr/>
        </p:nvCxnSpPr>
        <p:spPr>
          <a:xfrm rot="10800000">
            <a:off x="685801" y="4335745"/>
            <a:ext cx="349436" cy="1588"/>
          </a:xfrm>
          <a:prstGeom prst="straightConnector1">
            <a:avLst/>
          </a:prstGeom>
          <a:noFill/>
          <a:ln w="25400" cap="flat" cmpd="sng" algn="ctr">
            <a:solidFill>
              <a:srgbClr val="C0504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87" name="Oval 286"/>
          <p:cNvSpPr/>
          <p:nvPr/>
        </p:nvSpPr>
        <p:spPr>
          <a:xfrm>
            <a:off x="4512591" y="4046910"/>
            <a:ext cx="152400" cy="152400"/>
          </a:xfrm>
          <a:prstGeom prst="ellipse">
            <a:avLst/>
          </a:prstGeom>
          <a:gradFill rotWithShape="1">
            <a:gsLst>
              <a:gs pos="0">
                <a:srgbClr val="9BBB59">
                  <a:tint val="100000"/>
                  <a:shade val="100000"/>
                  <a:satMod val="130000"/>
                </a:srgbClr>
              </a:gs>
              <a:gs pos="100000">
                <a:srgbClr val="9BBB59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8" name="Oval 287"/>
          <p:cNvSpPr/>
          <p:nvPr/>
        </p:nvSpPr>
        <p:spPr>
          <a:xfrm>
            <a:off x="4055391" y="4504110"/>
            <a:ext cx="152400" cy="152400"/>
          </a:xfrm>
          <a:prstGeom prst="ellipse">
            <a:avLst/>
          </a:prstGeom>
          <a:gradFill rotWithShape="1">
            <a:gsLst>
              <a:gs pos="0">
                <a:srgbClr val="9BBB59">
                  <a:tint val="100000"/>
                  <a:shade val="100000"/>
                  <a:satMod val="130000"/>
                </a:srgbClr>
              </a:gs>
              <a:gs pos="100000">
                <a:srgbClr val="9BBB59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9" name="Oval 288"/>
          <p:cNvSpPr/>
          <p:nvPr/>
        </p:nvSpPr>
        <p:spPr>
          <a:xfrm>
            <a:off x="4893591" y="4504110"/>
            <a:ext cx="152400" cy="152400"/>
          </a:xfrm>
          <a:prstGeom prst="ellipse">
            <a:avLst/>
          </a:prstGeom>
          <a:gradFill rotWithShape="1">
            <a:gsLst>
              <a:gs pos="0">
                <a:srgbClr val="9BBB59">
                  <a:tint val="100000"/>
                  <a:shade val="100000"/>
                  <a:satMod val="130000"/>
                </a:srgbClr>
              </a:gs>
              <a:gs pos="100000">
                <a:srgbClr val="9BBB59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0" name="Rectangle 289"/>
          <p:cNvSpPr/>
          <p:nvPr/>
        </p:nvSpPr>
        <p:spPr>
          <a:xfrm>
            <a:off x="3811240" y="4961310"/>
            <a:ext cx="244151" cy="3048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1" name="Rectangle 290"/>
          <p:cNvSpPr/>
          <p:nvPr/>
        </p:nvSpPr>
        <p:spPr>
          <a:xfrm>
            <a:off x="4207791" y="4961310"/>
            <a:ext cx="244151" cy="3048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2" name="Rectangle 291"/>
          <p:cNvSpPr/>
          <p:nvPr/>
        </p:nvSpPr>
        <p:spPr>
          <a:xfrm>
            <a:off x="4664991" y="4961310"/>
            <a:ext cx="244151" cy="3048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3" name="Rectangle 292"/>
          <p:cNvSpPr/>
          <p:nvPr/>
        </p:nvSpPr>
        <p:spPr>
          <a:xfrm>
            <a:off x="5061542" y="4961310"/>
            <a:ext cx="244151" cy="304800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100000"/>
                  <a:shade val="100000"/>
                  <a:satMod val="130000"/>
                </a:sysClr>
              </a:gs>
              <a:gs pos="100000">
                <a:sysClr val="windowText" lastClr="000000">
                  <a:tint val="50000"/>
                  <a:shade val="100000"/>
                  <a:satMod val="350000"/>
                </a:sysClr>
              </a:gs>
            </a:gsLst>
            <a:lin ang="16200000" scaled="0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94" name="Straight Arrow Connector 293"/>
          <p:cNvCxnSpPr>
            <a:stCxn id="287" idx="3"/>
            <a:endCxn id="288" idx="7"/>
          </p:cNvCxnSpPr>
          <p:nvPr/>
        </p:nvCxnSpPr>
        <p:spPr>
          <a:xfrm rot="5400000">
            <a:off x="4185473" y="4176992"/>
            <a:ext cx="349436" cy="349436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arrow"/>
          </a:ln>
          <a:effectLst/>
        </p:spPr>
      </p:cxnSp>
      <p:cxnSp>
        <p:nvCxnSpPr>
          <p:cNvPr id="295" name="Straight Arrow Connector 294"/>
          <p:cNvCxnSpPr>
            <a:stCxn id="287" idx="5"/>
            <a:endCxn id="289" idx="1"/>
          </p:cNvCxnSpPr>
          <p:nvPr/>
        </p:nvCxnSpPr>
        <p:spPr>
          <a:xfrm rot="16200000" flipH="1">
            <a:off x="4604573" y="4215092"/>
            <a:ext cx="349436" cy="273236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arrow"/>
          </a:ln>
          <a:effectLst/>
        </p:spPr>
      </p:cxnSp>
      <p:cxnSp>
        <p:nvCxnSpPr>
          <p:cNvPr id="296" name="Straight Arrow Connector 295"/>
          <p:cNvCxnSpPr>
            <a:stCxn id="288" idx="3"/>
            <a:endCxn id="290" idx="0"/>
          </p:cNvCxnSpPr>
          <p:nvPr/>
        </p:nvCxnSpPr>
        <p:spPr>
          <a:xfrm rot="5400000">
            <a:off x="3841954" y="4725555"/>
            <a:ext cx="327118" cy="144393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arrow"/>
          </a:ln>
          <a:effectLst/>
        </p:spPr>
      </p:cxnSp>
      <p:cxnSp>
        <p:nvCxnSpPr>
          <p:cNvPr id="297" name="Straight Arrow Connector 296"/>
          <p:cNvCxnSpPr>
            <a:stCxn id="288" idx="5"/>
            <a:endCxn id="291" idx="0"/>
          </p:cNvCxnSpPr>
          <p:nvPr/>
        </p:nvCxnSpPr>
        <p:spPr>
          <a:xfrm rot="16200000" flipH="1">
            <a:off x="4094111" y="4725554"/>
            <a:ext cx="327118" cy="144394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arrow"/>
          </a:ln>
          <a:effectLst/>
        </p:spPr>
      </p:cxnSp>
      <p:cxnSp>
        <p:nvCxnSpPr>
          <p:cNvPr id="298" name="Straight Arrow Connector 297"/>
          <p:cNvCxnSpPr>
            <a:stCxn id="289" idx="3"/>
            <a:endCxn id="292" idx="0"/>
          </p:cNvCxnSpPr>
          <p:nvPr/>
        </p:nvCxnSpPr>
        <p:spPr>
          <a:xfrm rot="5400000">
            <a:off x="4687929" y="4733330"/>
            <a:ext cx="327118" cy="128842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arrow"/>
          </a:ln>
          <a:effectLst/>
        </p:spPr>
      </p:cxnSp>
      <p:cxnSp>
        <p:nvCxnSpPr>
          <p:cNvPr id="299" name="Straight Arrow Connector 298"/>
          <p:cNvCxnSpPr>
            <a:stCxn id="289" idx="5"/>
            <a:endCxn id="293" idx="0"/>
          </p:cNvCxnSpPr>
          <p:nvPr/>
        </p:nvCxnSpPr>
        <p:spPr>
          <a:xfrm rot="16200000" flipH="1">
            <a:off x="4940086" y="4717778"/>
            <a:ext cx="327118" cy="159945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arrow"/>
          </a:ln>
          <a:effectLst/>
        </p:spPr>
      </p:cxnSp>
      <p:cxnSp>
        <p:nvCxnSpPr>
          <p:cNvPr id="300" name="Straight Arrow Connector 299"/>
          <p:cNvCxnSpPr/>
          <p:nvPr/>
        </p:nvCxnSpPr>
        <p:spPr>
          <a:xfrm>
            <a:off x="4787067" y="4358064"/>
            <a:ext cx="379760" cy="1588"/>
          </a:xfrm>
          <a:prstGeom prst="straightConnector1">
            <a:avLst/>
          </a:prstGeom>
          <a:noFill/>
          <a:ln w="25400" cap="flat" cmpd="sng" algn="ctr">
            <a:solidFill>
              <a:srgbClr val="C0504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01" name="Straight Arrow Connector 300"/>
          <p:cNvCxnSpPr/>
          <p:nvPr/>
        </p:nvCxnSpPr>
        <p:spPr>
          <a:xfrm rot="10800000">
            <a:off x="3948869" y="4356476"/>
            <a:ext cx="349436" cy="1588"/>
          </a:xfrm>
          <a:prstGeom prst="straightConnector1">
            <a:avLst/>
          </a:prstGeom>
          <a:noFill/>
          <a:ln w="25400" cap="flat" cmpd="sng" algn="ctr">
            <a:solidFill>
              <a:srgbClr val="C0504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02" name="Straight Arrow Connector 301"/>
          <p:cNvCxnSpPr/>
          <p:nvPr/>
        </p:nvCxnSpPr>
        <p:spPr>
          <a:xfrm rot="10800000">
            <a:off x="4360191" y="3854637"/>
            <a:ext cx="349436" cy="1588"/>
          </a:xfrm>
          <a:prstGeom prst="straightConnector1">
            <a:avLst/>
          </a:prstGeom>
          <a:noFill/>
          <a:ln w="25400" cap="flat" cmpd="sng" algn="ctr">
            <a:solidFill>
              <a:srgbClr val="C0504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03" name="Straight Arrow Connector 302"/>
          <p:cNvCxnSpPr/>
          <p:nvPr/>
        </p:nvCxnSpPr>
        <p:spPr>
          <a:xfrm>
            <a:off x="2529289" y="4656510"/>
            <a:ext cx="914400" cy="1588"/>
          </a:xfrm>
          <a:prstGeom prst="straightConnector1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04" name="TextBox 303"/>
          <p:cNvSpPr txBox="1"/>
          <p:nvPr/>
        </p:nvSpPr>
        <p:spPr>
          <a:xfrm>
            <a:off x="2286000" y="4266447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access line 2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305" name="Straight Arrow Connector 304"/>
          <p:cNvCxnSpPr/>
          <p:nvPr/>
        </p:nvCxnSpPr>
        <p:spPr>
          <a:xfrm rot="10800000" flipV="1">
            <a:off x="1920551" y="2939534"/>
            <a:ext cx="4739955" cy="870466"/>
          </a:xfrm>
          <a:prstGeom prst="straightConnector1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06" name="TextBox 305"/>
          <p:cNvSpPr txBox="1"/>
          <p:nvPr/>
        </p:nvSpPr>
        <p:spPr>
          <a:xfrm>
            <a:off x="3202501" y="2939534"/>
            <a:ext cx="1157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load line 3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07" name="Oval 306"/>
          <p:cNvSpPr/>
          <p:nvPr/>
        </p:nvSpPr>
        <p:spPr>
          <a:xfrm>
            <a:off x="7543800" y="4066052"/>
            <a:ext cx="152400" cy="152400"/>
          </a:xfrm>
          <a:prstGeom prst="ellipse">
            <a:avLst/>
          </a:prstGeom>
          <a:gradFill rotWithShape="1">
            <a:gsLst>
              <a:gs pos="0">
                <a:srgbClr val="9BBB59">
                  <a:tint val="100000"/>
                  <a:shade val="100000"/>
                  <a:satMod val="130000"/>
                </a:srgbClr>
              </a:gs>
              <a:gs pos="100000">
                <a:srgbClr val="9BBB59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8" name="Oval 307"/>
          <p:cNvSpPr/>
          <p:nvPr/>
        </p:nvSpPr>
        <p:spPr>
          <a:xfrm>
            <a:off x="7086600" y="4523252"/>
            <a:ext cx="152400" cy="152400"/>
          </a:xfrm>
          <a:prstGeom prst="ellipse">
            <a:avLst/>
          </a:prstGeom>
          <a:gradFill rotWithShape="1">
            <a:gsLst>
              <a:gs pos="0">
                <a:srgbClr val="9BBB59">
                  <a:tint val="100000"/>
                  <a:shade val="100000"/>
                  <a:satMod val="130000"/>
                </a:srgbClr>
              </a:gs>
              <a:gs pos="100000">
                <a:srgbClr val="9BBB59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9" name="Oval 308"/>
          <p:cNvSpPr/>
          <p:nvPr/>
        </p:nvSpPr>
        <p:spPr>
          <a:xfrm>
            <a:off x="7924800" y="4523252"/>
            <a:ext cx="152400" cy="152400"/>
          </a:xfrm>
          <a:prstGeom prst="ellipse">
            <a:avLst/>
          </a:prstGeom>
          <a:gradFill rotWithShape="1">
            <a:gsLst>
              <a:gs pos="0">
                <a:srgbClr val="9BBB59">
                  <a:tint val="100000"/>
                  <a:shade val="100000"/>
                  <a:satMod val="130000"/>
                </a:srgbClr>
              </a:gs>
              <a:gs pos="100000">
                <a:srgbClr val="9BBB59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0" name="Rectangle 309"/>
          <p:cNvSpPr/>
          <p:nvPr/>
        </p:nvSpPr>
        <p:spPr>
          <a:xfrm>
            <a:off x="6842449" y="4980452"/>
            <a:ext cx="244151" cy="3048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1" name="Rectangle 310"/>
          <p:cNvSpPr/>
          <p:nvPr/>
        </p:nvSpPr>
        <p:spPr>
          <a:xfrm>
            <a:off x="7239000" y="4980452"/>
            <a:ext cx="244151" cy="3048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2" name="Rectangle 311"/>
          <p:cNvSpPr/>
          <p:nvPr/>
        </p:nvSpPr>
        <p:spPr>
          <a:xfrm>
            <a:off x="7696200" y="4980452"/>
            <a:ext cx="244151" cy="304800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3" name="Rectangle 312"/>
          <p:cNvSpPr/>
          <p:nvPr/>
        </p:nvSpPr>
        <p:spPr>
          <a:xfrm>
            <a:off x="8092751" y="4980452"/>
            <a:ext cx="244151" cy="304800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100000"/>
                  <a:shade val="100000"/>
                  <a:satMod val="130000"/>
                </a:sysClr>
              </a:gs>
              <a:gs pos="100000">
                <a:sysClr val="windowText" lastClr="000000">
                  <a:tint val="50000"/>
                  <a:shade val="100000"/>
                  <a:satMod val="350000"/>
                </a:sysClr>
              </a:gs>
            </a:gsLst>
            <a:lin ang="16200000" scaled="0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14" name="Straight Arrow Connector 313"/>
          <p:cNvCxnSpPr>
            <a:stCxn id="307" idx="3"/>
            <a:endCxn id="308" idx="7"/>
          </p:cNvCxnSpPr>
          <p:nvPr/>
        </p:nvCxnSpPr>
        <p:spPr>
          <a:xfrm rot="5400000">
            <a:off x="7216682" y="4196134"/>
            <a:ext cx="349436" cy="349436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arrow"/>
          </a:ln>
          <a:effectLst/>
        </p:spPr>
      </p:cxnSp>
      <p:cxnSp>
        <p:nvCxnSpPr>
          <p:cNvPr id="315" name="Straight Arrow Connector 314"/>
          <p:cNvCxnSpPr>
            <a:stCxn id="307" idx="5"/>
            <a:endCxn id="309" idx="1"/>
          </p:cNvCxnSpPr>
          <p:nvPr/>
        </p:nvCxnSpPr>
        <p:spPr>
          <a:xfrm rot="16200000" flipH="1">
            <a:off x="7635782" y="4234234"/>
            <a:ext cx="349436" cy="273236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arrow"/>
          </a:ln>
          <a:effectLst/>
        </p:spPr>
      </p:cxnSp>
      <p:cxnSp>
        <p:nvCxnSpPr>
          <p:cNvPr id="316" name="Straight Arrow Connector 315"/>
          <p:cNvCxnSpPr>
            <a:stCxn id="308" idx="3"/>
            <a:endCxn id="310" idx="0"/>
          </p:cNvCxnSpPr>
          <p:nvPr/>
        </p:nvCxnSpPr>
        <p:spPr>
          <a:xfrm rot="5400000">
            <a:off x="6873163" y="4744697"/>
            <a:ext cx="327118" cy="144393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arrow"/>
          </a:ln>
          <a:effectLst/>
        </p:spPr>
      </p:cxnSp>
      <p:cxnSp>
        <p:nvCxnSpPr>
          <p:cNvPr id="317" name="Straight Arrow Connector 316"/>
          <p:cNvCxnSpPr>
            <a:stCxn id="308" idx="5"/>
            <a:endCxn id="311" idx="0"/>
          </p:cNvCxnSpPr>
          <p:nvPr/>
        </p:nvCxnSpPr>
        <p:spPr>
          <a:xfrm rot="16200000" flipH="1">
            <a:off x="7125320" y="4744696"/>
            <a:ext cx="327118" cy="144394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arrow"/>
          </a:ln>
          <a:effectLst/>
        </p:spPr>
      </p:cxnSp>
      <p:cxnSp>
        <p:nvCxnSpPr>
          <p:cNvPr id="318" name="Straight Arrow Connector 317"/>
          <p:cNvCxnSpPr>
            <a:stCxn id="309" idx="3"/>
            <a:endCxn id="312" idx="0"/>
          </p:cNvCxnSpPr>
          <p:nvPr/>
        </p:nvCxnSpPr>
        <p:spPr>
          <a:xfrm rot="5400000">
            <a:off x="7719138" y="4752472"/>
            <a:ext cx="327118" cy="128842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arrow"/>
          </a:ln>
          <a:effectLst/>
        </p:spPr>
      </p:cxnSp>
      <p:cxnSp>
        <p:nvCxnSpPr>
          <p:cNvPr id="319" name="Straight Arrow Connector 318"/>
          <p:cNvCxnSpPr>
            <a:stCxn id="309" idx="5"/>
            <a:endCxn id="313" idx="0"/>
          </p:cNvCxnSpPr>
          <p:nvPr/>
        </p:nvCxnSpPr>
        <p:spPr>
          <a:xfrm rot="16200000" flipH="1">
            <a:off x="7971295" y="4736920"/>
            <a:ext cx="327118" cy="159945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arrow"/>
          </a:ln>
          <a:effectLst/>
        </p:spPr>
      </p:cxnSp>
      <p:cxnSp>
        <p:nvCxnSpPr>
          <p:cNvPr id="320" name="Straight Arrow Connector 319"/>
          <p:cNvCxnSpPr/>
          <p:nvPr/>
        </p:nvCxnSpPr>
        <p:spPr>
          <a:xfrm>
            <a:off x="7818276" y="4377206"/>
            <a:ext cx="379760" cy="1588"/>
          </a:xfrm>
          <a:prstGeom prst="straightConnector1">
            <a:avLst/>
          </a:prstGeom>
          <a:noFill/>
          <a:ln w="25400" cap="flat" cmpd="sng" algn="ctr">
            <a:solidFill>
              <a:srgbClr val="C0504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21" name="Straight Arrow Connector 320"/>
          <p:cNvCxnSpPr/>
          <p:nvPr/>
        </p:nvCxnSpPr>
        <p:spPr>
          <a:xfrm>
            <a:off x="5560498" y="4675652"/>
            <a:ext cx="914400" cy="1588"/>
          </a:xfrm>
          <a:prstGeom prst="straightConnector1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22" name="TextBox 321"/>
          <p:cNvSpPr txBox="1"/>
          <p:nvPr/>
        </p:nvSpPr>
        <p:spPr>
          <a:xfrm>
            <a:off x="5395511" y="4264859"/>
            <a:ext cx="1157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load line 4</a:t>
            </a:r>
          </a:p>
        </p:txBody>
      </p:sp>
      <p:cxnSp>
        <p:nvCxnSpPr>
          <p:cNvPr id="323" name="Straight Arrow Connector 322"/>
          <p:cNvCxnSpPr/>
          <p:nvPr/>
        </p:nvCxnSpPr>
        <p:spPr>
          <a:xfrm>
            <a:off x="6981316" y="4378794"/>
            <a:ext cx="379760" cy="1588"/>
          </a:xfrm>
          <a:prstGeom prst="straightConnector1">
            <a:avLst/>
          </a:prstGeom>
          <a:noFill/>
          <a:ln w="25400" cap="flat" cmpd="sng" algn="ctr">
            <a:solidFill>
              <a:srgbClr val="C0504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24" name="Straight Arrow Connector 323"/>
          <p:cNvCxnSpPr/>
          <p:nvPr/>
        </p:nvCxnSpPr>
        <p:spPr>
          <a:xfrm>
            <a:off x="7438516" y="3920005"/>
            <a:ext cx="379760" cy="1588"/>
          </a:xfrm>
          <a:prstGeom prst="straightConnector1">
            <a:avLst/>
          </a:prstGeom>
          <a:noFill/>
          <a:ln w="25400" cap="flat" cmpd="sng" algn="ctr">
            <a:solidFill>
              <a:srgbClr val="C0504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2313716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85486" r="-85486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14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368954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Convergence of May and Must Set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2583" r="-2583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15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276724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Important is the Cache State?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11978" r="-11978"/>
          <a:stretch>
            <a:fillRect/>
          </a:stretch>
        </p:blipFill>
        <p:spPr>
          <a:xfrm>
            <a:off x="141111" y="956930"/>
            <a:ext cx="8726051" cy="529274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16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580688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the Abstract State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04" y="956930"/>
            <a:ext cx="8565158" cy="5514754"/>
          </a:xfrm>
        </p:spPr>
        <p:txBody>
          <a:bodyPr/>
          <a:lstStyle/>
          <a:p>
            <a:r>
              <a:rPr lang="en-US" dirty="0" smtClean="0"/>
              <a:t>Virtual Interferences: timing penalties caused not by contention for shared resources, but because of loss of precision in the abstract state.</a:t>
            </a:r>
          </a:p>
          <a:p>
            <a:r>
              <a:rPr lang="en-US" dirty="0" smtClean="0"/>
              <a:t>Solution: reset state at each basic block.</a:t>
            </a:r>
          </a:p>
          <a:p>
            <a:r>
              <a:rPr lang="en-US" dirty="0" smtClean="0"/>
              <a:t>Naïve solution doesn’t work that well…</a:t>
            </a:r>
          </a:p>
          <a:p>
            <a:pPr lvl="1"/>
            <a:r>
              <a:rPr lang="en-US" dirty="0" smtClean="0"/>
              <a:t>We can’t do so for caches!</a:t>
            </a:r>
          </a:p>
          <a:p>
            <a:pPr lvl="1"/>
            <a:r>
              <a:rPr lang="en-US" dirty="0" smtClean="0"/>
              <a:t>We can only extract limited parallelism within a single basic block</a:t>
            </a:r>
          </a:p>
          <a:p>
            <a:pPr lvl="1"/>
            <a:r>
              <a:rPr lang="en-US" dirty="0" smtClean="0"/>
              <a:t>Branch prediction becomes useless (together with a bunch of other predictions mechanisms)</a:t>
            </a:r>
          </a:p>
          <a:p>
            <a:r>
              <a:rPr lang="en-US" dirty="0" smtClean="0"/>
              <a:t>Better solution: bunch multiple BBs together.</a:t>
            </a:r>
          </a:p>
          <a:p>
            <a:pPr lvl="1"/>
            <a:r>
              <a:rPr lang="en-US" dirty="0" smtClean="0"/>
              <a:t>Doesn’t solve the cache problem, but good for the microarchitecture state.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17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620265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Traces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Time-Predictable Out-of-Order Execution for Hard Real-Time Systems</a:t>
            </a:r>
          </a:p>
          <a:p>
            <a:endParaRPr lang="en-US" dirty="0" smtClean="0"/>
          </a:p>
          <a:p>
            <a:r>
              <a:rPr lang="en-US" dirty="0" smtClean="0"/>
              <a:t>Virtual trace: a limited-length path through a set of BBs.</a:t>
            </a:r>
          </a:p>
          <a:p>
            <a:endParaRPr lang="en-US" dirty="0"/>
          </a:p>
          <a:p>
            <a:r>
              <a:rPr lang="en-US" dirty="0" smtClean="0"/>
              <a:t>Superblock: set of BBs with one entry and multiple exits.</a:t>
            </a:r>
          </a:p>
          <a:p>
            <a:pPr lvl="1"/>
            <a:r>
              <a:rPr lang="en-US" dirty="0" smtClean="0"/>
              <a:t>Main exit: WCET through the superblock</a:t>
            </a:r>
          </a:p>
          <a:p>
            <a:pPr lvl="1"/>
            <a:r>
              <a:rPr lang="en-US" dirty="0" smtClean="0"/>
              <a:t>Side exit: quicker exit.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18</a:t>
            </a:fld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8288" y="4560711"/>
            <a:ext cx="5449711" cy="162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7583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Traces in the Processor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-7959" b="-7959"/>
          <a:stretch>
            <a:fillRect/>
          </a:stretch>
        </p:blipFill>
        <p:spPr>
          <a:xfrm>
            <a:off x="1021671" y="702931"/>
            <a:ext cx="7007011" cy="425007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19</a:t>
            </a:fld>
            <a:endParaRPr lang="en-CA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02004" y="4840111"/>
            <a:ext cx="8565158" cy="1631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ISA changed to signal begin/end of traces.</a:t>
            </a:r>
          </a:p>
          <a:p>
            <a:r>
              <a:rPr lang="en-US" dirty="0" smtClean="0"/>
              <a:t>State reset at trace exit.</a:t>
            </a:r>
          </a:p>
          <a:p>
            <a:r>
              <a:rPr lang="en-US" dirty="0" smtClean="0"/>
              <a:t>The WCET of each trace is easy to compute!</a:t>
            </a:r>
          </a:p>
        </p:txBody>
      </p:sp>
    </p:spTree>
    <p:extLst>
      <p:ext uri="{BB962C8B-B14F-4D97-AF65-F5344CB8AC3E}">
        <p14:creationId xmlns:p14="http://schemas.microsoft.com/office/powerpoint/2010/main" val="258209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Topic Today: </a:t>
            </a:r>
            <a:r>
              <a:rPr lang="en-CA" dirty="0" smtClean="0"/>
              <a:t>Microarchitecture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556" y="956930"/>
            <a:ext cx="8669606" cy="5592726"/>
          </a:xfrm>
        </p:spPr>
        <p:txBody>
          <a:bodyPr/>
          <a:lstStyle/>
          <a:p>
            <a:r>
              <a:rPr lang="en-US" dirty="0" smtClean="0"/>
              <a:t>Previously: system design.</a:t>
            </a:r>
          </a:p>
          <a:p>
            <a:r>
              <a:rPr lang="en-US" dirty="0" smtClean="0"/>
              <a:t>Next: Microarchitecture.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Previous problem: determine interference due to multiple agents (tasks/cores) contending for access to shared resources.</a:t>
            </a:r>
          </a:p>
          <a:p>
            <a:r>
              <a:rPr lang="en-US" dirty="0" smtClean="0"/>
              <a:t>This problem: compute worst-case execution time for a sequence of instructions.</a:t>
            </a:r>
          </a:p>
          <a:p>
            <a:endParaRPr lang="en-US" dirty="0"/>
          </a:p>
          <a:p>
            <a:r>
              <a:rPr lang="en-US" dirty="0" smtClean="0"/>
              <a:t>In reality, the two problems are similar, because in modern microarchitectures instructions “contend” for multiple shared resources (virtual registers, execution units, etc.)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126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Alpha ISA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55312" r="-55312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20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76874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65362"/>
          </a:xfrm>
        </p:spPr>
        <p:txBody>
          <a:bodyPr/>
          <a:lstStyle/>
          <a:p>
            <a:r>
              <a:rPr lang="en-US" dirty="0" smtClean="0"/>
              <a:t>Precision-Timed Architecture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21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74786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PRET Pipeline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22</a:t>
            </a:fld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1354668" y="1792111"/>
            <a:ext cx="606778" cy="56444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FETCH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61446" y="1792111"/>
            <a:ext cx="606778" cy="56444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DECODE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82336" y="1792111"/>
            <a:ext cx="606778" cy="56444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REGACC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89114" y="1792111"/>
            <a:ext cx="606778" cy="56444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MEM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95892" y="1792111"/>
            <a:ext cx="606778" cy="56444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EXECUTE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02670" y="1792111"/>
            <a:ext cx="606778" cy="56444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EXCEPT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61446" y="2396067"/>
            <a:ext cx="606778" cy="56444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FETCH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68224" y="2396067"/>
            <a:ext cx="606778" cy="56444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DECODE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89114" y="2396067"/>
            <a:ext cx="606778" cy="56444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REGACC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95892" y="2396067"/>
            <a:ext cx="606778" cy="56444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MEM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02670" y="2396067"/>
            <a:ext cx="606778" cy="56444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EXECUTE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09448" y="2396067"/>
            <a:ext cx="606778" cy="56444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EXCEPT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582336" y="2960512"/>
            <a:ext cx="606778" cy="56444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FETCH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189114" y="2960512"/>
            <a:ext cx="606778" cy="56444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DECODE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10004" y="2960512"/>
            <a:ext cx="606778" cy="56444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REGACC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416782" y="2960512"/>
            <a:ext cx="606778" cy="56444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MEM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023560" y="2960512"/>
            <a:ext cx="606778" cy="56444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EXECUTE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30338" y="2960512"/>
            <a:ext cx="606778" cy="56444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EXCEPT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03226" y="3524957"/>
            <a:ext cx="606778" cy="56444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FETCH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810004" y="3524957"/>
            <a:ext cx="606778" cy="56444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DECODE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430894" y="3524957"/>
            <a:ext cx="606778" cy="56444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REGACC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037672" y="3524957"/>
            <a:ext cx="606778" cy="56444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MEM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644450" y="3524957"/>
            <a:ext cx="606778" cy="56444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EXECUTE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251228" y="3524957"/>
            <a:ext cx="606778" cy="56444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EXCEPT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824116" y="4089402"/>
            <a:ext cx="606778" cy="56444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FETCH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430894" y="4089402"/>
            <a:ext cx="606778" cy="56444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DECODE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051784" y="4089402"/>
            <a:ext cx="606778" cy="56444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REGACC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658562" y="4089402"/>
            <a:ext cx="606778" cy="56444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MEM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265340" y="4089402"/>
            <a:ext cx="606778" cy="56444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EXECUTE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872118" y="4089402"/>
            <a:ext cx="606778" cy="56444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EXCEPT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430894" y="4653847"/>
            <a:ext cx="606778" cy="56444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FETCH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037672" y="4653847"/>
            <a:ext cx="606778" cy="56444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DECODE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658562" y="4653847"/>
            <a:ext cx="606778" cy="56444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REGACC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265340" y="4653847"/>
            <a:ext cx="606778" cy="56444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MEM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872118" y="4653847"/>
            <a:ext cx="606778" cy="56444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EXECUTE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478896" y="4653847"/>
            <a:ext cx="606778" cy="56444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EXCEPT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009448" y="1792111"/>
            <a:ext cx="606778" cy="56444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FETCH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616226" y="1792111"/>
            <a:ext cx="606778" cy="56444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DECODE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237116" y="1792111"/>
            <a:ext cx="606778" cy="56444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REGACC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843894" y="1792111"/>
            <a:ext cx="606778" cy="56444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MEM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450672" y="1792111"/>
            <a:ext cx="606778" cy="56444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EXECUTE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8057450" y="1792111"/>
            <a:ext cx="606778" cy="56444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EXCEPT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630338" y="2396067"/>
            <a:ext cx="606778" cy="56444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FETCH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237116" y="2396067"/>
            <a:ext cx="606778" cy="56444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DECODE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858006" y="2396067"/>
            <a:ext cx="606778" cy="56444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REGACC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464784" y="2396067"/>
            <a:ext cx="606778" cy="56444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MEM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8071562" y="2396067"/>
            <a:ext cx="606778" cy="56444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EXECUTE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237116" y="2960512"/>
            <a:ext cx="606778" cy="56444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FETCH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843894" y="2960512"/>
            <a:ext cx="606778" cy="56444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DECODE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7464784" y="2960512"/>
            <a:ext cx="606778" cy="56444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REGACC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8071562" y="2960512"/>
            <a:ext cx="606778" cy="56444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MEM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6872123" y="3524957"/>
            <a:ext cx="606778" cy="56444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FETCH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7478901" y="3524957"/>
            <a:ext cx="606778" cy="56444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DECODE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8099791" y="3524957"/>
            <a:ext cx="606778" cy="56444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REGACC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7493013" y="4089402"/>
            <a:ext cx="606778" cy="56444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FETCH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8099791" y="4089402"/>
            <a:ext cx="606778" cy="56444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DECODE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8085674" y="4653847"/>
            <a:ext cx="606778" cy="56444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FETCH</a:t>
            </a:r>
            <a:endParaRPr lang="en-US" sz="1000" b="1" dirty="0">
              <a:solidFill>
                <a:schemeClr val="tx1"/>
              </a:solidFill>
            </a:endParaRPr>
          </a:p>
        </p:txBody>
      </p:sp>
      <p:cxnSp>
        <p:nvCxnSpPr>
          <p:cNvPr id="78" name="Straight Arrow Connector 77"/>
          <p:cNvCxnSpPr/>
          <p:nvPr/>
        </p:nvCxnSpPr>
        <p:spPr>
          <a:xfrm flipV="1">
            <a:off x="1354668" y="5517445"/>
            <a:ext cx="7512494" cy="282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8840797" y="5384449"/>
            <a:ext cx="303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t</a:t>
            </a:r>
            <a:endParaRPr lang="en-US" i="1" dirty="0"/>
          </a:p>
        </p:txBody>
      </p:sp>
      <p:sp>
        <p:nvSpPr>
          <p:cNvPr id="81" name="TextBox 80"/>
          <p:cNvSpPr txBox="1"/>
          <p:nvPr/>
        </p:nvSpPr>
        <p:spPr>
          <a:xfrm>
            <a:off x="0" y="1905001"/>
            <a:ext cx="12564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THREAD#1</a:t>
            </a:r>
            <a:endParaRPr lang="en-US" sz="1600" dirty="0"/>
          </a:p>
        </p:txBody>
      </p:sp>
      <p:sp>
        <p:nvSpPr>
          <p:cNvPr id="82" name="TextBox 81"/>
          <p:cNvSpPr txBox="1"/>
          <p:nvPr/>
        </p:nvSpPr>
        <p:spPr>
          <a:xfrm>
            <a:off x="0" y="2523067"/>
            <a:ext cx="12564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THREAD#2</a:t>
            </a:r>
            <a:endParaRPr lang="en-US" sz="1600" dirty="0"/>
          </a:p>
        </p:txBody>
      </p:sp>
      <p:sp>
        <p:nvSpPr>
          <p:cNvPr id="83" name="TextBox 82"/>
          <p:cNvSpPr txBox="1"/>
          <p:nvPr/>
        </p:nvSpPr>
        <p:spPr>
          <a:xfrm>
            <a:off x="0" y="3087513"/>
            <a:ext cx="12564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THREAD#3</a:t>
            </a:r>
            <a:endParaRPr lang="en-US" sz="1600" dirty="0"/>
          </a:p>
        </p:txBody>
      </p:sp>
      <p:sp>
        <p:nvSpPr>
          <p:cNvPr id="84" name="TextBox 83"/>
          <p:cNvSpPr txBox="1"/>
          <p:nvPr/>
        </p:nvSpPr>
        <p:spPr>
          <a:xfrm>
            <a:off x="0" y="3733915"/>
            <a:ext cx="12564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THREAD#4</a:t>
            </a:r>
            <a:endParaRPr lang="en-US" sz="1600" dirty="0"/>
          </a:p>
        </p:txBody>
      </p:sp>
      <p:sp>
        <p:nvSpPr>
          <p:cNvPr id="85" name="TextBox 84"/>
          <p:cNvSpPr txBox="1"/>
          <p:nvPr/>
        </p:nvSpPr>
        <p:spPr>
          <a:xfrm>
            <a:off x="0" y="4284249"/>
            <a:ext cx="12564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THREAD#5</a:t>
            </a:r>
            <a:endParaRPr lang="en-US" sz="1600" dirty="0"/>
          </a:p>
        </p:txBody>
      </p:sp>
      <p:sp>
        <p:nvSpPr>
          <p:cNvPr id="86" name="TextBox 85"/>
          <p:cNvSpPr txBox="1"/>
          <p:nvPr/>
        </p:nvSpPr>
        <p:spPr>
          <a:xfrm>
            <a:off x="0" y="4879738"/>
            <a:ext cx="12564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THREAD#6</a:t>
            </a:r>
            <a:endParaRPr lang="en-US" sz="1600" dirty="0"/>
          </a:p>
        </p:txBody>
      </p:sp>
      <p:cxnSp>
        <p:nvCxnSpPr>
          <p:cNvPr id="88" name="Straight Connector 87"/>
          <p:cNvCxnSpPr/>
          <p:nvPr/>
        </p:nvCxnSpPr>
        <p:spPr>
          <a:xfrm>
            <a:off x="4402670" y="1792111"/>
            <a:ext cx="28224" cy="396167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4992516" y="1368778"/>
            <a:ext cx="28224" cy="4385003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4289783" y="5737227"/>
            <a:ext cx="903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clock</a:t>
            </a:r>
            <a:endParaRPr lang="en-US" dirty="0"/>
          </a:p>
        </p:txBody>
      </p:sp>
      <p:cxnSp>
        <p:nvCxnSpPr>
          <p:cNvPr id="93" name="Straight Connector 92"/>
          <p:cNvCxnSpPr/>
          <p:nvPr/>
        </p:nvCxnSpPr>
        <p:spPr>
          <a:xfrm>
            <a:off x="1354668" y="1368778"/>
            <a:ext cx="0" cy="1027289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8692452" y="1329267"/>
            <a:ext cx="0" cy="1027289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1354668" y="1608667"/>
            <a:ext cx="7351901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1961446" y="1236513"/>
            <a:ext cx="2494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Thread 1, Instruction 1</a:t>
            </a:r>
            <a:endParaRPr lang="en-US" dirty="0"/>
          </a:p>
        </p:txBody>
      </p:sp>
      <p:sp>
        <p:nvSpPr>
          <p:cNvPr id="100" name="TextBox 99"/>
          <p:cNvSpPr txBox="1"/>
          <p:nvPr/>
        </p:nvSpPr>
        <p:spPr>
          <a:xfrm>
            <a:off x="5658562" y="1250624"/>
            <a:ext cx="2494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Thread 1, Instruction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073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Design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-26584" b="-26584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23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837307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 smtClean="0"/>
              <a:t>Producer Consumer with Deadline </a:t>
            </a:r>
            <a:r>
              <a:rPr lang="en-US" sz="3400" dirty="0" err="1" smtClean="0"/>
              <a:t>Inst</a:t>
            </a:r>
            <a:endParaRPr lang="en-US" sz="3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-9391" b="-9391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24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617681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Game App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-10069" b="-10069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25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401901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Controller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-5970" b="-5970"/>
          <a:stretch>
            <a:fillRect/>
          </a:stretch>
        </p:blipFill>
        <p:spPr>
          <a:xfrm>
            <a:off x="725337" y="1253264"/>
            <a:ext cx="7100069" cy="430651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26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856653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Inner Loop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26119" r="-26119"/>
          <a:stretch>
            <a:fillRect/>
          </a:stretch>
        </p:blipFill>
        <p:spPr>
          <a:xfrm>
            <a:off x="-452815" y="861237"/>
            <a:ext cx="9092072" cy="551475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27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76751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err="1" smtClean="0"/>
              <a:t>Microarchitectural</a:t>
            </a:r>
            <a:r>
              <a:rPr lang="en-US" sz="3000" dirty="0" smtClean="0"/>
              <a:t> Features and Predictability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Modern microarchitectures aggressively reduce average case at the cost of decreased predictability.</a:t>
            </a:r>
          </a:p>
          <a:p>
            <a:r>
              <a:rPr lang="en-US" dirty="0" smtClean="0"/>
              <a:t>Processor state is very hard to predict when using:</a:t>
            </a:r>
          </a:p>
          <a:p>
            <a:pPr lvl="1"/>
            <a:r>
              <a:rPr lang="en-US" dirty="0" smtClean="0"/>
              <a:t>Deep pipelines</a:t>
            </a:r>
          </a:p>
          <a:p>
            <a:pPr lvl="1"/>
            <a:r>
              <a:rPr lang="en-US" dirty="0" smtClean="0"/>
              <a:t>Superscalar execution</a:t>
            </a:r>
          </a:p>
          <a:p>
            <a:pPr lvl="1"/>
            <a:r>
              <a:rPr lang="en-US" dirty="0" smtClean="0"/>
              <a:t>Out-of-order execution</a:t>
            </a:r>
          </a:p>
          <a:p>
            <a:pPr lvl="1"/>
            <a:r>
              <a:rPr lang="en-US" dirty="0" smtClean="0"/>
              <a:t>Virtual registers</a:t>
            </a:r>
          </a:p>
          <a:p>
            <a:pPr lvl="1"/>
            <a:r>
              <a:rPr lang="en-US" dirty="0" smtClean="0"/>
              <a:t>Branch predictors</a:t>
            </a:r>
          </a:p>
          <a:p>
            <a:pPr lvl="1"/>
            <a:r>
              <a:rPr lang="en-US" dirty="0" smtClean="0"/>
              <a:t>Hardware </a:t>
            </a:r>
            <a:r>
              <a:rPr lang="en-US" dirty="0" err="1" smtClean="0"/>
              <a:t>prefetchers</a:t>
            </a:r>
            <a:endParaRPr lang="en-US" dirty="0" smtClean="0"/>
          </a:p>
          <a:p>
            <a:pPr lvl="1"/>
            <a:r>
              <a:rPr lang="en-US" dirty="0" smtClean="0"/>
              <a:t>Unpredictable replacement schemes for TLB/Caches</a:t>
            </a:r>
          </a:p>
          <a:p>
            <a:pPr lvl="1"/>
            <a:r>
              <a:rPr lang="en-US" dirty="0" smtClean="0"/>
              <a:t>Basically, any sort of architectural trick…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27348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the WCET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we already mentioned, two main mechanisms…</a:t>
            </a:r>
          </a:p>
          <a:p>
            <a:r>
              <a:rPr lang="en-US" dirty="0" smtClean="0"/>
              <a:t>Static analysis</a:t>
            </a:r>
          </a:p>
          <a:p>
            <a:pPr lvl="1"/>
            <a:r>
              <a:rPr lang="en-US" dirty="0" smtClean="0"/>
              <a:t>Analyze the application code together with a model of the architecture.</a:t>
            </a:r>
          </a:p>
          <a:p>
            <a:pPr lvl="1"/>
            <a:r>
              <a:rPr lang="en-US" dirty="0" smtClean="0"/>
              <a:t>Provable worst-case over the set of all possible input values and initial states of the processor.</a:t>
            </a:r>
          </a:p>
          <a:p>
            <a:pPr lvl="1"/>
            <a:r>
              <a:rPr lang="en-US" dirty="0" smtClean="0"/>
              <a:t>Very complex. Possibly very slow. Pessimistic.</a:t>
            </a:r>
          </a:p>
          <a:p>
            <a:r>
              <a:rPr lang="en-US" dirty="0" smtClean="0"/>
              <a:t>Measurement</a:t>
            </a:r>
          </a:p>
          <a:p>
            <a:pPr lvl="1"/>
            <a:r>
              <a:rPr lang="en-US" dirty="0" smtClean="0"/>
              <a:t>Can fail to reveal the real worst-case</a:t>
            </a:r>
          </a:p>
          <a:p>
            <a:pPr lvl="1"/>
            <a:r>
              <a:rPr lang="en-US" dirty="0" smtClean="0"/>
              <a:t>Still very much used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28661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65362"/>
          </a:xfrm>
        </p:spPr>
        <p:txBody>
          <a:bodyPr/>
          <a:lstStyle/>
          <a:p>
            <a:r>
              <a:rPr lang="en-US" dirty="0" smtClean="0"/>
              <a:t>Memory Hierarchies, Pipelines, and Buses for Future Architectures in Time-Critical Embedded Systems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79400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In summary: the architecture should be designed to simplify timing analysis!</a:t>
            </a:r>
          </a:p>
          <a:p>
            <a:endParaRPr lang="en-US" dirty="0"/>
          </a:p>
          <a:p>
            <a:r>
              <a:rPr lang="en-US" dirty="0" smtClean="0"/>
              <a:t>Several important concepts on static analysis and cache analysis.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91844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Analysis: How To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37752" r="-37752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21643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Flow Graph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43785" r="-43785"/>
          <a:stretch>
            <a:fillRect/>
          </a:stretch>
        </p:blipFill>
        <p:spPr>
          <a:xfrm>
            <a:off x="-367418" y="957263"/>
            <a:ext cx="4211637" cy="51943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8</a:t>
            </a:fld>
            <a:endParaRPr lang="en-CA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711222" y="956930"/>
            <a:ext cx="5155940" cy="5195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r>
              <a:rPr lang="en-US" dirty="0" smtClean="0"/>
              <a:t>Analyze the code (either source or binary)</a:t>
            </a:r>
          </a:p>
          <a:p>
            <a:endParaRPr lang="en-US" dirty="0" smtClean="0"/>
          </a:p>
          <a:p>
            <a:r>
              <a:rPr lang="en-US" dirty="0" smtClean="0"/>
              <a:t>Split the code into a sequence of basic blocks.</a:t>
            </a:r>
          </a:p>
          <a:p>
            <a:endParaRPr lang="en-US" dirty="0" smtClean="0"/>
          </a:p>
          <a:p>
            <a:r>
              <a:rPr lang="en-US" dirty="0" smtClean="0"/>
              <a:t>Basic blocks are typically terminated by jumps (or function calls/returns)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307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 State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43785" r="-43785"/>
          <a:stretch>
            <a:fillRect/>
          </a:stretch>
        </p:blipFill>
        <p:spPr>
          <a:xfrm>
            <a:off x="-367418" y="957263"/>
            <a:ext cx="4211637" cy="51943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9</a:t>
            </a:fld>
            <a:endParaRPr lang="en-CA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711222" y="956930"/>
            <a:ext cx="5155940" cy="5195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 analyzer must maintain the state of the processor (pipeline, cache, etc.) to determine BB duration.</a:t>
            </a:r>
          </a:p>
          <a:p>
            <a:r>
              <a:rPr lang="en-US" dirty="0" smtClean="0"/>
              <a:t>Problem: the state can depend on all the BB before.</a:t>
            </a:r>
          </a:p>
          <a:p>
            <a:r>
              <a:rPr lang="en-US" dirty="0" smtClean="0"/>
              <a:t>Flow-sensitive analysis: the analysis depends on the specific instruction in the BB.</a:t>
            </a:r>
          </a:p>
          <a:p>
            <a:r>
              <a:rPr lang="en-US" dirty="0" smtClean="0"/>
              <a:t>Context-sensitive analysis: the analysis depends on the preceding/calling BBs.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134847"/>
      </p:ext>
    </p:extLst>
  </p:cSld>
  <p:clrMapOvr>
    <a:masterClrMapping/>
  </p:clrMapOvr>
</p:sld>
</file>

<file path=ppt/theme/theme1.xml><?xml version="1.0" encoding="utf-8"?>
<a:theme xmlns:a="http://schemas.openxmlformats.org/drawingml/2006/main" name="Engineering_Black">
  <a:themeElements>
    <a:clrScheme name="Waterloo 1">
      <a:dk1>
        <a:sysClr val="windowText" lastClr="000000"/>
      </a:dk1>
      <a:lt1>
        <a:srgbClr val="FFFFFF"/>
      </a:lt1>
      <a:dk2>
        <a:srgbClr val="57068C"/>
      </a:dk2>
      <a:lt2>
        <a:srgbClr val="FFFFFF"/>
      </a:lt2>
      <a:accent1>
        <a:srgbClr val="0073CF"/>
      </a:accent1>
      <a:accent2>
        <a:srgbClr val="E98300"/>
      </a:accent2>
      <a:accent3>
        <a:srgbClr val="E0249A"/>
      </a:accent3>
      <a:accent4>
        <a:srgbClr val="009AA6"/>
      </a:accent4>
      <a:accent5>
        <a:srgbClr val="B6BF00"/>
      </a:accent5>
      <a:accent6>
        <a:srgbClr val="96172E"/>
      </a:accent6>
      <a:hlink>
        <a:srgbClr val="FECB00"/>
      </a:hlink>
      <a:folHlink>
        <a:srgbClr val="FECB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Engineering_Black</Template>
  <TotalTime>2358</TotalTime>
  <Words>895</Words>
  <Application>Microsoft Macintosh PowerPoint</Application>
  <PresentationFormat>On-screen Show (4:3)</PresentationFormat>
  <Paragraphs>204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Engineering_Black</vt:lpstr>
      <vt:lpstr>ECE 720T5 Fall 2011       Cyber-Physical Systems</vt:lpstr>
      <vt:lpstr>Topic Today: Microarchitecture</vt:lpstr>
      <vt:lpstr>Microarchitectural Features and Predictability</vt:lpstr>
      <vt:lpstr>Computing the WCET</vt:lpstr>
      <vt:lpstr>Memory Hierarchies, Pipelines, and Buses for Future Architectures in Time-Critical Embedded Systems</vt:lpstr>
      <vt:lpstr>Overview</vt:lpstr>
      <vt:lpstr>Timing Analysis: How To</vt:lpstr>
      <vt:lpstr>Control Flow Graph</vt:lpstr>
      <vt:lpstr>Abstract State</vt:lpstr>
      <vt:lpstr>Abstract State</vt:lpstr>
      <vt:lpstr>Timing Anomalies</vt:lpstr>
      <vt:lpstr>To Summarize…</vt:lpstr>
      <vt:lpstr>PLRU</vt:lpstr>
      <vt:lpstr>Example</vt:lpstr>
      <vt:lpstr>Convergence of May and Must Set</vt:lpstr>
      <vt:lpstr>How Important is the Cache State?</vt:lpstr>
      <vt:lpstr>Solving the Abstract State Problem</vt:lpstr>
      <vt:lpstr>Virtual Traces</vt:lpstr>
      <vt:lpstr>Virtual Traces in the Processor</vt:lpstr>
      <vt:lpstr>Results – Alpha ISA</vt:lpstr>
      <vt:lpstr>Precision-Timed Architecture</vt:lpstr>
      <vt:lpstr>PRET Pipeline</vt:lpstr>
      <vt:lpstr>System Design</vt:lpstr>
      <vt:lpstr>Producer Consumer with Deadline Inst</vt:lpstr>
      <vt:lpstr>Video Game App</vt:lpstr>
      <vt:lpstr>Video Controller</vt:lpstr>
      <vt:lpstr>Inner Loop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rpellizz</dc:creator>
  <cp:lastModifiedBy>Rodolfo Pellizzoni</cp:lastModifiedBy>
  <cp:revision>411</cp:revision>
  <cp:lastPrinted>2011-10-12T04:59:54Z</cp:lastPrinted>
  <dcterms:created xsi:type="dcterms:W3CDTF">2011-07-11T00:40:10Z</dcterms:created>
  <dcterms:modified xsi:type="dcterms:W3CDTF">2011-10-19T07:30:59Z</dcterms:modified>
</cp:coreProperties>
</file>