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13" r:id="rId2"/>
  </p:sldMasterIdLst>
  <p:notesMasterIdLst>
    <p:notesMasterId r:id="rId53"/>
  </p:notesMasterIdLst>
  <p:sldIdLst>
    <p:sldId id="256" r:id="rId3"/>
    <p:sldId id="512" r:id="rId4"/>
    <p:sldId id="511" r:id="rId5"/>
    <p:sldId id="515" r:id="rId6"/>
    <p:sldId id="516" r:id="rId7"/>
    <p:sldId id="518" r:id="rId8"/>
    <p:sldId id="464" r:id="rId9"/>
    <p:sldId id="519" r:id="rId10"/>
    <p:sldId id="465" r:id="rId11"/>
    <p:sldId id="505" r:id="rId12"/>
    <p:sldId id="506" r:id="rId13"/>
    <p:sldId id="468" r:id="rId14"/>
    <p:sldId id="469" r:id="rId15"/>
    <p:sldId id="470" r:id="rId16"/>
    <p:sldId id="471" r:id="rId17"/>
    <p:sldId id="472" r:id="rId18"/>
    <p:sldId id="473" r:id="rId19"/>
    <p:sldId id="507" r:id="rId20"/>
    <p:sldId id="475" r:id="rId21"/>
    <p:sldId id="476" r:id="rId22"/>
    <p:sldId id="477" r:id="rId23"/>
    <p:sldId id="478" r:id="rId24"/>
    <p:sldId id="484" r:id="rId25"/>
    <p:sldId id="485" r:id="rId26"/>
    <p:sldId id="481" r:id="rId27"/>
    <p:sldId id="482" r:id="rId28"/>
    <p:sldId id="483" r:id="rId29"/>
    <p:sldId id="498" r:id="rId30"/>
    <p:sldId id="499" r:id="rId31"/>
    <p:sldId id="500" r:id="rId32"/>
    <p:sldId id="501" r:id="rId33"/>
    <p:sldId id="502" r:id="rId34"/>
    <p:sldId id="503" r:id="rId35"/>
    <p:sldId id="504" r:id="rId36"/>
    <p:sldId id="486" r:id="rId37"/>
    <p:sldId id="487" r:id="rId38"/>
    <p:sldId id="508" r:id="rId39"/>
    <p:sldId id="488" r:id="rId40"/>
    <p:sldId id="489" r:id="rId41"/>
    <p:sldId id="493" r:id="rId42"/>
    <p:sldId id="494" r:id="rId43"/>
    <p:sldId id="520" r:id="rId44"/>
    <p:sldId id="521" r:id="rId45"/>
    <p:sldId id="527" r:id="rId46"/>
    <p:sldId id="522" r:id="rId47"/>
    <p:sldId id="523" r:id="rId48"/>
    <p:sldId id="524" r:id="rId49"/>
    <p:sldId id="525" r:id="rId50"/>
    <p:sldId id="509" r:id="rId51"/>
    <p:sldId id="528" r:id="rId52"/>
  </p:sldIdLst>
  <p:sldSz cx="9144000" cy="6858000" type="screen4x3"/>
  <p:notesSz cx="6858000" cy="9144000"/>
  <p:defaultTextStyle>
    <a:defPPr>
      <a:defRPr lang="en-CA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BF214EA-474A-4334-A62F-9999E722DA2C}">
          <p14:sldIdLst>
            <p14:sldId id="256"/>
            <p14:sldId id="512"/>
            <p14:sldId id="511"/>
            <p14:sldId id="515"/>
            <p14:sldId id="516"/>
            <p14:sldId id="518"/>
            <p14:sldId id="464"/>
            <p14:sldId id="519"/>
            <p14:sldId id="465"/>
            <p14:sldId id="505"/>
            <p14:sldId id="506"/>
            <p14:sldId id="468"/>
            <p14:sldId id="469"/>
            <p14:sldId id="470"/>
            <p14:sldId id="471"/>
            <p14:sldId id="472"/>
            <p14:sldId id="473"/>
            <p14:sldId id="507"/>
            <p14:sldId id="475"/>
            <p14:sldId id="476"/>
            <p14:sldId id="477"/>
            <p14:sldId id="478"/>
            <p14:sldId id="484"/>
            <p14:sldId id="485"/>
            <p14:sldId id="481"/>
            <p14:sldId id="482"/>
            <p14:sldId id="483"/>
            <p14:sldId id="498"/>
            <p14:sldId id="499"/>
            <p14:sldId id="500"/>
            <p14:sldId id="501"/>
            <p14:sldId id="502"/>
            <p14:sldId id="503"/>
            <p14:sldId id="504"/>
            <p14:sldId id="486"/>
            <p14:sldId id="487"/>
            <p14:sldId id="508"/>
            <p14:sldId id="488"/>
            <p14:sldId id="489"/>
            <p14:sldId id="493"/>
            <p14:sldId id="494"/>
            <p14:sldId id="520"/>
            <p14:sldId id="521"/>
            <p14:sldId id="527"/>
            <p14:sldId id="522"/>
            <p14:sldId id="523"/>
            <p14:sldId id="524"/>
            <p14:sldId id="525"/>
            <p14:sldId id="509"/>
            <p14:sldId id="52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23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166" autoAdjust="0"/>
  </p:normalViewPr>
  <p:slideViewPr>
    <p:cSldViewPr snapToGrid="0" snapToObjects="1">
      <p:cViewPr>
        <p:scale>
          <a:sx n="130" d="100"/>
          <a:sy n="130" d="100"/>
        </p:scale>
        <p:origin x="-1416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-318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notesMaster" Target="notesMasters/notesMaster1.xml"/><Relationship Id="rId54" Type="http://schemas.openxmlformats.org/officeDocument/2006/relationships/printerSettings" Target="printerSettings/printerSettings1.bin"/><Relationship Id="rId55" Type="http://schemas.openxmlformats.org/officeDocument/2006/relationships/presProps" Target="presProps.xml"/><Relationship Id="rId56" Type="http://schemas.openxmlformats.org/officeDocument/2006/relationships/viewProps" Target="viewProps.xml"/><Relationship Id="rId57" Type="http://schemas.openxmlformats.org/officeDocument/2006/relationships/theme" Target="theme/theme1.xml"/><Relationship Id="rId58" Type="http://schemas.openxmlformats.org/officeDocument/2006/relationships/tableStyles" Target="tableStyles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4" Type="http://schemas.openxmlformats.org/officeDocument/2006/relationships/image" Target="../media/image19.wmf"/><Relationship Id="rId1" Type="http://schemas.openxmlformats.org/officeDocument/2006/relationships/image" Target="../media/image16.wmf"/><Relationship Id="rId2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11" Type="http://schemas.openxmlformats.org/officeDocument/2006/relationships/image" Target="../media/image30.wmf"/><Relationship Id="rId12" Type="http://schemas.openxmlformats.org/officeDocument/2006/relationships/image" Target="../media/image31.wmf"/><Relationship Id="rId13" Type="http://schemas.openxmlformats.org/officeDocument/2006/relationships/image" Target="../media/image32.wmf"/><Relationship Id="rId14" Type="http://schemas.openxmlformats.org/officeDocument/2006/relationships/image" Target="../media/image33.wmf"/><Relationship Id="rId1" Type="http://schemas.openxmlformats.org/officeDocument/2006/relationships/image" Target="../media/image16.wmf"/><Relationship Id="rId2" Type="http://schemas.openxmlformats.org/officeDocument/2006/relationships/image" Target="../media/image17.wmf"/><Relationship Id="rId3" Type="http://schemas.openxmlformats.org/officeDocument/2006/relationships/image" Target="../media/image22.wmf"/><Relationship Id="rId4" Type="http://schemas.openxmlformats.org/officeDocument/2006/relationships/image" Target="../media/image23.wmf"/><Relationship Id="rId5" Type="http://schemas.openxmlformats.org/officeDocument/2006/relationships/image" Target="../media/image24.wmf"/><Relationship Id="rId6" Type="http://schemas.openxmlformats.org/officeDocument/2006/relationships/image" Target="../media/image25.wmf"/><Relationship Id="rId7" Type="http://schemas.openxmlformats.org/officeDocument/2006/relationships/image" Target="../media/image26.wmf"/><Relationship Id="rId8" Type="http://schemas.openxmlformats.org/officeDocument/2006/relationships/image" Target="../media/image27.wmf"/><Relationship Id="rId9" Type="http://schemas.openxmlformats.org/officeDocument/2006/relationships/image" Target="../media/image28.wmf"/><Relationship Id="rId10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D4B28-E48A-4072-9159-A2EA3DEAAE79}" type="datetimeFigureOut">
              <a:rPr lang="en-CA" smtClean="0"/>
              <a:t>10/26/11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E3BA49-2B02-4A24-9E99-FC23E1A79BE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48240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BA933-0143-0149-8EA8-176885461F6F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Say enforce macro schedule</a:t>
            </a:r>
            <a:r>
              <a:rPr lang="en-US" baseline="0" dirty="0" smtClean="0"/>
              <a:t> despite the fact low-level transactions just go </a:t>
            </a:r>
            <a:r>
              <a:rPr lang="en-US" baseline="0" dirty="0" err="1" smtClean="0"/>
              <a:t>throught</a:t>
            </a:r>
            <a:r>
              <a:rPr lang="en-US" baseline="0" dirty="0" smtClean="0"/>
              <a:t> with no contention.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9A173-7D75-4AC4-B326-C7B36EED9FFA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9A173-7D75-4AC4-B326-C7B36EED9FFA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Before SW</a:t>
            </a:r>
            <a:r>
              <a:rPr lang="en-US" baseline="0" dirty="0" smtClean="0"/>
              <a:t> stack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BA933-0143-0149-8EA8-176885461F6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Move after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BA933-0143-0149-8EA8-176885461F6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Usable</a:t>
            </a:r>
            <a:r>
              <a:rPr lang="en-US" baseline="0" dirty="0" smtClean="0"/>
              <a:t> on Point to Point bus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BA933-0143-0149-8EA8-176885461F6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BA933-0143-0149-8EA8-176885461F6F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Say contention at memory level even with </a:t>
            </a:r>
            <a:r>
              <a:rPr lang="en-US" dirty="0" err="1" smtClean="0"/>
              <a:t>PCIe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BA933-0143-0149-8EA8-176885461F6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BA933-0143-0149-8EA8-176885461F6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39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4390" y="1182415"/>
            <a:ext cx="7512410" cy="241803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40690" y="3684743"/>
            <a:ext cx="4966138" cy="1167524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780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152400"/>
            <a:ext cx="8274111" cy="2384426"/>
          </a:xfrm>
        </p:spPr>
        <p:txBody>
          <a:bodyPr/>
          <a:lstStyle>
            <a:lvl1pPr>
              <a:defRPr>
                <a:solidFill>
                  <a:srgbClr val="8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3733800"/>
            <a:ext cx="7315200" cy="2987675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D06BF-3828-0F4E-833B-9D5B8D21B2F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10/26/11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4EAE1-680A-0548-9349-A56C62CA3E2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Picture 8" descr="uiuc_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02710" y="2667000"/>
            <a:ext cx="64129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 userDrawn="1"/>
        </p:nvSpPr>
        <p:spPr>
          <a:xfrm>
            <a:off x="0" y="2667000"/>
            <a:ext cx="8305800" cy="86836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100000">
                <a:srgbClr val="FFFFFF"/>
              </a:gs>
            </a:gsLst>
            <a:lin ang="0" scaled="1"/>
            <a:tileRect/>
          </a:gra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A3562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64516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48530"/>
            <a:ext cx="8229600" cy="1143000"/>
          </a:xfrm>
        </p:spPr>
        <p:txBody>
          <a:bodyPr>
            <a:normAutofit/>
          </a:bodyPr>
          <a:lstStyle>
            <a:lvl1pPr algn="l">
              <a:defRPr sz="4000">
                <a:solidFill>
                  <a:srgbClr val="8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8173"/>
            <a:ext cx="8229600" cy="518817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D06BF-3828-0F4E-833B-9D5B8D21B2F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10/26/11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4EAE1-680A-0548-9349-A56C62CA3E2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Rectangle 6"/>
          <p:cNvSpPr/>
          <p:nvPr userDrawn="1"/>
        </p:nvSpPr>
        <p:spPr bwMode="white">
          <a:xfrm>
            <a:off x="0" y="107442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931635"/>
            <a:ext cx="533400" cy="12567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590550" y="931635"/>
            <a:ext cx="8553450" cy="12567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A3562"/>
              </a:solidFill>
              <a:latin typeface="Calibri"/>
            </a:endParaRPr>
          </a:p>
        </p:txBody>
      </p:sp>
      <p:sp>
        <p:nvSpPr>
          <p:cNvPr id="10" name="Slide Number Placeholder 22"/>
          <p:cNvSpPr txBox="1">
            <a:spLocks/>
          </p:cNvSpPr>
          <p:nvPr userDrawn="1"/>
        </p:nvSpPr>
        <p:spPr>
          <a:xfrm>
            <a:off x="0" y="923697"/>
            <a:ext cx="533400" cy="244476"/>
          </a:xfrm>
          <a:prstGeom prst="rect">
            <a:avLst/>
          </a:prstGeom>
        </p:spPr>
        <p:txBody>
          <a:bodyPr vert="horz" anchor="ctr" anchorCtr="0">
            <a:normAutofit fontScale="85000" lnSpcReduction="20000"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/>
              <a:ea typeface="+mn-ea"/>
            </a:endParaRPr>
          </a:p>
        </p:txBody>
      </p:sp>
      <p:pic>
        <p:nvPicPr>
          <p:cNvPr id="11" name="Picture 8" descr="uiuc_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6548456"/>
            <a:ext cx="228599" cy="309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 userDrawn="1"/>
        </p:nvSpPr>
        <p:spPr>
          <a:xfrm>
            <a:off x="228600" y="6548456"/>
            <a:ext cx="685800" cy="309544"/>
          </a:xfrm>
          <a:prstGeom prst="rect">
            <a:avLst/>
          </a:prstGeom>
          <a:solidFill>
            <a:schemeClr val="accent2">
              <a:lumMod val="75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979714" y="6548456"/>
            <a:ext cx="8164286" cy="309544"/>
          </a:xfrm>
          <a:prstGeom prst="rect">
            <a:avLst/>
          </a:prstGeom>
          <a:solidFill>
            <a:schemeClr val="accent1">
              <a:lumMod val="5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  <a:latin typeface="Calibri"/>
              </a:rPr>
              <a:t>Real-Time Control of I/O COTS Peripherals for Embedded Systems, RTSS 2009</a:t>
            </a:r>
            <a:endParaRPr lang="en-US" dirty="0">
              <a:solidFill>
                <a:srgbClr val="0A3562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795515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D06BF-3828-0F4E-833B-9D5B8D21B2F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10/26/11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4EAE1-680A-0548-9349-A56C62CA3E2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727448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D06BF-3828-0F4E-833B-9D5B8D21B2F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10/26/11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4EAE1-680A-0548-9349-A56C62CA3E2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851980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D06BF-3828-0F4E-833B-9D5B8D21B2F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10/26/11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4EAE1-680A-0548-9349-A56C62CA3E2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425707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D06BF-3828-0F4E-833B-9D5B8D21B2F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10/26/11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4EAE1-680A-0548-9349-A56C62CA3E2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758593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D06BF-3828-0F4E-833B-9D5B8D21B2F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10/26/11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4EAE1-680A-0548-9349-A56C62CA3E2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481827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D06BF-3828-0F4E-833B-9D5B8D21B2F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10/26/11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4EAE1-680A-0548-9349-A56C62CA3E2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140404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D06BF-3828-0F4E-833B-9D5B8D21B2F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10/26/11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4EAE1-680A-0548-9349-A56C62CA3E2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49290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D06BF-3828-0F4E-833B-9D5B8D21B2F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10/26/11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4EAE1-680A-0548-9349-A56C62CA3E2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24923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004" y="0"/>
            <a:ext cx="8565158" cy="861237"/>
          </a:xfrm>
        </p:spPr>
        <p:txBody>
          <a:bodyPr/>
          <a:lstStyle>
            <a:lvl1pPr>
              <a:defRPr sz="3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004" y="956930"/>
            <a:ext cx="8565158" cy="5195157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8DA3D6-BA25-433F-A9BA-5036AE111D03}" type="datetime1">
              <a:rPr lang="en-CA" smtClean="0"/>
              <a:t>10/26/11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3082" y="6106559"/>
            <a:ext cx="966175" cy="365125"/>
          </a:xfrm>
        </p:spPr>
        <p:txBody>
          <a:bodyPr/>
          <a:lstStyle>
            <a:lvl1pPr>
              <a:defRPr/>
            </a:lvl1pPr>
          </a:lstStyle>
          <a:p>
            <a:fld id="{9E8281E7-ED26-4FDF-A81D-C63B5C4C571A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55008" y="5830349"/>
            <a:ext cx="2223083" cy="6434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0" y="861237"/>
            <a:ext cx="9144000" cy="4390"/>
          </a:xfrm>
          <a:prstGeom prst="line">
            <a:avLst/>
          </a:prstGeom>
          <a:ln w="12700" cmpd="sng">
            <a:solidFill>
              <a:srgbClr val="4A238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554196" y="6108700"/>
            <a:ext cx="966175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CA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898989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algn="l"/>
            <a:r>
              <a:rPr lang="en-CA" dirty="0" smtClean="0"/>
              <a:t>/</a:t>
            </a:r>
            <a:r>
              <a:rPr lang="en-CA" baseline="0" dirty="0" smtClean="0"/>
              <a:t> 50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67215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D06BF-3828-0F4E-833B-9D5B8D21B2F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10/26/11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4EAE1-680A-0548-9349-A56C62CA3E2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5861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0690" y="3582278"/>
            <a:ext cx="4002689" cy="220421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3723" y="1086070"/>
            <a:ext cx="7418553" cy="2364828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8589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1629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1629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0D0014-C320-4223-B3CF-C6D006A281E8}" type="datetime1">
              <a:rPr lang="en-CA" smtClean="0"/>
              <a:t>10/26/11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F0B6C9-74B1-4D63-A8AE-62FC058CA6E9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44679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5620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5620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DC0AF0-110E-402C-B9B4-1E65A5CAEB6F}" type="datetime1">
              <a:rPr lang="en-CA" smtClean="0"/>
              <a:t>10/26/11</a:t>
            </a:fld>
            <a:endParaRPr lang="en-C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67D0F1-AF9F-4725-A92B-88ECFB40C4B6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24335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42E1FA2-6918-4420-A423-A3AF65C20276}" type="datetime1">
              <a:rPr lang="en-CA" smtClean="0"/>
              <a:t>10/26/11</a:t>
            </a:fld>
            <a:endParaRPr lang="en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538026-329F-4D12-BF8A-D8C726627C77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95292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14AA4C-BE25-4A96-A1D0-57E82FB7B036}" type="datetime1">
              <a:rPr lang="en-CA" smtClean="0"/>
              <a:t>10/26/11</a:t>
            </a:fld>
            <a:endParaRPr lang="en-C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AFE6E1-08A3-4AC1-B41C-052042F445A9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76747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4288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266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4F8E3F-6E57-4BF6-978F-E0A16BD28633}" type="datetime1">
              <a:rPr lang="en-CA" smtClean="0"/>
              <a:t>10/26/11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B9F9F8-463D-4CD6-95B9-B1C203882118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48887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599143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11318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165881"/>
            <a:ext cx="5486400" cy="37831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40AB6D-57E4-4157-A3AC-E721F379C44A}" type="datetime1">
              <a:rPr lang="en-CA" smtClean="0"/>
              <a:t>10/26/11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CC2A06-1BFC-4AC4-9B35-69C76D4C2B0E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57151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1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0.xml"/><Relationship Id="rId2" Type="http://schemas.openxmlformats.org/officeDocument/2006/relationships/slideLayout" Target="../slideLayouts/slideLayout11.xml"/><Relationship Id="rId3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CA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07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124200" y="6227763"/>
            <a:ext cx="2133600" cy="24606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C49CF754-CA6D-4F0F-A54C-6670EC127DB0}" type="datetime1">
              <a:rPr lang="en-CA" smtClean="0"/>
              <a:t>10/26/11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959475"/>
            <a:ext cx="3163888" cy="25717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00987" y="6089650"/>
            <a:ext cx="966175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898989"/>
                </a:solidFill>
              </a:defRPr>
            </a:lvl1pPr>
          </a:lstStyle>
          <a:p>
            <a:fld id="{3F60D685-141D-4225-82A7-0CA82435C400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04" r:id="rId2"/>
    <p:sldLayoutId id="2147483712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7CD06BF-3828-0F4E-833B-9D5B8D21B2F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10/26/11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AB4EAE1-680A-0548-9349-A56C62CA3E2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58250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jpeg"/><Relationship Id="rId6" Type="http://schemas.openxmlformats.org/officeDocument/2006/relationships/image" Target="../media/image8.jpe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jpeg"/><Relationship Id="rId6" Type="http://schemas.openxmlformats.org/officeDocument/2006/relationships/image" Target="../media/image8.jpe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4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5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.bin"/><Relationship Id="rId12" Type="http://schemas.openxmlformats.org/officeDocument/2006/relationships/oleObject" Target="../embeddings/oleObject6.bin"/><Relationship Id="rId13" Type="http://schemas.openxmlformats.org/officeDocument/2006/relationships/oleObject" Target="../embeddings/oleObject7.bin"/><Relationship Id="rId14" Type="http://schemas.openxmlformats.org/officeDocument/2006/relationships/oleObject" Target="../embeddings/oleObject8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16.w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17.w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18.wmf"/><Relationship Id="rId9" Type="http://schemas.openxmlformats.org/officeDocument/2006/relationships/oleObject" Target="../embeddings/oleObject4.bin"/><Relationship Id="rId10" Type="http://schemas.openxmlformats.org/officeDocument/2006/relationships/image" Target="../media/image19.w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image" Target="../media/image21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3.bin"/><Relationship Id="rId20" Type="http://schemas.openxmlformats.org/officeDocument/2006/relationships/image" Target="../media/image28.wmf"/><Relationship Id="rId21" Type="http://schemas.openxmlformats.org/officeDocument/2006/relationships/oleObject" Target="../embeddings/oleObject19.bin"/><Relationship Id="rId22" Type="http://schemas.openxmlformats.org/officeDocument/2006/relationships/image" Target="../media/image29.wmf"/><Relationship Id="rId23" Type="http://schemas.openxmlformats.org/officeDocument/2006/relationships/oleObject" Target="../embeddings/oleObject20.bin"/><Relationship Id="rId24" Type="http://schemas.openxmlformats.org/officeDocument/2006/relationships/image" Target="../media/image30.wmf"/><Relationship Id="rId25" Type="http://schemas.openxmlformats.org/officeDocument/2006/relationships/oleObject" Target="../embeddings/oleObject21.bin"/><Relationship Id="rId26" Type="http://schemas.openxmlformats.org/officeDocument/2006/relationships/image" Target="../media/image31.wmf"/><Relationship Id="rId27" Type="http://schemas.openxmlformats.org/officeDocument/2006/relationships/oleObject" Target="../embeddings/oleObject22.bin"/><Relationship Id="rId28" Type="http://schemas.openxmlformats.org/officeDocument/2006/relationships/image" Target="../media/image32.wmf"/><Relationship Id="rId29" Type="http://schemas.openxmlformats.org/officeDocument/2006/relationships/oleObject" Target="../embeddings/oleObject23.bin"/><Relationship Id="rId30" Type="http://schemas.openxmlformats.org/officeDocument/2006/relationships/image" Target="../media/image33.wmf"/><Relationship Id="rId10" Type="http://schemas.openxmlformats.org/officeDocument/2006/relationships/image" Target="../media/image23.wmf"/><Relationship Id="rId11" Type="http://schemas.openxmlformats.org/officeDocument/2006/relationships/oleObject" Target="../embeddings/oleObject14.bin"/><Relationship Id="rId12" Type="http://schemas.openxmlformats.org/officeDocument/2006/relationships/image" Target="../media/image24.wmf"/><Relationship Id="rId13" Type="http://schemas.openxmlformats.org/officeDocument/2006/relationships/oleObject" Target="../embeddings/oleObject15.bin"/><Relationship Id="rId14" Type="http://schemas.openxmlformats.org/officeDocument/2006/relationships/image" Target="../media/image25.wmf"/><Relationship Id="rId15" Type="http://schemas.openxmlformats.org/officeDocument/2006/relationships/oleObject" Target="../embeddings/oleObject16.bin"/><Relationship Id="rId16" Type="http://schemas.openxmlformats.org/officeDocument/2006/relationships/image" Target="../media/image26.wmf"/><Relationship Id="rId17" Type="http://schemas.openxmlformats.org/officeDocument/2006/relationships/oleObject" Target="../embeddings/oleObject17.bin"/><Relationship Id="rId18" Type="http://schemas.openxmlformats.org/officeDocument/2006/relationships/image" Target="../media/image27.wmf"/><Relationship Id="rId19" Type="http://schemas.openxmlformats.org/officeDocument/2006/relationships/oleObject" Target="../embeddings/oleObject18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0.bin"/><Relationship Id="rId4" Type="http://schemas.openxmlformats.org/officeDocument/2006/relationships/image" Target="../media/image16.wmf"/><Relationship Id="rId5" Type="http://schemas.openxmlformats.org/officeDocument/2006/relationships/oleObject" Target="../embeddings/oleObject11.bin"/><Relationship Id="rId6" Type="http://schemas.openxmlformats.org/officeDocument/2006/relationships/image" Target="../media/image17.wmf"/><Relationship Id="rId7" Type="http://schemas.openxmlformats.org/officeDocument/2006/relationships/oleObject" Target="../embeddings/oleObject12.bin"/><Relationship Id="rId8" Type="http://schemas.openxmlformats.org/officeDocument/2006/relationships/image" Target="../media/image22.w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ctrTitle"/>
          </p:nvPr>
        </p:nvSpPr>
        <p:spPr>
          <a:xfrm>
            <a:off x="1174750" y="1182688"/>
            <a:ext cx="7512050" cy="2417762"/>
          </a:xfrm>
        </p:spPr>
        <p:txBody>
          <a:bodyPr/>
          <a:lstStyle/>
          <a:p>
            <a:pPr eaLnBrk="1" hangingPunct="1"/>
            <a:r>
              <a:rPr lang="en-US" smtClean="0"/>
              <a:t>ECE 720T5 </a:t>
            </a:r>
            <a:r>
              <a:rPr lang="en-US" dirty="0" smtClean="0"/>
              <a:t>Fall 2011 </a:t>
            </a:r>
            <a:r>
              <a:rPr lang="en-US" dirty="0"/>
              <a:t> </a:t>
            </a:r>
            <a:r>
              <a:rPr lang="en-US" dirty="0" smtClean="0"/>
              <a:t>     Cyber-Physical Systems</a:t>
            </a:r>
          </a:p>
        </p:txBody>
      </p:sp>
      <p:sp>
        <p:nvSpPr>
          <p:cNvPr id="11267" name="Subtitle 2"/>
          <p:cNvSpPr>
            <a:spLocks noGrp="1"/>
          </p:cNvSpPr>
          <p:nvPr>
            <p:ph type="subTitle" idx="1"/>
          </p:nvPr>
        </p:nvSpPr>
        <p:spPr>
          <a:xfrm>
            <a:off x="3240088" y="3684588"/>
            <a:ext cx="4967287" cy="1168400"/>
          </a:xfrm>
        </p:spPr>
        <p:txBody>
          <a:bodyPr/>
          <a:lstStyle/>
          <a:p>
            <a:pPr eaLnBrk="1" hangingPunct="1"/>
            <a:r>
              <a:rPr lang="en-US" dirty="0" smtClean="0"/>
              <a:t>Rodolfo </a:t>
            </a:r>
            <a:r>
              <a:rPr lang="en-US" dirty="0" err="1" smtClean="0"/>
              <a:t>Pellizzoni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ntent Placeholder 1"/>
          <p:cNvSpPr>
            <a:spLocks noGrp="1"/>
          </p:cNvSpPr>
          <p:nvPr>
            <p:ph idx="1"/>
          </p:nvPr>
        </p:nvSpPr>
        <p:spPr>
          <a:xfrm>
            <a:off x="152400" y="1112838"/>
            <a:ext cx="8763000" cy="4525962"/>
          </a:xfrm>
        </p:spPr>
        <p:txBody>
          <a:bodyPr/>
          <a:lstStyle/>
          <a:p>
            <a:pPr eaLnBrk="1" hangingPunct="1"/>
            <a:r>
              <a:rPr lang="en-US" sz="2000" smtClean="0"/>
              <a:t>Embedded systems are increasingly built by using Commercial Off-The-Shelf (COTS) components to reduce costs and time-to-market</a:t>
            </a:r>
          </a:p>
          <a:p>
            <a:pPr eaLnBrk="1" hangingPunct="1"/>
            <a:endParaRPr lang="en-US" sz="2000" smtClean="0"/>
          </a:p>
          <a:p>
            <a:pPr eaLnBrk="1" hangingPunct="1"/>
            <a:r>
              <a:rPr lang="en-US" sz="2000" smtClean="0"/>
              <a:t>This trend is true even for companies in the safety-critical avionic market such as Lockheed Martin Aeronautics, Boeing and Airbus</a:t>
            </a:r>
          </a:p>
          <a:p>
            <a:pPr eaLnBrk="1" hangingPunct="1"/>
            <a:endParaRPr lang="en-US" sz="2000" smtClean="0"/>
          </a:p>
          <a:p>
            <a:pPr eaLnBrk="1" hangingPunct="1"/>
            <a:r>
              <a:rPr lang="en-US" sz="2000" smtClean="0"/>
              <a:t>COTS components usually provide better performance:</a:t>
            </a:r>
          </a:p>
          <a:p>
            <a:pPr marL="742950" lvl="1" indent="-285750" eaLnBrk="1" hangingPunct="1"/>
            <a:r>
              <a:rPr lang="en-US" sz="1600" smtClean="0"/>
              <a:t>SAFEbus used in the Boing777 transfers data up to 60 Mbps, while a COTS interconnection such as PCI Express can reach higher transfer speeds (over three orders of magnitude)</a:t>
            </a:r>
          </a:p>
          <a:p>
            <a:pPr eaLnBrk="1" hangingPunct="1"/>
            <a:endParaRPr lang="en-US" sz="1800" smtClean="0"/>
          </a:p>
          <a:p>
            <a:pPr eaLnBrk="1" hangingPunct="1"/>
            <a:r>
              <a:rPr lang="en-US" sz="2000" smtClean="0"/>
              <a:t>COTS components are mainly optimized for the average case performance and not for the worst-case scenario.</a:t>
            </a:r>
          </a:p>
        </p:txBody>
      </p:sp>
      <p:sp>
        <p:nvSpPr>
          <p:cNvPr id="27651" name="Rectangle 6"/>
          <p:cNvSpPr>
            <a:spLocks noChangeArrowheads="1"/>
          </p:cNvSpPr>
          <p:nvPr/>
        </p:nvSpPr>
        <p:spPr bwMode="auto">
          <a:xfrm>
            <a:off x="228600" y="76200"/>
            <a:ext cx="8686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 eaLnBrk="0" hangingPunct="0"/>
            <a:r>
              <a:rPr lang="it-IT" sz="2900" b="1" dirty="0">
                <a:solidFill>
                  <a:schemeClr val="tx2"/>
                </a:solidFill>
              </a:rPr>
              <a:t>COTS HW &amp; RT Embedded Systems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0384" y="651540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175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1"/>
          <p:cNvSpPr>
            <a:spLocks noGrp="1"/>
          </p:cNvSpPr>
          <p:nvPr>
            <p:ph idx="1"/>
          </p:nvPr>
        </p:nvSpPr>
        <p:spPr>
          <a:xfrm>
            <a:off x="76200" y="1143000"/>
            <a:ext cx="8839200" cy="4525963"/>
          </a:xfrm>
        </p:spPr>
        <p:txBody>
          <a:bodyPr/>
          <a:lstStyle/>
          <a:p>
            <a:pPr eaLnBrk="1" hangingPunct="1"/>
            <a:r>
              <a:rPr lang="en-US" sz="2000" smtClean="0"/>
              <a:t>According to ARINC 653 avionic standard, different computational components should be put into isolated partitions (cyclic time slices of the CPU). </a:t>
            </a:r>
          </a:p>
          <a:p>
            <a:pPr eaLnBrk="1" hangingPunct="1"/>
            <a:endParaRPr lang="en-US" sz="2000" smtClean="0"/>
          </a:p>
          <a:p>
            <a:pPr eaLnBrk="1" hangingPunct="1"/>
            <a:r>
              <a:rPr lang="en-US" sz="2000" smtClean="0"/>
              <a:t>ARINC 653 </a:t>
            </a:r>
            <a:r>
              <a:rPr lang="en-US" sz="2000" u="sng" smtClean="0"/>
              <a:t>does not provide</a:t>
            </a:r>
            <a:r>
              <a:rPr lang="en-US" sz="2000" smtClean="0"/>
              <a:t> any isolation from the effects of I/O bus traffic. A peripheral is free to interfere with cache fetches while any partition (not requiring that peripheral) is executing on the CPU.</a:t>
            </a:r>
          </a:p>
          <a:p>
            <a:pPr eaLnBrk="1" hangingPunct="1"/>
            <a:endParaRPr lang="en-US" sz="2000" smtClean="0"/>
          </a:p>
          <a:p>
            <a:pPr eaLnBrk="1" hangingPunct="1"/>
            <a:r>
              <a:rPr lang="en-US" sz="2000" smtClean="0"/>
              <a:t>To provide true temporal partitioning, enforceable specifications must address the complex dependencies among all interacting resources.</a:t>
            </a:r>
          </a:p>
          <a:p>
            <a:pPr eaLnBrk="1" hangingPunct="1"/>
            <a:endParaRPr lang="en-US" sz="2000" smtClean="0"/>
          </a:p>
          <a:p>
            <a:pPr eaLnBrk="1" hangingPunct="1">
              <a:buFont typeface="Wingdings 3" pitchFamily="18" charset="2"/>
              <a:buNone/>
            </a:pPr>
            <a:r>
              <a:rPr lang="en-US" sz="2000" smtClean="0">
                <a:sym typeface="Wingdings" pitchFamily="2" charset="2"/>
              </a:rPr>
              <a:t> </a:t>
            </a:r>
            <a:r>
              <a:rPr lang="en-US" sz="2000" smtClean="0"/>
              <a:t>See Aeronautical Radio Inc. ARINC 653 Specification. It defines the Avionics Application Standard Software Interface.</a:t>
            </a:r>
          </a:p>
          <a:p>
            <a:pPr eaLnBrk="1" hangingPunct="1">
              <a:buFont typeface="Wingdings 3" pitchFamily="18" charset="2"/>
              <a:buNone/>
            </a:pPr>
            <a:endParaRPr lang="en-US" sz="2000" smtClean="0"/>
          </a:p>
        </p:txBody>
      </p:sp>
      <p:sp>
        <p:nvSpPr>
          <p:cNvPr id="29699" name="Rectangle 7"/>
          <p:cNvSpPr>
            <a:spLocks noChangeArrowheads="1"/>
          </p:cNvSpPr>
          <p:nvPr/>
        </p:nvSpPr>
        <p:spPr bwMode="auto">
          <a:xfrm>
            <a:off x="228600" y="76200"/>
            <a:ext cx="8686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 eaLnBrk="0" hangingPunct="0"/>
            <a:r>
              <a:rPr lang="it-IT" sz="2900" b="1" dirty="0">
                <a:solidFill>
                  <a:schemeClr val="tx2"/>
                </a:solidFill>
              </a:rPr>
              <a:t>ARINC 653 and </a:t>
            </a:r>
            <a:r>
              <a:rPr lang="it-IT" sz="2900" b="1" dirty="0" err="1">
                <a:solidFill>
                  <a:schemeClr val="tx2"/>
                </a:solidFill>
              </a:rPr>
              <a:t>unpredictable</a:t>
            </a:r>
            <a:r>
              <a:rPr lang="it-IT" sz="2900" b="1" dirty="0">
                <a:solidFill>
                  <a:schemeClr val="tx2"/>
                </a:solidFill>
              </a:rPr>
              <a:t> </a:t>
            </a:r>
            <a:r>
              <a:rPr lang="it-IT" sz="2900" b="1" dirty="0" smtClean="0">
                <a:solidFill>
                  <a:schemeClr val="tx2"/>
                </a:solidFill>
              </a:rPr>
              <a:t>I/O </a:t>
            </a:r>
            <a:r>
              <a:rPr lang="it-IT" sz="2900" b="1" dirty="0" err="1">
                <a:solidFill>
                  <a:schemeClr val="tx2"/>
                </a:solidFill>
              </a:rPr>
              <a:t>behaviors</a:t>
            </a:r>
            <a:endParaRPr lang="it-IT" sz="2900" b="1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0384" y="651540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3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240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1386" y="5562960"/>
            <a:ext cx="863600" cy="79400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4410" y="3109910"/>
            <a:ext cx="838200" cy="593089"/>
          </a:xfrm>
          <a:prstGeom prst="rect">
            <a:avLst/>
          </a:prstGeom>
        </p:spPr>
      </p:pic>
      <p:pic>
        <p:nvPicPr>
          <p:cNvPr id="27" name="Picture 1" descr="http://images10.newegg.com/NeweggImage/productimage/33-105-053-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30886" y="4747113"/>
            <a:ext cx="998003" cy="748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" descr="http://images10.newegg.com/NeweggImage/productimage/22-136-074-0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84941" y="3901812"/>
            <a:ext cx="794724" cy="675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Bus Contention (1/2)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1" y="2248118"/>
            <a:ext cx="5105399" cy="3350082"/>
          </a:xfrm>
        </p:spPr>
        <p:txBody>
          <a:bodyPr/>
          <a:lstStyle/>
          <a:p>
            <a:r>
              <a:rPr lang="en-US" sz="2200" dirty="0" smtClean="0"/>
              <a:t>Modern COTS system comprising multiple buses.</a:t>
            </a:r>
          </a:p>
          <a:p>
            <a:endParaRPr lang="en-US" sz="2200" dirty="0" smtClean="0"/>
          </a:p>
          <a:p>
            <a:r>
              <a:rPr lang="en-US" sz="2200" dirty="0" smtClean="0"/>
              <a:t>High-performance DMA peripherals autonomously transfer data to/from Main Memory.</a:t>
            </a:r>
          </a:p>
          <a:p>
            <a:endParaRPr lang="en-US" sz="2200" dirty="0" smtClean="0"/>
          </a:p>
          <a:p>
            <a:r>
              <a:rPr lang="en-US" sz="2200" dirty="0" smtClean="0"/>
              <a:t>Multiple possible bottlenecks.</a:t>
            </a:r>
          </a:p>
          <a:p>
            <a:endParaRPr lang="en-US" sz="2000" dirty="0" smtClean="0"/>
          </a:p>
          <a:p>
            <a:endParaRPr lang="en-US" sz="20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7663128" y="1635799"/>
            <a:ext cx="768479" cy="457200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1266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CPU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6479" y="2474000"/>
            <a:ext cx="914401" cy="1066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Calibri"/>
              </a:rPr>
              <a:t>North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Calibri"/>
              </a:rPr>
              <a:t>Bridge</a:t>
            </a:r>
            <a:endParaRPr lang="en-US" sz="20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Left-Right Arrow 6"/>
          <p:cNvSpPr/>
          <p:nvPr/>
        </p:nvSpPr>
        <p:spPr>
          <a:xfrm>
            <a:off x="6746939" y="2581157"/>
            <a:ext cx="879539" cy="334962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84940" y="2413676"/>
            <a:ext cx="762000" cy="48736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RAM</a:t>
            </a: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Left-Right Arrow 9"/>
          <p:cNvSpPr/>
          <p:nvPr/>
        </p:nvSpPr>
        <p:spPr>
          <a:xfrm>
            <a:off x="6746940" y="3030419"/>
            <a:ext cx="879539" cy="563562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err="1" smtClean="0">
                <a:solidFill>
                  <a:srgbClr val="000000"/>
                </a:solidFill>
                <a:latin typeface="Calibri"/>
              </a:rPr>
              <a:t>PCIe</a:t>
            </a: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984940" y="3030419"/>
            <a:ext cx="762000" cy="6858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Up-Down Arrow 11"/>
          <p:cNvSpPr/>
          <p:nvPr/>
        </p:nvSpPr>
        <p:spPr>
          <a:xfrm>
            <a:off x="7784819" y="3563637"/>
            <a:ext cx="616079" cy="334962"/>
          </a:xfrm>
          <a:prstGeom prst="upDownArrow">
            <a:avLst>
              <a:gd name="adj1" fmla="val 50000"/>
              <a:gd name="adj2" fmla="val 2449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626479" y="3891638"/>
            <a:ext cx="914401" cy="685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Calibri"/>
              </a:rPr>
              <a:t>South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Calibri"/>
              </a:rPr>
              <a:t>Bridge</a:t>
            </a:r>
            <a:endParaRPr lang="en-US" sz="20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" name="Left-Right Arrow 13"/>
          <p:cNvSpPr/>
          <p:nvPr/>
        </p:nvSpPr>
        <p:spPr>
          <a:xfrm>
            <a:off x="6746940" y="3891638"/>
            <a:ext cx="879539" cy="563562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ATA</a:t>
            </a: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984940" y="3891636"/>
            <a:ext cx="762000" cy="6858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Left-Right Arrow 16"/>
          <p:cNvSpPr/>
          <p:nvPr/>
        </p:nvSpPr>
        <p:spPr>
          <a:xfrm rot="16200000">
            <a:off x="7164963" y="5187575"/>
            <a:ext cx="1830958" cy="616079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PCI-X</a:t>
            </a: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984940" y="5598200"/>
            <a:ext cx="762000" cy="6858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984940" y="4776664"/>
            <a:ext cx="762000" cy="6858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Up-Down Arrow 19"/>
          <p:cNvSpPr/>
          <p:nvPr/>
        </p:nvSpPr>
        <p:spPr>
          <a:xfrm>
            <a:off x="7772401" y="2108298"/>
            <a:ext cx="616078" cy="334962"/>
          </a:xfrm>
          <a:prstGeom prst="upDownArrow">
            <a:avLst>
              <a:gd name="adj1" fmla="val 50000"/>
              <a:gd name="adj2" fmla="val 2449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Left-Right Arrow 20"/>
          <p:cNvSpPr/>
          <p:nvPr/>
        </p:nvSpPr>
        <p:spPr>
          <a:xfrm>
            <a:off x="6779664" y="4844585"/>
            <a:ext cx="1145135" cy="484196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8" name="Left-Right Arrow 37"/>
          <p:cNvSpPr/>
          <p:nvPr/>
        </p:nvSpPr>
        <p:spPr>
          <a:xfrm>
            <a:off x="6782770" y="5687860"/>
            <a:ext cx="1145135" cy="484196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00384" y="6515405"/>
            <a:ext cx="62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  <a:latin typeface="Calibri"/>
                <a:ea typeface="+mn-ea"/>
              </a:rPr>
              <a:t>2/19</a:t>
            </a:r>
            <a:endParaRPr lang="en-US" dirty="0">
              <a:solidFill>
                <a:prstClr val="white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15843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1386" y="5562960"/>
            <a:ext cx="863600" cy="79400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4410" y="3109910"/>
            <a:ext cx="838200" cy="593089"/>
          </a:xfrm>
          <a:prstGeom prst="rect">
            <a:avLst/>
          </a:prstGeom>
        </p:spPr>
      </p:pic>
      <p:pic>
        <p:nvPicPr>
          <p:cNvPr id="27" name="Picture 1" descr="http://images10.newegg.com/NeweggImage/productimage/33-105-053-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30886" y="4755533"/>
            <a:ext cx="998003" cy="748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" descr="http://images10.newegg.com/NeweggImage/productimage/22-136-074-0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84941" y="3910232"/>
            <a:ext cx="794724" cy="675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Bus Contention (1/2)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663128" y="1644219"/>
            <a:ext cx="768479" cy="457200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1266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CPU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6479" y="2482420"/>
            <a:ext cx="914401" cy="1066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Left-Right Arrow 6"/>
          <p:cNvSpPr/>
          <p:nvPr/>
        </p:nvSpPr>
        <p:spPr>
          <a:xfrm>
            <a:off x="6746939" y="2422096"/>
            <a:ext cx="879539" cy="502443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84940" y="2422096"/>
            <a:ext cx="762000" cy="48736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RAM</a:t>
            </a: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Left-Right Arrow 9"/>
          <p:cNvSpPr/>
          <p:nvPr/>
        </p:nvSpPr>
        <p:spPr>
          <a:xfrm>
            <a:off x="6746940" y="3038839"/>
            <a:ext cx="879539" cy="563562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984940" y="3038839"/>
            <a:ext cx="762000" cy="6858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Up-Down Arrow 11"/>
          <p:cNvSpPr/>
          <p:nvPr/>
        </p:nvSpPr>
        <p:spPr>
          <a:xfrm>
            <a:off x="7784819" y="3572057"/>
            <a:ext cx="616079" cy="334962"/>
          </a:xfrm>
          <a:prstGeom prst="upDownArrow">
            <a:avLst>
              <a:gd name="adj1" fmla="val 50000"/>
              <a:gd name="adj2" fmla="val 2449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626479" y="3900058"/>
            <a:ext cx="914401" cy="685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" name="Left-Right Arrow 13"/>
          <p:cNvSpPr/>
          <p:nvPr/>
        </p:nvSpPr>
        <p:spPr>
          <a:xfrm>
            <a:off x="6746940" y="3900058"/>
            <a:ext cx="879539" cy="563562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984940" y="3900056"/>
            <a:ext cx="762000" cy="6858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Left-Right Arrow 16"/>
          <p:cNvSpPr/>
          <p:nvPr/>
        </p:nvSpPr>
        <p:spPr>
          <a:xfrm rot="16200000">
            <a:off x="7164963" y="5195995"/>
            <a:ext cx="1830958" cy="616079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984940" y="5606620"/>
            <a:ext cx="762000" cy="6858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984940" y="4785084"/>
            <a:ext cx="762000" cy="6858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Up-Down Arrow 19"/>
          <p:cNvSpPr/>
          <p:nvPr/>
        </p:nvSpPr>
        <p:spPr>
          <a:xfrm>
            <a:off x="7772401" y="2116718"/>
            <a:ext cx="616078" cy="334962"/>
          </a:xfrm>
          <a:prstGeom prst="upDownArrow">
            <a:avLst>
              <a:gd name="adj1" fmla="val 50000"/>
              <a:gd name="adj2" fmla="val 2449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Left-Right Arrow 20"/>
          <p:cNvSpPr/>
          <p:nvPr/>
        </p:nvSpPr>
        <p:spPr>
          <a:xfrm>
            <a:off x="6779664" y="4853005"/>
            <a:ext cx="1145135" cy="484196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8" name="Left-Right Arrow 37"/>
          <p:cNvSpPr/>
          <p:nvPr/>
        </p:nvSpPr>
        <p:spPr>
          <a:xfrm>
            <a:off x="6782770" y="5696280"/>
            <a:ext cx="1145135" cy="484196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29" name="Straight Arrow Connector 28"/>
          <p:cNvCxnSpPr>
            <a:stCxn id="21" idx="3"/>
          </p:cNvCxnSpPr>
          <p:nvPr/>
        </p:nvCxnSpPr>
        <p:spPr>
          <a:xfrm rot="10800000" flipH="1" flipV="1">
            <a:off x="6779664" y="5095102"/>
            <a:ext cx="1297536" cy="827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10800000" flipH="1" flipV="1">
            <a:off x="6782770" y="5941582"/>
            <a:ext cx="1297536" cy="827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10800000" flipH="1" flipV="1">
            <a:off x="6746939" y="4188982"/>
            <a:ext cx="1297536" cy="827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rot="10800000" flipH="1" flipV="1">
            <a:off x="6746938" y="3326716"/>
            <a:ext cx="1297536" cy="827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16200000" flipV="1">
            <a:off x="7747295" y="3001180"/>
            <a:ext cx="667628" cy="1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endCxn id="8" idx="3"/>
          </p:cNvCxnSpPr>
          <p:nvPr/>
        </p:nvCxnSpPr>
        <p:spPr>
          <a:xfrm rot="10800000">
            <a:off x="6746940" y="2665777"/>
            <a:ext cx="1334166" cy="1588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Oval 50"/>
          <p:cNvSpPr/>
          <p:nvPr/>
        </p:nvSpPr>
        <p:spPr>
          <a:xfrm>
            <a:off x="7780635" y="5209908"/>
            <a:ext cx="603660" cy="56356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7790489" y="3470913"/>
            <a:ext cx="603660" cy="56356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6896337" y="2380520"/>
            <a:ext cx="603660" cy="56356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3" name="Content Placeholder 2"/>
          <p:cNvSpPr>
            <a:spLocks noGrp="1"/>
          </p:cNvSpPr>
          <p:nvPr>
            <p:ph idx="1"/>
          </p:nvPr>
        </p:nvSpPr>
        <p:spPr>
          <a:xfrm>
            <a:off x="152401" y="2248118"/>
            <a:ext cx="5105399" cy="3350082"/>
          </a:xfrm>
        </p:spPr>
        <p:txBody>
          <a:bodyPr/>
          <a:lstStyle/>
          <a:p>
            <a:r>
              <a:rPr lang="en-US" sz="2200" dirty="0" smtClean="0"/>
              <a:t>Modern COTS system comprising multiple buses.</a:t>
            </a:r>
          </a:p>
          <a:p>
            <a:endParaRPr lang="en-US" sz="2200" dirty="0" smtClean="0"/>
          </a:p>
          <a:p>
            <a:r>
              <a:rPr lang="en-US" sz="2200" dirty="0" smtClean="0"/>
              <a:t>High-performance DMA peripherals autonomously transfer data to/from Main Memory.</a:t>
            </a:r>
          </a:p>
          <a:p>
            <a:endParaRPr lang="en-US" sz="2200" dirty="0" smtClean="0"/>
          </a:p>
          <a:p>
            <a:r>
              <a:rPr lang="en-US" sz="2200" dirty="0" smtClean="0"/>
              <a:t>Multiple possible bottlenecks.</a:t>
            </a:r>
          </a:p>
          <a:p>
            <a:endParaRPr lang="en-US" sz="2000" dirty="0" smtClean="0"/>
          </a:p>
          <a:p>
            <a:endParaRPr lang="en-US" sz="2000" dirty="0" smtClean="0"/>
          </a:p>
        </p:txBody>
      </p:sp>
      <p:cxnSp>
        <p:nvCxnSpPr>
          <p:cNvPr id="45" name="Straight Arrow Connector 44"/>
          <p:cNvCxnSpPr/>
          <p:nvPr/>
        </p:nvCxnSpPr>
        <p:spPr>
          <a:xfrm rot="5400000" flipH="1" flipV="1">
            <a:off x="7666131" y="3777915"/>
            <a:ext cx="822135" cy="1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rot="16200000" flipV="1">
            <a:off x="7204812" y="5073561"/>
            <a:ext cx="1752600" cy="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200384" y="6515405"/>
            <a:ext cx="62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  <a:latin typeface="Calibri"/>
                <a:ea typeface="+mn-ea"/>
              </a:rPr>
              <a:t>2/19</a:t>
            </a:r>
            <a:endParaRPr lang="en-US" dirty="0">
              <a:solidFill>
                <a:prstClr val="white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75250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914400" y="3504672"/>
          <a:ext cx="4064000" cy="27877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</a:tblGrid>
              <a:tr h="99060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Transaction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Length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Bandwidth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(256B)</a:t>
                      </a:r>
                      <a:endParaRPr lang="en-US" dirty="0" smtClean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449287">
                <a:tc>
                  <a:txBody>
                    <a:bodyPr/>
                    <a:lstStyle/>
                    <a:p>
                      <a:r>
                        <a:rPr lang="en-US" dirty="0" smtClean="0"/>
                        <a:t>No interference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596MB/s</a:t>
                      </a:r>
                      <a:r>
                        <a:rPr lang="en-US" baseline="0" dirty="0" smtClean="0"/>
                        <a:t> (100%)</a:t>
                      </a:r>
                      <a:endParaRPr lang="en-US" dirty="0"/>
                    </a:p>
                  </a:txBody>
                  <a:tcPr/>
                </a:tc>
              </a:tr>
              <a:tr h="449287">
                <a:tc>
                  <a:txBody>
                    <a:bodyPr/>
                    <a:lstStyle/>
                    <a:p>
                      <a:r>
                        <a:rPr lang="en-US" dirty="0" smtClean="0"/>
                        <a:t>128 bytes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441MB/s</a:t>
                      </a:r>
                      <a:r>
                        <a:rPr lang="en-US" baseline="0" dirty="0" smtClean="0"/>
                        <a:t> (74%)</a:t>
                      </a:r>
                      <a:endParaRPr lang="en-US" dirty="0"/>
                    </a:p>
                  </a:txBody>
                  <a:tcPr/>
                </a:tc>
              </a:tr>
              <a:tr h="449287">
                <a:tc>
                  <a:txBody>
                    <a:bodyPr/>
                    <a:lstStyle/>
                    <a:p>
                      <a:r>
                        <a:rPr lang="en-US" dirty="0" smtClean="0"/>
                        <a:t>256</a:t>
                      </a:r>
                      <a:r>
                        <a:rPr lang="en-US" baseline="0" dirty="0" smtClean="0"/>
                        <a:t> bytes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346MB/s (58%)</a:t>
                      </a:r>
                      <a:endParaRPr lang="en-US" dirty="0"/>
                    </a:p>
                  </a:txBody>
                  <a:tcPr/>
                </a:tc>
              </a:tr>
              <a:tr h="449287">
                <a:tc>
                  <a:txBody>
                    <a:bodyPr/>
                    <a:lstStyle/>
                    <a:p>
                      <a:r>
                        <a:rPr lang="en-US" dirty="0" smtClean="0"/>
                        <a:t>512 bytes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241MB/s</a:t>
                      </a:r>
                      <a:r>
                        <a:rPr lang="en-US" baseline="0" dirty="0" smtClean="0"/>
                        <a:t> (40%)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" name="Picture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5435" y="3340932"/>
            <a:ext cx="863600" cy="79400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1386" y="5562960"/>
            <a:ext cx="863600" cy="794003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4410" y="3109910"/>
            <a:ext cx="838200" cy="593089"/>
          </a:xfrm>
          <a:prstGeom prst="rect">
            <a:avLst/>
          </a:prstGeom>
        </p:spPr>
      </p:pic>
      <p:pic>
        <p:nvPicPr>
          <p:cNvPr id="27" name="Picture 1" descr="http://images10.newegg.com/NeweggImage/productimage/33-105-053-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30886" y="4755533"/>
            <a:ext cx="998003" cy="748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Bus Contention (2/2)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1" y="1187019"/>
            <a:ext cx="5562600" cy="2163763"/>
          </a:xfrm>
        </p:spPr>
        <p:txBody>
          <a:bodyPr>
            <a:normAutofit/>
          </a:bodyPr>
          <a:lstStyle/>
          <a:p>
            <a:r>
              <a:rPr lang="en-US" sz="2200" dirty="0" smtClean="0"/>
              <a:t>Two DMA peripherals transmitting at full speed on PCI-X bus.</a:t>
            </a:r>
          </a:p>
          <a:p>
            <a:endParaRPr lang="en-US" sz="2200" dirty="0" smtClean="0"/>
          </a:p>
          <a:p>
            <a:r>
              <a:rPr lang="en-US" sz="2200" dirty="0" smtClean="0"/>
              <a:t>Round-robin arbitration does not allow timing guarantees.</a:t>
            </a:r>
            <a:endParaRPr lang="en-US" sz="2200" dirty="0"/>
          </a:p>
        </p:txBody>
      </p:sp>
      <p:sp>
        <p:nvSpPr>
          <p:cNvPr id="31" name="Rectangle 30"/>
          <p:cNvSpPr/>
          <p:nvPr/>
        </p:nvSpPr>
        <p:spPr>
          <a:xfrm>
            <a:off x="3505200" y="3378322"/>
            <a:ext cx="762000" cy="6858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2" name="Picture 1" descr="http://images10.newegg.com/NeweggImage/productimage/33-105-053-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6146" y="3305444"/>
            <a:ext cx="998003" cy="748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Rectangle 32"/>
          <p:cNvSpPr/>
          <p:nvPr/>
        </p:nvSpPr>
        <p:spPr>
          <a:xfrm>
            <a:off x="1600200" y="3334995"/>
            <a:ext cx="762000" cy="6858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914400" y="3192729"/>
            <a:ext cx="4064000" cy="3099691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43" name="Picture 2" descr="http://images10.newegg.com/NeweggImage/productimage/22-136-074-0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84941" y="3910232"/>
            <a:ext cx="794724" cy="675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Rectangle 43"/>
          <p:cNvSpPr/>
          <p:nvPr/>
        </p:nvSpPr>
        <p:spPr>
          <a:xfrm>
            <a:off x="7663128" y="1644219"/>
            <a:ext cx="768479" cy="457200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1266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CPU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626479" y="2482420"/>
            <a:ext cx="914401" cy="1066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Left-Right Arrow 46"/>
          <p:cNvSpPr/>
          <p:nvPr/>
        </p:nvSpPr>
        <p:spPr>
          <a:xfrm>
            <a:off x="6746939" y="2422096"/>
            <a:ext cx="879539" cy="502443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984940" y="2422096"/>
            <a:ext cx="762000" cy="48736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RAM</a:t>
            </a: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Left-Right Arrow 48"/>
          <p:cNvSpPr/>
          <p:nvPr/>
        </p:nvSpPr>
        <p:spPr>
          <a:xfrm>
            <a:off x="6746940" y="3038839"/>
            <a:ext cx="879539" cy="563562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5984940" y="3038839"/>
            <a:ext cx="762000" cy="6858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4" name="Up-Down Arrow 53"/>
          <p:cNvSpPr/>
          <p:nvPr/>
        </p:nvSpPr>
        <p:spPr>
          <a:xfrm>
            <a:off x="7784819" y="3572057"/>
            <a:ext cx="616079" cy="334962"/>
          </a:xfrm>
          <a:prstGeom prst="upDownArrow">
            <a:avLst>
              <a:gd name="adj1" fmla="val 50000"/>
              <a:gd name="adj2" fmla="val 2449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7626479" y="3900058"/>
            <a:ext cx="914401" cy="685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Left-Right Arrow 55"/>
          <p:cNvSpPr/>
          <p:nvPr/>
        </p:nvSpPr>
        <p:spPr>
          <a:xfrm>
            <a:off x="6746940" y="3900058"/>
            <a:ext cx="879539" cy="563562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5984940" y="3900056"/>
            <a:ext cx="762000" cy="6858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8" name="Left-Right Arrow 57"/>
          <p:cNvSpPr/>
          <p:nvPr/>
        </p:nvSpPr>
        <p:spPr>
          <a:xfrm rot="16200000">
            <a:off x="7164963" y="5195995"/>
            <a:ext cx="1830958" cy="616079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5984940" y="5606620"/>
            <a:ext cx="762000" cy="6858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5984940" y="4785084"/>
            <a:ext cx="762000" cy="6858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1" name="Up-Down Arrow 60"/>
          <p:cNvSpPr/>
          <p:nvPr/>
        </p:nvSpPr>
        <p:spPr>
          <a:xfrm>
            <a:off x="7772401" y="2116718"/>
            <a:ext cx="616078" cy="334962"/>
          </a:xfrm>
          <a:prstGeom prst="upDownArrow">
            <a:avLst>
              <a:gd name="adj1" fmla="val 50000"/>
              <a:gd name="adj2" fmla="val 2449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2" name="Left-Right Arrow 61"/>
          <p:cNvSpPr/>
          <p:nvPr/>
        </p:nvSpPr>
        <p:spPr>
          <a:xfrm>
            <a:off x="6779664" y="4853005"/>
            <a:ext cx="1145135" cy="484196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3" name="Left-Right Arrow 62"/>
          <p:cNvSpPr/>
          <p:nvPr/>
        </p:nvSpPr>
        <p:spPr>
          <a:xfrm>
            <a:off x="6782770" y="5696280"/>
            <a:ext cx="1145135" cy="484196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64" name="Straight Arrow Connector 63"/>
          <p:cNvCxnSpPr>
            <a:stCxn id="62" idx="3"/>
          </p:cNvCxnSpPr>
          <p:nvPr/>
        </p:nvCxnSpPr>
        <p:spPr>
          <a:xfrm rot="10800000" flipH="1" flipV="1">
            <a:off x="6779664" y="5095102"/>
            <a:ext cx="1297536" cy="827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rot="10800000" flipH="1" flipV="1">
            <a:off x="6782770" y="5941582"/>
            <a:ext cx="1297536" cy="827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rot="10800000" flipH="1" flipV="1">
            <a:off x="6746939" y="4188982"/>
            <a:ext cx="1297536" cy="827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rot="10800000" flipH="1" flipV="1">
            <a:off x="6746938" y="3326716"/>
            <a:ext cx="1297536" cy="827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rot="16200000" flipV="1">
            <a:off x="7747295" y="3001180"/>
            <a:ext cx="667628" cy="1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endCxn id="48" idx="3"/>
          </p:cNvCxnSpPr>
          <p:nvPr/>
        </p:nvCxnSpPr>
        <p:spPr>
          <a:xfrm rot="10800000">
            <a:off x="6746940" y="2665777"/>
            <a:ext cx="1334166" cy="1588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Oval 69"/>
          <p:cNvSpPr/>
          <p:nvPr/>
        </p:nvSpPr>
        <p:spPr>
          <a:xfrm>
            <a:off x="7780635" y="5209908"/>
            <a:ext cx="603660" cy="56356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73" name="Straight Arrow Connector 72"/>
          <p:cNvCxnSpPr/>
          <p:nvPr/>
        </p:nvCxnSpPr>
        <p:spPr>
          <a:xfrm rot="5400000" flipH="1" flipV="1">
            <a:off x="7666131" y="3777915"/>
            <a:ext cx="822135" cy="1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rot="16200000" flipV="1">
            <a:off x="7204812" y="5073561"/>
            <a:ext cx="1752600" cy="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200384" y="6515405"/>
            <a:ext cx="62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  <a:latin typeface="Calibri"/>
                <a:ea typeface="+mn-ea"/>
              </a:rPr>
              <a:t>3/19</a:t>
            </a:r>
            <a:endParaRPr lang="en-US" dirty="0">
              <a:solidFill>
                <a:prstClr val="white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78694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87" y="4092405"/>
            <a:ext cx="863600" cy="794003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1386" y="5562960"/>
            <a:ext cx="863600" cy="794003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4410" y="3109910"/>
            <a:ext cx="838200" cy="5930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Bus Contention (2/2)</a:t>
            </a:r>
            <a:endParaRPr lang="en-US" dirty="0"/>
          </a:p>
        </p:txBody>
      </p:sp>
      <p:cxnSp>
        <p:nvCxnSpPr>
          <p:cNvPr id="60" name="Straight Connector 59"/>
          <p:cNvCxnSpPr/>
          <p:nvPr/>
        </p:nvCxnSpPr>
        <p:spPr>
          <a:xfrm flipV="1">
            <a:off x="1166820" y="5636782"/>
            <a:ext cx="3024180" cy="2018"/>
          </a:xfrm>
          <a:prstGeom prst="line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rot="5400000" flipH="1" flipV="1">
            <a:off x="975526" y="5449094"/>
            <a:ext cx="38258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rot="5400000">
            <a:off x="1016008" y="5792788"/>
            <a:ext cx="304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rot="5400000">
            <a:off x="2333857" y="5788388"/>
            <a:ext cx="304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 rot="5400000" flipH="1" flipV="1">
            <a:off x="2296551" y="4534694"/>
            <a:ext cx="38258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1169996" y="4724400"/>
            <a:ext cx="3021004" cy="1588"/>
          </a:xfrm>
          <a:prstGeom prst="line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rot="5400000" flipH="1" flipV="1">
            <a:off x="978702" y="4534694"/>
            <a:ext cx="38258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 rot="5400000" flipH="1" flipV="1">
            <a:off x="3614400" y="4534694"/>
            <a:ext cx="38258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6" name="Picture 1" descr="http://images10.newegg.com/NeweggImage/productimage/33-105-053-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190149"/>
            <a:ext cx="998003" cy="748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" name="Rectangle 107"/>
          <p:cNvSpPr/>
          <p:nvPr/>
        </p:nvSpPr>
        <p:spPr>
          <a:xfrm>
            <a:off x="152401" y="4140850"/>
            <a:ext cx="762000" cy="6858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154054" y="5219700"/>
            <a:ext cx="762000" cy="6858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1015196" y="5945982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  <a:ea typeface="+mn-ea"/>
              </a:rPr>
              <a:t>0</a:t>
            </a:r>
            <a:endParaRPr lang="en-US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2334633" y="5938651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  <a:ea typeface="+mn-ea"/>
              </a:rPr>
              <a:t>8</a:t>
            </a:r>
            <a:endParaRPr lang="en-US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3563649" y="5941582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  <a:ea typeface="+mn-ea"/>
              </a:rPr>
              <a:t>16</a:t>
            </a:r>
            <a:endParaRPr lang="en-US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4191000" y="4668339"/>
            <a:ext cx="318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i="1" dirty="0" err="1" smtClean="0">
                <a:solidFill>
                  <a:prstClr val="black"/>
                </a:solidFill>
                <a:latin typeface="Calibri"/>
                <a:ea typeface="+mn-ea"/>
              </a:rPr>
              <a:t>t</a:t>
            </a:r>
            <a:endParaRPr lang="en-US" i="1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4191000" y="5628643"/>
            <a:ext cx="318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i="1" dirty="0" err="1" smtClean="0">
                <a:solidFill>
                  <a:prstClr val="black"/>
                </a:solidFill>
                <a:latin typeface="Calibri"/>
                <a:ea typeface="+mn-ea"/>
              </a:rPr>
              <a:t>t</a:t>
            </a:r>
            <a:endParaRPr lang="en-US" i="1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21" name="Rectangle 120"/>
          <p:cNvSpPr/>
          <p:nvPr/>
        </p:nvSpPr>
        <p:spPr>
          <a:xfrm>
            <a:off x="1170790" y="4470496"/>
            <a:ext cx="474968" cy="256286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1266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1170790" y="5382419"/>
            <a:ext cx="912830" cy="258763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1266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24" name="Straight Arrow Connector 123"/>
          <p:cNvCxnSpPr/>
          <p:nvPr/>
        </p:nvCxnSpPr>
        <p:spPr>
          <a:xfrm>
            <a:off x="1180654" y="4340224"/>
            <a:ext cx="465104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5" name="TextBox 124"/>
          <p:cNvSpPr txBox="1"/>
          <p:nvPr/>
        </p:nvSpPr>
        <p:spPr>
          <a:xfrm>
            <a:off x="1247748" y="3974862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  <a:ea typeface="+mn-ea"/>
              </a:rPr>
              <a:t>3</a:t>
            </a:r>
            <a:endParaRPr lang="en-US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1934378" y="3581400"/>
            <a:ext cx="1832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  <a:ea typeface="+mn-ea"/>
              </a:rPr>
              <a:t>NO BUS SHARING</a:t>
            </a:r>
            <a:endParaRPr lang="en-US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32" name="Content Placeholder 2"/>
          <p:cNvSpPr>
            <a:spLocks noGrp="1"/>
          </p:cNvSpPr>
          <p:nvPr>
            <p:ph idx="1"/>
          </p:nvPr>
        </p:nvSpPr>
        <p:spPr>
          <a:xfrm>
            <a:off x="152401" y="1187019"/>
            <a:ext cx="5562600" cy="2163763"/>
          </a:xfrm>
        </p:spPr>
        <p:txBody>
          <a:bodyPr>
            <a:normAutofit/>
          </a:bodyPr>
          <a:lstStyle/>
          <a:p>
            <a:r>
              <a:rPr lang="en-US" sz="2200" dirty="0" smtClean="0"/>
              <a:t>Two DMA peripherals transmitting at full speed on PCI-X bus.</a:t>
            </a:r>
          </a:p>
          <a:p>
            <a:endParaRPr lang="en-US" sz="2200" dirty="0" smtClean="0"/>
          </a:p>
          <a:p>
            <a:r>
              <a:rPr lang="en-US" sz="2200" dirty="0" smtClean="0"/>
              <a:t>Round-robin arbitration does not allow timing guarantees.</a:t>
            </a:r>
            <a:endParaRPr lang="en-US" sz="2200" dirty="0"/>
          </a:p>
        </p:txBody>
      </p:sp>
      <p:pic>
        <p:nvPicPr>
          <p:cNvPr id="31" name="Picture 1" descr="http://images10.newegg.com/NeweggImage/productimage/33-105-053-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30886" y="4755533"/>
            <a:ext cx="998003" cy="748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2" descr="http://images10.newegg.com/NeweggImage/productimage/22-136-074-0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84941" y="3910232"/>
            <a:ext cx="794724" cy="675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ectangle 33"/>
          <p:cNvSpPr/>
          <p:nvPr/>
        </p:nvSpPr>
        <p:spPr>
          <a:xfrm>
            <a:off x="7663128" y="1644219"/>
            <a:ext cx="768479" cy="457200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1266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CPU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626479" y="2482420"/>
            <a:ext cx="914401" cy="1066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Left-Right Arrow 35"/>
          <p:cNvSpPr/>
          <p:nvPr/>
        </p:nvSpPr>
        <p:spPr>
          <a:xfrm>
            <a:off x="6746939" y="2422096"/>
            <a:ext cx="879539" cy="502443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984940" y="2422096"/>
            <a:ext cx="762000" cy="48736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RAM</a:t>
            </a: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Left-Right Arrow 37"/>
          <p:cNvSpPr/>
          <p:nvPr/>
        </p:nvSpPr>
        <p:spPr>
          <a:xfrm>
            <a:off x="6746940" y="3038839"/>
            <a:ext cx="879539" cy="563562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984940" y="3038839"/>
            <a:ext cx="762000" cy="6858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Up-Down Arrow 39"/>
          <p:cNvSpPr/>
          <p:nvPr/>
        </p:nvSpPr>
        <p:spPr>
          <a:xfrm>
            <a:off x="7784819" y="3572057"/>
            <a:ext cx="616079" cy="334962"/>
          </a:xfrm>
          <a:prstGeom prst="upDownArrow">
            <a:avLst>
              <a:gd name="adj1" fmla="val 50000"/>
              <a:gd name="adj2" fmla="val 2449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626479" y="3900058"/>
            <a:ext cx="914401" cy="685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Left-Right Arrow 41"/>
          <p:cNvSpPr/>
          <p:nvPr/>
        </p:nvSpPr>
        <p:spPr>
          <a:xfrm>
            <a:off x="6746940" y="3900058"/>
            <a:ext cx="879539" cy="563562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984940" y="3900056"/>
            <a:ext cx="762000" cy="6858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Left-Right Arrow 43"/>
          <p:cNvSpPr/>
          <p:nvPr/>
        </p:nvSpPr>
        <p:spPr>
          <a:xfrm rot="16200000">
            <a:off x="7164963" y="5195995"/>
            <a:ext cx="1830958" cy="616079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984940" y="5606620"/>
            <a:ext cx="762000" cy="6858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984940" y="4785084"/>
            <a:ext cx="762000" cy="6858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Up-Down Arrow 46"/>
          <p:cNvSpPr/>
          <p:nvPr/>
        </p:nvSpPr>
        <p:spPr>
          <a:xfrm>
            <a:off x="7772401" y="2116718"/>
            <a:ext cx="616078" cy="334962"/>
          </a:xfrm>
          <a:prstGeom prst="upDownArrow">
            <a:avLst>
              <a:gd name="adj1" fmla="val 50000"/>
              <a:gd name="adj2" fmla="val 2449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8" name="Left-Right Arrow 47"/>
          <p:cNvSpPr/>
          <p:nvPr/>
        </p:nvSpPr>
        <p:spPr>
          <a:xfrm>
            <a:off x="6779664" y="4853005"/>
            <a:ext cx="1145135" cy="484196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9" name="Left-Right Arrow 48"/>
          <p:cNvSpPr/>
          <p:nvPr/>
        </p:nvSpPr>
        <p:spPr>
          <a:xfrm>
            <a:off x="6782770" y="5696280"/>
            <a:ext cx="1145135" cy="484196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50" name="Straight Arrow Connector 49"/>
          <p:cNvCxnSpPr>
            <a:stCxn id="48" idx="3"/>
          </p:cNvCxnSpPr>
          <p:nvPr/>
        </p:nvCxnSpPr>
        <p:spPr>
          <a:xfrm rot="10800000" flipH="1" flipV="1">
            <a:off x="6779664" y="5095102"/>
            <a:ext cx="1297536" cy="827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rot="10800000" flipH="1" flipV="1">
            <a:off x="6782770" y="5941582"/>
            <a:ext cx="1297536" cy="827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rot="10800000" flipH="1" flipV="1">
            <a:off x="6746939" y="4188982"/>
            <a:ext cx="1297536" cy="827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rot="10800000" flipH="1" flipV="1">
            <a:off x="6746938" y="3326716"/>
            <a:ext cx="1297536" cy="827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rot="16200000" flipV="1">
            <a:off x="7747295" y="3001180"/>
            <a:ext cx="667628" cy="1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endCxn id="37" idx="3"/>
          </p:cNvCxnSpPr>
          <p:nvPr/>
        </p:nvCxnSpPr>
        <p:spPr>
          <a:xfrm rot="10800000">
            <a:off x="6746940" y="2665777"/>
            <a:ext cx="1334166" cy="1588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Oval 55"/>
          <p:cNvSpPr/>
          <p:nvPr/>
        </p:nvSpPr>
        <p:spPr>
          <a:xfrm>
            <a:off x="7780635" y="5209908"/>
            <a:ext cx="603660" cy="56356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57" name="Straight Arrow Connector 56"/>
          <p:cNvCxnSpPr/>
          <p:nvPr/>
        </p:nvCxnSpPr>
        <p:spPr>
          <a:xfrm rot="5400000" flipH="1" flipV="1">
            <a:off x="7666131" y="3777915"/>
            <a:ext cx="822135" cy="1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rot="16200000" flipV="1">
            <a:off x="7204812" y="5073561"/>
            <a:ext cx="1752600" cy="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200384" y="6515405"/>
            <a:ext cx="62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  <a:latin typeface="Calibri"/>
                <a:ea typeface="+mn-ea"/>
              </a:rPr>
              <a:t>3/19</a:t>
            </a:r>
            <a:endParaRPr lang="en-US" dirty="0">
              <a:solidFill>
                <a:prstClr val="white"/>
              </a:solidFill>
              <a:latin typeface="Calibri"/>
              <a:ea typeface="+mn-ea"/>
            </a:endParaRPr>
          </a:p>
        </p:txBody>
      </p:sp>
      <p:cxnSp>
        <p:nvCxnSpPr>
          <p:cNvPr id="67" name="Straight Arrow Connector 66"/>
          <p:cNvCxnSpPr/>
          <p:nvPr/>
        </p:nvCxnSpPr>
        <p:spPr>
          <a:xfrm>
            <a:off x="1182224" y="5275798"/>
            <a:ext cx="901396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1494928" y="4918716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  <a:ea typeface="+mn-ea"/>
              </a:rPr>
              <a:t>6</a:t>
            </a:r>
            <a:endParaRPr lang="en-US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2485463" y="4470496"/>
            <a:ext cx="474968" cy="256286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1266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71" name="Straight Connector 70"/>
          <p:cNvCxnSpPr/>
          <p:nvPr/>
        </p:nvCxnSpPr>
        <p:spPr>
          <a:xfrm rot="5400000">
            <a:off x="2337033" y="5813544"/>
            <a:ext cx="304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rot="5400000">
            <a:off x="3654882" y="5809144"/>
            <a:ext cx="304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rot="5400000" flipH="1" flipV="1">
            <a:off x="3617576" y="5449094"/>
            <a:ext cx="38258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8256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6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1386" y="5562960"/>
            <a:ext cx="863600" cy="794003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4410" y="3109910"/>
            <a:ext cx="838200" cy="5930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Bus Contention (2/2)</a:t>
            </a:r>
            <a:endParaRPr lang="en-US" dirty="0"/>
          </a:p>
        </p:txBody>
      </p:sp>
      <p:sp>
        <p:nvSpPr>
          <p:cNvPr id="38" name="Content Placeholder 2"/>
          <p:cNvSpPr>
            <a:spLocks noGrp="1"/>
          </p:cNvSpPr>
          <p:nvPr>
            <p:ph idx="1"/>
          </p:nvPr>
        </p:nvSpPr>
        <p:spPr>
          <a:xfrm>
            <a:off x="152401" y="1187019"/>
            <a:ext cx="5562600" cy="2163763"/>
          </a:xfrm>
        </p:spPr>
        <p:txBody>
          <a:bodyPr>
            <a:normAutofit/>
          </a:bodyPr>
          <a:lstStyle/>
          <a:p>
            <a:r>
              <a:rPr lang="en-US" sz="2200" dirty="0" smtClean="0"/>
              <a:t>Two DMA peripherals transmitting at full speed on PCI-X bus.</a:t>
            </a:r>
          </a:p>
          <a:p>
            <a:endParaRPr lang="en-US" sz="2200" dirty="0" smtClean="0"/>
          </a:p>
          <a:p>
            <a:r>
              <a:rPr lang="en-US" sz="2200" dirty="0" smtClean="0"/>
              <a:t>Round-robin arbitration does not allow timing guarantees.</a:t>
            </a:r>
            <a:endParaRPr lang="en-US" sz="2200" dirty="0"/>
          </a:p>
        </p:txBody>
      </p:sp>
      <p:pic>
        <p:nvPicPr>
          <p:cNvPr id="37" name="Picture 1" descr="http://images10.newegg.com/NeweggImage/productimage/33-105-053-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30886" y="4755533"/>
            <a:ext cx="998003" cy="748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2" descr="http://images10.newegg.com/NeweggImage/productimage/22-136-074-0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84941" y="3910232"/>
            <a:ext cx="794724" cy="675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Rectangle 40"/>
          <p:cNvSpPr/>
          <p:nvPr/>
        </p:nvSpPr>
        <p:spPr>
          <a:xfrm>
            <a:off x="7663128" y="1644219"/>
            <a:ext cx="768479" cy="457200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1266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CPU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626479" y="2482420"/>
            <a:ext cx="914401" cy="1066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Left-Right Arrow 42"/>
          <p:cNvSpPr/>
          <p:nvPr/>
        </p:nvSpPr>
        <p:spPr>
          <a:xfrm>
            <a:off x="6746939" y="2422096"/>
            <a:ext cx="879539" cy="502443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984940" y="2422096"/>
            <a:ext cx="762000" cy="48736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RAM</a:t>
            </a: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" name="Left-Right Arrow 44"/>
          <p:cNvSpPr/>
          <p:nvPr/>
        </p:nvSpPr>
        <p:spPr>
          <a:xfrm>
            <a:off x="6746940" y="3038839"/>
            <a:ext cx="879539" cy="563562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984940" y="3038839"/>
            <a:ext cx="762000" cy="6858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Up-Down Arrow 46"/>
          <p:cNvSpPr/>
          <p:nvPr/>
        </p:nvSpPr>
        <p:spPr>
          <a:xfrm>
            <a:off x="7784819" y="3572057"/>
            <a:ext cx="616079" cy="334962"/>
          </a:xfrm>
          <a:prstGeom prst="upDownArrow">
            <a:avLst>
              <a:gd name="adj1" fmla="val 50000"/>
              <a:gd name="adj2" fmla="val 2449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626479" y="3900058"/>
            <a:ext cx="914401" cy="685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Left-Right Arrow 48"/>
          <p:cNvSpPr/>
          <p:nvPr/>
        </p:nvSpPr>
        <p:spPr>
          <a:xfrm>
            <a:off x="6746940" y="3900058"/>
            <a:ext cx="879539" cy="563562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5984940" y="3900056"/>
            <a:ext cx="762000" cy="6858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Left-Right Arrow 50"/>
          <p:cNvSpPr/>
          <p:nvPr/>
        </p:nvSpPr>
        <p:spPr>
          <a:xfrm rot="16200000">
            <a:off x="7164963" y="5195995"/>
            <a:ext cx="1830958" cy="616079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5984940" y="5606620"/>
            <a:ext cx="762000" cy="6858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5984940" y="4785084"/>
            <a:ext cx="762000" cy="6858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4" name="Up-Down Arrow 53"/>
          <p:cNvSpPr/>
          <p:nvPr/>
        </p:nvSpPr>
        <p:spPr>
          <a:xfrm>
            <a:off x="7772401" y="2116718"/>
            <a:ext cx="616078" cy="334962"/>
          </a:xfrm>
          <a:prstGeom prst="upDownArrow">
            <a:avLst>
              <a:gd name="adj1" fmla="val 50000"/>
              <a:gd name="adj2" fmla="val 2449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5" name="Left-Right Arrow 54"/>
          <p:cNvSpPr/>
          <p:nvPr/>
        </p:nvSpPr>
        <p:spPr>
          <a:xfrm>
            <a:off x="6779664" y="4853005"/>
            <a:ext cx="1145135" cy="484196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6" name="Left-Right Arrow 55"/>
          <p:cNvSpPr/>
          <p:nvPr/>
        </p:nvSpPr>
        <p:spPr>
          <a:xfrm>
            <a:off x="6782770" y="5696280"/>
            <a:ext cx="1145135" cy="484196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57" name="Straight Arrow Connector 56"/>
          <p:cNvCxnSpPr>
            <a:stCxn id="55" idx="3"/>
          </p:cNvCxnSpPr>
          <p:nvPr/>
        </p:nvCxnSpPr>
        <p:spPr>
          <a:xfrm rot="10800000" flipH="1" flipV="1">
            <a:off x="6779664" y="5095102"/>
            <a:ext cx="1297536" cy="827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rot="10800000" flipH="1" flipV="1">
            <a:off x="6782770" y="5941582"/>
            <a:ext cx="1297536" cy="827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rot="10800000" flipH="1" flipV="1">
            <a:off x="6746939" y="4188982"/>
            <a:ext cx="1297536" cy="827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rot="10800000" flipH="1" flipV="1">
            <a:off x="6746938" y="3326716"/>
            <a:ext cx="1297536" cy="827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rot="16200000" flipV="1">
            <a:off x="7747295" y="3001180"/>
            <a:ext cx="667628" cy="1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endCxn id="44" idx="3"/>
          </p:cNvCxnSpPr>
          <p:nvPr/>
        </p:nvCxnSpPr>
        <p:spPr>
          <a:xfrm rot="10800000">
            <a:off x="6746940" y="2665777"/>
            <a:ext cx="1334166" cy="1588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Oval 63"/>
          <p:cNvSpPr/>
          <p:nvPr/>
        </p:nvSpPr>
        <p:spPr>
          <a:xfrm>
            <a:off x="7780635" y="5209908"/>
            <a:ext cx="603660" cy="56356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65" name="Straight Arrow Connector 64"/>
          <p:cNvCxnSpPr/>
          <p:nvPr/>
        </p:nvCxnSpPr>
        <p:spPr>
          <a:xfrm rot="5400000" flipH="1" flipV="1">
            <a:off x="7666131" y="3777915"/>
            <a:ext cx="822135" cy="1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rot="16200000" flipV="1">
            <a:off x="7204812" y="5073561"/>
            <a:ext cx="1752600" cy="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200384" y="6515405"/>
            <a:ext cx="62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  <a:latin typeface="Calibri"/>
                <a:ea typeface="+mn-ea"/>
              </a:rPr>
              <a:t>3/19</a:t>
            </a:r>
            <a:endParaRPr lang="en-US" dirty="0">
              <a:solidFill>
                <a:prstClr val="white"/>
              </a:solidFill>
              <a:latin typeface="Calibri"/>
              <a:ea typeface="+mn-ea"/>
            </a:endParaRPr>
          </a:p>
        </p:txBody>
      </p:sp>
      <p:pic>
        <p:nvPicPr>
          <p:cNvPr id="117" name="Picture 1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87" y="4092405"/>
            <a:ext cx="863600" cy="794003"/>
          </a:xfrm>
          <a:prstGeom prst="rect">
            <a:avLst/>
          </a:prstGeom>
        </p:spPr>
      </p:pic>
      <p:cxnSp>
        <p:nvCxnSpPr>
          <p:cNvPr id="119" name="Straight Connector 118"/>
          <p:cNvCxnSpPr/>
          <p:nvPr/>
        </p:nvCxnSpPr>
        <p:spPr>
          <a:xfrm flipV="1">
            <a:off x="1166820" y="5636782"/>
            <a:ext cx="3024180" cy="2018"/>
          </a:xfrm>
          <a:prstGeom prst="line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/>
          <p:nvPr/>
        </p:nvCxnSpPr>
        <p:spPr>
          <a:xfrm rot="5400000" flipH="1" flipV="1">
            <a:off x="975526" y="5449094"/>
            <a:ext cx="38258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 rot="5400000">
            <a:off x="1016008" y="5792788"/>
            <a:ext cx="304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 rot="5400000">
            <a:off x="2333857" y="5788388"/>
            <a:ext cx="304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/>
          <p:nvPr/>
        </p:nvCxnSpPr>
        <p:spPr>
          <a:xfrm rot="5400000" flipH="1" flipV="1">
            <a:off x="2296551" y="4534694"/>
            <a:ext cx="38258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>
            <a:off x="1169996" y="4724400"/>
            <a:ext cx="3021004" cy="1588"/>
          </a:xfrm>
          <a:prstGeom prst="line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/>
          <p:nvPr/>
        </p:nvCxnSpPr>
        <p:spPr>
          <a:xfrm rot="5400000" flipH="1" flipV="1">
            <a:off x="978702" y="4534694"/>
            <a:ext cx="38258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/>
          <p:nvPr/>
        </p:nvCxnSpPr>
        <p:spPr>
          <a:xfrm rot="5400000" flipH="1" flipV="1">
            <a:off x="3614400" y="4534694"/>
            <a:ext cx="38258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1" name="Picture 1" descr="http://images10.newegg.com/NeweggImage/productimage/33-105-053-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190149"/>
            <a:ext cx="998003" cy="748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2" name="Rectangle 131"/>
          <p:cNvSpPr/>
          <p:nvPr/>
        </p:nvSpPr>
        <p:spPr>
          <a:xfrm>
            <a:off x="152401" y="4140850"/>
            <a:ext cx="762000" cy="6858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3" name="Rectangle 132"/>
          <p:cNvSpPr/>
          <p:nvPr/>
        </p:nvSpPr>
        <p:spPr>
          <a:xfrm>
            <a:off x="154054" y="5219700"/>
            <a:ext cx="762000" cy="6858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1015196" y="5945982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  <a:ea typeface="+mn-ea"/>
              </a:rPr>
              <a:t>0</a:t>
            </a:r>
            <a:endParaRPr lang="en-US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2334633" y="5938651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  <a:ea typeface="+mn-ea"/>
              </a:rPr>
              <a:t>8</a:t>
            </a:r>
            <a:endParaRPr lang="en-US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3563649" y="5941582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  <a:ea typeface="+mn-ea"/>
              </a:rPr>
              <a:t>16</a:t>
            </a:r>
            <a:endParaRPr lang="en-US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4191000" y="4668339"/>
            <a:ext cx="318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i="1" dirty="0" err="1" smtClean="0">
                <a:solidFill>
                  <a:prstClr val="black"/>
                </a:solidFill>
                <a:latin typeface="Calibri"/>
                <a:ea typeface="+mn-ea"/>
              </a:rPr>
              <a:t>t</a:t>
            </a:r>
            <a:endParaRPr lang="en-US" i="1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4191000" y="5628643"/>
            <a:ext cx="318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i="1" dirty="0" err="1" smtClean="0">
                <a:solidFill>
                  <a:prstClr val="black"/>
                </a:solidFill>
                <a:latin typeface="Calibri"/>
                <a:ea typeface="+mn-ea"/>
              </a:rPr>
              <a:t>t</a:t>
            </a:r>
            <a:endParaRPr lang="en-US" i="1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39" name="Rectangle 138"/>
          <p:cNvSpPr/>
          <p:nvPr/>
        </p:nvSpPr>
        <p:spPr>
          <a:xfrm>
            <a:off x="1170790" y="4470496"/>
            <a:ext cx="912830" cy="256286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1266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0" name="Rectangle 139"/>
          <p:cNvSpPr/>
          <p:nvPr/>
        </p:nvSpPr>
        <p:spPr>
          <a:xfrm>
            <a:off x="1170790" y="5382419"/>
            <a:ext cx="1648610" cy="258763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1266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41" name="Straight Arrow Connector 140"/>
          <p:cNvCxnSpPr/>
          <p:nvPr/>
        </p:nvCxnSpPr>
        <p:spPr>
          <a:xfrm>
            <a:off x="1180654" y="4340224"/>
            <a:ext cx="902966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2" name="TextBox 141"/>
          <p:cNvSpPr txBox="1"/>
          <p:nvPr/>
        </p:nvSpPr>
        <p:spPr>
          <a:xfrm>
            <a:off x="1494928" y="4012595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  <a:ea typeface="+mn-ea"/>
              </a:rPr>
              <a:t>6</a:t>
            </a:r>
            <a:endParaRPr lang="en-US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1316856" y="3581400"/>
            <a:ext cx="2993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  <a:ea typeface="+mn-ea"/>
              </a:rPr>
              <a:t>BUS CONTENTION, 50% / 50% </a:t>
            </a:r>
            <a:endParaRPr lang="en-US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cxnSp>
        <p:nvCxnSpPr>
          <p:cNvPr id="144" name="Straight Arrow Connector 143"/>
          <p:cNvCxnSpPr/>
          <p:nvPr/>
        </p:nvCxnSpPr>
        <p:spPr>
          <a:xfrm>
            <a:off x="1182224" y="5275798"/>
            <a:ext cx="1637176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5" name="TextBox 144"/>
          <p:cNvSpPr txBox="1"/>
          <p:nvPr/>
        </p:nvSpPr>
        <p:spPr>
          <a:xfrm>
            <a:off x="1796588" y="4918716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  <a:ea typeface="+mn-ea"/>
              </a:rPr>
              <a:t>10</a:t>
            </a:r>
            <a:endParaRPr lang="en-US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46" name="Rectangle 145"/>
          <p:cNvSpPr/>
          <p:nvPr/>
        </p:nvSpPr>
        <p:spPr>
          <a:xfrm>
            <a:off x="2485463" y="4470496"/>
            <a:ext cx="766764" cy="256286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1266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47" name="Straight Connector 146"/>
          <p:cNvCxnSpPr/>
          <p:nvPr/>
        </p:nvCxnSpPr>
        <p:spPr>
          <a:xfrm rot="5400000">
            <a:off x="2337033" y="5813544"/>
            <a:ext cx="304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 rot="5400000">
            <a:off x="3654882" y="5809144"/>
            <a:ext cx="304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/>
          <p:cNvCxnSpPr/>
          <p:nvPr/>
        </p:nvCxnSpPr>
        <p:spPr>
          <a:xfrm flipV="1">
            <a:off x="2485463" y="4340224"/>
            <a:ext cx="766764" cy="794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3" name="TextBox 152"/>
          <p:cNvSpPr txBox="1"/>
          <p:nvPr/>
        </p:nvSpPr>
        <p:spPr>
          <a:xfrm>
            <a:off x="2799737" y="4013389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  <a:ea typeface="+mn-ea"/>
              </a:rPr>
              <a:t>4</a:t>
            </a:r>
            <a:endParaRPr lang="en-US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cxnSp>
        <p:nvCxnSpPr>
          <p:cNvPr id="71" name="Straight Arrow Connector 70"/>
          <p:cNvCxnSpPr/>
          <p:nvPr/>
        </p:nvCxnSpPr>
        <p:spPr>
          <a:xfrm rot="5400000" flipH="1" flipV="1">
            <a:off x="3617576" y="5449094"/>
            <a:ext cx="38258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5562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6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1386" y="5562960"/>
            <a:ext cx="863600" cy="794003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4410" y="3109910"/>
            <a:ext cx="838200" cy="5930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Bus Contention (2/2)</a:t>
            </a:r>
            <a:endParaRPr lang="en-US" dirty="0"/>
          </a:p>
        </p:txBody>
      </p:sp>
      <p:sp>
        <p:nvSpPr>
          <p:cNvPr id="38" name="Content Placeholder 2"/>
          <p:cNvSpPr>
            <a:spLocks noGrp="1"/>
          </p:cNvSpPr>
          <p:nvPr>
            <p:ph idx="1"/>
          </p:nvPr>
        </p:nvSpPr>
        <p:spPr>
          <a:xfrm>
            <a:off x="152401" y="1187019"/>
            <a:ext cx="5562600" cy="2163763"/>
          </a:xfrm>
        </p:spPr>
        <p:txBody>
          <a:bodyPr>
            <a:normAutofit/>
          </a:bodyPr>
          <a:lstStyle/>
          <a:p>
            <a:r>
              <a:rPr lang="en-US" sz="2200" dirty="0" smtClean="0"/>
              <a:t>Two DMA peripherals transmitting at full speed on PCI-X bus.</a:t>
            </a:r>
          </a:p>
          <a:p>
            <a:endParaRPr lang="en-US" sz="2200" dirty="0" smtClean="0"/>
          </a:p>
          <a:p>
            <a:r>
              <a:rPr lang="en-US" sz="2200" dirty="0" smtClean="0"/>
              <a:t>Round-robin arbitration does not allow timing guarantees.</a:t>
            </a:r>
            <a:endParaRPr lang="en-US" sz="2200" dirty="0"/>
          </a:p>
        </p:txBody>
      </p:sp>
      <p:pic>
        <p:nvPicPr>
          <p:cNvPr id="37" name="Picture 1" descr="http://images10.newegg.com/NeweggImage/productimage/33-105-053-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30886" y="4755533"/>
            <a:ext cx="998003" cy="748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2" descr="http://images10.newegg.com/NeweggImage/productimage/22-136-074-0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84941" y="3910232"/>
            <a:ext cx="794724" cy="675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Rectangle 40"/>
          <p:cNvSpPr/>
          <p:nvPr/>
        </p:nvSpPr>
        <p:spPr>
          <a:xfrm>
            <a:off x="7663128" y="1644219"/>
            <a:ext cx="768479" cy="457200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1266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CPU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626479" y="2482420"/>
            <a:ext cx="914401" cy="1066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Left-Right Arrow 42"/>
          <p:cNvSpPr/>
          <p:nvPr/>
        </p:nvSpPr>
        <p:spPr>
          <a:xfrm>
            <a:off x="6746939" y="2422096"/>
            <a:ext cx="879539" cy="502443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984940" y="2422096"/>
            <a:ext cx="762000" cy="48736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RAM</a:t>
            </a: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" name="Left-Right Arrow 44"/>
          <p:cNvSpPr/>
          <p:nvPr/>
        </p:nvSpPr>
        <p:spPr>
          <a:xfrm>
            <a:off x="6746940" y="3038839"/>
            <a:ext cx="879539" cy="563562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984940" y="3038839"/>
            <a:ext cx="762000" cy="6858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Up-Down Arrow 46"/>
          <p:cNvSpPr/>
          <p:nvPr/>
        </p:nvSpPr>
        <p:spPr>
          <a:xfrm>
            <a:off x="7784819" y="3572057"/>
            <a:ext cx="616079" cy="334962"/>
          </a:xfrm>
          <a:prstGeom prst="upDownArrow">
            <a:avLst>
              <a:gd name="adj1" fmla="val 50000"/>
              <a:gd name="adj2" fmla="val 2449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626479" y="3900058"/>
            <a:ext cx="914401" cy="685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Left-Right Arrow 48"/>
          <p:cNvSpPr/>
          <p:nvPr/>
        </p:nvSpPr>
        <p:spPr>
          <a:xfrm>
            <a:off x="6746940" y="3900058"/>
            <a:ext cx="879539" cy="563562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5984940" y="3900056"/>
            <a:ext cx="762000" cy="6858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Left-Right Arrow 50"/>
          <p:cNvSpPr/>
          <p:nvPr/>
        </p:nvSpPr>
        <p:spPr>
          <a:xfrm rot="16200000">
            <a:off x="7164963" y="5195995"/>
            <a:ext cx="1830958" cy="616079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5984940" y="5606620"/>
            <a:ext cx="762000" cy="6858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5984940" y="4785084"/>
            <a:ext cx="762000" cy="6858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4" name="Up-Down Arrow 53"/>
          <p:cNvSpPr/>
          <p:nvPr/>
        </p:nvSpPr>
        <p:spPr>
          <a:xfrm>
            <a:off x="7772401" y="2116718"/>
            <a:ext cx="616078" cy="334962"/>
          </a:xfrm>
          <a:prstGeom prst="upDownArrow">
            <a:avLst>
              <a:gd name="adj1" fmla="val 50000"/>
              <a:gd name="adj2" fmla="val 2449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5" name="Left-Right Arrow 54"/>
          <p:cNvSpPr/>
          <p:nvPr/>
        </p:nvSpPr>
        <p:spPr>
          <a:xfrm>
            <a:off x="6779664" y="4853005"/>
            <a:ext cx="1145135" cy="484196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6" name="Left-Right Arrow 55"/>
          <p:cNvSpPr/>
          <p:nvPr/>
        </p:nvSpPr>
        <p:spPr>
          <a:xfrm>
            <a:off x="6782770" y="5696280"/>
            <a:ext cx="1145135" cy="484196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57" name="Straight Arrow Connector 56"/>
          <p:cNvCxnSpPr>
            <a:stCxn id="55" idx="3"/>
          </p:cNvCxnSpPr>
          <p:nvPr/>
        </p:nvCxnSpPr>
        <p:spPr>
          <a:xfrm rot="10800000" flipH="1" flipV="1">
            <a:off x="6779664" y="5095102"/>
            <a:ext cx="1297536" cy="827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rot="10800000" flipH="1" flipV="1">
            <a:off x="6782770" y="5941582"/>
            <a:ext cx="1297536" cy="827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rot="10800000" flipH="1" flipV="1">
            <a:off x="6746939" y="4188982"/>
            <a:ext cx="1297536" cy="827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rot="10800000" flipH="1" flipV="1">
            <a:off x="6746938" y="3326716"/>
            <a:ext cx="1297536" cy="827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rot="16200000" flipV="1">
            <a:off x="7747295" y="3001180"/>
            <a:ext cx="667628" cy="1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endCxn id="44" idx="3"/>
          </p:cNvCxnSpPr>
          <p:nvPr/>
        </p:nvCxnSpPr>
        <p:spPr>
          <a:xfrm rot="10800000">
            <a:off x="6746940" y="2665777"/>
            <a:ext cx="1334166" cy="1588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Oval 63"/>
          <p:cNvSpPr/>
          <p:nvPr/>
        </p:nvSpPr>
        <p:spPr>
          <a:xfrm>
            <a:off x="7780635" y="5209908"/>
            <a:ext cx="603660" cy="56356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65" name="Straight Arrow Connector 64"/>
          <p:cNvCxnSpPr/>
          <p:nvPr/>
        </p:nvCxnSpPr>
        <p:spPr>
          <a:xfrm rot="5400000" flipH="1" flipV="1">
            <a:off x="7666131" y="3777915"/>
            <a:ext cx="822135" cy="1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rot="16200000" flipV="1">
            <a:off x="7204812" y="5073561"/>
            <a:ext cx="1752600" cy="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200384" y="6515405"/>
            <a:ext cx="62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  <a:latin typeface="Calibri"/>
                <a:ea typeface="+mn-ea"/>
              </a:rPr>
              <a:t>3/19</a:t>
            </a:r>
            <a:endParaRPr lang="en-US" dirty="0">
              <a:solidFill>
                <a:prstClr val="white"/>
              </a:solidFill>
              <a:latin typeface="Calibri"/>
              <a:ea typeface="+mn-ea"/>
            </a:endParaRPr>
          </a:p>
        </p:txBody>
      </p:sp>
      <p:pic>
        <p:nvPicPr>
          <p:cNvPr id="117" name="Picture 1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87" y="4092405"/>
            <a:ext cx="863600" cy="794003"/>
          </a:xfrm>
          <a:prstGeom prst="rect">
            <a:avLst/>
          </a:prstGeom>
        </p:spPr>
      </p:pic>
      <p:cxnSp>
        <p:nvCxnSpPr>
          <p:cNvPr id="119" name="Straight Connector 118"/>
          <p:cNvCxnSpPr/>
          <p:nvPr/>
        </p:nvCxnSpPr>
        <p:spPr>
          <a:xfrm flipV="1">
            <a:off x="1166820" y="5636782"/>
            <a:ext cx="3024180" cy="2018"/>
          </a:xfrm>
          <a:prstGeom prst="line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/>
          <p:nvPr/>
        </p:nvCxnSpPr>
        <p:spPr>
          <a:xfrm rot="5400000" flipH="1" flipV="1">
            <a:off x="975526" y="5449094"/>
            <a:ext cx="38258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 rot="5400000">
            <a:off x="1016008" y="5792788"/>
            <a:ext cx="304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 rot="5400000">
            <a:off x="2333857" y="5788388"/>
            <a:ext cx="304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>
            <a:off x="1169996" y="4724400"/>
            <a:ext cx="3021004" cy="1588"/>
          </a:xfrm>
          <a:prstGeom prst="line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/>
          <p:nvPr/>
        </p:nvCxnSpPr>
        <p:spPr>
          <a:xfrm rot="5400000" flipH="1" flipV="1">
            <a:off x="978702" y="4534694"/>
            <a:ext cx="38258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/>
          <p:nvPr/>
        </p:nvCxnSpPr>
        <p:spPr>
          <a:xfrm rot="5400000" flipH="1" flipV="1">
            <a:off x="3614400" y="4534694"/>
            <a:ext cx="38258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1" name="Picture 1" descr="http://images10.newegg.com/NeweggImage/productimage/33-105-053-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190149"/>
            <a:ext cx="998003" cy="748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2" name="Rectangle 131"/>
          <p:cNvSpPr/>
          <p:nvPr/>
        </p:nvSpPr>
        <p:spPr>
          <a:xfrm>
            <a:off x="152401" y="4140850"/>
            <a:ext cx="762000" cy="6858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3" name="Rectangle 132"/>
          <p:cNvSpPr/>
          <p:nvPr/>
        </p:nvSpPr>
        <p:spPr>
          <a:xfrm>
            <a:off x="154054" y="5219700"/>
            <a:ext cx="762000" cy="6858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1015196" y="5945982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  <a:ea typeface="+mn-ea"/>
              </a:rPr>
              <a:t>0</a:t>
            </a:r>
            <a:endParaRPr lang="en-US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2334633" y="5938651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  <a:ea typeface="+mn-ea"/>
              </a:rPr>
              <a:t>8</a:t>
            </a:r>
            <a:endParaRPr lang="en-US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3563649" y="5941582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  <a:ea typeface="+mn-ea"/>
              </a:rPr>
              <a:t>16</a:t>
            </a:r>
            <a:endParaRPr lang="en-US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4191000" y="4668339"/>
            <a:ext cx="318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i="1" dirty="0" err="1" smtClean="0">
                <a:solidFill>
                  <a:prstClr val="black"/>
                </a:solidFill>
                <a:latin typeface="Calibri"/>
                <a:ea typeface="+mn-ea"/>
              </a:rPr>
              <a:t>t</a:t>
            </a:r>
            <a:endParaRPr lang="en-US" i="1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4191000" y="5628643"/>
            <a:ext cx="318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i="1" dirty="0" err="1" smtClean="0">
                <a:solidFill>
                  <a:prstClr val="black"/>
                </a:solidFill>
                <a:latin typeface="Calibri"/>
                <a:ea typeface="+mn-ea"/>
              </a:rPr>
              <a:t>t</a:t>
            </a:r>
            <a:endParaRPr lang="en-US" i="1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39" name="Rectangle 138"/>
          <p:cNvSpPr/>
          <p:nvPr/>
        </p:nvSpPr>
        <p:spPr>
          <a:xfrm>
            <a:off x="1170789" y="4470496"/>
            <a:ext cx="1465503" cy="256286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1266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0" name="Rectangle 139"/>
          <p:cNvSpPr/>
          <p:nvPr/>
        </p:nvSpPr>
        <p:spPr>
          <a:xfrm>
            <a:off x="1170790" y="5382419"/>
            <a:ext cx="1465503" cy="258763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1266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41" name="Straight Arrow Connector 140"/>
          <p:cNvCxnSpPr/>
          <p:nvPr/>
        </p:nvCxnSpPr>
        <p:spPr>
          <a:xfrm>
            <a:off x="1180654" y="4340224"/>
            <a:ext cx="1455639" cy="397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2" name="TextBox 141"/>
          <p:cNvSpPr txBox="1"/>
          <p:nvPr/>
        </p:nvSpPr>
        <p:spPr>
          <a:xfrm>
            <a:off x="1796588" y="4012595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  <a:ea typeface="+mn-ea"/>
              </a:rPr>
              <a:t>9</a:t>
            </a:r>
            <a:endParaRPr lang="en-US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1316856" y="3581400"/>
            <a:ext cx="2993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  <a:ea typeface="+mn-ea"/>
              </a:rPr>
              <a:t>BUS CONTENTION, 33% / 66% </a:t>
            </a:r>
            <a:endParaRPr lang="en-US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cxnSp>
        <p:nvCxnSpPr>
          <p:cNvPr id="144" name="Straight Arrow Connector 143"/>
          <p:cNvCxnSpPr/>
          <p:nvPr/>
        </p:nvCxnSpPr>
        <p:spPr>
          <a:xfrm>
            <a:off x="1182224" y="5275798"/>
            <a:ext cx="1454069" cy="1225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5" name="TextBox 144"/>
          <p:cNvSpPr txBox="1"/>
          <p:nvPr/>
        </p:nvSpPr>
        <p:spPr>
          <a:xfrm>
            <a:off x="1796588" y="4918716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  <a:ea typeface="+mn-ea"/>
              </a:rPr>
              <a:t>9</a:t>
            </a:r>
            <a:endParaRPr lang="en-US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cxnSp>
        <p:nvCxnSpPr>
          <p:cNvPr id="147" name="Straight Connector 146"/>
          <p:cNvCxnSpPr/>
          <p:nvPr/>
        </p:nvCxnSpPr>
        <p:spPr>
          <a:xfrm rot="5400000">
            <a:off x="2337033" y="5813544"/>
            <a:ext cx="304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 rot="5400000">
            <a:off x="3654882" y="5809144"/>
            <a:ext cx="304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/>
          <p:nvPr/>
        </p:nvCxnSpPr>
        <p:spPr>
          <a:xfrm rot="5400000" flipH="1" flipV="1">
            <a:off x="2296551" y="4534694"/>
            <a:ext cx="38258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2" name="Group 38"/>
          <p:cNvGrpSpPr/>
          <p:nvPr/>
        </p:nvGrpSpPr>
        <p:grpSpPr>
          <a:xfrm>
            <a:off x="2375927" y="4500473"/>
            <a:ext cx="228600" cy="176164"/>
            <a:chOff x="6400800" y="3974862"/>
            <a:chExt cx="228600" cy="176164"/>
          </a:xfrm>
        </p:grpSpPr>
        <p:cxnSp>
          <p:nvCxnSpPr>
            <p:cNvPr id="73" name="Straight Connector 72"/>
            <p:cNvCxnSpPr/>
            <p:nvPr/>
          </p:nvCxnSpPr>
          <p:spPr>
            <a:xfrm>
              <a:off x="6400800" y="3974862"/>
              <a:ext cx="228600" cy="176164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flipV="1">
              <a:off x="6400800" y="3974862"/>
              <a:ext cx="228600" cy="176164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70" name="Straight Arrow Connector 69"/>
          <p:cNvCxnSpPr/>
          <p:nvPr/>
        </p:nvCxnSpPr>
        <p:spPr>
          <a:xfrm rot="5400000" flipH="1" flipV="1">
            <a:off x="3617576" y="5449094"/>
            <a:ext cx="38258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3819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Need for an Engineering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384" y="1168173"/>
            <a:ext cx="8715016" cy="518817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Analysis is possible but bounds are pessimistic and require the specification of many parameters.</a:t>
            </a:r>
          </a:p>
          <a:p>
            <a:endParaRPr lang="en-US" sz="2400" dirty="0" smtClean="0"/>
          </a:p>
          <a:p>
            <a:r>
              <a:rPr lang="en-US" sz="2400" dirty="0" smtClean="0"/>
              <a:t>Average case significantly lower than worst case.</a:t>
            </a:r>
          </a:p>
          <a:p>
            <a:pPr lvl="1"/>
            <a:r>
              <a:rPr lang="en-US" sz="2400" dirty="0" smtClean="0"/>
              <a:t>Main issue: COTS arbiters are not designed for predictability.</a:t>
            </a:r>
            <a:endParaRPr lang="en-US" dirty="0" smtClean="0"/>
          </a:p>
          <a:p>
            <a:pPr lvl="1"/>
            <a:endParaRPr lang="en-US" sz="2000" dirty="0" smtClean="0"/>
          </a:p>
          <a:p>
            <a:r>
              <a:rPr lang="en-US" sz="2400" dirty="0" smtClean="0"/>
              <a:t>We propose engineering solutions to control peripheral traffic.</a:t>
            </a:r>
          </a:p>
          <a:p>
            <a:endParaRPr lang="en-US" sz="2400" dirty="0" smtClean="0"/>
          </a:p>
          <a:p>
            <a:r>
              <a:rPr lang="en-US" sz="2400" dirty="0" smtClean="0"/>
              <a:t>Main idea: we need to provide </a:t>
            </a:r>
            <a:r>
              <a:rPr lang="en-US" sz="2400" u="sng" dirty="0" smtClean="0"/>
              <a:t>traffic isolation</a:t>
            </a:r>
            <a:r>
              <a:rPr lang="en-US" sz="2400" dirty="0" smtClean="0"/>
              <a:t> by scheduling peripherals on the bus, like we schedule tasks on CPU. </a:t>
            </a:r>
          </a:p>
          <a:p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00384" y="651540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26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84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Left-Right Arrow 64"/>
          <p:cNvSpPr/>
          <p:nvPr/>
        </p:nvSpPr>
        <p:spPr>
          <a:xfrm rot="16200000">
            <a:off x="7164963" y="5195995"/>
            <a:ext cx="1830958" cy="616079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1386" y="5562960"/>
            <a:ext cx="863600" cy="794003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4410" y="3109910"/>
            <a:ext cx="838200" cy="5930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Main Idea: Implicit 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628" y="1124469"/>
            <a:ext cx="5103572" cy="2331172"/>
          </a:xfrm>
        </p:spPr>
        <p:txBody>
          <a:bodyPr>
            <a:normAutofit/>
          </a:bodyPr>
          <a:lstStyle/>
          <a:p>
            <a:r>
              <a:rPr lang="en-US" sz="2200" dirty="0" smtClean="0"/>
              <a:t>Problem: COTS arbiters optimized for average case, not worst case.</a:t>
            </a:r>
          </a:p>
          <a:p>
            <a:endParaRPr lang="en-US" sz="2200" dirty="0" smtClean="0"/>
          </a:p>
          <a:p>
            <a:r>
              <a:rPr lang="en-US" sz="2200" dirty="0" smtClean="0"/>
              <a:t>Solution: do not rely on COTS arbiter, </a:t>
            </a:r>
            <a:r>
              <a:rPr lang="en-US" sz="2200" u="sng" dirty="0" smtClean="0"/>
              <a:t>enforce implicit schedule</a:t>
            </a:r>
            <a:r>
              <a:rPr lang="en-US" sz="2200" dirty="0" smtClean="0"/>
              <a:t>: high-level agreement among peripherals.</a:t>
            </a:r>
          </a:p>
        </p:txBody>
      </p:sp>
      <p:pic>
        <p:nvPicPr>
          <p:cNvPr id="36" name="Picture 1" descr="http://images10.newegg.com/NeweggImage/productimage/33-105-053-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30886" y="4755533"/>
            <a:ext cx="998003" cy="748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2" descr="http://images10.newegg.com/NeweggImage/productimage/22-136-074-0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84941" y="3910232"/>
            <a:ext cx="794724" cy="675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Rectangle 37"/>
          <p:cNvSpPr/>
          <p:nvPr/>
        </p:nvSpPr>
        <p:spPr>
          <a:xfrm>
            <a:off x="7663128" y="1644219"/>
            <a:ext cx="768479" cy="457200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1266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CPU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626479" y="2482420"/>
            <a:ext cx="914401" cy="1066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Left-Right Arrow 39"/>
          <p:cNvSpPr/>
          <p:nvPr/>
        </p:nvSpPr>
        <p:spPr>
          <a:xfrm>
            <a:off x="6746939" y="2422096"/>
            <a:ext cx="879539" cy="502443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984940" y="2422096"/>
            <a:ext cx="762000" cy="48736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RAM</a:t>
            </a: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Left-Right Arrow 41"/>
          <p:cNvSpPr/>
          <p:nvPr/>
        </p:nvSpPr>
        <p:spPr>
          <a:xfrm>
            <a:off x="6746940" y="3038839"/>
            <a:ext cx="879539" cy="563562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984940" y="3038839"/>
            <a:ext cx="762000" cy="6858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Up-Down Arrow 43"/>
          <p:cNvSpPr/>
          <p:nvPr/>
        </p:nvSpPr>
        <p:spPr>
          <a:xfrm>
            <a:off x="7784819" y="3572057"/>
            <a:ext cx="616079" cy="334962"/>
          </a:xfrm>
          <a:prstGeom prst="upDownArrow">
            <a:avLst>
              <a:gd name="adj1" fmla="val 50000"/>
              <a:gd name="adj2" fmla="val 2449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626479" y="3900058"/>
            <a:ext cx="914401" cy="685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" name="Left-Right Arrow 45"/>
          <p:cNvSpPr/>
          <p:nvPr/>
        </p:nvSpPr>
        <p:spPr>
          <a:xfrm>
            <a:off x="6746940" y="3900058"/>
            <a:ext cx="879539" cy="563562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5984940" y="3900056"/>
            <a:ext cx="762000" cy="6858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984940" y="5606620"/>
            <a:ext cx="762000" cy="6858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5984940" y="4785084"/>
            <a:ext cx="762000" cy="6858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Up-Down Arrow 49"/>
          <p:cNvSpPr/>
          <p:nvPr/>
        </p:nvSpPr>
        <p:spPr>
          <a:xfrm>
            <a:off x="7772401" y="2116718"/>
            <a:ext cx="616078" cy="334962"/>
          </a:xfrm>
          <a:prstGeom prst="upDownArrow">
            <a:avLst>
              <a:gd name="adj1" fmla="val 50000"/>
              <a:gd name="adj2" fmla="val 2449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1" name="Left-Right Arrow 50"/>
          <p:cNvSpPr/>
          <p:nvPr/>
        </p:nvSpPr>
        <p:spPr>
          <a:xfrm>
            <a:off x="6779664" y="4853005"/>
            <a:ext cx="1145135" cy="484196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2" name="Left-Right Arrow 51"/>
          <p:cNvSpPr/>
          <p:nvPr/>
        </p:nvSpPr>
        <p:spPr>
          <a:xfrm>
            <a:off x="6782770" y="5696280"/>
            <a:ext cx="1145135" cy="484196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53" name="Straight Arrow Connector 52"/>
          <p:cNvCxnSpPr>
            <a:stCxn id="51" idx="3"/>
          </p:cNvCxnSpPr>
          <p:nvPr/>
        </p:nvCxnSpPr>
        <p:spPr>
          <a:xfrm rot="10800000" flipH="1" flipV="1">
            <a:off x="6779664" y="5095102"/>
            <a:ext cx="1297536" cy="827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rot="10800000" flipH="1" flipV="1">
            <a:off x="6782770" y="5941582"/>
            <a:ext cx="1297536" cy="827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rot="10800000" flipH="1" flipV="1">
            <a:off x="6746939" y="4188982"/>
            <a:ext cx="1297536" cy="827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rot="10800000" flipH="1" flipV="1">
            <a:off x="6746938" y="3326716"/>
            <a:ext cx="1297536" cy="827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rot="16200000" flipV="1">
            <a:off x="7747295" y="3001180"/>
            <a:ext cx="667628" cy="1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endCxn id="41" idx="3"/>
          </p:cNvCxnSpPr>
          <p:nvPr/>
        </p:nvCxnSpPr>
        <p:spPr>
          <a:xfrm rot="10800000">
            <a:off x="6746940" y="2665777"/>
            <a:ext cx="1334166" cy="1588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Oval 58"/>
          <p:cNvSpPr/>
          <p:nvPr/>
        </p:nvSpPr>
        <p:spPr>
          <a:xfrm>
            <a:off x="7780635" y="5209908"/>
            <a:ext cx="603660" cy="56356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60" name="Straight Arrow Connector 59"/>
          <p:cNvCxnSpPr/>
          <p:nvPr/>
        </p:nvCxnSpPr>
        <p:spPr>
          <a:xfrm rot="5400000" flipH="1" flipV="1">
            <a:off x="7666131" y="3777915"/>
            <a:ext cx="822135" cy="1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rot="16200000" flipV="1">
            <a:off x="7204812" y="5073561"/>
            <a:ext cx="1752600" cy="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200384" y="6515405"/>
            <a:ext cx="62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  <a:latin typeface="Calibri"/>
                <a:ea typeface="+mn-ea"/>
              </a:rPr>
              <a:t>5/19</a:t>
            </a:r>
            <a:endParaRPr lang="en-US" dirty="0">
              <a:solidFill>
                <a:prstClr val="white"/>
              </a:solidFill>
              <a:latin typeface="Calibri"/>
              <a:ea typeface="+mn-ea"/>
            </a:endParaRPr>
          </a:p>
        </p:txBody>
      </p:sp>
      <p:pic>
        <p:nvPicPr>
          <p:cNvPr id="67" name="Picture 6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87" y="4092405"/>
            <a:ext cx="863600" cy="794003"/>
          </a:xfrm>
          <a:prstGeom prst="rect">
            <a:avLst/>
          </a:prstGeom>
        </p:spPr>
      </p:pic>
      <p:cxnSp>
        <p:nvCxnSpPr>
          <p:cNvPr id="68" name="Straight Connector 67"/>
          <p:cNvCxnSpPr/>
          <p:nvPr/>
        </p:nvCxnSpPr>
        <p:spPr>
          <a:xfrm flipV="1">
            <a:off x="1166820" y="5636782"/>
            <a:ext cx="3024180" cy="2018"/>
          </a:xfrm>
          <a:prstGeom prst="line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rot="5400000" flipH="1" flipV="1">
            <a:off x="975526" y="5449094"/>
            <a:ext cx="38258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rot="5400000">
            <a:off x="1016008" y="5792788"/>
            <a:ext cx="304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rot="5400000">
            <a:off x="2333857" y="5788388"/>
            <a:ext cx="304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1169996" y="4724400"/>
            <a:ext cx="3021004" cy="1588"/>
          </a:xfrm>
          <a:prstGeom prst="line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rot="5400000" flipH="1" flipV="1">
            <a:off x="978702" y="4534694"/>
            <a:ext cx="38258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rot="5400000" flipH="1" flipV="1">
            <a:off x="3614400" y="4534694"/>
            <a:ext cx="38258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5" name="Picture 1" descr="http://images10.newegg.com/NeweggImage/productimage/33-105-053-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190149"/>
            <a:ext cx="998003" cy="748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" name="Rectangle 75"/>
          <p:cNvSpPr/>
          <p:nvPr/>
        </p:nvSpPr>
        <p:spPr>
          <a:xfrm>
            <a:off x="152401" y="4140850"/>
            <a:ext cx="762000" cy="6858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154054" y="5219700"/>
            <a:ext cx="762000" cy="6858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015196" y="5945982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  <a:ea typeface="+mn-ea"/>
              </a:rPr>
              <a:t>0</a:t>
            </a:r>
            <a:endParaRPr lang="en-US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2334633" y="5938651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  <a:ea typeface="+mn-ea"/>
              </a:rPr>
              <a:t>8</a:t>
            </a:r>
            <a:endParaRPr lang="en-US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3563649" y="5941582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  <a:ea typeface="+mn-ea"/>
              </a:rPr>
              <a:t>16</a:t>
            </a:r>
            <a:endParaRPr lang="en-US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191000" y="4668339"/>
            <a:ext cx="318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i="1" dirty="0" err="1" smtClean="0">
                <a:solidFill>
                  <a:prstClr val="black"/>
                </a:solidFill>
                <a:latin typeface="Calibri"/>
                <a:ea typeface="+mn-ea"/>
              </a:rPr>
              <a:t>t</a:t>
            </a:r>
            <a:endParaRPr lang="en-US" i="1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4191000" y="5628643"/>
            <a:ext cx="318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i="1" dirty="0" err="1" smtClean="0">
                <a:solidFill>
                  <a:prstClr val="black"/>
                </a:solidFill>
                <a:latin typeface="Calibri"/>
                <a:ea typeface="+mn-ea"/>
              </a:rPr>
              <a:t>t</a:t>
            </a:r>
            <a:endParaRPr lang="en-US" i="1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1170789" y="4470496"/>
            <a:ext cx="1465503" cy="256286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1266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1170790" y="5382419"/>
            <a:ext cx="1465503" cy="258763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1266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85" name="Straight Arrow Connector 84"/>
          <p:cNvCxnSpPr/>
          <p:nvPr/>
        </p:nvCxnSpPr>
        <p:spPr>
          <a:xfrm>
            <a:off x="1180654" y="4340224"/>
            <a:ext cx="1455639" cy="397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1796588" y="4012595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  <a:ea typeface="+mn-ea"/>
              </a:rPr>
              <a:t>9</a:t>
            </a:r>
            <a:endParaRPr lang="en-US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1316856" y="3581400"/>
            <a:ext cx="2993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  <a:ea typeface="+mn-ea"/>
              </a:rPr>
              <a:t>BUS CONTENTION, 33% / 66% </a:t>
            </a:r>
            <a:endParaRPr lang="en-US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cxnSp>
        <p:nvCxnSpPr>
          <p:cNvPr id="88" name="Straight Arrow Connector 87"/>
          <p:cNvCxnSpPr/>
          <p:nvPr/>
        </p:nvCxnSpPr>
        <p:spPr>
          <a:xfrm>
            <a:off x="1182224" y="5275798"/>
            <a:ext cx="1454069" cy="1225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1796588" y="4918716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  <a:ea typeface="+mn-ea"/>
              </a:rPr>
              <a:t>9</a:t>
            </a:r>
            <a:endParaRPr lang="en-US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cxnSp>
        <p:nvCxnSpPr>
          <p:cNvPr id="90" name="Straight Connector 89"/>
          <p:cNvCxnSpPr/>
          <p:nvPr/>
        </p:nvCxnSpPr>
        <p:spPr>
          <a:xfrm rot="5400000">
            <a:off x="2337033" y="5813544"/>
            <a:ext cx="304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rot="5400000">
            <a:off x="3654882" y="5809144"/>
            <a:ext cx="304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 rot="5400000" flipH="1" flipV="1">
            <a:off x="2296551" y="4534694"/>
            <a:ext cx="38258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3" name="Group 38"/>
          <p:cNvGrpSpPr/>
          <p:nvPr/>
        </p:nvGrpSpPr>
        <p:grpSpPr>
          <a:xfrm>
            <a:off x="2375927" y="4500473"/>
            <a:ext cx="228600" cy="176164"/>
            <a:chOff x="6400800" y="3974862"/>
            <a:chExt cx="228600" cy="176164"/>
          </a:xfrm>
        </p:grpSpPr>
        <p:cxnSp>
          <p:nvCxnSpPr>
            <p:cNvPr id="94" name="Straight Connector 93"/>
            <p:cNvCxnSpPr/>
            <p:nvPr/>
          </p:nvCxnSpPr>
          <p:spPr>
            <a:xfrm>
              <a:off x="6400800" y="3974862"/>
              <a:ext cx="228600" cy="176164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flipV="1">
              <a:off x="6400800" y="3974862"/>
              <a:ext cx="228600" cy="176164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66" name="Straight Arrow Connector 65"/>
          <p:cNvCxnSpPr/>
          <p:nvPr/>
        </p:nvCxnSpPr>
        <p:spPr>
          <a:xfrm rot="5400000" flipH="1" flipV="1">
            <a:off x="3617576" y="5449094"/>
            <a:ext cx="38258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6315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600" dirty="0" smtClean="0"/>
              <a:t>Topic Today: Heterogeneous </a:t>
            </a:r>
            <a:r>
              <a:rPr lang="en-CA" sz="3600" dirty="0"/>
              <a:t>S</a:t>
            </a:r>
            <a:r>
              <a:rPr lang="en-CA" sz="3600" dirty="0" smtClean="0"/>
              <a:t>ystems </a:t>
            </a:r>
            <a:endParaRPr lang="en-C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004" y="956930"/>
            <a:ext cx="8565158" cy="5514754"/>
          </a:xfrm>
        </p:spPr>
        <p:txBody>
          <a:bodyPr/>
          <a:lstStyle/>
          <a:p>
            <a:r>
              <a:rPr lang="en-CA" dirty="0" smtClean="0"/>
              <a:t>Modern </a:t>
            </a:r>
            <a:r>
              <a:rPr lang="en-CA" dirty="0" err="1" smtClean="0"/>
              <a:t>SoC</a:t>
            </a:r>
            <a:r>
              <a:rPr lang="en-CA" dirty="0" smtClean="0"/>
              <a:t> devices are highly heterogeneous systems  - use the best type of </a:t>
            </a:r>
            <a:r>
              <a:rPr lang="en-CA" u="sng" dirty="0" smtClean="0"/>
              <a:t>processing element</a:t>
            </a:r>
            <a:r>
              <a:rPr lang="en-CA" dirty="0" smtClean="0"/>
              <a:t> for each job</a:t>
            </a:r>
          </a:p>
          <a:p>
            <a:endParaRPr lang="en-CA" dirty="0" smtClean="0"/>
          </a:p>
          <a:p>
            <a:r>
              <a:rPr lang="en-CA" dirty="0" smtClean="0"/>
              <a:t>Good for CPS – processing                                       elements are often more                                          predictable than GP CPU!</a:t>
            </a:r>
          </a:p>
          <a:p>
            <a:pPr marL="0" indent="0">
              <a:buNone/>
            </a:pPr>
            <a:r>
              <a:rPr lang="en-CA" dirty="0" smtClean="0"/>
              <a:t> </a:t>
            </a:r>
          </a:p>
          <a:p>
            <a:endParaRPr lang="en-CA" sz="800" dirty="0" smtClean="0"/>
          </a:p>
          <a:p>
            <a:r>
              <a:rPr lang="en-CA" dirty="0" smtClean="0"/>
              <a:t>Challenge #1: schedule                                                       computation among all                                             processing units.                                                        </a:t>
            </a:r>
          </a:p>
          <a:p>
            <a:endParaRPr lang="en-CA" dirty="0" smtClean="0"/>
          </a:p>
          <a:p>
            <a:r>
              <a:rPr lang="en-CA" dirty="0" smtClean="0"/>
              <a:t>Challenge #2: I/O &amp; interconnects                                      as shared resources.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2</a:t>
            </a:fld>
            <a:endParaRPr lang="en-CA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707" y="2054128"/>
            <a:ext cx="3578769" cy="3272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04160" y="5340379"/>
            <a:ext cx="2351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NVIDIA </a:t>
            </a:r>
            <a:r>
              <a:rPr lang="en-US" b="1" dirty="0" err="1" smtClean="0"/>
              <a:t>Tegra</a:t>
            </a:r>
            <a:r>
              <a:rPr lang="en-US" b="1" dirty="0" smtClean="0"/>
              <a:t> 2 </a:t>
            </a:r>
            <a:r>
              <a:rPr lang="en-US" b="1" dirty="0" err="1" smtClean="0"/>
              <a:t>SoC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07661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Picture 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87" y="4092405"/>
            <a:ext cx="863600" cy="794003"/>
          </a:xfrm>
          <a:prstGeom prst="rect">
            <a:avLst/>
          </a:prstGeom>
        </p:spPr>
      </p:pic>
      <p:sp>
        <p:nvSpPr>
          <p:cNvPr id="95" name="Left-Right Arrow 94"/>
          <p:cNvSpPr/>
          <p:nvPr/>
        </p:nvSpPr>
        <p:spPr>
          <a:xfrm rot="16200000">
            <a:off x="7164963" y="5195995"/>
            <a:ext cx="1830958" cy="616079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3" name="Picture 9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1386" y="5562960"/>
            <a:ext cx="863600" cy="794003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4410" y="3109910"/>
            <a:ext cx="838200" cy="5930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Main Idea: Implicit Schedule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998003" y="3581400"/>
            <a:ext cx="3547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  <a:ea typeface="+mn-ea"/>
              </a:rPr>
              <a:t>IMPLICIT SCHEDULE ENFORCEMENT</a:t>
            </a:r>
            <a:endParaRPr lang="en-US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pic>
        <p:nvPicPr>
          <p:cNvPr id="47" name="Picture 1" descr="http://images10.newegg.com/NeweggImage/productimage/33-105-053-0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190149"/>
            <a:ext cx="998003" cy="748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Rectangle 48"/>
          <p:cNvSpPr/>
          <p:nvPr/>
        </p:nvSpPr>
        <p:spPr>
          <a:xfrm>
            <a:off x="152401" y="4140850"/>
            <a:ext cx="762000" cy="6858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54054" y="5219700"/>
            <a:ext cx="762000" cy="6858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2" name="Picture 1" descr="http://images10.newegg.com/NeweggImage/productimage/33-105-053-0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30886" y="4755533"/>
            <a:ext cx="998003" cy="748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Picture 2" descr="http://images10.newegg.com/NeweggImage/productimage/22-136-074-0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84941" y="3910232"/>
            <a:ext cx="794724" cy="675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" name="Rectangle 66"/>
          <p:cNvSpPr/>
          <p:nvPr/>
        </p:nvSpPr>
        <p:spPr>
          <a:xfrm>
            <a:off x="7663128" y="1644219"/>
            <a:ext cx="768479" cy="457200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1266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CPU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7626479" y="2482420"/>
            <a:ext cx="914401" cy="1066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" name="Left-Right Arrow 69"/>
          <p:cNvSpPr/>
          <p:nvPr/>
        </p:nvSpPr>
        <p:spPr>
          <a:xfrm>
            <a:off x="6746939" y="2422096"/>
            <a:ext cx="879539" cy="502443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5984940" y="2422096"/>
            <a:ext cx="762000" cy="48736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RAM</a:t>
            </a: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Left-Right Arrow 71"/>
          <p:cNvSpPr/>
          <p:nvPr/>
        </p:nvSpPr>
        <p:spPr>
          <a:xfrm>
            <a:off x="6746940" y="3038839"/>
            <a:ext cx="879539" cy="563562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5984940" y="3038839"/>
            <a:ext cx="762000" cy="6858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4" name="Up-Down Arrow 73"/>
          <p:cNvSpPr/>
          <p:nvPr/>
        </p:nvSpPr>
        <p:spPr>
          <a:xfrm>
            <a:off x="7784819" y="3572057"/>
            <a:ext cx="616079" cy="334962"/>
          </a:xfrm>
          <a:prstGeom prst="upDownArrow">
            <a:avLst>
              <a:gd name="adj1" fmla="val 50000"/>
              <a:gd name="adj2" fmla="val 2449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7626479" y="3900058"/>
            <a:ext cx="914401" cy="685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Left-Right Arrow 75"/>
          <p:cNvSpPr/>
          <p:nvPr/>
        </p:nvSpPr>
        <p:spPr>
          <a:xfrm>
            <a:off x="6746940" y="3900058"/>
            <a:ext cx="879539" cy="563562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5984940" y="3900056"/>
            <a:ext cx="762000" cy="6858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5984940" y="5606620"/>
            <a:ext cx="762000" cy="6858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5984940" y="4785084"/>
            <a:ext cx="762000" cy="6858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0" name="Up-Down Arrow 79"/>
          <p:cNvSpPr/>
          <p:nvPr/>
        </p:nvSpPr>
        <p:spPr>
          <a:xfrm>
            <a:off x="7772401" y="2116718"/>
            <a:ext cx="616078" cy="334962"/>
          </a:xfrm>
          <a:prstGeom prst="upDownArrow">
            <a:avLst>
              <a:gd name="adj1" fmla="val 50000"/>
              <a:gd name="adj2" fmla="val 2449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1" name="Left-Right Arrow 80"/>
          <p:cNvSpPr/>
          <p:nvPr/>
        </p:nvSpPr>
        <p:spPr>
          <a:xfrm>
            <a:off x="6779664" y="4853005"/>
            <a:ext cx="1145135" cy="484196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2" name="Left-Right Arrow 81"/>
          <p:cNvSpPr/>
          <p:nvPr/>
        </p:nvSpPr>
        <p:spPr>
          <a:xfrm>
            <a:off x="6782770" y="5696280"/>
            <a:ext cx="1145135" cy="484196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83" name="Straight Arrow Connector 82"/>
          <p:cNvCxnSpPr>
            <a:stCxn id="81" idx="3"/>
          </p:cNvCxnSpPr>
          <p:nvPr/>
        </p:nvCxnSpPr>
        <p:spPr>
          <a:xfrm rot="10800000" flipH="1" flipV="1">
            <a:off x="6779664" y="5095102"/>
            <a:ext cx="1297536" cy="827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rot="10800000" flipH="1" flipV="1">
            <a:off x="6782770" y="5941582"/>
            <a:ext cx="1297536" cy="827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 rot="10800000" flipH="1" flipV="1">
            <a:off x="6746939" y="4188982"/>
            <a:ext cx="1297536" cy="827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rot="10800000" flipH="1" flipV="1">
            <a:off x="6746938" y="3326716"/>
            <a:ext cx="1297536" cy="827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 rot="16200000" flipV="1">
            <a:off x="7747295" y="3001180"/>
            <a:ext cx="667628" cy="1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endCxn id="71" idx="3"/>
          </p:cNvCxnSpPr>
          <p:nvPr/>
        </p:nvCxnSpPr>
        <p:spPr>
          <a:xfrm rot="10800000">
            <a:off x="6746940" y="2665777"/>
            <a:ext cx="1334166" cy="1588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Oval 88"/>
          <p:cNvSpPr/>
          <p:nvPr/>
        </p:nvSpPr>
        <p:spPr>
          <a:xfrm>
            <a:off x="7780635" y="5209908"/>
            <a:ext cx="603660" cy="56356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90" name="Straight Arrow Connector 89"/>
          <p:cNvCxnSpPr/>
          <p:nvPr/>
        </p:nvCxnSpPr>
        <p:spPr>
          <a:xfrm rot="5400000" flipH="1" flipV="1">
            <a:off x="7666131" y="3777915"/>
            <a:ext cx="822135" cy="1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 rot="16200000" flipV="1">
            <a:off x="7204812" y="5073561"/>
            <a:ext cx="1752600" cy="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200384" y="6515405"/>
            <a:ext cx="62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  <a:latin typeface="Calibri"/>
                <a:ea typeface="+mn-ea"/>
              </a:rPr>
              <a:t>5/19</a:t>
            </a:r>
            <a:endParaRPr lang="en-US" dirty="0">
              <a:solidFill>
                <a:prstClr val="white"/>
              </a:solidFill>
              <a:latin typeface="Calibri"/>
              <a:ea typeface="+mn-ea"/>
            </a:endParaRPr>
          </a:p>
        </p:txBody>
      </p:sp>
      <p:cxnSp>
        <p:nvCxnSpPr>
          <p:cNvPr id="68" name="Straight Connector 67"/>
          <p:cNvCxnSpPr/>
          <p:nvPr/>
        </p:nvCxnSpPr>
        <p:spPr>
          <a:xfrm flipV="1">
            <a:off x="1166820" y="5636782"/>
            <a:ext cx="3024180" cy="2018"/>
          </a:xfrm>
          <a:prstGeom prst="line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 rot="5400000" flipH="1" flipV="1">
            <a:off x="975526" y="5449094"/>
            <a:ext cx="38258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rot="5400000">
            <a:off x="1016008" y="5792788"/>
            <a:ext cx="304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rot="5400000">
            <a:off x="2333857" y="5788388"/>
            <a:ext cx="304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1169996" y="4724400"/>
            <a:ext cx="3021004" cy="1588"/>
          </a:xfrm>
          <a:prstGeom prst="line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 rot="5400000" flipH="1" flipV="1">
            <a:off x="978702" y="4534694"/>
            <a:ext cx="38258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 rot="5400000" flipH="1" flipV="1">
            <a:off x="3614400" y="4534694"/>
            <a:ext cx="38258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1015196" y="5945982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  <a:ea typeface="+mn-ea"/>
              </a:rPr>
              <a:t>0</a:t>
            </a:r>
            <a:endParaRPr lang="en-US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2334633" y="5938651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  <a:ea typeface="+mn-ea"/>
              </a:rPr>
              <a:t>8</a:t>
            </a:r>
            <a:endParaRPr lang="en-US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3563649" y="5941582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  <a:ea typeface="+mn-ea"/>
              </a:rPr>
              <a:t>16</a:t>
            </a:r>
            <a:endParaRPr lang="en-US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4191000" y="4668339"/>
            <a:ext cx="318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i="1" dirty="0" err="1" smtClean="0">
                <a:solidFill>
                  <a:prstClr val="black"/>
                </a:solidFill>
                <a:latin typeface="Calibri"/>
                <a:ea typeface="+mn-ea"/>
              </a:rPr>
              <a:t>t</a:t>
            </a:r>
            <a:endParaRPr lang="en-US" i="1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4191000" y="5628643"/>
            <a:ext cx="318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i="1" dirty="0" err="1" smtClean="0">
                <a:solidFill>
                  <a:prstClr val="black"/>
                </a:solidFill>
                <a:latin typeface="Calibri"/>
                <a:ea typeface="+mn-ea"/>
              </a:rPr>
              <a:t>t</a:t>
            </a:r>
            <a:endParaRPr lang="en-US" i="1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1645758" y="5369880"/>
            <a:ext cx="839705" cy="258763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1266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13" name="Straight Connector 112"/>
          <p:cNvCxnSpPr/>
          <p:nvPr/>
        </p:nvCxnSpPr>
        <p:spPr>
          <a:xfrm rot="5400000">
            <a:off x="2337033" y="5813544"/>
            <a:ext cx="304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rot="5400000">
            <a:off x="3654882" y="5809144"/>
            <a:ext cx="304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 rot="5400000" flipH="1" flipV="1">
            <a:off x="2296551" y="4534694"/>
            <a:ext cx="38258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/>
          <p:nvPr/>
        </p:nvCxnSpPr>
        <p:spPr>
          <a:xfrm rot="5400000" flipH="1" flipV="1">
            <a:off x="978702" y="4534694"/>
            <a:ext cx="38258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1" name="Rectangle 120"/>
          <p:cNvSpPr/>
          <p:nvPr/>
        </p:nvSpPr>
        <p:spPr>
          <a:xfrm>
            <a:off x="1170790" y="4470496"/>
            <a:ext cx="474968" cy="256286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1266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22" name="Straight Arrow Connector 121"/>
          <p:cNvCxnSpPr/>
          <p:nvPr/>
        </p:nvCxnSpPr>
        <p:spPr>
          <a:xfrm>
            <a:off x="1180654" y="4340224"/>
            <a:ext cx="465104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>
            <a:off x="1247748" y="3974862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  <a:ea typeface="+mn-ea"/>
              </a:rPr>
              <a:t>3</a:t>
            </a:r>
            <a:endParaRPr lang="en-US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2490227" y="4470496"/>
            <a:ext cx="474968" cy="256286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1266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1027332" y="4946969"/>
            <a:ext cx="798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  <a:ea typeface="+mn-ea"/>
              </a:rPr>
              <a:t>BLOCK</a:t>
            </a:r>
            <a:endParaRPr lang="en-US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cxnSp>
        <p:nvCxnSpPr>
          <p:cNvPr id="127" name="Straight Arrow Connector 126"/>
          <p:cNvCxnSpPr>
            <a:endCxn id="109" idx="1"/>
          </p:cNvCxnSpPr>
          <p:nvPr/>
        </p:nvCxnSpPr>
        <p:spPr>
          <a:xfrm flipV="1">
            <a:off x="1180654" y="5499262"/>
            <a:ext cx="465104" cy="477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/>
          <p:nvPr/>
        </p:nvCxnSpPr>
        <p:spPr>
          <a:xfrm flipV="1">
            <a:off x="2487051" y="5494489"/>
            <a:ext cx="465104" cy="477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1" name="Rectangle 130"/>
          <p:cNvSpPr/>
          <p:nvPr/>
        </p:nvSpPr>
        <p:spPr>
          <a:xfrm>
            <a:off x="2968371" y="5380037"/>
            <a:ext cx="155829" cy="258763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1266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2338296" y="4946969"/>
            <a:ext cx="798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  <a:ea typeface="+mn-ea"/>
              </a:rPr>
              <a:t>BLOCK</a:t>
            </a:r>
            <a:endParaRPr lang="en-US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cxnSp>
        <p:nvCxnSpPr>
          <p:cNvPr id="65" name="Straight Arrow Connector 64"/>
          <p:cNvCxnSpPr/>
          <p:nvPr/>
        </p:nvCxnSpPr>
        <p:spPr>
          <a:xfrm rot="5400000" flipH="1" flipV="1">
            <a:off x="3617576" y="5449094"/>
            <a:ext cx="38258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Content Placeholder 2"/>
          <p:cNvSpPr>
            <a:spLocks noGrp="1"/>
          </p:cNvSpPr>
          <p:nvPr>
            <p:ph idx="1"/>
          </p:nvPr>
        </p:nvSpPr>
        <p:spPr>
          <a:xfrm>
            <a:off x="306628" y="1124469"/>
            <a:ext cx="5103572" cy="2331172"/>
          </a:xfrm>
        </p:spPr>
        <p:txBody>
          <a:bodyPr>
            <a:normAutofit/>
          </a:bodyPr>
          <a:lstStyle/>
          <a:p>
            <a:r>
              <a:rPr lang="en-US" sz="2200" dirty="0" smtClean="0"/>
              <a:t>Problem: COTS arbiters optimized for average case, not worst case.</a:t>
            </a:r>
          </a:p>
          <a:p>
            <a:endParaRPr lang="en-US" sz="2200" dirty="0" smtClean="0"/>
          </a:p>
          <a:p>
            <a:r>
              <a:rPr lang="en-US" sz="2200" dirty="0" smtClean="0"/>
              <a:t>Solution: do not rely on COTS arbiter, </a:t>
            </a:r>
            <a:r>
              <a:rPr lang="en-US" sz="2200" u="sng" dirty="0" smtClean="0"/>
              <a:t>enforce implicit schedule</a:t>
            </a:r>
            <a:r>
              <a:rPr lang="en-US" sz="2200" dirty="0" smtClean="0"/>
              <a:t>: high-level agreement among peripherals.</a:t>
            </a:r>
          </a:p>
        </p:txBody>
      </p:sp>
    </p:spTree>
    <p:extLst>
      <p:ext uri="{BB962C8B-B14F-4D97-AF65-F5344CB8AC3E}">
        <p14:creationId xmlns:p14="http://schemas.microsoft.com/office/powerpoint/2010/main" val="3883463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Left-Right Arrow 94"/>
          <p:cNvSpPr/>
          <p:nvPr/>
        </p:nvSpPr>
        <p:spPr>
          <a:xfrm rot="16200000">
            <a:off x="7164963" y="5195995"/>
            <a:ext cx="1830958" cy="616079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3" name="Picture 9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1386" y="5562960"/>
            <a:ext cx="863600" cy="794003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4410" y="3109910"/>
            <a:ext cx="838200" cy="5930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Main Idea: Implicit Schedule</a:t>
            </a:r>
            <a:endParaRPr lang="en-US" dirty="0"/>
          </a:p>
        </p:txBody>
      </p:sp>
      <p:pic>
        <p:nvPicPr>
          <p:cNvPr id="62" name="Picture 1" descr="http://images10.newegg.com/NeweggImage/productimage/33-105-053-0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30886" y="4755533"/>
            <a:ext cx="998003" cy="748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Picture 2" descr="http://images10.newegg.com/NeweggImage/productimage/22-136-074-0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84941" y="3910232"/>
            <a:ext cx="794724" cy="675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" name="Rectangle 66"/>
          <p:cNvSpPr/>
          <p:nvPr/>
        </p:nvSpPr>
        <p:spPr>
          <a:xfrm>
            <a:off x="7663128" y="1644219"/>
            <a:ext cx="768479" cy="457200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1266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CPU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7626479" y="2482420"/>
            <a:ext cx="914401" cy="1066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" name="Left-Right Arrow 69"/>
          <p:cNvSpPr/>
          <p:nvPr/>
        </p:nvSpPr>
        <p:spPr>
          <a:xfrm>
            <a:off x="6746939" y="2422096"/>
            <a:ext cx="879539" cy="502443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5984940" y="2422096"/>
            <a:ext cx="762000" cy="48736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RAM</a:t>
            </a: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Left-Right Arrow 71"/>
          <p:cNvSpPr/>
          <p:nvPr/>
        </p:nvSpPr>
        <p:spPr>
          <a:xfrm>
            <a:off x="6746940" y="3038839"/>
            <a:ext cx="879539" cy="563562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5984940" y="3038839"/>
            <a:ext cx="762000" cy="6858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4" name="Up-Down Arrow 73"/>
          <p:cNvSpPr/>
          <p:nvPr/>
        </p:nvSpPr>
        <p:spPr>
          <a:xfrm>
            <a:off x="7784819" y="3572057"/>
            <a:ext cx="616079" cy="334962"/>
          </a:xfrm>
          <a:prstGeom prst="upDownArrow">
            <a:avLst>
              <a:gd name="adj1" fmla="val 50000"/>
              <a:gd name="adj2" fmla="val 2449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7626479" y="3900058"/>
            <a:ext cx="914401" cy="685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Left-Right Arrow 75"/>
          <p:cNvSpPr/>
          <p:nvPr/>
        </p:nvSpPr>
        <p:spPr>
          <a:xfrm>
            <a:off x="6746940" y="3900058"/>
            <a:ext cx="879539" cy="563562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5984940" y="3900056"/>
            <a:ext cx="762000" cy="6858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5984940" y="5606620"/>
            <a:ext cx="762000" cy="6858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5984940" y="4785084"/>
            <a:ext cx="762000" cy="6858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0" name="Up-Down Arrow 79"/>
          <p:cNvSpPr/>
          <p:nvPr/>
        </p:nvSpPr>
        <p:spPr>
          <a:xfrm>
            <a:off x="7772401" y="2116718"/>
            <a:ext cx="616078" cy="334962"/>
          </a:xfrm>
          <a:prstGeom prst="upDownArrow">
            <a:avLst>
              <a:gd name="adj1" fmla="val 50000"/>
              <a:gd name="adj2" fmla="val 2449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1" name="Left-Right Arrow 80"/>
          <p:cNvSpPr/>
          <p:nvPr/>
        </p:nvSpPr>
        <p:spPr>
          <a:xfrm>
            <a:off x="6779664" y="4853005"/>
            <a:ext cx="1145135" cy="484196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2" name="Left-Right Arrow 81"/>
          <p:cNvSpPr/>
          <p:nvPr/>
        </p:nvSpPr>
        <p:spPr>
          <a:xfrm>
            <a:off x="6782770" y="5696280"/>
            <a:ext cx="1145135" cy="484196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83" name="Straight Arrow Connector 82"/>
          <p:cNvCxnSpPr>
            <a:stCxn id="81" idx="3"/>
          </p:cNvCxnSpPr>
          <p:nvPr/>
        </p:nvCxnSpPr>
        <p:spPr>
          <a:xfrm rot="10800000" flipH="1" flipV="1">
            <a:off x="6779664" y="5095102"/>
            <a:ext cx="1297536" cy="827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rot="10800000" flipH="1" flipV="1">
            <a:off x="6782770" y="5941582"/>
            <a:ext cx="1297536" cy="827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 rot="10800000" flipH="1" flipV="1">
            <a:off x="6746939" y="4188982"/>
            <a:ext cx="1297536" cy="827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rot="10800000" flipH="1" flipV="1">
            <a:off x="6746938" y="3326716"/>
            <a:ext cx="1297536" cy="827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 rot="16200000" flipV="1">
            <a:off x="7747295" y="3001180"/>
            <a:ext cx="667628" cy="1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endCxn id="71" idx="3"/>
          </p:cNvCxnSpPr>
          <p:nvPr/>
        </p:nvCxnSpPr>
        <p:spPr>
          <a:xfrm rot="10800000">
            <a:off x="6746940" y="2665777"/>
            <a:ext cx="1334166" cy="1588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Oval 88"/>
          <p:cNvSpPr/>
          <p:nvPr/>
        </p:nvSpPr>
        <p:spPr>
          <a:xfrm>
            <a:off x="7780635" y="5209908"/>
            <a:ext cx="603660" cy="56356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90" name="Straight Arrow Connector 89"/>
          <p:cNvCxnSpPr/>
          <p:nvPr/>
        </p:nvCxnSpPr>
        <p:spPr>
          <a:xfrm rot="5400000" flipH="1" flipV="1">
            <a:off x="7666131" y="3777915"/>
            <a:ext cx="822135" cy="1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 rot="16200000" flipV="1">
            <a:off x="7204812" y="5073561"/>
            <a:ext cx="1752600" cy="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200384" y="6515405"/>
            <a:ext cx="62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  <a:latin typeface="Calibri"/>
                <a:ea typeface="+mn-ea"/>
              </a:rPr>
              <a:t>5/19</a:t>
            </a:r>
            <a:endParaRPr lang="en-US" dirty="0">
              <a:solidFill>
                <a:prstClr val="white"/>
              </a:solidFill>
              <a:latin typeface="Calibri"/>
              <a:ea typeface="+mn-ea"/>
            </a:endParaRPr>
          </a:p>
        </p:txBody>
      </p:sp>
      <p:pic>
        <p:nvPicPr>
          <p:cNvPr id="98" name="Picture 9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87" y="4092405"/>
            <a:ext cx="863600" cy="794003"/>
          </a:xfrm>
          <a:prstGeom prst="rect">
            <a:avLst/>
          </a:prstGeom>
        </p:spPr>
      </p:pic>
      <p:sp>
        <p:nvSpPr>
          <p:cNvPr id="99" name="TextBox 98"/>
          <p:cNvSpPr txBox="1"/>
          <p:nvPr/>
        </p:nvSpPr>
        <p:spPr>
          <a:xfrm>
            <a:off x="998003" y="3581400"/>
            <a:ext cx="3547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  <a:ea typeface="+mn-ea"/>
              </a:rPr>
              <a:t>IMPLICIT SCHEDULE ENFORCEMENT</a:t>
            </a:r>
            <a:endParaRPr lang="en-US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pic>
        <p:nvPicPr>
          <p:cNvPr id="100" name="Picture 1" descr="http://images10.newegg.com/NeweggImage/productimage/33-105-053-0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190149"/>
            <a:ext cx="998003" cy="748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" name="Rectangle 100"/>
          <p:cNvSpPr/>
          <p:nvPr/>
        </p:nvSpPr>
        <p:spPr>
          <a:xfrm>
            <a:off x="152401" y="4140850"/>
            <a:ext cx="762000" cy="6858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154054" y="5219700"/>
            <a:ext cx="762000" cy="6858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03" name="Straight Connector 102"/>
          <p:cNvCxnSpPr/>
          <p:nvPr/>
        </p:nvCxnSpPr>
        <p:spPr>
          <a:xfrm flipV="1">
            <a:off x="1166820" y="5636782"/>
            <a:ext cx="3024180" cy="2018"/>
          </a:xfrm>
          <a:prstGeom prst="line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 rot="5400000" flipH="1" flipV="1">
            <a:off x="975526" y="5449094"/>
            <a:ext cx="38258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rot="5400000">
            <a:off x="1016008" y="5792788"/>
            <a:ext cx="304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rot="5400000">
            <a:off x="2333857" y="5788388"/>
            <a:ext cx="304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1169996" y="4724400"/>
            <a:ext cx="3021004" cy="1588"/>
          </a:xfrm>
          <a:prstGeom prst="line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 rot="5400000" flipH="1" flipV="1">
            <a:off x="978702" y="4534694"/>
            <a:ext cx="38258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 rot="5400000" flipH="1" flipV="1">
            <a:off x="3614400" y="4534694"/>
            <a:ext cx="38258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0" name="TextBox 109"/>
          <p:cNvSpPr txBox="1"/>
          <p:nvPr/>
        </p:nvSpPr>
        <p:spPr>
          <a:xfrm>
            <a:off x="1015196" y="5945982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  <a:ea typeface="+mn-ea"/>
              </a:rPr>
              <a:t>0</a:t>
            </a:r>
            <a:endParaRPr lang="en-US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2334633" y="5938651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  <a:ea typeface="+mn-ea"/>
              </a:rPr>
              <a:t>8</a:t>
            </a:r>
            <a:endParaRPr lang="en-US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3563649" y="5941582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  <a:ea typeface="+mn-ea"/>
              </a:rPr>
              <a:t>16</a:t>
            </a:r>
            <a:endParaRPr lang="en-US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4191000" y="4668339"/>
            <a:ext cx="318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i="1" dirty="0" err="1" smtClean="0">
                <a:solidFill>
                  <a:prstClr val="black"/>
                </a:solidFill>
                <a:latin typeface="Calibri"/>
                <a:ea typeface="+mn-ea"/>
              </a:rPr>
              <a:t>t</a:t>
            </a:r>
            <a:endParaRPr lang="en-US" i="1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4191000" y="5628643"/>
            <a:ext cx="318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i="1" dirty="0" err="1" smtClean="0">
                <a:solidFill>
                  <a:prstClr val="black"/>
                </a:solidFill>
                <a:latin typeface="Calibri"/>
                <a:ea typeface="+mn-ea"/>
              </a:rPr>
              <a:t>t</a:t>
            </a:r>
            <a:endParaRPr lang="en-US" i="1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1645758" y="5369880"/>
            <a:ext cx="839705" cy="258763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1266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16" name="Straight Connector 115"/>
          <p:cNvCxnSpPr/>
          <p:nvPr/>
        </p:nvCxnSpPr>
        <p:spPr>
          <a:xfrm rot="5400000">
            <a:off x="2337033" y="5813544"/>
            <a:ext cx="304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rot="5400000">
            <a:off x="3654882" y="5809144"/>
            <a:ext cx="304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/>
          <p:nvPr/>
        </p:nvCxnSpPr>
        <p:spPr>
          <a:xfrm rot="5400000" flipH="1" flipV="1">
            <a:off x="2296551" y="4534694"/>
            <a:ext cx="38258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/>
        </p:nvCxnSpPr>
        <p:spPr>
          <a:xfrm rot="5400000" flipH="1" flipV="1">
            <a:off x="978702" y="4534694"/>
            <a:ext cx="38258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0" name="Rectangle 119"/>
          <p:cNvSpPr/>
          <p:nvPr/>
        </p:nvSpPr>
        <p:spPr>
          <a:xfrm>
            <a:off x="1170790" y="4470496"/>
            <a:ext cx="474968" cy="256286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1266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21" name="Straight Arrow Connector 120"/>
          <p:cNvCxnSpPr/>
          <p:nvPr/>
        </p:nvCxnSpPr>
        <p:spPr>
          <a:xfrm>
            <a:off x="1180654" y="4340224"/>
            <a:ext cx="465104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2" name="TextBox 121"/>
          <p:cNvSpPr txBox="1"/>
          <p:nvPr/>
        </p:nvSpPr>
        <p:spPr>
          <a:xfrm>
            <a:off x="1247748" y="3974862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  <a:ea typeface="+mn-ea"/>
              </a:rPr>
              <a:t>3</a:t>
            </a:r>
            <a:endParaRPr lang="en-US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2490227" y="4470496"/>
            <a:ext cx="474968" cy="256286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1266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1027332" y="4946969"/>
            <a:ext cx="798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  <a:ea typeface="+mn-ea"/>
              </a:rPr>
              <a:t>BLOCK</a:t>
            </a:r>
            <a:endParaRPr lang="en-US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cxnSp>
        <p:nvCxnSpPr>
          <p:cNvPr id="125" name="Straight Arrow Connector 124"/>
          <p:cNvCxnSpPr>
            <a:endCxn id="115" idx="1"/>
          </p:cNvCxnSpPr>
          <p:nvPr/>
        </p:nvCxnSpPr>
        <p:spPr>
          <a:xfrm flipV="1">
            <a:off x="1180654" y="5499262"/>
            <a:ext cx="465104" cy="477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/>
          <p:nvPr/>
        </p:nvCxnSpPr>
        <p:spPr>
          <a:xfrm flipV="1">
            <a:off x="2487051" y="5494489"/>
            <a:ext cx="465104" cy="477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7" name="Rectangle 126"/>
          <p:cNvSpPr/>
          <p:nvPr/>
        </p:nvSpPr>
        <p:spPr>
          <a:xfrm>
            <a:off x="2968371" y="5380037"/>
            <a:ext cx="155829" cy="258763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1266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2338296" y="4946969"/>
            <a:ext cx="798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  <a:ea typeface="+mn-ea"/>
              </a:rPr>
              <a:t>BLOCK</a:t>
            </a:r>
            <a:endParaRPr lang="en-US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cxnSp>
        <p:nvCxnSpPr>
          <p:cNvPr id="66" name="Straight Arrow Connector 65"/>
          <p:cNvCxnSpPr/>
          <p:nvPr/>
        </p:nvCxnSpPr>
        <p:spPr>
          <a:xfrm rot="5400000" flipH="1" flipV="1">
            <a:off x="3617576" y="5449094"/>
            <a:ext cx="38258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6" name="Content Placeholder 2"/>
          <p:cNvSpPr>
            <a:spLocks noGrp="1"/>
          </p:cNvSpPr>
          <p:nvPr>
            <p:ph idx="1"/>
          </p:nvPr>
        </p:nvSpPr>
        <p:spPr>
          <a:xfrm>
            <a:off x="306628" y="1124469"/>
            <a:ext cx="5103572" cy="2331172"/>
          </a:xfrm>
        </p:spPr>
        <p:txBody>
          <a:bodyPr>
            <a:normAutofit/>
          </a:bodyPr>
          <a:lstStyle/>
          <a:p>
            <a:r>
              <a:rPr lang="en-US" sz="2200" dirty="0" smtClean="0"/>
              <a:t>Problem: COTS arbiters optimized for average case, not worst case.</a:t>
            </a:r>
          </a:p>
          <a:p>
            <a:endParaRPr lang="en-US" sz="2200" dirty="0" smtClean="0"/>
          </a:p>
          <a:p>
            <a:r>
              <a:rPr lang="en-US" sz="2200" dirty="0" smtClean="0"/>
              <a:t>Solution: do not rely on COTS arbiter, </a:t>
            </a:r>
            <a:r>
              <a:rPr lang="en-US" sz="2200" u="sng" dirty="0" smtClean="0"/>
              <a:t>enforce implicit schedule</a:t>
            </a:r>
            <a:r>
              <a:rPr lang="en-US" sz="2200" dirty="0" smtClean="0"/>
              <a:t>: high-level agreement among peripherals.</a:t>
            </a:r>
          </a:p>
        </p:txBody>
      </p:sp>
      <p:sp>
        <p:nvSpPr>
          <p:cNvPr id="68" name="Rectangle 67"/>
          <p:cNvSpPr/>
          <p:nvPr/>
        </p:nvSpPr>
        <p:spPr>
          <a:xfrm>
            <a:off x="2537758" y="2209800"/>
            <a:ext cx="4244041" cy="2801515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prstClr val="white"/>
                </a:solidFill>
                <a:latin typeface="Calibri"/>
              </a:rPr>
              <a:t>CHALLENGE: How can we enforce the implicit schedule with minimal hardware modifications?</a:t>
            </a:r>
            <a:endParaRPr lang="en-US" sz="24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05782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3031" y="5372650"/>
            <a:ext cx="863600" cy="794003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6055" y="2919600"/>
            <a:ext cx="838200" cy="593089"/>
          </a:xfrm>
          <a:prstGeom prst="rect">
            <a:avLst/>
          </a:prstGeom>
        </p:spPr>
      </p:pic>
      <p:cxnSp>
        <p:nvCxnSpPr>
          <p:cNvPr id="49" name="Straight Arrow Connector 48"/>
          <p:cNvCxnSpPr/>
          <p:nvPr/>
        </p:nvCxnSpPr>
        <p:spPr>
          <a:xfrm rot="16200000" flipH="1">
            <a:off x="4022109" y="3670999"/>
            <a:ext cx="3226246" cy="1593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Real-Time I/O Management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2034"/>
            <a:ext cx="3886200" cy="5547366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 </a:t>
            </a:r>
            <a:r>
              <a:rPr lang="en-US" sz="2000" u="sng" dirty="0" smtClean="0"/>
              <a:t>Real-Time Bridge</a:t>
            </a:r>
            <a:r>
              <a:rPr lang="en-US" sz="2000" dirty="0" smtClean="0"/>
              <a:t> is interposed between each high-throughput peripheral and COTS bus.</a:t>
            </a:r>
          </a:p>
          <a:p>
            <a:endParaRPr lang="en-US" sz="2000" dirty="0" smtClean="0"/>
          </a:p>
          <a:p>
            <a:r>
              <a:rPr lang="en-US" sz="2000" dirty="0" smtClean="0"/>
              <a:t>The Real-Time Bridge buffers incoming/outgoing data and delivers it predictably.</a:t>
            </a:r>
          </a:p>
          <a:p>
            <a:endParaRPr lang="en-US" sz="2000" dirty="0" smtClean="0"/>
          </a:p>
          <a:p>
            <a:r>
              <a:rPr lang="en-US" sz="2000" u="sng" dirty="0" smtClean="0"/>
              <a:t>Reservation Controller</a:t>
            </a:r>
            <a:r>
              <a:rPr lang="en-US" sz="2000" dirty="0" smtClean="0"/>
              <a:t> enforces global implicit schedule.</a:t>
            </a:r>
          </a:p>
          <a:p>
            <a:endParaRPr lang="en-US" sz="2000" dirty="0" smtClean="0"/>
          </a:p>
          <a:p>
            <a:r>
              <a:rPr lang="en-US" sz="2000" dirty="0" smtClean="0"/>
              <a:t>Assumption: all flows share main memory… </a:t>
            </a:r>
          </a:p>
          <a:p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	… only one peripheral transmit at a time.</a:t>
            </a:r>
            <a:endParaRPr lang="en-US" sz="2000" b="1" dirty="0" smtClean="0"/>
          </a:p>
          <a:p>
            <a:endParaRPr lang="en-US" sz="2000" b="1" dirty="0"/>
          </a:p>
        </p:txBody>
      </p:sp>
      <p:pic>
        <p:nvPicPr>
          <p:cNvPr id="5" name="Picture 1" descr="http://images10.newegg.com/NeweggImage/productimage/33-105-053-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35476" y="4543583"/>
            <a:ext cx="998003" cy="748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images10.newegg.com/NeweggImage/productimage/22-136-074-0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89531" y="3698282"/>
            <a:ext cx="794724" cy="675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7630404" y="1432269"/>
            <a:ext cx="768479" cy="457200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1266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CPU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593755" y="2270470"/>
            <a:ext cx="914401" cy="1066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Calibri"/>
              </a:rPr>
              <a:t>North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Calibri"/>
              </a:rPr>
              <a:t>Bridge</a:t>
            </a:r>
            <a:endParaRPr lang="en-US" sz="20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" name="Left-Right Arrow 11"/>
          <p:cNvSpPr/>
          <p:nvPr/>
        </p:nvSpPr>
        <p:spPr>
          <a:xfrm>
            <a:off x="6714216" y="2826889"/>
            <a:ext cx="879539" cy="563562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err="1" smtClean="0">
                <a:solidFill>
                  <a:srgbClr val="000000"/>
                </a:solidFill>
                <a:latin typeface="Calibri"/>
              </a:rPr>
              <a:t>PCIe</a:t>
            </a: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689530" y="2826889"/>
            <a:ext cx="762000" cy="6858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Up-Down Arrow 13"/>
          <p:cNvSpPr/>
          <p:nvPr/>
        </p:nvSpPr>
        <p:spPr>
          <a:xfrm>
            <a:off x="7752095" y="3360107"/>
            <a:ext cx="616079" cy="334962"/>
          </a:xfrm>
          <a:prstGeom prst="upDownArrow">
            <a:avLst>
              <a:gd name="adj1" fmla="val 50000"/>
              <a:gd name="adj2" fmla="val 2449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593755" y="3688108"/>
            <a:ext cx="914401" cy="685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Calibri"/>
              </a:rPr>
              <a:t>South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Calibri"/>
              </a:rPr>
              <a:t>Bridge</a:t>
            </a:r>
            <a:endParaRPr lang="en-US" sz="20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Left-Right Arrow 15"/>
          <p:cNvSpPr/>
          <p:nvPr/>
        </p:nvSpPr>
        <p:spPr>
          <a:xfrm>
            <a:off x="6714216" y="3688108"/>
            <a:ext cx="879539" cy="563562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ATA</a:t>
            </a: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689530" y="3688106"/>
            <a:ext cx="762000" cy="6858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Left-Right Arrow 17"/>
          <p:cNvSpPr/>
          <p:nvPr/>
        </p:nvSpPr>
        <p:spPr>
          <a:xfrm rot="16200000">
            <a:off x="7132239" y="4984045"/>
            <a:ext cx="1830958" cy="616079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PCI-X</a:t>
            </a: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689530" y="5394670"/>
            <a:ext cx="762000" cy="6858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689530" y="4573134"/>
            <a:ext cx="762000" cy="6858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Up-Down Arrow 20"/>
          <p:cNvSpPr/>
          <p:nvPr/>
        </p:nvSpPr>
        <p:spPr>
          <a:xfrm>
            <a:off x="7739677" y="1904768"/>
            <a:ext cx="616078" cy="334962"/>
          </a:xfrm>
          <a:prstGeom prst="upDownArrow">
            <a:avLst>
              <a:gd name="adj1" fmla="val 50000"/>
              <a:gd name="adj2" fmla="val 2449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Left-Right Arrow 21"/>
          <p:cNvSpPr/>
          <p:nvPr/>
        </p:nvSpPr>
        <p:spPr>
          <a:xfrm>
            <a:off x="6746940" y="4641055"/>
            <a:ext cx="1145135" cy="484196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" name="Left-Right Arrow 22"/>
          <p:cNvSpPr/>
          <p:nvPr/>
        </p:nvSpPr>
        <p:spPr>
          <a:xfrm>
            <a:off x="6750046" y="5484330"/>
            <a:ext cx="1145135" cy="484196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4" name="Group 26"/>
          <p:cNvGrpSpPr/>
          <p:nvPr/>
        </p:nvGrpSpPr>
        <p:grpSpPr>
          <a:xfrm>
            <a:off x="5451530" y="2826889"/>
            <a:ext cx="1262685" cy="685800"/>
            <a:chOff x="5484254" y="3269457"/>
            <a:chExt cx="1262685" cy="685800"/>
          </a:xfrm>
        </p:grpSpPr>
        <p:sp>
          <p:nvSpPr>
            <p:cNvPr id="24" name="Rectangle 23"/>
            <p:cNvSpPr/>
            <p:nvPr/>
          </p:nvSpPr>
          <p:spPr>
            <a:xfrm>
              <a:off x="5874801" y="3269457"/>
              <a:ext cx="872138" cy="6858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accent6">
                    <a:lumMod val="40000"/>
                    <a:lumOff val="60000"/>
                  </a:schemeClr>
                </a:gs>
              </a:gsLst>
              <a:lin ang="12900000" scaled="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srgbClr val="000000"/>
                  </a:solidFill>
                  <a:latin typeface="Calibri"/>
                </a:rPr>
                <a:t>RT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srgbClr val="000000"/>
                  </a:solidFill>
                  <a:latin typeface="Calibri"/>
                </a:rPr>
                <a:t>Bridge</a:t>
              </a:r>
              <a:endParaRPr lang="en-US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6" name="Left-Right Arrow 25"/>
            <p:cNvSpPr/>
            <p:nvPr/>
          </p:nvSpPr>
          <p:spPr>
            <a:xfrm>
              <a:off x="5484254" y="3444876"/>
              <a:ext cx="390547" cy="334962"/>
            </a:xfrm>
            <a:prstGeom prst="leftRightArrow">
              <a:avLst>
                <a:gd name="adj1" fmla="val 50000"/>
                <a:gd name="adj2" fmla="val 26788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6" name="Group 36"/>
          <p:cNvGrpSpPr/>
          <p:nvPr/>
        </p:nvGrpSpPr>
        <p:grpSpPr>
          <a:xfrm>
            <a:off x="5451530" y="3688106"/>
            <a:ext cx="1262685" cy="685800"/>
            <a:chOff x="5484254" y="3269457"/>
            <a:chExt cx="1262685" cy="685800"/>
          </a:xfrm>
        </p:grpSpPr>
        <p:sp>
          <p:nvSpPr>
            <p:cNvPr id="38" name="Rectangle 37"/>
            <p:cNvSpPr/>
            <p:nvPr/>
          </p:nvSpPr>
          <p:spPr>
            <a:xfrm>
              <a:off x="5874801" y="3269457"/>
              <a:ext cx="872138" cy="6858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accent6">
                    <a:lumMod val="40000"/>
                    <a:lumOff val="60000"/>
                  </a:schemeClr>
                </a:gs>
              </a:gsLst>
              <a:lin ang="12900000" scaled="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srgbClr val="000000"/>
                  </a:solidFill>
                  <a:latin typeface="Calibri"/>
                </a:rPr>
                <a:t>RT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srgbClr val="000000"/>
                  </a:solidFill>
                  <a:latin typeface="Calibri"/>
                </a:rPr>
                <a:t>Bridge</a:t>
              </a:r>
              <a:endParaRPr lang="en-US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9" name="Left-Right Arrow 38"/>
            <p:cNvSpPr/>
            <p:nvPr/>
          </p:nvSpPr>
          <p:spPr>
            <a:xfrm>
              <a:off x="5484254" y="3444876"/>
              <a:ext cx="390547" cy="334962"/>
            </a:xfrm>
            <a:prstGeom prst="leftRightArrow">
              <a:avLst>
                <a:gd name="adj1" fmla="val 50000"/>
                <a:gd name="adj2" fmla="val 26788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10" name="Group 39"/>
          <p:cNvGrpSpPr/>
          <p:nvPr/>
        </p:nvGrpSpPr>
        <p:grpSpPr>
          <a:xfrm>
            <a:off x="5451531" y="4548532"/>
            <a:ext cx="1262685" cy="685800"/>
            <a:chOff x="5484254" y="3269457"/>
            <a:chExt cx="1262685" cy="685800"/>
          </a:xfrm>
        </p:grpSpPr>
        <p:sp>
          <p:nvSpPr>
            <p:cNvPr id="41" name="Rectangle 40"/>
            <p:cNvSpPr/>
            <p:nvPr/>
          </p:nvSpPr>
          <p:spPr>
            <a:xfrm>
              <a:off x="5874801" y="3269457"/>
              <a:ext cx="872138" cy="6858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accent6">
                    <a:lumMod val="40000"/>
                    <a:lumOff val="60000"/>
                  </a:schemeClr>
                </a:gs>
              </a:gsLst>
              <a:lin ang="12900000" scaled="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srgbClr val="000000"/>
                  </a:solidFill>
                  <a:latin typeface="Calibri"/>
                </a:rPr>
                <a:t>RT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srgbClr val="000000"/>
                  </a:solidFill>
                  <a:latin typeface="Calibri"/>
                </a:rPr>
                <a:t>Bridge</a:t>
              </a:r>
              <a:endParaRPr lang="en-US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42" name="Left-Right Arrow 41"/>
            <p:cNvSpPr/>
            <p:nvPr/>
          </p:nvSpPr>
          <p:spPr>
            <a:xfrm>
              <a:off x="5484254" y="3444876"/>
              <a:ext cx="390547" cy="334962"/>
            </a:xfrm>
            <a:prstGeom prst="leftRightArrow">
              <a:avLst>
                <a:gd name="adj1" fmla="val 50000"/>
                <a:gd name="adj2" fmla="val 26788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11" name="Group 42"/>
          <p:cNvGrpSpPr/>
          <p:nvPr/>
        </p:nvGrpSpPr>
        <p:grpSpPr>
          <a:xfrm>
            <a:off x="5451531" y="5394670"/>
            <a:ext cx="1262685" cy="685800"/>
            <a:chOff x="5484254" y="3269457"/>
            <a:chExt cx="1262685" cy="685800"/>
          </a:xfrm>
        </p:grpSpPr>
        <p:sp>
          <p:nvSpPr>
            <p:cNvPr id="44" name="Rectangle 43"/>
            <p:cNvSpPr/>
            <p:nvPr/>
          </p:nvSpPr>
          <p:spPr>
            <a:xfrm>
              <a:off x="5874801" y="3269457"/>
              <a:ext cx="872138" cy="6858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accent6">
                    <a:lumMod val="40000"/>
                    <a:lumOff val="60000"/>
                  </a:schemeClr>
                </a:gs>
              </a:gsLst>
              <a:lin ang="12900000" scaled="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srgbClr val="000000"/>
                  </a:solidFill>
                  <a:latin typeface="Calibri"/>
                </a:rPr>
                <a:t>RT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srgbClr val="000000"/>
                  </a:solidFill>
                  <a:latin typeface="Calibri"/>
                </a:rPr>
                <a:t>Bridge</a:t>
              </a:r>
              <a:endParaRPr lang="en-US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45" name="Left-Right Arrow 44"/>
            <p:cNvSpPr/>
            <p:nvPr/>
          </p:nvSpPr>
          <p:spPr>
            <a:xfrm>
              <a:off x="5484254" y="3444876"/>
              <a:ext cx="390547" cy="334962"/>
            </a:xfrm>
            <a:prstGeom prst="leftRightArrow">
              <a:avLst>
                <a:gd name="adj1" fmla="val 50000"/>
                <a:gd name="adj2" fmla="val 26788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47" name="Rectangle 46"/>
          <p:cNvSpPr/>
          <p:nvPr/>
        </p:nvSpPr>
        <p:spPr>
          <a:xfrm>
            <a:off x="4919843" y="1435760"/>
            <a:ext cx="1483392" cy="609600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1266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Reservation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Controller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5627267" y="2654386"/>
            <a:ext cx="214810" cy="172503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5627267" y="3515605"/>
            <a:ext cx="214810" cy="172503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5627267" y="4373906"/>
            <a:ext cx="214810" cy="172503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5627268" y="5234332"/>
            <a:ext cx="214810" cy="172503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Left-Right Arrow 59"/>
          <p:cNvSpPr/>
          <p:nvPr/>
        </p:nvSpPr>
        <p:spPr>
          <a:xfrm>
            <a:off x="6714215" y="2377627"/>
            <a:ext cx="879539" cy="334962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5952216" y="2210146"/>
            <a:ext cx="762000" cy="48736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RAM</a:t>
            </a: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Down Arrow 39"/>
          <p:cNvSpPr/>
          <p:nvPr/>
        </p:nvSpPr>
        <p:spPr>
          <a:xfrm>
            <a:off x="2019300" y="5484330"/>
            <a:ext cx="381000" cy="420721"/>
          </a:xfrm>
          <a:prstGeom prst="downArrow">
            <a:avLst/>
          </a:prstGeom>
          <a:gradFill>
            <a:gsLst>
              <a:gs pos="0">
                <a:srgbClr val="800000"/>
              </a:gs>
              <a:gs pos="100000">
                <a:schemeClr val="accent2">
                  <a:lumMod val="60000"/>
                  <a:lumOff val="40000"/>
                </a:schemeClr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00384" y="6515405"/>
            <a:ext cx="62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  <a:latin typeface="Calibri"/>
                <a:ea typeface="+mn-ea"/>
              </a:rPr>
              <a:t>6/19</a:t>
            </a:r>
            <a:endParaRPr lang="en-US" dirty="0">
              <a:solidFill>
                <a:prstClr val="white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3080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Reservation Controller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647" y="1221642"/>
            <a:ext cx="4739500" cy="4724400"/>
          </a:xfrm>
        </p:spPr>
        <p:txBody>
          <a:bodyPr>
            <a:normAutofit/>
          </a:bodyPr>
          <a:lstStyle/>
          <a:p>
            <a:r>
              <a:rPr lang="en-US" sz="2200" dirty="0" smtClean="0"/>
              <a:t>Reservation Controller receives </a:t>
            </a:r>
            <a:r>
              <a:rPr lang="en-US" sz="2200" i="1" dirty="0" err="1" smtClean="0"/>
              <a:t>data_rdy</a:t>
            </a:r>
            <a:r>
              <a:rPr lang="en-US" sz="2200" i="1" baseline="-25000" dirty="0" err="1" smtClean="0"/>
              <a:t>i</a:t>
            </a:r>
            <a:r>
              <a:rPr lang="en-US" sz="2200" dirty="0" smtClean="0"/>
              <a:t> information from Real-Time Bridges and outputs </a:t>
            </a:r>
            <a:r>
              <a:rPr lang="en-US" sz="2200" i="1" dirty="0" err="1" smtClean="0"/>
              <a:t>block</a:t>
            </a:r>
            <a:r>
              <a:rPr lang="en-US" sz="2200" i="1" baseline="-25000" dirty="0" err="1" smtClean="0"/>
              <a:t>i</a:t>
            </a:r>
            <a:r>
              <a:rPr lang="en-US" sz="2200" dirty="0" smtClean="0"/>
              <a:t> signals.</a:t>
            </a:r>
          </a:p>
          <a:p>
            <a:endParaRPr lang="en-US" sz="2200" dirty="0" smtClean="0"/>
          </a:p>
          <a:p>
            <a:r>
              <a:rPr lang="en-US" sz="2200" dirty="0" smtClean="0"/>
              <a:t>Since only one peripheral is allowed to transmit at a time, I/O flow scheduling is equivalent to </a:t>
            </a:r>
            <a:r>
              <a:rPr lang="en-US" sz="2200" dirty="0" err="1" smtClean="0"/>
              <a:t>monoprocessor</a:t>
            </a:r>
            <a:r>
              <a:rPr lang="en-US" sz="2200" dirty="0" smtClean="0"/>
              <a:t> scheduling!</a:t>
            </a:r>
          </a:p>
          <a:p>
            <a:endParaRPr lang="en-US" sz="2200" dirty="0" smtClean="0"/>
          </a:p>
          <a:p>
            <a:r>
              <a:rPr lang="en-US" sz="2200" dirty="0" smtClean="0"/>
              <a:t>Question: can any </a:t>
            </a:r>
            <a:r>
              <a:rPr lang="en-US" sz="2200" dirty="0" err="1" smtClean="0"/>
              <a:t>monoprocessor</a:t>
            </a:r>
            <a:r>
              <a:rPr lang="en-US" sz="2200" dirty="0" smtClean="0"/>
              <a:t> scheduling algorithm be implemented?</a:t>
            </a:r>
          </a:p>
          <a:p>
            <a:endParaRPr lang="en-US" sz="20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5433047" y="1801362"/>
            <a:ext cx="1485747" cy="3805356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Reservation Controller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rot="10800000">
            <a:off x="6918795" y="2101518"/>
            <a:ext cx="1447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147395" y="1737395"/>
            <a:ext cx="10434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i="1" dirty="0" smtClean="0">
                <a:solidFill>
                  <a:prstClr val="black"/>
                </a:solidFill>
                <a:latin typeface="Calibri"/>
                <a:ea typeface="+mn-ea"/>
              </a:rPr>
              <a:t>data_rdy</a:t>
            </a:r>
            <a:r>
              <a:rPr lang="en-US" sz="1600" i="1" baseline="-25000" dirty="0" smtClean="0">
                <a:solidFill>
                  <a:prstClr val="black"/>
                </a:solidFill>
                <a:latin typeface="Calibri"/>
                <a:ea typeface="+mn-ea"/>
              </a:rPr>
              <a:t>1</a:t>
            </a:r>
            <a:endParaRPr lang="en-US" sz="1600" i="1" baseline="-250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rot="10800000">
            <a:off x="6918795" y="2467229"/>
            <a:ext cx="1447800" cy="1588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147395" y="2103106"/>
            <a:ext cx="7277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i="1" dirty="0" smtClean="0">
                <a:solidFill>
                  <a:prstClr val="black"/>
                </a:solidFill>
                <a:latin typeface="Calibri"/>
                <a:ea typeface="+mn-ea"/>
              </a:rPr>
              <a:t>block</a:t>
            </a:r>
            <a:r>
              <a:rPr lang="en-US" sz="1600" i="1" baseline="-25000" dirty="0" smtClean="0">
                <a:solidFill>
                  <a:prstClr val="black"/>
                </a:solidFill>
                <a:latin typeface="Calibri"/>
                <a:ea typeface="+mn-ea"/>
              </a:rPr>
              <a:t>1</a:t>
            </a:r>
            <a:endParaRPr lang="en-US" sz="1600" i="1" baseline="-250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rot="10800000">
            <a:off x="6941644" y="2958183"/>
            <a:ext cx="1447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170244" y="2594060"/>
            <a:ext cx="10434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i="1" dirty="0" smtClean="0">
                <a:solidFill>
                  <a:prstClr val="black"/>
                </a:solidFill>
                <a:latin typeface="Calibri"/>
                <a:ea typeface="+mn-ea"/>
              </a:rPr>
              <a:t>data_rdy</a:t>
            </a:r>
            <a:r>
              <a:rPr lang="en-US" sz="1600" i="1" baseline="-25000" dirty="0" smtClean="0">
                <a:solidFill>
                  <a:prstClr val="black"/>
                </a:solidFill>
                <a:latin typeface="Calibri"/>
                <a:ea typeface="+mn-ea"/>
              </a:rPr>
              <a:t>2</a:t>
            </a:r>
            <a:endParaRPr lang="en-US" sz="1600" i="1" baseline="-250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rot="10800000">
            <a:off x="6941644" y="3323894"/>
            <a:ext cx="1447800" cy="1588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170244" y="2959771"/>
            <a:ext cx="7277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i="1" dirty="0" smtClean="0">
                <a:solidFill>
                  <a:prstClr val="black"/>
                </a:solidFill>
                <a:latin typeface="Calibri"/>
                <a:ea typeface="+mn-ea"/>
              </a:rPr>
              <a:t>block</a:t>
            </a:r>
            <a:r>
              <a:rPr lang="en-US" sz="1600" i="1" baseline="-25000" dirty="0" smtClean="0">
                <a:solidFill>
                  <a:prstClr val="black"/>
                </a:solidFill>
                <a:latin typeface="Calibri"/>
                <a:ea typeface="+mn-ea"/>
              </a:rPr>
              <a:t>2</a:t>
            </a:r>
            <a:endParaRPr lang="en-US" sz="1600" i="1" baseline="-250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8" name="TextBox 17"/>
          <p:cNvSpPr txBox="1"/>
          <p:nvPr/>
        </p:nvSpPr>
        <p:spPr>
          <a:xfrm rot="16200000">
            <a:off x="7328736" y="3672776"/>
            <a:ext cx="463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  <a:ea typeface="+mn-ea"/>
              </a:rPr>
              <a:t>. . .</a:t>
            </a:r>
            <a:endParaRPr lang="en-US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rot="10800000">
            <a:off x="6941643" y="4453491"/>
            <a:ext cx="1447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170243" y="4089368"/>
            <a:ext cx="10327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i="1" dirty="0" err="1" smtClean="0">
                <a:solidFill>
                  <a:prstClr val="black"/>
                </a:solidFill>
                <a:latin typeface="Calibri"/>
                <a:ea typeface="+mn-ea"/>
              </a:rPr>
              <a:t>data_rdy</a:t>
            </a:r>
            <a:r>
              <a:rPr lang="en-US" sz="1600" i="1" baseline="-25000" dirty="0" err="1" smtClean="0">
                <a:solidFill>
                  <a:prstClr val="black"/>
                </a:solidFill>
                <a:latin typeface="Calibri"/>
                <a:ea typeface="+mn-ea"/>
              </a:rPr>
              <a:t>i</a:t>
            </a:r>
            <a:endParaRPr lang="en-US" sz="1600" i="1" baseline="-250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rot="10800000">
            <a:off x="6941643" y="4819202"/>
            <a:ext cx="1447800" cy="1588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170243" y="4455079"/>
            <a:ext cx="7170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i="1" dirty="0" err="1" smtClean="0">
                <a:solidFill>
                  <a:prstClr val="black"/>
                </a:solidFill>
                <a:latin typeface="Calibri"/>
                <a:ea typeface="+mn-ea"/>
              </a:rPr>
              <a:t>block</a:t>
            </a:r>
            <a:r>
              <a:rPr lang="en-US" sz="1600" i="1" baseline="-25000" dirty="0" err="1" smtClean="0">
                <a:solidFill>
                  <a:prstClr val="black"/>
                </a:solidFill>
                <a:latin typeface="Calibri"/>
                <a:ea typeface="+mn-ea"/>
              </a:rPr>
              <a:t>i</a:t>
            </a:r>
            <a:endParaRPr lang="en-US" sz="1600" i="1" baseline="-250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23" name="TextBox 22"/>
          <p:cNvSpPr txBox="1"/>
          <p:nvPr/>
        </p:nvSpPr>
        <p:spPr>
          <a:xfrm rot="16200000">
            <a:off x="7328737" y="5190126"/>
            <a:ext cx="463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  <a:ea typeface="+mn-ea"/>
              </a:rPr>
              <a:t>. . .</a:t>
            </a:r>
            <a:endParaRPr lang="en-US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00384" y="6515405"/>
            <a:ext cx="62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  <a:latin typeface="Calibri"/>
                <a:ea typeface="+mn-ea"/>
              </a:rPr>
              <a:t>9/19</a:t>
            </a:r>
            <a:endParaRPr lang="en-US" dirty="0">
              <a:solidFill>
                <a:prstClr val="white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87169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Scheduling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905" y="1189789"/>
            <a:ext cx="8229600" cy="216376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We consider a general framework composed of a </a:t>
            </a:r>
            <a:r>
              <a:rPr lang="en-US" sz="2000" u="sng" dirty="0" smtClean="0"/>
              <a:t>scheduler</a:t>
            </a:r>
            <a:r>
              <a:rPr lang="en-US" sz="2000" dirty="0" smtClean="0"/>
              <a:t> and multiple </a:t>
            </a:r>
            <a:r>
              <a:rPr lang="en-US" sz="2000" u="sng" dirty="0" smtClean="0"/>
              <a:t>scheduling servers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Each server computes scheduling parameters for a flow. The scheduler decides which server to execute.</a:t>
            </a:r>
          </a:p>
          <a:p>
            <a:r>
              <a:rPr lang="en-US" sz="2000" dirty="0" smtClean="0"/>
              <a:t>We show that we can implement the class of </a:t>
            </a:r>
            <a:r>
              <a:rPr lang="en-US" sz="2000" u="sng" dirty="0" smtClean="0"/>
              <a:t>active dynamic servers</a:t>
            </a:r>
            <a:r>
              <a:rPr lang="en-US" sz="2000" dirty="0" smtClean="0"/>
              <a:t>: server behavior depends only on task </a:t>
            </a:r>
            <a:r>
              <a:rPr lang="en-US" sz="2000" i="1" dirty="0" err="1" smtClean="0"/>
              <a:t>data_rdy</a:t>
            </a:r>
            <a:r>
              <a:rPr lang="en-US" sz="2000" dirty="0" smtClean="0"/>
              <a:t> information.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92407" y="3507919"/>
            <a:ext cx="2743200" cy="26860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prstClr val="black"/>
                </a:solidFill>
                <a:latin typeface="Calibri"/>
                <a:ea typeface="+mn-ea"/>
              </a:rPr>
              <a:t>      FP + Sporadic Server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2000" dirty="0" smtClean="0">
              <a:solidFill>
                <a:prstClr val="black"/>
              </a:solidFill>
              <a:latin typeface="Calibri"/>
              <a:ea typeface="+mn-ea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prstClr val="black"/>
                </a:solidFill>
                <a:latin typeface="Calibri"/>
                <a:ea typeface="+mn-ea"/>
              </a:rPr>
              <a:t>      EDF + Constant Bandwidth Server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2000" dirty="0" smtClean="0">
              <a:solidFill>
                <a:prstClr val="black"/>
              </a:solidFill>
              <a:latin typeface="Calibri"/>
              <a:ea typeface="+mn-ea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prstClr val="black"/>
                </a:solidFill>
                <a:latin typeface="Calibri"/>
                <a:ea typeface="+mn-ea"/>
              </a:rPr>
              <a:t>	EDF + Total Bandwidth Server</a:t>
            </a:r>
          </a:p>
        </p:txBody>
      </p:sp>
      <p:sp>
        <p:nvSpPr>
          <p:cNvPr id="5" name="Rectangle 4"/>
          <p:cNvSpPr/>
          <p:nvPr/>
        </p:nvSpPr>
        <p:spPr>
          <a:xfrm>
            <a:off x="3309668" y="3285618"/>
            <a:ext cx="4790901" cy="3205836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78061" y="3552660"/>
            <a:ext cx="975498" cy="71864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Calibri"/>
              </a:rPr>
              <a:t>Server</a:t>
            </a:r>
            <a:r>
              <a:rPr lang="en-US" sz="2000" baseline="-25000" dirty="0" smtClean="0">
                <a:solidFill>
                  <a:srgbClr val="000000"/>
                </a:solidFill>
                <a:latin typeface="Calibri"/>
              </a:rPr>
              <a:t>1</a:t>
            </a:r>
            <a:endParaRPr lang="en-US" sz="2000" baseline="-250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09882" y="3393656"/>
            <a:ext cx="2725869" cy="294539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Calibri"/>
              </a:rPr>
              <a:t>Scheduler (FP)</a:t>
            </a:r>
            <a:endParaRPr lang="en-US" sz="20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19670" y="3801590"/>
            <a:ext cx="1090504" cy="371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  <a:ea typeface="+mn-ea"/>
              </a:rPr>
              <a:t>READY</a:t>
            </a:r>
            <a:r>
              <a:rPr lang="en-US" baseline="-25000" dirty="0" smtClean="0">
                <a:solidFill>
                  <a:prstClr val="black"/>
                </a:solidFill>
                <a:latin typeface="Calibri"/>
                <a:ea typeface="+mn-ea"/>
              </a:rPr>
              <a:t>1</a:t>
            </a:r>
            <a:endParaRPr lang="en-US" baseline="-250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19670" y="3335735"/>
            <a:ext cx="918869" cy="371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  <a:ea typeface="+mn-ea"/>
              </a:rPr>
              <a:t>EXEC</a:t>
            </a:r>
            <a:r>
              <a:rPr lang="en-US" baseline="-25000" dirty="0" smtClean="0">
                <a:solidFill>
                  <a:prstClr val="black"/>
                </a:solidFill>
                <a:latin typeface="Calibri"/>
                <a:ea typeface="+mn-ea"/>
              </a:rPr>
              <a:t>1</a:t>
            </a:r>
            <a:endParaRPr lang="en-US" baseline="-250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09883" y="3704058"/>
            <a:ext cx="2194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i="1" dirty="0" smtClean="0">
                <a:solidFill>
                  <a:prstClr val="black"/>
                </a:solidFill>
                <a:latin typeface="Calibri"/>
                <a:ea typeface="+mn-ea"/>
              </a:rPr>
              <a:t>EXEC</a:t>
            </a:r>
            <a:r>
              <a:rPr lang="en-US" i="1" baseline="-25000" dirty="0" smtClean="0">
                <a:solidFill>
                  <a:prstClr val="black"/>
                </a:solidFill>
                <a:latin typeface="Calibri"/>
                <a:ea typeface="+mn-ea"/>
              </a:rPr>
              <a:t>1</a:t>
            </a:r>
            <a:r>
              <a:rPr lang="en-US" dirty="0" smtClean="0">
                <a:solidFill>
                  <a:prstClr val="black"/>
                </a:solidFill>
                <a:latin typeface="Calibri"/>
                <a:ea typeface="+mn-ea"/>
              </a:rPr>
              <a:t> = </a:t>
            </a:r>
            <a:r>
              <a:rPr lang="en-US" i="1" dirty="0" smtClean="0">
                <a:solidFill>
                  <a:prstClr val="black"/>
                </a:solidFill>
                <a:latin typeface="Calibri"/>
                <a:ea typeface="+mn-ea"/>
              </a:rPr>
              <a:t>READY</a:t>
            </a:r>
            <a:r>
              <a:rPr lang="en-US" i="1" baseline="-25000" dirty="0" smtClean="0">
                <a:solidFill>
                  <a:prstClr val="black"/>
                </a:solidFill>
                <a:latin typeface="Calibri"/>
                <a:ea typeface="+mn-ea"/>
              </a:rPr>
              <a:t>1</a:t>
            </a:r>
            <a:endParaRPr lang="en-US" i="1" baseline="-250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10620" y="4162845"/>
            <a:ext cx="2651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i="1" dirty="0" smtClean="0">
                <a:solidFill>
                  <a:prstClr val="black"/>
                </a:solidFill>
                <a:latin typeface="Calibri"/>
                <a:ea typeface="+mn-ea"/>
              </a:rPr>
              <a:t>EXEC</a:t>
            </a:r>
            <a:r>
              <a:rPr lang="en-US" i="1" baseline="-25000" dirty="0" smtClean="0">
                <a:solidFill>
                  <a:prstClr val="black"/>
                </a:solidFill>
                <a:latin typeface="Calibri"/>
                <a:ea typeface="+mn-ea"/>
              </a:rPr>
              <a:t>2</a:t>
            </a:r>
            <a:r>
              <a:rPr lang="en-US" dirty="0" smtClean="0">
                <a:solidFill>
                  <a:prstClr val="black"/>
                </a:solidFill>
                <a:latin typeface="Calibri"/>
                <a:ea typeface="+mn-ea"/>
              </a:rPr>
              <a:t> = </a:t>
            </a:r>
            <a:r>
              <a:rPr lang="en-US" i="1" dirty="0" smtClean="0">
                <a:solidFill>
                  <a:prstClr val="black"/>
                </a:solidFill>
                <a:latin typeface="Calibri"/>
                <a:ea typeface="+mn-ea"/>
              </a:rPr>
              <a:t>READY</a:t>
            </a:r>
            <a:r>
              <a:rPr lang="en-US" i="1" baseline="-25000" dirty="0" smtClean="0">
                <a:solidFill>
                  <a:prstClr val="black"/>
                </a:solidFill>
                <a:latin typeface="Calibri"/>
                <a:ea typeface="+mn-ea"/>
              </a:rPr>
              <a:t>2</a:t>
            </a:r>
            <a:r>
              <a:rPr lang="en-US" dirty="0" smtClean="0">
                <a:solidFill>
                  <a:prstClr val="black"/>
                </a:solidFill>
                <a:latin typeface="Calibri"/>
                <a:ea typeface="+mn-ea"/>
              </a:rPr>
              <a:t> and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  <a:ea typeface="+mn-ea"/>
              </a:rPr>
              <a:t>not </a:t>
            </a:r>
            <a:r>
              <a:rPr lang="en-US" i="1" dirty="0" smtClean="0">
                <a:solidFill>
                  <a:prstClr val="black"/>
                </a:solidFill>
                <a:latin typeface="Calibri"/>
                <a:ea typeface="+mn-ea"/>
              </a:rPr>
              <a:t>EXEC</a:t>
            </a:r>
            <a:r>
              <a:rPr lang="en-US" i="1" baseline="-25000" dirty="0" smtClean="0">
                <a:solidFill>
                  <a:prstClr val="black"/>
                </a:solidFill>
                <a:latin typeface="Calibri"/>
                <a:ea typeface="+mn-ea"/>
              </a:rPr>
              <a:t>1</a:t>
            </a:r>
            <a:endParaRPr lang="en-US" i="1" baseline="-250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09884" y="5283154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i="1" dirty="0" err="1" smtClean="0">
                <a:solidFill>
                  <a:prstClr val="black"/>
                </a:solidFill>
                <a:latin typeface="Calibri"/>
                <a:ea typeface="+mn-ea"/>
              </a:rPr>
              <a:t>EXEC</a:t>
            </a:r>
            <a:r>
              <a:rPr lang="en-US" i="1" baseline="-25000" dirty="0" err="1" smtClean="0">
                <a:solidFill>
                  <a:prstClr val="black"/>
                </a:solidFill>
                <a:latin typeface="Calibri"/>
                <a:ea typeface="+mn-ea"/>
              </a:rPr>
              <a:t>i</a:t>
            </a:r>
            <a:r>
              <a:rPr lang="en-US" dirty="0" smtClean="0">
                <a:solidFill>
                  <a:prstClr val="black"/>
                </a:solidFill>
                <a:latin typeface="Calibri"/>
                <a:ea typeface="+mn-ea"/>
              </a:rPr>
              <a:t> = </a:t>
            </a:r>
            <a:r>
              <a:rPr lang="en-US" i="1" dirty="0" err="1" smtClean="0">
                <a:solidFill>
                  <a:prstClr val="black"/>
                </a:solidFill>
                <a:latin typeface="Calibri"/>
                <a:ea typeface="+mn-ea"/>
              </a:rPr>
              <a:t>READY</a:t>
            </a:r>
            <a:r>
              <a:rPr lang="en-US" i="1" baseline="-25000" dirty="0" err="1" smtClean="0">
                <a:solidFill>
                  <a:prstClr val="black"/>
                </a:solidFill>
                <a:latin typeface="Calibri"/>
                <a:ea typeface="+mn-ea"/>
              </a:rPr>
              <a:t>i</a:t>
            </a:r>
            <a:r>
              <a:rPr lang="en-US" dirty="0" smtClean="0">
                <a:solidFill>
                  <a:prstClr val="black"/>
                </a:solidFill>
                <a:latin typeface="Calibri"/>
                <a:ea typeface="+mn-ea"/>
              </a:rPr>
              <a:t> and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  <a:ea typeface="+mn-ea"/>
              </a:rPr>
              <a:t>not </a:t>
            </a:r>
            <a:r>
              <a:rPr lang="en-US" i="1" dirty="0" smtClean="0">
                <a:solidFill>
                  <a:prstClr val="black"/>
                </a:solidFill>
                <a:latin typeface="Calibri"/>
                <a:ea typeface="+mn-ea"/>
              </a:rPr>
              <a:t>EXEC</a:t>
            </a:r>
            <a:r>
              <a:rPr lang="en-US" i="1" baseline="-25000" dirty="0" smtClean="0">
                <a:solidFill>
                  <a:prstClr val="black"/>
                </a:solidFill>
                <a:latin typeface="Calibri"/>
                <a:ea typeface="+mn-ea"/>
              </a:rPr>
              <a:t>1</a:t>
            </a:r>
            <a:r>
              <a:rPr lang="en-US" dirty="0" smtClean="0">
                <a:solidFill>
                  <a:prstClr val="black"/>
                </a:solidFill>
                <a:latin typeface="Calibri"/>
                <a:ea typeface="+mn-ea"/>
              </a:rPr>
              <a:t> … and not </a:t>
            </a:r>
            <a:r>
              <a:rPr lang="en-US" i="1" dirty="0" smtClean="0">
                <a:solidFill>
                  <a:prstClr val="black"/>
                </a:solidFill>
                <a:latin typeface="Calibri"/>
                <a:ea typeface="+mn-ea"/>
              </a:rPr>
              <a:t>EXEC</a:t>
            </a:r>
            <a:r>
              <a:rPr lang="en-US" i="1" baseline="-25000" dirty="0" smtClean="0">
                <a:solidFill>
                  <a:prstClr val="black"/>
                </a:solidFill>
                <a:latin typeface="Calibri"/>
                <a:ea typeface="+mn-ea"/>
              </a:rPr>
              <a:t>i-1</a:t>
            </a:r>
            <a:endParaRPr lang="en-US" i="1" baseline="-250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21" name="TextBox 20"/>
          <p:cNvSpPr txBox="1"/>
          <p:nvPr/>
        </p:nvSpPr>
        <p:spPr>
          <a:xfrm rot="16200000">
            <a:off x="4429424" y="4856435"/>
            <a:ext cx="463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  <a:ea typeface="+mn-ea"/>
              </a:rPr>
              <a:t>. . .</a:t>
            </a:r>
            <a:endParaRPr lang="en-US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22" name="TextBox 21"/>
          <p:cNvSpPr txBox="1"/>
          <p:nvPr/>
        </p:nvSpPr>
        <p:spPr>
          <a:xfrm rot="16200000">
            <a:off x="4429424" y="5883702"/>
            <a:ext cx="463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  <a:ea typeface="+mn-ea"/>
              </a:rPr>
              <a:t>. . .</a:t>
            </a:r>
            <a:endParaRPr lang="en-US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rot="10800000">
            <a:off x="6135755" y="4211980"/>
            <a:ext cx="902784" cy="15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6135752" y="3707670"/>
            <a:ext cx="90279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119670" y="4768126"/>
            <a:ext cx="1090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  <a:ea typeface="+mn-ea"/>
              </a:rPr>
              <a:t>READY</a:t>
            </a:r>
            <a:r>
              <a:rPr lang="en-US" baseline="-25000" dirty="0" smtClean="0">
                <a:solidFill>
                  <a:prstClr val="black"/>
                </a:solidFill>
                <a:latin typeface="Calibri"/>
                <a:ea typeface="+mn-ea"/>
              </a:rPr>
              <a:t>2</a:t>
            </a:r>
            <a:endParaRPr lang="en-US" baseline="-250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119673" y="4309339"/>
            <a:ext cx="918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  <a:ea typeface="+mn-ea"/>
              </a:rPr>
              <a:t>EXEC</a:t>
            </a:r>
            <a:r>
              <a:rPr lang="en-US" baseline="-25000" dirty="0" smtClean="0">
                <a:solidFill>
                  <a:prstClr val="black"/>
                </a:solidFill>
                <a:latin typeface="Calibri"/>
                <a:ea typeface="+mn-ea"/>
              </a:rPr>
              <a:t>2</a:t>
            </a:r>
            <a:endParaRPr lang="en-US" baseline="-250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6135752" y="4674205"/>
            <a:ext cx="902787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119670" y="5783579"/>
            <a:ext cx="1090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err="1" smtClean="0">
                <a:solidFill>
                  <a:prstClr val="black"/>
                </a:solidFill>
                <a:latin typeface="Calibri"/>
                <a:ea typeface="+mn-ea"/>
              </a:rPr>
              <a:t>READY</a:t>
            </a:r>
            <a:r>
              <a:rPr lang="en-US" baseline="-25000" dirty="0" err="1" smtClean="0">
                <a:solidFill>
                  <a:prstClr val="black"/>
                </a:solidFill>
                <a:latin typeface="Calibri"/>
                <a:ea typeface="+mn-ea"/>
              </a:rPr>
              <a:t>i</a:t>
            </a:r>
            <a:endParaRPr lang="en-US" baseline="-250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119673" y="5324792"/>
            <a:ext cx="918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err="1" smtClean="0">
                <a:solidFill>
                  <a:prstClr val="black"/>
                </a:solidFill>
                <a:latin typeface="Calibri"/>
                <a:ea typeface="+mn-ea"/>
              </a:rPr>
              <a:t>EXEC</a:t>
            </a:r>
            <a:r>
              <a:rPr lang="en-US" baseline="-25000" dirty="0" err="1" smtClean="0">
                <a:solidFill>
                  <a:prstClr val="black"/>
                </a:solidFill>
                <a:latin typeface="Calibri"/>
                <a:ea typeface="+mn-ea"/>
              </a:rPr>
              <a:t>i</a:t>
            </a:r>
            <a:endParaRPr lang="en-US" baseline="-250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rot="10800000">
            <a:off x="6135754" y="6193968"/>
            <a:ext cx="902789" cy="15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6135752" y="5677499"/>
            <a:ext cx="902787" cy="1215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 rot="16200000">
            <a:off x="7518550" y="5173644"/>
            <a:ext cx="463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  <a:ea typeface="+mn-ea"/>
              </a:rPr>
              <a:t>. . .</a:t>
            </a:r>
            <a:endParaRPr lang="en-US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43" name="TextBox 42"/>
          <p:cNvSpPr txBox="1"/>
          <p:nvPr/>
        </p:nvSpPr>
        <p:spPr>
          <a:xfrm rot="16200000">
            <a:off x="7518551" y="6154387"/>
            <a:ext cx="463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  <a:ea typeface="+mn-ea"/>
              </a:rPr>
              <a:t>. . .</a:t>
            </a:r>
            <a:endParaRPr lang="en-US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00384" y="6515405"/>
            <a:ext cx="741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  <a:latin typeface="Calibri"/>
                <a:ea typeface="+mn-ea"/>
              </a:rPr>
              <a:t>10/19</a:t>
            </a:r>
            <a:endParaRPr lang="en-US" dirty="0">
              <a:solidFill>
                <a:prstClr val="white"/>
              </a:solidFill>
              <a:latin typeface="Calibri"/>
              <a:ea typeface="+mn-ea"/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 rot="10800000">
            <a:off x="8053558" y="3732129"/>
            <a:ext cx="977794" cy="15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8100569" y="3395162"/>
            <a:ext cx="10434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i="1" dirty="0" smtClean="0">
                <a:solidFill>
                  <a:prstClr val="black"/>
                </a:solidFill>
                <a:latin typeface="Calibri"/>
                <a:ea typeface="+mn-ea"/>
              </a:rPr>
              <a:t>data_rdy</a:t>
            </a:r>
            <a:r>
              <a:rPr lang="en-US" sz="1600" i="1" baseline="-25000" dirty="0" smtClean="0">
                <a:solidFill>
                  <a:prstClr val="black"/>
                </a:solidFill>
                <a:latin typeface="Calibri"/>
                <a:ea typeface="+mn-ea"/>
              </a:rPr>
              <a:t>1</a:t>
            </a:r>
            <a:endParaRPr lang="en-US" sz="1600" i="1" baseline="-250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 rot="10800000">
            <a:off x="8053558" y="4097840"/>
            <a:ext cx="977794" cy="1589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8100569" y="3759285"/>
            <a:ext cx="7277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i="1" dirty="0" smtClean="0">
                <a:solidFill>
                  <a:prstClr val="black"/>
                </a:solidFill>
                <a:latin typeface="Calibri"/>
                <a:ea typeface="+mn-ea"/>
              </a:rPr>
              <a:t>block</a:t>
            </a:r>
            <a:r>
              <a:rPr lang="en-US" sz="1600" i="1" baseline="-25000" dirty="0" smtClean="0">
                <a:solidFill>
                  <a:prstClr val="black"/>
                </a:solidFill>
                <a:latin typeface="Calibri"/>
                <a:ea typeface="+mn-ea"/>
              </a:rPr>
              <a:t>1</a:t>
            </a:r>
            <a:endParaRPr lang="en-US" sz="1600" i="1" baseline="-250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 rot="10800000">
            <a:off x="8075014" y="4675793"/>
            <a:ext cx="956339" cy="28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8089880" y="4309339"/>
            <a:ext cx="10434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i="1" dirty="0" smtClean="0">
                <a:solidFill>
                  <a:prstClr val="black"/>
                </a:solidFill>
                <a:latin typeface="Calibri"/>
                <a:ea typeface="+mn-ea"/>
              </a:rPr>
              <a:t>data_rdy</a:t>
            </a:r>
            <a:r>
              <a:rPr lang="en-US" sz="1600" i="1" baseline="-25000" dirty="0" smtClean="0">
                <a:solidFill>
                  <a:prstClr val="black"/>
                </a:solidFill>
                <a:latin typeface="Calibri"/>
                <a:ea typeface="+mn-ea"/>
              </a:rPr>
              <a:t>2</a:t>
            </a:r>
            <a:endParaRPr lang="en-US" sz="1600" i="1" baseline="-250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cxnSp>
        <p:nvCxnSpPr>
          <p:cNvPr id="51" name="Straight Arrow Connector 50"/>
          <p:cNvCxnSpPr/>
          <p:nvPr/>
        </p:nvCxnSpPr>
        <p:spPr>
          <a:xfrm rot="10800000">
            <a:off x="8075014" y="5041505"/>
            <a:ext cx="956339" cy="1589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8089880" y="4675793"/>
            <a:ext cx="7277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i="1" dirty="0" smtClean="0">
                <a:solidFill>
                  <a:prstClr val="black"/>
                </a:solidFill>
                <a:latin typeface="Calibri"/>
                <a:ea typeface="+mn-ea"/>
              </a:rPr>
              <a:t>block</a:t>
            </a:r>
            <a:r>
              <a:rPr lang="en-US" sz="1600" i="1" baseline="-25000" dirty="0" smtClean="0">
                <a:solidFill>
                  <a:prstClr val="black"/>
                </a:solidFill>
                <a:latin typeface="Calibri"/>
                <a:ea typeface="+mn-ea"/>
              </a:rPr>
              <a:t>2</a:t>
            </a:r>
            <a:endParaRPr lang="en-US" sz="1600" i="1" baseline="-250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cxnSp>
        <p:nvCxnSpPr>
          <p:cNvPr id="54" name="Straight Arrow Connector 53"/>
          <p:cNvCxnSpPr/>
          <p:nvPr/>
        </p:nvCxnSpPr>
        <p:spPr>
          <a:xfrm rot="10800000" flipV="1">
            <a:off x="8075013" y="5759513"/>
            <a:ext cx="956340" cy="74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8100569" y="5420959"/>
            <a:ext cx="10327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i="1" dirty="0" err="1" smtClean="0">
                <a:solidFill>
                  <a:prstClr val="black"/>
                </a:solidFill>
                <a:latin typeface="Calibri"/>
                <a:ea typeface="+mn-ea"/>
              </a:rPr>
              <a:t>data_rdy</a:t>
            </a:r>
            <a:r>
              <a:rPr lang="en-US" sz="1600" i="1" baseline="-25000" dirty="0" err="1" smtClean="0">
                <a:solidFill>
                  <a:prstClr val="black"/>
                </a:solidFill>
                <a:latin typeface="Calibri"/>
                <a:ea typeface="+mn-ea"/>
              </a:rPr>
              <a:t>i</a:t>
            </a:r>
            <a:endParaRPr lang="en-US" sz="1600" i="1" baseline="-250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cxnSp>
        <p:nvCxnSpPr>
          <p:cNvPr id="56" name="Straight Arrow Connector 55"/>
          <p:cNvCxnSpPr/>
          <p:nvPr/>
        </p:nvCxnSpPr>
        <p:spPr>
          <a:xfrm rot="10800000">
            <a:off x="8075013" y="6132697"/>
            <a:ext cx="956340" cy="20215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8089880" y="5768574"/>
            <a:ext cx="7170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i="1" dirty="0" err="1" smtClean="0">
                <a:solidFill>
                  <a:prstClr val="black"/>
                </a:solidFill>
                <a:latin typeface="Calibri"/>
                <a:ea typeface="+mn-ea"/>
              </a:rPr>
              <a:t>block</a:t>
            </a:r>
            <a:r>
              <a:rPr lang="en-US" sz="1600" i="1" baseline="-25000" dirty="0" err="1" smtClean="0">
                <a:solidFill>
                  <a:prstClr val="black"/>
                </a:solidFill>
                <a:latin typeface="Calibri"/>
                <a:ea typeface="+mn-ea"/>
              </a:rPr>
              <a:t>i</a:t>
            </a:r>
            <a:endParaRPr lang="en-US" sz="1600" i="1" baseline="-250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cxnSp>
        <p:nvCxnSpPr>
          <p:cNvPr id="66" name="Straight Arrow Connector 65"/>
          <p:cNvCxnSpPr/>
          <p:nvPr/>
        </p:nvCxnSpPr>
        <p:spPr>
          <a:xfrm>
            <a:off x="6135751" y="5125590"/>
            <a:ext cx="902787" cy="1588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Rectangle 66"/>
          <p:cNvSpPr/>
          <p:nvPr/>
        </p:nvSpPr>
        <p:spPr>
          <a:xfrm>
            <a:off x="7078060" y="4535155"/>
            <a:ext cx="975498" cy="71864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Calibri"/>
              </a:rPr>
              <a:t>Server</a:t>
            </a:r>
            <a:r>
              <a:rPr lang="en-US" sz="2000" baseline="-25000" dirty="0" smtClean="0">
                <a:solidFill>
                  <a:srgbClr val="000000"/>
                </a:solidFill>
                <a:latin typeface="Calibri"/>
              </a:rPr>
              <a:t>2</a:t>
            </a:r>
            <a:endParaRPr lang="en-US" sz="2000" baseline="-250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7078061" y="5570162"/>
            <a:ext cx="975498" cy="71864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err="1" smtClean="0">
                <a:solidFill>
                  <a:srgbClr val="000000"/>
                </a:solidFill>
                <a:latin typeface="Calibri"/>
              </a:rPr>
              <a:t>Server</a:t>
            </a:r>
            <a:r>
              <a:rPr lang="en-US" sz="2000" baseline="-25000" dirty="0" err="1" smtClean="0">
                <a:solidFill>
                  <a:srgbClr val="000000"/>
                </a:solidFill>
                <a:latin typeface="Calibri"/>
              </a:rPr>
              <a:t>i</a:t>
            </a:r>
            <a:endParaRPr lang="en-US" sz="2000" baseline="-25000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737" y="3541949"/>
            <a:ext cx="438150" cy="380360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737" y="4478471"/>
            <a:ext cx="438150" cy="380360"/>
          </a:xfrm>
          <a:prstGeom prst="rect">
            <a:avLst/>
          </a:prstGeom>
        </p:spPr>
      </p:pic>
      <p:grpSp>
        <p:nvGrpSpPr>
          <p:cNvPr id="8" name="Group 59"/>
          <p:cNvGrpSpPr/>
          <p:nvPr/>
        </p:nvGrpSpPr>
        <p:grpSpPr>
          <a:xfrm>
            <a:off x="353531" y="5483560"/>
            <a:ext cx="281448" cy="310129"/>
            <a:chOff x="6400800" y="3974862"/>
            <a:chExt cx="228600" cy="176164"/>
          </a:xfrm>
        </p:grpSpPr>
        <p:cxnSp>
          <p:nvCxnSpPr>
            <p:cNvPr id="61" name="Straight Connector 60"/>
            <p:cNvCxnSpPr/>
            <p:nvPr/>
          </p:nvCxnSpPr>
          <p:spPr>
            <a:xfrm>
              <a:off x="6400800" y="3974862"/>
              <a:ext cx="228600" cy="176164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V="1">
              <a:off x="6400800" y="3974862"/>
              <a:ext cx="228600" cy="176164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48196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/>
          <p:cNvSpPr/>
          <p:nvPr/>
        </p:nvSpPr>
        <p:spPr>
          <a:xfrm>
            <a:off x="1683963" y="2995346"/>
            <a:ext cx="5334000" cy="2634141"/>
          </a:xfrm>
          <a:prstGeom prst="rect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Real-Time Bridge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 rot="5400000" flipH="1" flipV="1">
            <a:off x="3737364" y="4316578"/>
            <a:ext cx="1553389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839245" y="3128020"/>
            <a:ext cx="1244617" cy="838200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FPGA CPU</a:t>
            </a: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Left-Right Arrow 5"/>
          <p:cNvSpPr/>
          <p:nvPr/>
        </p:nvSpPr>
        <p:spPr>
          <a:xfrm>
            <a:off x="2473158" y="4073283"/>
            <a:ext cx="3775242" cy="486590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PLB</a:t>
            </a: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18858" y="3128020"/>
            <a:ext cx="1124742" cy="838200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Interrupt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Controller</a:t>
            </a: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37657" y="4760988"/>
            <a:ext cx="1217611" cy="762000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DMA Engine</a:t>
            </a: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57874" y="5798116"/>
            <a:ext cx="1391442" cy="517810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Local RAM</a:t>
            </a: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 rot="16200000">
            <a:off x="1702908" y="3912633"/>
            <a:ext cx="914400" cy="626100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PCI Bridge</a:t>
            </a: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4083862" y="5094860"/>
            <a:ext cx="430196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4514853" y="3540677"/>
            <a:ext cx="30400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10800000" flipV="1">
            <a:off x="4083862" y="3249906"/>
            <a:ext cx="752040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hape 38"/>
          <p:cNvCxnSpPr/>
          <p:nvPr/>
        </p:nvCxnSpPr>
        <p:spPr>
          <a:xfrm rot="10800000">
            <a:off x="2092158" y="4695362"/>
            <a:ext cx="762000" cy="411977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998064" y="5093652"/>
            <a:ext cx="8395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err="1" smtClean="0">
                <a:solidFill>
                  <a:prstClr val="black"/>
                </a:solidFill>
                <a:latin typeface="Calibri"/>
                <a:ea typeface="+mn-ea"/>
              </a:rPr>
              <a:t>IntMain</a:t>
            </a:r>
            <a:endParaRPr lang="en-US" sz="16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41" name="TextBox 40"/>
          <p:cNvSpPr txBox="1"/>
          <p:nvPr/>
        </p:nvSpPr>
        <p:spPr>
          <a:xfrm rot="16200000">
            <a:off x="3945050" y="3599206"/>
            <a:ext cx="8594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err="1" smtClean="0">
                <a:solidFill>
                  <a:prstClr val="black"/>
                </a:solidFill>
                <a:latin typeface="Calibri"/>
                <a:ea typeface="+mn-ea"/>
              </a:rPr>
              <a:t>IntFPGA</a:t>
            </a:r>
            <a:endParaRPr lang="en-US" sz="16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42" name="TextBox 41"/>
          <p:cNvSpPr txBox="1"/>
          <p:nvPr/>
        </p:nvSpPr>
        <p:spPr>
          <a:xfrm rot="16200000">
            <a:off x="2813959" y="5788858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  <a:ea typeface="+mn-ea"/>
              </a:rPr>
              <a:t>block</a:t>
            </a:r>
            <a:endParaRPr lang="en-US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 rot="5400000">
            <a:off x="2637652" y="5934131"/>
            <a:ext cx="762002" cy="1588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rot="5400000" flipH="1" flipV="1">
            <a:off x="3371057" y="5934925"/>
            <a:ext cx="762001" cy="1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 rot="16200000">
            <a:off x="3458985" y="5924321"/>
            <a:ext cx="9249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err="1" smtClean="0">
                <a:solidFill>
                  <a:prstClr val="black"/>
                </a:solidFill>
                <a:latin typeface="Calibri"/>
                <a:ea typeface="+mn-ea"/>
              </a:rPr>
              <a:t>data_rdy</a:t>
            </a:r>
            <a:endParaRPr lang="en-US" sz="16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50" name="Left-Right Arrow 49"/>
          <p:cNvSpPr/>
          <p:nvPr/>
        </p:nvSpPr>
        <p:spPr>
          <a:xfrm>
            <a:off x="208757" y="3843157"/>
            <a:ext cx="1638300" cy="1019990"/>
          </a:xfrm>
          <a:prstGeom prst="leftRightArrow">
            <a:avLst>
              <a:gd name="adj1" fmla="val 50000"/>
              <a:gd name="adj2" fmla="val 3348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System + PCI</a:t>
            </a: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513557" y="3002001"/>
            <a:ext cx="990600" cy="718146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Host CPU</a:t>
            </a: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513557" y="5107339"/>
            <a:ext cx="990600" cy="792641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Main Memory</a:t>
            </a: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" name="Up-Down Arrow 52"/>
          <p:cNvSpPr/>
          <p:nvPr/>
        </p:nvSpPr>
        <p:spPr>
          <a:xfrm>
            <a:off x="856457" y="3720146"/>
            <a:ext cx="304800" cy="348813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9" name="Left-Right Arrow 68"/>
          <p:cNvSpPr/>
          <p:nvPr/>
        </p:nvSpPr>
        <p:spPr>
          <a:xfrm>
            <a:off x="6876258" y="4073283"/>
            <a:ext cx="914400" cy="486590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PCI</a:t>
            </a: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7790658" y="3542266"/>
            <a:ext cx="1200150" cy="13692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Controlled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Peripheral</a:t>
            </a: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847057" y="3050336"/>
            <a:ext cx="7489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Calibri"/>
                <a:ea typeface="+mn-ea"/>
              </a:rPr>
              <a:t>FPGA</a:t>
            </a:r>
            <a:endParaRPr lang="en-US" sz="20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74" name="Content Placeholder 2"/>
          <p:cNvSpPr>
            <a:spLocks noGrp="1"/>
          </p:cNvSpPr>
          <p:nvPr>
            <p:ph idx="1"/>
          </p:nvPr>
        </p:nvSpPr>
        <p:spPr>
          <a:xfrm>
            <a:off x="208758" y="1219199"/>
            <a:ext cx="8782050" cy="1994851"/>
          </a:xfrm>
        </p:spPr>
        <p:txBody>
          <a:bodyPr>
            <a:normAutofit/>
          </a:bodyPr>
          <a:lstStyle/>
          <a:p>
            <a:r>
              <a:rPr lang="en-US" sz="2200" dirty="0" smtClean="0"/>
              <a:t>FPGA System-on-Chip design with CPU, external memory, and custom DMA Engine.</a:t>
            </a:r>
          </a:p>
          <a:p>
            <a:r>
              <a:rPr lang="en-US" sz="2200" dirty="0" smtClean="0"/>
              <a:t>Connected to main system and peripheral through available PCI/</a:t>
            </a:r>
            <a:r>
              <a:rPr lang="en-US" sz="2200" dirty="0" err="1" smtClean="0"/>
              <a:t>PCIe</a:t>
            </a:r>
            <a:r>
              <a:rPr lang="en-US" sz="2200" dirty="0" smtClean="0"/>
              <a:t> bridge modules. </a:t>
            </a:r>
          </a:p>
          <a:p>
            <a:endParaRPr lang="en-US" sz="2000" b="1" dirty="0"/>
          </a:p>
        </p:txBody>
      </p:sp>
      <p:sp>
        <p:nvSpPr>
          <p:cNvPr id="76" name="Rectangle 75"/>
          <p:cNvSpPr/>
          <p:nvPr/>
        </p:nvSpPr>
        <p:spPr>
          <a:xfrm>
            <a:off x="4732737" y="4743250"/>
            <a:ext cx="1210863" cy="761999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Memory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Controller</a:t>
            </a: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" name="Up-Down Arrow 43"/>
          <p:cNvSpPr/>
          <p:nvPr/>
        </p:nvSpPr>
        <p:spPr>
          <a:xfrm>
            <a:off x="856457" y="4632642"/>
            <a:ext cx="304800" cy="461010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5" name="Up-Down Arrow 54"/>
          <p:cNvSpPr/>
          <p:nvPr/>
        </p:nvSpPr>
        <p:spPr>
          <a:xfrm>
            <a:off x="3282115" y="3966220"/>
            <a:ext cx="315953" cy="252782"/>
          </a:xfrm>
          <a:prstGeom prst="upDownArrow">
            <a:avLst>
              <a:gd name="adj1" fmla="val 50000"/>
              <a:gd name="adj2" fmla="val 2445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6" name="Up-Down Arrow 55"/>
          <p:cNvSpPr/>
          <p:nvPr/>
        </p:nvSpPr>
        <p:spPr>
          <a:xfrm>
            <a:off x="3276538" y="4473611"/>
            <a:ext cx="315953" cy="252782"/>
          </a:xfrm>
          <a:prstGeom prst="upDownArrow">
            <a:avLst>
              <a:gd name="adj1" fmla="val 50000"/>
              <a:gd name="adj2" fmla="val 2445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7" name="Rectangle 56"/>
          <p:cNvSpPr/>
          <p:nvPr/>
        </p:nvSpPr>
        <p:spPr>
          <a:xfrm rot="16200000">
            <a:off x="6106008" y="3990737"/>
            <a:ext cx="914400" cy="626100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PCI Bridge</a:t>
            </a: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Up-Down Arrow 57"/>
          <p:cNvSpPr/>
          <p:nvPr/>
        </p:nvSpPr>
        <p:spPr>
          <a:xfrm>
            <a:off x="5178238" y="4465143"/>
            <a:ext cx="315953" cy="252782"/>
          </a:xfrm>
          <a:prstGeom prst="upDownArrow">
            <a:avLst>
              <a:gd name="adj1" fmla="val 50000"/>
              <a:gd name="adj2" fmla="val 2445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9" name="Up-Down Arrow 58"/>
          <p:cNvSpPr/>
          <p:nvPr/>
        </p:nvSpPr>
        <p:spPr>
          <a:xfrm>
            <a:off x="5172661" y="3966220"/>
            <a:ext cx="315953" cy="252782"/>
          </a:xfrm>
          <a:prstGeom prst="upDownArrow">
            <a:avLst>
              <a:gd name="adj1" fmla="val 50000"/>
              <a:gd name="adj2" fmla="val 2445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0" name="Up-Down Arrow 59"/>
          <p:cNvSpPr/>
          <p:nvPr/>
        </p:nvSpPr>
        <p:spPr>
          <a:xfrm>
            <a:off x="5178238" y="5522988"/>
            <a:ext cx="315953" cy="252782"/>
          </a:xfrm>
          <a:prstGeom prst="upDownArrow">
            <a:avLst>
              <a:gd name="adj1" fmla="val 50000"/>
              <a:gd name="adj2" fmla="val 2445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00384" y="6515405"/>
            <a:ext cx="62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  <a:latin typeface="Calibri"/>
                <a:ea typeface="+mn-ea"/>
              </a:rPr>
              <a:t>8/19</a:t>
            </a:r>
            <a:endParaRPr lang="en-US" dirty="0">
              <a:solidFill>
                <a:prstClr val="white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9630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Real-Time Bridge</a:t>
            </a:r>
            <a:endParaRPr lang="en-US" dirty="0"/>
          </a:p>
        </p:txBody>
      </p:sp>
      <p:sp>
        <p:nvSpPr>
          <p:cNvPr id="74" name="Content Placeholder 2"/>
          <p:cNvSpPr>
            <a:spLocks noGrp="1"/>
          </p:cNvSpPr>
          <p:nvPr>
            <p:ph idx="1"/>
          </p:nvPr>
        </p:nvSpPr>
        <p:spPr>
          <a:xfrm>
            <a:off x="208758" y="1219199"/>
            <a:ext cx="8782050" cy="1994851"/>
          </a:xfrm>
        </p:spPr>
        <p:txBody>
          <a:bodyPr>
            <a:normAutofit/>
          </a:bodyPr>
          <a:lstStyle/>
          <a:p>
            <a:r>
              <a:rPr lang="en-US" sz="2200" dirty="0" smtClean="0"/>
              <a:t>The controlled </a:t>
            </a:r>
            <a:r>
              <a:rPr lang="en-US" sz="2200" dirty="0"/>
              <a:t>p</a:t>
            </a:r>
            <a:r>
              <a:rPr lang="en-US" sz="2200" dirty="0" smtClean="0"/>
              <a:t>eripheral reads/writes to/from Local RAM instead of Main Memory (completely transparent to the peripheral).</a:t>
            </a:r>
          </a:p>
          <a:p>
            <a:r>
              <a:rPr lang="en-US" sz="2200" dirty="0" smtClean="0"/>
              <a:t>DMA Engine transfers data from/to Main Memory to/from Local RAM.</a:t>
            </a:r>
          </a:p>
          <a:p>
            <a:endParaRPr lang="en-US" sz="2200" dirty="0"/>
          </a:p>
        </p:txBody>
      </p:sp>
      <p:sp>
        <p:nvSpPr>
          <p:cNvPr id="44" name="Rectangle 43"/>
          <p:cNvSpPr/>
          <p:nvPr/>
        </p:nvSpPr>
        <p:spPr>
          <a:xfrm>
            <a:off x="1683963" y="2995346"/>
            <a:ext cx="5334000" cy="2634141"/>
          </a:xfrm>
          <a:prstGeom prst="rect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 rot="5400000" flipH="1" flipV="1">
            <a:off x="3737364" y="4316578"/>
            <a:ext cx="1553389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2839245" y="3128020"/>
            <a:ext cx="1244617" cy="838200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FPGA CPU</a:t>
            </a: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" name="Left-Right Arrow 47"/>
          <p:cNvSpPr/>
          <p:nvPr/>
        </p:nvSpPr>
        <p:spPr>
          <a:xfrm>
            <a:off x="2473158" y="4073283"/>
            <a:ext cx="3775242" cy="486590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PLB</a:t>
            </a: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4818858" y="3128020"/>
            <a:ext cx="1124742" cy="838200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Interrupt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Controller</a:t>
            </a: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2837657" y="4760988"/>
            <a:ext cx="1217611" cy="762000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DMA Engine</a:t>
            </a: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657874" y="5798116"/>
            <a:ext cx="1391442" cy="517810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Local RAM</a:t>
            </a: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Rectangle 57"/>
          <p:cNvSpPr/>
          <p:nvPr/>
        </p:nvSpPr>
        <p:spPr>
          <a:xfrm rot="16200000">
            <a:off x="1702908" y="3912633"/>
            <a:ext cx="914400" cy="626100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PCI Bridge</a:t>
            </a: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>
            <a:off x="4083862" y="5094860"/>
            <a:ext cx="430196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4514853" y="3540677"/>
            <a:ext cx="30400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rot="10800000" flipV="1">
            <a:off x="4083862" y="3249906"/>
            <a:ext cx="752040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hape 61"/>
          <p:cNvCxnSpPr/>
          <p:nvPr/>
        </p:nvCxnSpPr>
        <p:spPr>
          <a:xfrm rot="10800000">
            <a:off x="2092158" y="4695362"/>
            <a:ext cx="762000" cy="411977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1998064" y="5093652"/>
            <a:ext cx="8395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err="1" smtClean="0">
                <a:solidFill>
                  <a:prstClr val="black"/>
                </a:solidFill>
                <a:latin typeface="Calibri"/>
                <a:ea typeface="+mn-ea"/>
              </a:rPr>
              <a:t>IntMain</a:t>
            </a:r>
            <a:endParaRPr lang="en-US" sz="16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64" name="TextBox 63"/>
          <p:cNvSpPr txBox="1"/>
          <p:nvPr/>
        </p:nvSpPr>
        <p:spPr>
          <a:xfrm rot="16200000">
            <a:off x="3945050" y="3599206"/>
            <a:ext cx="8594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err="1" smtClean="0">
                <a:solidFill>
                  <a:prstClr val="black"/>
                </a:solidFill>
                <a:latin typeface="Calibri"/>
                <a:ea typeface="+mn-ea"/>
              </a:rPr>
              <a:t>IntFPGA</a:t>
            </a:r>
            <a:endParaRPr lang="en-US" sz="16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65" name="TextBox 64"/>
          <p:cNvSpPr txBox="1"/>
          <p:nvPr/>
        </p:nvSpPr>
        <p:spPr>
          <a:xfrm rot="16200000">
            <a:off x="2813959" y="5788858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  <a:ea typeface="+mn-ea"/>
              </a:rPr>
              <a:t>block</a:t>
            </a:r>
            <a:endParaRPr lang="en-US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cxnSp>
        <p:nvCxnSpPr>
          <p:cNvPr id="66" name="Straight Arrow Connector 65"/>
          <p:cNvCxnSpPr/>
          <p:nvPr/>
        </p:nvCxnSpPr>
        <p:spPr>
          <a:xfrm rot="5400000">
            <a:off x="2637652" y="5934131"/>
            <a:ext cx="762002" cy="1588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rot="5400000" flipH="1" flipV="1">
            <a:off x="3371057" y="5934925"/>
            <a:ext cx="762001" cy="1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 rot="16200000">
            <a:off x="3452109" y="5924321"/>
            <a:ext cx="9249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err="1" smtClean="0">
                <a:solidFill>
                  <a:prstClr val="black"/>
                </a:solidFill>
                <a:latin typeface="Calibri"/>
                <a:ea typeface="+mn-ea"/>
              </a:rPr>
              <a:t>data_rdy</a:t>
            </a:r>
            <a:endParaRPr lang="en-US" sz="16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73" name="Left-Right Arrow 72"/>
          <p:cNvSpPr/>
          <p:nvPr/>
        </p:nvSpPr>
        <p:spPr>
          <a:xfrm>
            <a:off x="208757" y="3843157"/>
            <a:ext cx="1638300" cy="1019990"/>
          </a:xfrm>
          <a:prstGeom prst="leftRightArrow">
            <a:avLst>
              <a:gd name="adj1" fmla="val 50000"/>
              <a:gd name="adj2" fmla="val 3348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System + PCI</a:t>
            </a: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513557" y="3002001"/>
            <a:ext cx="990600" cy="718146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Host CPU</a:t>
            </a: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513557" y="5107339"/>
            <a:ext cx="990600" cy="792641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Main Memory</a:t>
            </a: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Up-Down Arrow 78"/>
          <p:cNvSpPr/>
          <p:nvPr/>
        </p:nvSpPr>
        <p:spPr>
          <a:xfrm>
            <a:off x="856457" y="3720146"/>
            <a:ext cx="304800" cy="348813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0" name="Left-Right Arrow 79"/>
          <p:cNvSpPr/>
          <p:nvPr/>
        </p:nvSpPr>
        <p:spPr>
          <a:xfrm>
            <a:off x="6876258" y="4073283"/>
            <a:ext cx="914400" cy="486590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PCI</a:t>
            </a: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7790658" y="3542266"/>
            <a:ext cx="1200150" cy="13692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Controlled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Peripheral</a:t>
            </a: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847057" y="3050336"/>
            <a:ext cx="7489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Calibri"/>
                <a:ea typeface="+mn-ea"/>
              </a:rPr>
              <a:t>FPGA</a:t>
            </a:r>
            <a:endParaRPr lang="en-US" sz="20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4732737" y="4743250"/>
            <a:ext cx="1210863" cy="761999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Memory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Controller</a:t>
            </a: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4" name="Up-Down Arrow 83"/>
          <p:cNvSpPr/>
          <p:nvPr/>
        </p:nvSpPr>
        <p:spPr>
          <a:xfrm>
            <a:off x="856457" y="4632642"/>
            <a:ext cx="304800" cy="461010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5" name="Up-Down Arrow 84"/>
          <p:cNvSpPr/>
          <p:nvPr/>
        </p:nvSpPr>
        <p:spPr>
          <a:xfrm>
            <a:off x="3282115" y="3966220"/>
            <a:ext cx="315953" cy="252782"/>
          </a:xfrm>
          <a:prstGeom prst="upDownArrow">
            <a:avLst>
              <a:gd name="adj1" fmla="val 50000"/>
              <a:gd name="adj2" fmla="val 2445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6" name="Up-Down Arrow 85"/>
          <p:cNvSpPr/>
          <p:nvPr/>
        </p:nvSpPr>
        <p:spPr>
          <a:xfrm>
            <a:off x="3276538" y="4473611"/>
            <a:ext cx="315953" cy="252782"/>
          </a:xfrm>
          <a:prstGeom prst="upDownArrow">
            <a:avLst>
              <a:gd name="adj1" fmla="val 50000"/>
              <a:gd name="adj2" fmla="val 2445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7" name="Rectangle 86"/>
          <p:cNvSpPr/>
          <p:nvPr/>
        </p:nvSpPr>
        <p:spPr>
          <a:xfrm rot="16200000">
            <a:off x="6106008" y="3990737"/>
            <a:ext cx="914400" cy="626100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PCI Bridge</a:t>
            </a: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" name="Up-Down Arrow 87"/>
          <p:cNvSpPr/>
          <p:nvPr/>
        </p:nvSpPr>
        <p:spPr>
          <a:xfrm>
            <a:off x="5178238" y="4465143"/>
            <a:ext cx="315953" cy="252782"/>
          </a:xfrm>
          <a:prstGeom prst="upDownArrow">
            <a:avLst>
              <a:gd name="adj1" fmla="val 50000"/>
              <a:gd name="adj2" fmla="val 2445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9" name="Up-Down Arrow 88"/>
          <p:cNvSpPr/>
          <p:nvPr/>
        </p:nvSpPr>
        <p:spPr>
          <a:xfrm>
            <a:off x="5172661" y="3966220"/>
            <a:ext cx="315953" cy="252782"/>
          </a:xfrm>
          <a:prstGeom prst="upDownArrow">
            <a:avLst>
              <a:gd name="adj1" fmla="val 50000"/>
              <a:gd name="adj2" fmla="val 2445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0" name="Up-Down Arrow 89"/>
          <p:cNvSpPr/>
          <p:nvPr/>
        </p:nvSpPr>
        <p:spPr>
          <a:xfrm>
            <a:off x="5178238" y="5522988"/>
            <a:ext cx="315953" cy="252782"/>
          </a:xfrm>
          <a:prstGeom prst="upDownArrow">
            <a:avLst>
              <a:gd name="adj1" fmla="val 50000"/>
              <a:gd name="adj2" fmla="val 2445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00384" y="6515405"/>
            <a:ext cx="62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  <a:latin typeface="Calibri"/>
                <a:ea typeface="+mn-ea"/>
              </a:rPr>
              <a:t>8/19</a:t>
            </a:r>
            <a:endParaRPr lang="en-US" dirty="0">
              <a:solidFill>
                <a:prstClr val="white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97946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Real-Time Bridge</a:t>
            </a:r>
            <a:endParaRPr lang="en-US" dirty="0"/>
          </a:p>
        </p:txBody>
      </p:sp>
      <p:sp>
        <p:nvSpPr>
          <p:cNvPr id="74" name="Content Placeholder 2"/>
          <p:cNvSpPr>
            <a:spLocks noGrp="1"/>
          </p:cNvSpPr>
          <p:nvPr>
            <p:ph idx="1"/>
          </p:nvPr>
        </p:nvSpPr>
        <p:spPr>
          <a:xfrm>
            <a:off x="208758" y="1219199"/>
            <a:ext cx="8782050" cy="1994851"/>
          </a:xfrm>
        </p:spPr>
        <p:txBody>
          <a:bodyPr>
            <a:normAutofit/>
          </a:bodyPr>
          <a:lstStyle/>
          <a:p>
            <a:r>
              <a:rPr lang="en-US" sz="2200" dirty="0" smtClean="0"/>
              <a:t>DMA Engine connection to the Reservation Controller:</a:t>
            </a:r>
          </a:p>
          <a:p>
            <a:pPr lvl="1"/>
            <a:r>
              <a:rPr lang="en-US" sz="2200" i="1" dirty="0" err="1"/>
              <a:t>d</a:t>
            </a:r>
            <a:r>
              <a:rPr lang="en-US" sz="2200" i="1" dirty="0" err="1" smtClean="0"/>
              <a:t>ata_rdy</a:t>
            </a:r>
            <a:r>
              <a:rPr lang="en-US" sz="2200" dirty="0" smtClean="0"/>
              <a:t>: active if the peripheral has buffered data to transmit.</a:t>
            </a:r>
          </a:p>
          <a:p>
            <a:pPr lvl="1"/>
            <a:r>
              <a:rPr lang="en-US" sz="2200" i="1" dirty="0" smtClean="0"/>
              <a:t>block</a:t>
            </a:r>
            <a:r>
              <a:rPr lang="en-US" sz="2200" dirty="0" smtClean="0"/>
              <a:t>: used by reservation controller to control data transfers.</a:t>
            </a:r>
            <a:endParaRPr lang="en-US" sz="2200" i="1" dirty="0"/>
          </a:p>
        </p:txBody>
      </p:sp>
      <p:sp>
        <p:nvSpPr>
          <p:cNvPr id="44" name="Rectangle 43"/>
          <p:cNvSpPr/>
          <p:nvPr/>
        </p:nvSpPr>
        <p:spPr>
          <a:xfrm>
            <a:off x="1683963" y="2995346"/>
            <a:ext cx="5334000" cy="2634141"/>
          </a:xfrm>
          <a:prstGeom prst="rect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 rot="5400000" flipH="1" flipV="1">
            <a:off x="3737364" y="4316578"/>
            <a:ext cx="1553389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2839245" y="3128020"/>
            <a:ext cx="1244617" cy="838200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FPGA CPU</a:t>
            </a: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" name="Left-Right Arrow 47"/>
          <p:cNvSpPr/>
          <p:nvPr/>
        </p:nvSpPr>
        <p:spPr>
          <a:xfrm>
            <a:off x="2473158" y="4073283"/>
            <a:ext cx="3775242" cy="486590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PLB</a:t>
            </a: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4818858" y="3128020"/>
            <a:ext cx="1124742" cy="838200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Interrupt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Controller</a:t>
            </a: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2837657" y="4760988"/>
            <a:ext cx="1217611" cy="762000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DMA Engine</a:t>
            </a: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657874" y="5798116"/>
            <a:ext cx="1391442" cy="517810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Local RAM</a:t>
            </a: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Rectangle 57"/>
          <p:cNvSpPr/>
          <p:nvPr/>
        </p:nvSpPr>
        <p:spPr>
          <a:xfrm rot="16200000">
            <a:off x="1702908" y="3912633"/>
            <a:ext cx="914400" cy="626100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PCI Bridge</a:t>
            </a: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>
            <a:off x="4083862" y="5094860"/>
            <a:ext cx="430196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4514853" y="3540677"/>
            <a:ext cx="30400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rot="10800000" flipV="1">
            <a:off x="4083862" y="3249906"/>
            <a:ext cx="752040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hape 61"/>
          <p:cNvCxnSpPr/>
          <p:nvPr/>
        </p:nvCxnSpPr>
        <p:spPr>
          <a:xfrm rot="10800000">
            <a:off x="2092158" y="4695362"/>
            <a:ext cx="762000" cy="411977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1998064" y="5093652"/>
            <a:ext cx="8395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err="1" smtClean="0">
                <a:solidFill>
                  <a:prstClr val="black"/>
                </a:solidFill>
                <a:latin typeface="Calibri"/>
                <a:ea typeface="+mn-ea"/>
              </a:rPr>
              <a:t>IntMain</a:t>
            </a:r>
            <a:endParaRPr lang="en-US" sz="16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64" name="TextBox 63"/>
          <p:cNvSpPr txBox="1"/>
          <p:nvPr/>
        </p:nvSpPr>
        <p:spPr>
          <a:xfrm rot="16200000">
            <a:off x="3945050" y="3599206"/>
            <a:ext cx="8594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err="1" smtClean="0">
                <a:solidFill>
                  <a:prstClr val="black"/>
                </a:solidFill>
                <a:latin typeface="Calibri"/>
                <a:ea typeface="+mn-ea"/>
              </a:rPr>
              <a:t>IntFPGA</a:t>
            </a:r>
            <a:endParaRPr lang="en-US" sz="16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65" name="TextBox 64"/>
          <p:cNvSpPr txBox="1"/>
          <p:nvPr/>
        </p:nvSpPr>
        <p:spPr>
          <a:xfrm rot="16200000">
            <a:off x="2813959" y="5788858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  <a:ea typeface="+mn-ea"/>
              </a:rPr>
              <a:t>block</a:t>
            </a:r>
            <a:endParaRPr lang="en-US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cxnSp>
        <p:nvCxnSpPr>
          <p:cNvPr id="66" name="Straight Arrow Connector 65"/>
          <p:cNvCxnSpPr/>
          <p:nvPr/>
        </p:nvCxnSpPr>
        <p:spPr>
          <a:xfrm rot="5400000">
            <a:off x="2637652" y="5934131"/>
            <a:ext cx="762002" cy="1588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rot="5400000" flipH="1" flipV="1">
            <a:off x="3371057" y="5934925"/>
            <a:ext cx="762001" cy="1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 rot="16200000">
            <a:off x="3458985" y="5922686"/>
            <a:ext cx="9249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err="1" smtClean="0">
                <a:solidFill>
                  <a:prstClr val="black"/>
                </a:solidFill>
                <a:latin typeface="Calibri"/>
                <a:ea typeface="+mn-ea"/>
              </a:rPr>
              <a:t>data_rdy</a:t>
            </a:r>
            <a:endParaRPr lang="en-US" sz="16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73" name="Left-Right Arrow 72"/>
          <p:cNvSpPr/>
          <p:nvPr/>
        </p:nvSpPr>
        <p:spPr>
          <a:xfrm>
            <a:off x="208757" y="3843157"/>
            <a:ext cx="1638300" cy="1019990"/>
          </a:xfrm>
          <a:prstGeom prst="leftRightArrow">
            <a:avLst>
              <a:gd name="adj1" fmla="val 50000"/>
              <a:gd name="adj2" fmla="val 3348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System + PCI</a:t>
            </a: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513557" y="3002001"/>
            <a:ext cx="990600" cy="718146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Host CPU</a:t>
            </a: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513557" y="5107339"/>
            <a:ext cx="990600" cy="792641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Main Memory</a:t>
            </a: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Up-Down Arrow 78"/>
          <p:cNvSpPr/>
          <p:nvPr/>
        </p:nvSpPr>
        <p:spPr>
          <a:xfrm>
            <a:off x="856457" y="3720146"/>
            <a:ext cx="304800" cy="348813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0" name="Left-Right Arrow 79"/>
          <p:cNvSpPr/>
          <p:nvPr/>
        </p:nvSpPr>
        <p:spPr>
          <a:xfrm>
            <a:off x="6876258" y="4073283"/>
            <a:ext cx="914400" cy="486590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PCI</a:t>
            </a: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7790658" y="3542266"/>
            <a:ext cx="1200150" cy="13692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Controlled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Peripheral</a:t>
            </a: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847057" y="3050336"/>
            <a:ext cx="7489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Calibri"/>
                <a:ea typeface="+mn-ea"/>
              </a:rPr>
              <a:t>FPGA</a:t>
            </a:r>
            <a:endParaRPr lang="en-US" sz="20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4732737" y="4743250"/>
            <a:ext cx="1210863" cy="761999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Memory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Controller</a:t>
            </a: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4" name="Up-Down Arrow 83"/>
          <p:cNvSpPr/>
          <p:nvPr/>
        </p:nvSpPr>
        <p:spPr>
          <a:xfrm>
            <a:off x="856457" y="4632642"/>
            <a:ext cx="304800" cy="461010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5" name="Up-Down Arrow 84"/>
          <p:cNvSpPr/>
          <p:nvPr/>
        </p:nvSpPr>
        <p:spPr>
          <a:xfrm>
            <a:off x="3282115" y="3966220"/>
            <a:ext cx="315953" cy="252782"/>
          </a:xfrm>
          <a:prstGeom prst="upDownArrow">
            <a:avLst>
              <a:gd name="adj1" fmla="val 50000"/>
              <a:gd name="adj2" fmla="val 2445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6" name="Up-Down Arrow 85"/>
          <p:cNvSpPr/>
          <p:nvPr/>
        </p:nvSpPr>
        <p:spPr>
          <a:xfrm>
            <a:off x="3276538" y="4473611"/>
            <a:ext cx="315953" cy="252782"/>
          </a:xfrm>
          <a:prstGeom prst="upDownArrow">
            <a:avLst>
              <a:gd name="adj1" fmla="val 50000"/>
              <a:gd name="adj2" fmla="val 2445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7" name="Rectangle 86"/>
          <p:cNvSpPr/>
          <p:nvPr/>
        </p:nvSpPr>
        <p:spPr>
          <a:xfrm rot="16200000">
            <a:off x="6106008" y="3990737"/>
            <a:ext cx="914400" cy="626100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PCI Bridge</a:t>
            </a: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" name="Up-Down Arrow 87"/>
          <p:cNvSpPr/>
          <p:nvPr/>
        </p:nvSpPr>
        <p:spPr>
          <a:xfrm>
            <a:off x="5178238" y="4465143"/>
            <a:ext cx="315953" cy="252782"/>
          </a:xfrm>
          <a:prstGeom prst="upDownArrow">
            <a:avLst>
              <a:gd name="adj1" fmla="val 50000"/>
              <a:gd name="adj2" fmla="val 2445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9" name="Up-Down Arrow 88"/>
          <p:cNvSpPr/>
          <p:nvPr/>
        </p:nvSpPr>
        <p:spPr>
          <a:xfrm>
            <a:off x="5172661" y="3966220"/>
            <a:ext cx="315953" cy="252782"/>
          </a:xfrm>
          <a:prstGeom prst="upDownArrow">
            <a:avLst>
              <a:gd name="adj1" fmla="val 50000"/>
              <a:gd name="adj2" fmla="val 2445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0" name="Up-Down Arrow 89"/>
          <p:cNvSpPr/>
          <p:nvPr/>
        </p:nvSpPr>
        <p:spPr>
          <a:xfrm>
            <a:off x="5178238" y="5522988"/>
            <a:ext cx="315953" cy="252782"/>
          </a:xfrm>
          <a:prstGeom prst="upDownArrow">
            <a:avLst>
              <a:gd name="adj1" fmla="val 50000"/>
              <a:gd name="adj2" fmla="val 2445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00384" y="6515405"/>
            <a:ext cx="62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  <a:latin typeface="Calibri"/>
                <a:ea typeface="+mn-ea"/>
              </a:rPr>
              <a:t>8/19</a:t>
            </a:r>
            <a:endParaRPr lang="en-US" dirty="0">
              <a:solidFill>
                <a:prstClr val="white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51682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Download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674563" y="2097501"/>
            <a:ext cx="6012237" cy="4367393"/>
          </a:xfrm>
          <a:prstGeom prst="rect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rot="5400000" flipH="1" flipV="1">
            <a:off x="4727965" y="3418733"/>
            <a:ext cx="1553389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829846" y="2230175"/>
            <a:ext cx="1244617" cy="838200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FPGA CPU</a:t>
            </a: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Left-Right Arrow 6"/>
          <p:cNvSpPr/>
          <p:nvPr/>
        </p:nvSpPr>
        <p:spPr>
          <a:xfrm>
            <a:off x="3463759" y="3175438"/>
            <a:ext cx="3775242" cy="486590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PLB</a:t>
            </a: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09459" y="2230175"/>
            <a:ext cx="1124742" cy="838200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Interrupt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Controller</a:t>
            </a: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28258" y="3863143"/>
            <a:ext cx="1217611" cy="2485129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DMA Engine</a:t>
            </a: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48475" y="3828547"/>
            <a:ext cx="1391442" cy="2519725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Local RAM</a:t>
            </a: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Rectangle 10"/>
          <p:cNvSpPr/>
          <p:nvPr/>
        </p:nvSpPr>
        <p:spPr>
          <a:xfrm rot="16200000">
            <a:off x="2693509" y="3014788"/>
            <a:ext cx="914400" cy="626100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PCI Bridge</a:t>
            </a: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5074463" y="4197015"/>
            <a:ext cx="430196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505454" y="2642832"/>
            <a:ext cx="30400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 flipV="1">
            <a:off x="5074463" y="2352061"/>
            <a:ext cx="752040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hape 14"/>
          <p:cNvCxnSpPr/>
          <p:nvPr/>
        </p:nvCxnSpPr>
        <p:spPr>
          <a:xfrm rot="10800000">
            <a:off x="3082759" y="3797517"/>
            <a:ext cx="762000" cy="411977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988665" y="4195807"/>
            <a:ext cx="8395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err="1" smtClean="0">
                <a:solidFill>
                  <a:prstClr val="black"/>
                </a:solidFill>
                <a:latin typeface="Calibri"/>
                <a:ea typeface="+mn-ea"/>
              </a:rPr>
              <a:t>IntMain</a:t>
            </a:r>
            <a:endParaRPr lang="en-US" sz="16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7" name="TextBox 16"/>
          <p:cNvSpPr txBox="1"/>
          <p:nvPr/>
        </p:nvSpPr>
        <p:spPr>
          <a:xfrm rot="16200000">
            <a:off x="4935651" y="2701361"/>
            <a:ext cx="8594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err="1" smtClean="0">
                <a:solidFill>
                  <a:prstClr val="black"/>
                </a:solidFill>
                <a:latin typeface="Calibri"/>
                <a:ea typeface="+mn-ea"/>
              </a:rPr>
              <a:t>IntFPGA</a:t>
            </a:r>
            <a:endParaRPr lang="en-US" sz="16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22" name="Left-Right Arrow 21"/>
          <p:cNvSpPr/>
          <p:nvPr/>
        </p:nvSpPr>
        <p:spPr>
          <a:xfrm>
            <a:off x="762000" y="2945312"/>
            <a:ext cx="2075658" cy="1019990"/>
          </a:xfrm>
          <a:prstGeom prst="leftRightArrow">
            <a:avLst>
              <a:gd name="adj1" fmla="val 50000"/>
              <a:gd name="adj2" fmla="val 3348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System + PCI</a:t>
            </a: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354795" y="2097501"/>
            <a:ext cx="990600" cy="718146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Host CPU</a:t>
            </a: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19200" y="4085285"/>
            <a:ext cx="1275558" cy="226298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Main Memory</a:t>
            </a: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Up-Down Arrow 24"/>
          <p:cNvSpPr/>
          <p:nvPr/>
        </p:nvSpPr>
        <p:spPr>
          <a:xfrm>
            <a:off x="1697593" y="2830713"/>
            <a:ext cx="304800" cy="348813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239001" y="2644421"/>
            <a:ext cx="1200150" cy="13692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TEMAC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NIC</a:t>
            </a: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837658" y="2152491"/>
            <a:ext cx="7489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Calibri"/>
                <a:ea typeface="+mn-ea"/>
              </a:rPr>
              <a:t>FPGA</a:t>
            </a:r>
            <a:endParaRPr lang="en-US" sz="20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30" name="Up-Down Arrow 29"/>
          <p:cNvSpPr/>
          <p:nvPr/>
        </p:nvSpPr>
        <p:spPr>
          <a:xfrm>
            <a:off x="1694658" y="3734797"/>
            <a:ext cx="304800" cy="278842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1" name="Up-Down Arrow 30"/>
          <p:cNvSpPr/>
          <p:nvPr/>
        </p:nvSpPr>
        <p:spPr>
          <a:xfrm>
            <a:off x="4272716" y="3068375"/>
            <a:ext cx="315953" cy="252782"/>
          </a:xfrm>
          <a:prstGeom prst="upDownArrow">
            <a:avLst>
              <a:gd name="adj1" fmla="val 50000"/>
              <a:gd name="adj2" fmla="val 2445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2" name="Up-Down Arrow 31"/>
          <p:cNvSpPr/>
          <p:nvPr/>
        </p:nvSpPr>
        <p:spPr>
          <a:xfrm>
            <a:off x="4267139" y="3575766"/>
            <a:ext cx="315953" cy="252782"/>
          </a:xfrm>
          <a:prstGeom prst="upDownArrow">
            <a:avLst>
              <a:gd name="adj1" fmla="val 50000"/>
              <a:gd name="adj2" fmla="val 2445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4" name="Up-Down Arrow 33"/>
          <p:cNvSpPr/>
          <p:nvPr/>
        </p:nvSpPr>
        <p:spPr>
          <a:xfrm>
            <a:off x="6168839" y="3567298"/>
            <a:ext cx="315953" cy="252782"/>
          </a:xfrm>
          <a:prstGeom prst="upDownArrow">
            <a:avLst>
              <a:gd name="adj1" fmla="val 50000"/>
              <a:gd name="adj2" fmla="val 2445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5" name="Up-Down Arrow 34"/>
          <p:cNvSpPr/>
          <p:nvPr/>
        </p:nvSpPr>
        <p:spPr>
          <a:xfrm>
            <a:off x="6163262" y="3068375"/>
            <a:ext cx="315953" cy="252782"/>
          </a:xfrm>
          <a:prstGeom prst="upDownArrow">
            <a:avLst>
              <a:gd name="adj1" fmla="val 50000"/>
              <a:gd name="adj2" fmla="val 2445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940949" y="4526776"/>
            <a:ext cx="990600" cy="760455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000000"/>
                </a:solidFill>
                <a:latin typeface="Calibri"/>
                <a:ea typeface="ＭＳ Ｐゴシック" charset="-128"/>
                <a:cs typeface="ＭＳ Ｐゴシック" charset="-128"/>
              </a:rPr>
              <a:t>Source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000000"/>
                </a:solidFill>
                <a:latin typeface="Calibri"/>
                <a:ea typeface="ＭＳ Ｐゴシック" charset="-128"/>
                <a:cs typeface="ＭＳ Ｐゴシック" charset="-128"/>
              </a:rPr>
              <a:t>FIFO</a:t>
            </a:r>
            <a:endParaRPr lang="en-US" dirty="0">
              <a:solidFill>
                <a:srgbClr val="000000"/>
              </a:solidFill>
              <a:latin typeface="Calibri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940949" y="5515831"/>
            <a:ext cx="990600" cy="736861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 smtClean="0">
                <a:solidFill>
                  <a:srgbClr val="000000"/>
                </a:solidFill>
                <a:latin typeface="Calibri"/>
                <a:ea typeface="ＭＳ Ｐゴシック" charset="-128"/>
                <a:cs typeface="ＭＳ Ｐゴシック" charset="-128"/>
              </a:rPr>
              <a:t>Dest</a:t>
            </a:r>
            <a:endParaRPr lang="en-US" dirty="0" smtClean="0">
              <a:solidFill>
                <a:srgbClr val="000000"/>
              </a:solidFill>
              <a:latin typeface="Calibri"/>
              <a:ea typeface="ＭＳ Ｐゴシック" charset="-128"/>
              <a:cs typeface="ＭＳ Ｐゴシック" charset="-12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000000"/>
                </a:solidFill>
                <a:latin typeface="Calibri"/>
                <a:ea typeface="ＭＳ Ｐゴシック" charset="-128"/>
                <a:cs typeface="ＭＳ Ｐゴシック" charset="-128"/>
              </a:rPr>
              <a:t>FIFO</a:t>
            </a:r>
            <a:endParaRPr lang="en-US" dirty="0">
              <a:solidFill>
                <a:srgbClr val="000000"/>
              </a:solidFill>
              <a:latin typeface="Calibri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826503" y="6024092"/>
            <a:ext cx="990600" cy="2286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826503" y="4412476"/>
            <a:ext cx="990600" cy="2286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826503" y="5061284"/>
            <a:ext cx="990600" cy="2286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354795" y="6024092"/>
            <a:ext cx="990600" cy="2286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354795" y="4858302"/>
            <a:ext cx="990600" cy="2286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354795" y="5681192"/>
            <a:ext cx="990600" cy="2286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49" name="Elbow Connector 48"/>
          <p:cNvCxnSpPr/>
          <p:nvPr/>
        </p:nvCxnSpPr>
        <p:spPr>
          <a:xfrm rot="10800000">
            <a:off x="2345396" y="4858302"/>
            <a:ext cx="1595555" cy="70859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Elbow Connector 50"/>
          <p:cNvCxnSpPr>
            <a:stCxn id="38" idx="1"/>
          </p:cNvCxnSpPr>
          <p:nvPr/>
        </p:nvCxnSpPr>
        <p:spPr>
          <a:xfrm rot="10800000">
            <a:off x="2345397" y="5681192"/>
            <a:ext cx="1595552" cy="20307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Elbow Connector 52"/>
          <p:cNvCxnSpPr/>
          <p:nvPr/>
        </p:nvCxnSpPr>
        <p:spPr>
          <a:xfrm rot="10800000">
            <a:off x="2345399" y="6024093"/>
            <a:ext cx="1607013" cy="136252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Elbow Connector 54"/>
          <p:cNvCxnSpPr/>
          <p:nvPr/>
        </p:nvCxnSpPr>
        <p:spPr>
          <a:xfrm flipV="1">
            <a:off x="4939814" y="4412476"/>
            <a:ext cx="886689" cy="177148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Elbow Connector 57"/>
          <p:cNvCxnSpPr>
            <a:stCxn id="37" idx="3"/>
          </p:cNvCxnSpPr>
          <p:nvPr/>
        </p:nvCxnSpPr>
        <p:spPr>
          <a:xfrm>
            <a:off x="4931549" y="4907004"/>
            <a:ext cx="894954" cy="15428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Elbow Connector 59"/>
          <p:cNvCxnSpPr/>
          <p:nvPr/>
        </p:nvCxnSpPr>
        <p:spPr>
          <a:xfrm>
            <a:off x="4939816" y="5287233"/>
            <a:ext cx="886686" cy="736859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473869" y="1248676"/>
            <a:ext cx="8229600" cy="848825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FPGA/Host Driver maintains packet buffer lists with addresses in Source/Destination FIFO.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809451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Download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674563" y="2097501"/>
            <a:ext cx="6012237" cy="4367393"/>
          </a:xfrm>
          <a:prstGeom prst="rect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rot="5400000" flipH="1" flipV="1">
            <a:off x="4727965" y="3418733"/>
            <a:ext cx="1553389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829846" y="2230175"/>
            <a:ext cx="1244617" cy="838200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FPGA CPU</a:t>
            </a: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Left-Right Arrow 6"/>
          <p:cNvSpPr/>
          <p:nvPr/>
        </p:nvSpPr>
        <p:spPr>
          <a:xfrm>
            <a:off x="3463759" y="3175438"/>
            <a:ext cx="3775242" cy="486590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PLB</a:t>
            </a: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09459" y="2230175"/>
            <a:ext cx="1124742" cy="838200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Interrupt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Controller</a:t>
            </a: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28258" y="3863143"/>
            <a:ext cx="1217611" cy="2485129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DMA Engine</a:t>
            </a: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48475" y="3828547"/>
            <a:ext cx="1391442" cy="2519725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Local RAM</a:t>
            </a: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Rectangle 10"/>
          <p:cNvSpPr/>
          <p:nvPr/>
        </p:nvSpPr>
        <p:spPr>
          <a:xfrm rot="16200000">
            <a:off x="2693509" y="3014788"/>
            <a:ext cx="914400" cy="626100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PCI Bridge</a:t>
            </a: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5074463" y="4197015"/>
            <a:ext cx="430196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505454" y="2642832"/>
            <a:ext cx="30400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 flipV="1">
            <a:off x="5074463" y="2352061"/>
            <a:ext cx="752040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hape 14"/>
          <p:cNvCxnSpPr/>
          <p:nvPr/>
        </p:nvCxnSpPr>
        <p:spPr>
          <a:xfrm rot="10800000">
            <a:off x="3082759" y="3797517"/>
            <a:ext cx="762000" cy="411977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988665" y="4195807"/>
            <a:ext cx="8395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err="1" smtClean="0">
                <a:solidFill>
                  <a:prstClr val="black"/>
                </a:solidFill>
                <a:latin typeface="Calibri"/>
                <a:ea typeface="+mn-ea"/>
              </a:rPr>
              <a:t>IntMain</a:t>
            </a:r>
            <a:endParaRPr lang="en-US" sz="16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7" name="TextBox 16"/>
          <p:cNvSpPr txBox="1"/>
          <p:nvPr/>
        </p:nvSpPr>
        <p:spPr>
          <a:xfrm rot="16200000">
            <a:off x="4935651" y="2701361"/>
            <a:ext cx="8594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err="1" smtClean="0">
                <a:solidFill>
                  <a:prstClr val="black"/>
                </a:solidFill>
                <a:latin typeface="Calibri"/>
                <a:ea typeface="+mn-ea"/>
              </a:rPr>
              <a:t>IntFPGA</a:t>
            </a:r>
            <a:endParaRPr lang="en-US" sz="16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22" name="Left-Right Arrow 21"/>
          <p:cNvSpPr/>
          <p:nvPr/>
        </p:nvSpPr>
        <p:spPr>
          <a:xfrm>
            <a:off x="762000" y="2945312"/>
            <a:ext cx="2075658" cy="1019990"/>
          </a:xfrm>
          <a:prstGeom prst="leftRightArrow">
            <a:avLst>
              <a:gd name="adj1" fmla="val 50000"/>
              <a:gd name="adj2" fmla="val 3348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System + PCI</a:t>
            </a: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354795" y="2097501"/>
            <a:ext cx="990600" cy="718146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Host CPU</a:t>
            </a: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19200" y="4085285"/>
            <a:ext cx="1275558" cy="226298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Main Memory</a:t>
            </a: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Up-Down Arrow 24"/>
          <p:cNvSpPr/>
          <p:nvPr/>
        </p:nvSpPr>
        <p:spPr>
          <a:xfrm>
            <a:off x="1697593" y="2830713"/>
            <a:ext cx="304800" cy="348813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239001" y="2644421"/>
            <a:ext cx="1200150" cy="13692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TEMAC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NIC</a:t>
            </a: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837658" y="2152491"/>
            <a:ext cx="7489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Calibri"/>
                <a:ea typeface="+mn-ea"/>
              </a:rPr>
              <a:t>FPGA</a:t>
            </a:r>
            <a:endParaRPr lang="en-US" sz="20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30" name="Up-Down Arrow 29"/>
          <p:cNvSpPr/>
          <p:nvPr/>
        </p:nvSpPr>
        <p:spPr>
          <a:xfrm>
            <a:off x="1694658" y="3734797"/>
            <a:ext cx="304800" cy="278842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1" name="Up-Down Arrow 30"/>
          <p:cNvSpPr/>
          <p:nvPr/>
        </p:nvSpPr>
        <p:spPr>
          <a:xfrm>
            <a:off x="4272716" y="3068375"/>
            <a:ext cx="315953" cy="252782"/>
          </a:xfrm>
          <a:prstGeom prst="upDownArrow">
            <a:avLst>
              <a:gd name="adj1" fmla="val 50000"/>
              <a:gd name="adj2" fmla="val 2445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2" name="Up-Down Arrow 31"/>
          <p:cNvSpPr/>
          <p:nvPr/>
        </p:nvSpPr>
        <p:spPr>
          <a:xfrm>
            <a:off x="4267139" y="3575766"/>
            <a:ext cx="315953" cy="252782"/>
          </a:xfrm>
          <a:prstGeom prst="upDownArrow">
            <a:avLst>
              <a:gd name="adj1" fmla="val 50000"/>
              <a:gd name="adj2" fmla="val 2445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4" name="Up-Down Arrow 33"/>
          <p:cNvSpPr/>
          <p:nvPr/>
        </p:nvSpPr>
        <p:spPr>
          <a:xfrm>
            <a:off x="6168839" y="3567298"/>
            <a:ext cx="315953" cy="252782"/>
          </a:xfrm>
          <a:prstGeom prst="upDownArrow">
            <a:avLst>
              <a:gd name="adj1" fmla="val 50000"/>
              <a:gd name="adj2" fmla="val 2445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5" name="Up-Down Arrow 34"/>
          <p:cNvSpPr/>
          <p:nvPr/>
        </p:nvSpPr>
        <p:spPr>
          <a:xfrm>
            <a:off x="6163262" y="3068375"/>
            <a:ext cx="315953" cy="252782"/>
          </a:xfrm>
          <a:prstGeom prst="upDownArrow">
            <a:avLst>
              <a:gd name="adj1" fmla="val 50000"/>
              <a:gd name="adj2" fmla="val 2445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940949" y="4526776"/>
            <a:ext cx="990600" cy="760455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000000"/>
                </a:solidFill>
                <a:latin typeface="Calibri"/>
                <a:ea typeface="ＭＳ Ｐゴシック" charset="-128"/>
                <a:cs typeface="ＭＳ Ｐゴシック" charset="-128"/>
              </a:rPr>
              <a:t>Source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000000"/>
                </a:solidFill>
                <a:latin typeface="Calibri"/>
                <a:ea typeface="ＭＳ Ｐゴシック" charset="-128"/>
                <a:cs typeface="ＭＳ Ｐゴシック" charset="-128"/>
              </a:rPr>
              <a:t>FIFO</a:t>
            </a:r>
            <a:endParaRPr lang="en-US" dirty="0">
              <a:solidFill>
                <a:srgbClr val="000000"/>
              </a:solidFill>
              <a:latin typeface="Calibri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940949" y="5515831"/>
            <a:ext cx="990600" cy="736861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 smtClean="0">
                <a:solidFill>
                  <a:srgbClr val="000000"/>
                </a:solidFill>
                <a:latin typeface="Calibri"/>
                <a:ea typeface="ＭＳ Ｐゴシック" charset="-128"/>
                <a:cs typeface="ＭＳ Ｐゴシック" charset="-128"/>
              </a:rPr>
              <a:t>Dest</a:t>
            </a:r>
            <a:endParaRPr lang="en-US" dirty="0" smtClean="0">
              <a:solidFill>
                <a:srgbClr val="000000"/>
              </a:solidFill>
              <a:latin typeface="Calibri"/>
              <a:ea typeface="ＭＳ Ｐゴシック" charset="-128"/>
              <a:cs typeface="ＭＳ Ｐゴシック" charset="-12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000000"/>
                </a:solidFill>
                <a:latin typeface="Calibri"/>
                <a:ea typeface="ＭＳ Ｐゴシック" charset="-128"/>
                <a:cs typeface="ＭＳ Ｐゴシック" charset="-128"/>
              </a:rPr>
              <a:t>FIFO</a:t>
            </a:r>
            <a:endParaRPr lang="en-US" dirty="0">
              <a:solidFill>
                <a:srgbClr val="000000"/>
              </a:solidFill>
              <a:latin typeface="Calibri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826503" y="6024092"/>
            <a:ext cx="990600" cy="2286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826503" y="4412476"/>
            <a:ext cx="990600" cy="22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826503" y="5061284"/>
            <a:ext cx="990600" cy="22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4" name="Curved Up Arrow 43"/>
          <p:cNvSpPr/>
          <p:nvPr/>
        </p:nvSpPr>
        <p:spPr>
          <a:xfrm rot="10800000">
            <a:off x="6249832" y="3101143"/>
            <a:ext cx="1141568" cy="762000"/>
          </a:xfrm>
          <a:prstGeom prst="curvedUp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354795" y="6024092"/>
            <a:ext cx="990600" cy="2286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354795" y="4858302"/>
            <a:ext cx="990600" cy="2286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354795" y="5681192"/>
            <a:ext cx="990600" cy="2286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49" name="Elbow Connector 48"/>
          <p:cNvCxnSpPr/>
          <p:nvPr/>
        </p:nvCxnSpPr>
        <p:spPr>
          <a:xfrm rot="10800000">
            <a:off x="2345396" y="4858302"/>
            <a:ext cx="1595555" cy="70859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Elbow Connector 50"/>
          <p:cNvCxnSpPr>
            <a:stCxn id="38" idx="1"/>
          </p:cNvCxnSpPr>
          <p:nvPr/>
        </p:nvCxnSpPr>
        <p:spPr>
          <a:xfrm rot="10800000">
            <a:off x="2345397" y="5681192"/>
            <a:ext cx="1595552" cy="20307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Elbow Connector 52"/>
          <p:cNvCxnSpPr/>
          <p:nvPr/>
        </p:nvCxnSpPr>
        <p:spPr>
          <a:xfrm rot="10800000">
            <a:off x="2345399" y="6024093"/>
            <a:ext cx="1607013" cy="136252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Elbow Connector 54"/>
          <p:cNvCxnSpPr/>
          <p:nvPr/>
        </p:nvCxnSpPr>
        <p:spPr>
          <a:xfrm flipV="1">
            <a:off x="4939814" y="4412476"/>
            <a:ext cx="886689" cy="177148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Elbow Connector 57"/>
          <p:cNvCxnSpPr>
            <a:stCxn id="37" idx="3"/>
          </p:cNvCxnSpPr>
          <p:nvPr/>
        </p:nvCxnSpPr>
        <p:spPr>
          <a:xfrm>
            <a:off x="4931549" y="4907004"/>
            <a:ext cx="894954" cy="15428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Elbow Connector 59"/>
          <p:cNvCxnSpPr/>
          <p:nvPr/>
        </p:nvCxnSpPr>
        <p:spPr>
          <a:xfrm>
            <a:off x="4939816" y="5287233"/>
            <a:ext cx="886686" cy="736859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473869" y="1248676"/>
            <a:ext cx="8229600" cy="848825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n-US" sz="2200" dirty="0" smtClean="0"/>
              <a:t>Incoming packets are written in source buffers.</a:t>
            </a:r>
          </a:p>
        </p:txBody>
      </p:sp>
    </p:spTree>
    <p:extLst>
      <p:ext uri="{BB962C8B-B14F-4D97-AF65-F5344CB8AC3E}">
        <p14:creationId xmlns:p14="http://schemas.microsoft.com/office/powerpoint/2010/main" val="2014651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Processing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Trade-offs of programmability </a:t>
            </a:r>
            <a:r>
              <a:rPr lang="en-US" dirty="0" err="1" smtClean="0"/>
              <a:t>vs</a:t>
            </a:r>
            <a:r>
              <a:rPr lang="en-US" dirty="0" smtClean="0"/>
              <a:t> performance/power consumption/area.</a:t>
            </a:r>
          </a:p>
          <a:p>
            <a:r>
              <a:rPr lang="en-US" dirty="0" smtClean="0"/>
              <a:t>Not always in this order…</a:t>
            </a:r>
          </a:p>
          <a:p>
            <a:endParaRPr lang="en-US" dirty="0"/>
          </a:p>
          <a:p>
            <a:r>
              <a:rPr lang="en-US" dirty="0" smtClean="0"/>
              <a:t>Application-Specific Instruction Processors</a:t>
            </a:r>
          </a:p>
          <a:p>
            <a:r>
              <a:rPr lang="en-US" dirty="0" smtClean="0"/>
              <a:t>Graphics Processing Unit</a:t>
            </a:r>
          </a:p>
          <a:p>
            <a:r>
              <a:rPr lang="en-US" dirty="0" smtClean="0"/>
              <a:t>Reconfigurable Field-Programmable Gate Array</a:t>
            </a:r>
          </a:p>
          <a:p>
            <a:r>
              <a:rPr lang="en-US" dirty="0" smtClean="0"/>
              <a:t>Coarse-Grained Reconfigurable Device</a:t>
            </a:r>
          </a:p>
          <a:p>
            <a:r>
              <a:rPr lang="en-US" dirty="0" smtClean="0"/>
              <a:t>I/O Processors</a:t>
            </a:r>
          </a:p>
          <a:p>
            <a:r>
              <a:rPr lang="en-US" dirty="0" smtClean="0"/>
              <a:t>HW Coprocessors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08228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Download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674563" y="2097501"/>
            <a:ext cx="6012237" cy="4367393"/>
          </a:xfrm>
          <a:prstGeom prst="rect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rot="5400000" flipH="1" flipV="1">
            <a:off x="4727965" y="3418733"/>
            <a:ext cx="1553389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829846" y="2230175"/>
            <a:ext cx="1244617" cy="838200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FPGA CPU</a:t>
            </a: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Left-Right Arrow 6"/>
          <p:cNvSpPr/>
          <p:nvPr/>
        </p:nvSpPr>
        <p:spPr>
          <a:xfrm>
            <a:off x="3463759" y="3175438"/>
            <a:ext cx="3775242" cy="486590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PLB</a:t>
            </a: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09459" y="2230175"/>
            <a:ext cx="1124742" cy="838200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Interrupt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Controller</a:t>
            </a: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28258" y="3863143"/>
            <a:ext cx="1217611" cy="2485129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DMA Engine</a:t>
            </a: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48475" y="3828547"/>
            <a:ext cx="1391442" cy="2519725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Local RAM</a:t>
            </a: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Rectangle 10"/>
          <p:cNvSpPr/>
          <p:nvPr/>
        </p:nvSpPr>
        <p:spPr>
          <a:xfrm rot="16200000">
            <a:off x="2693509" y="3014788"/>
            <a:ext cx="914400" cy="626100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PCI Bridge</a:t>
            </a: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5074463" y="4197015"/>
            <a:ext cx="430196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505454" y="2642832"/>
            <a:ext cx="30400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 flipV="1">
            <a:off x="5074463" y="2352061"/>
            <a:ext cx="752040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hape 14"/>
          <p:cNvCxnSpPr/>
          <p:nvPr/>
        </p:nvCxnSpPr>
        <p:spPr>
          <a:xfrm rot="10800000">
            <a:off x="3082759" y="3797517"/>
            <a:ext cx="762000" cy="411977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988665" y="4195807"/>
            <a:ext cx="8395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err="1" smtClean="0">
                <a:solidFill>
                  <a:prstClr val="black"/>
                </a:solidFill>
                <a:latin typeface="Calibri"/>
                <a:ea typeface="+mn-ea"/>
              </a:rPr>
              <a:t>IntMain</a:t>
            </a:r>
            <a:endParaRPr lang="en-US" sz="16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7" name="TextBox 16"/>
          <p:cNvSpPr txBox="1"/>
          <p:nvPr/>
        </p:nvSpPr>
        <p:spPr>
          <a:xfrm rot="16200000">
            <a:off x="4935651" y="2701361"/>
            <a:ext cx="8594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err="1" smtClean="0">
                <a:solidFill>
                  <a:prstClr val="black"/>
                </a:solidFill>
                <a:latin typeface="Calibri"/>
                <a:ea typeface="+mn-ea"/>
              </a:rPr>
              <a:t>IntFPGA</a:t>
            </a:r>
            <a:endParaRPr lang="en-US" sz="16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22" name="Left-Right Arrow 21"/>
          <p:cNvSpPr/>
          <p:nvPr/>
        </p:nvSpPr>
        <p:spPr>
          <a:xfrm>
            <a:off x="762000" y="2945312"/>
            <a:ext cx="2075658" cy="1019990"/>
          </a:xfrm>
          <a:prstGeom prst="leftRightArrow">
            <a:avLst>
              <a:gd name="adj1" fmla="val 50000"/>
              <a:gd name="adj2" fmla="val 3348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System + PCI</a:t>
            </a: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354795" y="2097501"/>
            <a:ext cx="990600" cy="718146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Host CPU</a:t>
            </a: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19200" y="4085285"/>
            <a:ext cx="1275558" cy="226298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Main Memory</a:t>
            </a: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Up-Down Arrow 24"/>
          <p:cNvSpPr/>
          <p:nvPr/>
        </p:nvSpPr>
        <p:spPr>
          <a:xfrm>
            <a:off x="1697593" y="2830713"/>
            <a:ext cx="304800" cy="348813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239001" y="2644421"/>
            <a:ext cx="1200150" cy="13692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TEMAC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NIC</a:t>
            </a: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837658" y="2152491"/>
            <a:ext cx="7489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Calibri"/>
                <a:ea typeface="+mn-ea"/>
              </a:rPr>
              <a:t>FPGA</a:t>
            </a:r>
            <a:endParaRPr lang="en-US" sz="20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30" name="Up-Down Arrow 29"/>
          <p:cNvSpPr/>
          <p:nvPr/>
        </p:nvSpPr>
        <p:spPr>
          <a:xfrm>
            <a:off x="1694658" y="3734797"/>
            <a:ext cx="304800" cy="278842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1" name="Up-Down Arrow 30"/>
          <p:cNvSpPr/>
          <p:nvPr/>
        </p:nvSpPr>
        <p:spPr>
          <a:xfrm>
            <a:off x="4272716" y="3068375"/>
            <a:ext cx="315953" cy="252782"/>
          </a:xfrm>
          <a:prstGeom prst="upDownArrow">
            <a:avLst>
              <a:gd name="adj1" fmla="val 50000"/>
              <a:gd name="adj2" fmla="val 2445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2" name="Up-Down Arrow 31"/>
          <p:cNvSpPr/>
          <p:nvPr/>
        </p:nvSpPr>
        <p:spPr>
          <a:xfrm>
            <a:off x="4267139" y="3575766"/>
            <a:ext cx="315953" cy="252782"/>
          </a:xfrm>
          <a:prstGeom prst="upDownArrow">
            <a:avLst>
              <a:gd name="adj1" fmla="val 50000"/>
              <a:gd name="adj2" fmla="val 2445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4" name="Up-Down Arrow 33"/>
          <p:cNvSpPr/>
          <p:nvPr/>
        </p:nvSpPr>
        <p:spPr>
          <a:xfrm>
            <a:off x="6168839" y="3567298"/>
            <a:ext cx="315953" cy="252782"/>
          </a:xfrm>
          <a:prstGeom prst="upDownArrow">
            <a:avLst>
              <a:gd name="adj1" fmla="val 50000"/>
              <a:gd name="adj2" fmla="val 2445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5" name="Up-Down Arrow 34"/>
          <p:cNvSpPr/>
          <p:nvPr/>
        </p:nvSpPr>
        <p:spPr>
          <a:xfrm>
            <a:off x="6163262" y="3068375"/>
            <a:ext cx="315953" cy="252782"/>
          </a:xfrm>
          <a:prstGeom prst="upDownArrow">
            <a:avLst>
              <a:gd name="adj1" fmla="val 50000"/>
              <a:gd name="adj2" fmla="val 2445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940949" y="4526776"/>
            <a:ext cx="990600" cy="760455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000000"/>
                </a:solidFill>
                <a:latin typeface="Calibri"/>
                <a:ea typeface="ＭＳ Ｐゴシック" charset="-128"/>
                <a:cs typeface="ＭＳ Ｐゴシック" charset="-128"/>
              </a:rPr>
              <a:t>Source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000000"/>
                </a:solidFill>
                <a:latin typeface="Calibri"/>
                <a:ea typeface="ＭＳ Ｐゴシック" charset="-128"/>
                <a:cs typeface="ＭＳ Ｐゴシック" charset="-128"/>
              </a:rPr>
              <a:t>FIFO</a:t>
            </a:r>
            <a:endParaRPr lang="en-US" dirty="0">
              <a:solidFill>
                <a:srgbClr val="000000"/>
              </a:solidFill>
              <a:latin typeface="Calibri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940949" y="5515831"/>
            <a:ext cx="990600" cy="736861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 smtClean="0">
                <a:solidFill>
                  <a:srgbClr val="000000"/>
                </a:solidFill>
                <a:latin typeface="Calibri"/>
                <a:ea typeface="ＭＳ Ｐゴシック" charset="-128"/>
                <a:cs typeface="ＭＳ Ｐゴシック" charset="-128"/>
              </a:rPr>
              <a:t>Dest</a:t>
            </a:r>
            <a:endParaRPr lang="en-US" dirty="0" smtClean="0">
              <a:solidFill>
                <a:srgbClr val="000000"/>
              </a:solidFill>
              <a:latin typeface="Calibri"/>
              <a:ea typeface="ＭＳ Ｐゴシック" charset="-128"/>
              <a:cs typeface="ＭＳ Ｐゴシック" charset="-12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000000"/>
                </a:solidFill>
                <a:latin typeface="Calibri"/>
                <a:ea typeface="ＭＳ Ｐゴシック" charset="-128"/>
                <a:cs typeface="ＭＳ Ｐゴシック" charset="-128"/>
              </a:rPr>
              <a:t>FIFO</a:t>
            </a:r>
            <a:endParaRPr lang="en-US" dirty="0">
              <a:solidFill>
                <a:srgbClr val="000000"/>
              </a:solidFill>
              <a:latin typeface="Calibri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826503" y="6024092"/>
            <a:ext cx="990600" cy="2286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826503" y="4412476"/>
            <a:ext cx="990600" cy="22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826503" y="5061284"/>
            <a:ext cx="990600" cy="22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3" name="Curved Up Arrow 42"/>
          <p:cNvSpPr/>
          <p:nvPr/>
        </p:nvSpPr>
        <p:spPr>
          <a:xfrm rot="10800000">
            <a:off x="1999457" y="2957159"/>
            <a:ext cx="2273257" cy="1008141"/>
          </a:xfrm>
          <a:prstGeom prst="curvedUpArrow">
            <a:avLst>
              <a:gd name="adj1" fmla="val 22478"/>
              <a:gd name="adj2" fmla="val 48704"/>
              <a:gd name="adj3" fmla="val 27571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Curved Up Arrow 43"/>
          <p:cNvSpPr/>
          <p:nvPr/>
        </p:nvSpPr>
        <p:spPr>
          <a:xfrm rot="10800000">
            <a:off x="4588669" y="3186298"/>
            <a:ext cx="1580170" cy="762000"/>
          </a:xfrm>
          <a:prstGeom prst="curvedUp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354795" y="6024092"/>
            <a:ext cx="990600" cy="2286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354795" y="4858302"/>
            <a:ext cx="990600" cy="22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354795" y="5681192"/>
            <a:ext cx="990600" cy="22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49" name="Elbow Connector 48"/>
          <p:cNvCxnSpPr/>
          <p:nvPr/>
        </p:nvCxnSpPr>
        <p:spPr>
          <a:xfrm rot="10800000">
            <a:off x="2345396" y="4858302"/>
            <a:ext cx="1595555" cy="70859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Elbow Connector 50"/>
          <p:cNvCxnSpPr>
            <a:stCxn id="38" idx="1"/>
          </p:cNvCxnSpPr>
          <p:nvPr/>
        </p:nvCxnSpPr>
        <p:spPr>
          <a:xfrm rot="10800000">
            <a:off x="2345397" y="5681192"/>
            <a:ext cx="1595552" cy="20307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Elbow Connector 52"/>
          <p:cNvCxnSpPr/>
          <p:nvPr/>
        </p:nvCxnSpPr>
        <p:spPr>
          <a:xfrm rot="10800000">
            <a:off x="2345399" y="6024093"/>
            <a:ext cx="1607013" cy="136252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Elbow Connector 54"/>
          <p:cNvCxnSpPr/>
          <p:nvPr/>
        </p:nvCxnSpPr>
        <p:spPr>
          <a:xfrm flipV="1">
            <a:off x="4939814" y="4412476"/>
            <a:ext cx="886689" cy="177148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Elbow Connector 57"/>
          <p:cNvCxnSpPr>
            <a:stCxn id="37" idx="3"/>
          </p:cNvCxnSpPr>
          <p:nvPr/>
        </p:nvCxnSpPr>
        <p:spPr>
          <a:xfrm>
            <a:off x="4931549" y="4907004"/>
            <a:ext cx="894954" cy="15428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Elbow Connector 59"/>
          <p:cNvCxnSpPr/>
          <p:nvPr/>
        </p:nvCxnSpPr>
        <p:spPr>
          <a:xfrm>
            <a:off x="4939816" y="5287233"/>
            <a:ext cx="886686" cy="736859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473869" y="1248676"/>
            <a:ext cx="8229600" cy="848825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en-US" sz="2200" dirty="0" err="1" smtClean="0"/>
              <a:t>DMAEngine</a:t>
            </a:r>
            <a:r>
              <a:rPr lang="en-US" sz="2200" dirty="0" smtClean="0"/>
              <a:t> transfers packets while not blocked.</a:t>
            </a:r>
          </a:p>
        </p:txBody>
      </p:sp>
    </p:spTree>
    <p:extLst>
      <p:ext uri="{BB962C8B-B14F-4D97-AF65-F5344CB8AC3E}">
        <p14:creationId xmlns:p14="http://schemas.microsoft.com/office/powerpoint/2010/main" val="921625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Download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674563" y="2097501"/>
            <a:ext cx="6012237" cy="4367393"/>
          </a:xfrm>
          <a:prstGeom prst="rect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rot="5400000" flipH="1" flipV="1">
            <a:off x="4727965" y="3418733"/>
            <a:ext cx="1553389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829846" y="2230175"/>
            <a:ext cx="1244617" cy="838200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FPGA CPU</a:t>
            </a: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Left-Right Arrow 6"/>
          <p:cNvSpPr/>
          <p:nvPr/>
        </p:nvSpPr>
        <p:spPr>
          <a:xfrm>
            <a:off x="3463759" y="3175438"/>
            <a:ext cx="3775242" cy="486590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PLB</a:t>
            </a: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09459" y="2230175"/>
            <a:ext cx="1124742" cy="838200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Interrupt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Controller</a:t>
            </a: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28258" y="3863143"/>
            <a:ext cx="1217611" cy="2485129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DMA Engine</a:t>
            </a: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48475" y="3828547"/>
            <a:ext cx="1391442" cy="2519725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Local RAM</a:t>
            </a: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Rectangle 10"/>
          <p:cNvSpPr/>
          <p:nvPr/>
        </p:nvSpPr>
        <p:spPr>
          <a:xfrm rot="16200000">
            <a:off x="2693509" y="3014788"/>
            <a:ext cx="914400" cy="626100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PCI Bridge</a:t>
            </a: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5074463" y="4197015"/>
            <a:ext cx="430196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505454" y="2642832"/>
            <a:ext cx="30400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 flipV="1">
            <a:off x="5074463" y="2352061"/>
            <a:ext cx="752040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hape 14"/>
          <p:cNvCxnSpPr/>
          <p:nvPr/>
        </p:nvCxnSpPr>
        <p:spPr>
          <a:xfrm rot="10800000">
            <a:off x="3082759" y="3797517"/>
            <a:ext cx="762000" cy="411977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988665" y="4195807"/>
            <a:ext cx="8395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err="1" smtClean="0">
                <a:solidFill>
                  <a:prstClr val="black"/>
                </a:solidFill>
                <a:latin typeface="Calibri"/>
                <a:ea typeface="+mn-ea"/>
              </a:rPr>
              <a:t>IntMain</a:t>
            </a:r>
            <a:endParaRPr lang="en-US" sz="16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7" name="TextBox 16"/>
          <p:cNvSpPr txBox="1"/>
          <p:nvPr/>
        </p:nvSpPr>
        <p:spPr>
          <a:xfrm rot="16200000">
            <a:off x="4935651" y="2701361"/>
            <a:ext cx="8594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err="1" smtClean="0">
                <a:solidFill>
                  <a:prstClr val="black"/>
                </a:solidFill>
                <a:latin typeface="Calibri"/>
                <a:ea typeface="+mn-ea"/>
              </a:rPr>
              <a:t>IntFPGA</a:t>
            </a:r>
            <a:endParaRPr lang="en-US" sz="16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22" name="Left-Right Arrow 21"/>
          <p:cNvSpPr/>
          <p:nvPr/>
        </p:nvSpPr>
        <p:spPr>
          <a:xfrm>
            <a:off x="762000" y="2945312"/>
            <a:ext cx="2075658" cy="1019990"/>
          </a:xfrm>
          <a:prstGeom prst="leftRightArrow">
            <a:avLst>
              <a:gd name="adj1" fmla="val 50000"/>
              <a:gd name="adj2" fmla="val 3348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System + PCI</a:t>
            </a: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354795" y="2097501"/>
            <a:ext cx="990600" cy="718146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Host CPU</a:t>
            </a: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19200" y="4085285"/>
            <a:ext cx="1275558" cy="226298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Main Memory</a:t>
            </a: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Up-Down Arrow 24"/>
          <p:cNvSpPr/>
          <p:nvPr/>
        </p:nvSpPr>
        <p:spPr>
          <a:xfrm>
            <a:off x="1697593" y="2830713"/>
            <a:ext cx="304800" cy="348813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239001" y="2644421"/>
            <a:ext cx="1200150" cy="13692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TEMAC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NIC</a:t>
            </a: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837658" y="2152491"/>
            <a:ext cx="7489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Calibri"/>
                <a:ea typeface="+mn-ea"/>
              </a:rPr>
              <a:t>FPGA</a:t>
            </a:r>
            <a:endParaRPr lang="en-US" sz="20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30" name="Up-Down Arrow 29"/>
          <p:cNvSpPr/>
          <p:nvPr/>
        </p:nvSpPr>
        <p:spPr>
          <a:xfrm>
            <a:off x="1694658" y="3734797"/>
            <a:ext cx="304800" cy="278842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1" name="Up-Down Arrow 30"/>
          <p:cNvSpPr/>
          <p:nvPr/>
        </p:nvSpPr>
        <p:spPr>
          <a:xfrm>
            <a:off x="4272716" y="3068375"/>
            <a:ext cx="315953" cy="252782"/>
          </a:xfrm>
          <a:prstGeom prst="upDownArrow">
            <a:avLst>
              <a:gd name="adj1" fmla="val 50000"/>
              <a:gd name="adj2" fmla="val 2445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2" name="Up-Down Arrow 31"/>
          <p:cNvSpPr/>
          <p:nvPr/>
        </p:nvSpPr>
        <p:spPr>
          <a:xfrm>
            <a:off x="4267139" y="3575766"/>
            <a:ext cx="315953" cy="252782"/>
          </a:xfrm>
          <a:prstGeom prst="upDownArrow">
            <a:avLst>
              <a:gd name="adj1" fmla="val 50000"/>
              <a:gd name="adj2" fmla="val 2445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4" name="Up-Down Arrow 33"/>
          <p:cNvSpPr/>
          <p:nvPr/>
        </p:nvSpPr>
        <p:spPr>
          <a:xfrm>
            <a:off x="6168839" y="3567298"/>
            <a:ext cx="315953" cy="252782"/>
          </a:xfrm>
          <a:prstGeom prst="upDownArrow">
            <a:avLst>
              <a:gd name="adj1" fmla="val 50000"/>
              <a:gd name="adj2" fmla="val 2445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5" name="Up-Down Arrow 34"/>
          <p:cNvSpPr/>
          <p:nvPr/>
        </p:nvSpPr>
        <p:spPr>
          <a:xfrm>
            <a:off x="6163262" y="3068375"/>
            <a:ext cx="315953" cy="252782"/>
          </a:xfrm>
          <a:prstGeom prst="upDownArrow">
            <a:avLst>
              <a:gd name="adj1" fmla="val 50000"/>
              <a:gd name="adj2" fmla="val 2445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940949" y="4526776"/>
            <a:ext cx="990600" cy="760455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000000"/>
                </a:solidFill>
                <a:latin typeface="Calibri"/>
                <a:ea typeface="ＭＳ Ｐゴシック" charset="-128"/>
                <a:cs typeface="ＭＳ Ｐゴシック" charset="-128"/>
              </a:rPr>
              <a:t>Source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000000"/>
                </a:solidFill>
                <a:latin typeface="Calibri"/>
                <a:ea typeface="ＭＳ Ｐゴシック" charset="-128"/>
                <a:cs typeface="ＭＳ Ｐゴシック" charset="-128"/>
              </a:rPr>
              <a:t>FIFO</a:t>
            </a:r>
            <a:endParaRPr lang="en-US" dirty="0">
              <a:solidFill>
                <a:srgbClr val="000000"/>
              </a:solidFill>
              <a:latin typeface="Calibri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940949" y="5515831"/>
            <a:ext cx="990600" cy="736861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 smtClean="0">
                <a:solidFill>
                  <a:srgbClr val="000000"/>
                </a:solidFill>
                <a:latin typeface="Calibri"/>
                <a:ea typeface="ＭＳ Ｐゴシック" charset="-128"/>
                <a:cs typeface="ＭＳ Ｐゴシック" charset="-128"/>
              </a:rPr>
              <a:t>Dest</a:t>
            </a:r>
            <a:endParaRPr lang="en-US" dirty="0" smtClean="0">
              <a:solidFill>
                <a:srgbClr val="000000"/>
              </a:solidFill>
              <a:latin typeface="Calibri"/>
              <a:ea typeface="ＭＳ Ｐゴシック" charset="-128"/>
              <a:cs typeface="ＭＳ Ｐゴシック" charset="-12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000000"/>
                </a:solidFill>
                <a:latin typeface="Calibri"/>
                <a:ea typeface="ＭＳ Ｐゴシック" charset="-128"/>
                <a:cs typeface="ＭＳ Ｐゴシック" charset="-128"/>
              </a:rPr>
              <a:t>FIFO</a:t>
            </a:r>
            <a:endParaRPr lang="en-US" dirty="0">
              <a:solidFill>
                <a:srgbClr val="000000"/>
              </a:solidFill>
              <a:latin typeface="Calibri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826503" y="6024092"/>
            <a:ext cx="990600" cy="2286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826503" y="4412476"/>
            <a:ext cx="990600" cy="22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826503" y="5061284"/>
            <a:ext cx="990600" cy="22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3" name="Curved Up Arrow 42"/>
          <p:cNvSpPr/>
          <p:nvPr/>
        </p:nvSpPr>
        <p:spPr>
          <a:xfrm rot="16200000">
            <a:off x="1388321" y="3089369"/>
            <a:ext cx="1565073" cy="647802"/>
          </a:xfrm>
          <a:prstGeom prst="curvedUpArrow">
            <a:avLst>
              <a:gd name="adj1" fmla="val 22478"/>
              <a:gd name="adj2" fmla="val 77326"/>
              <a:gd name="adj3" fmla="val 27571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354795" y="6024092"/>
            <a:ext cx="990600" cy="2286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354795" y="4858302"/>
            <a:ext cx="990600" cy="22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354795" y="5681192"/>
            <a:ext cx="990600" cy="22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49" name="Elbow Connector 48"/>
          <p:cNvCxnSpPr/>
          <p:nvPr/>
        </p:nvCxnSpPr>
        <p:spPr>
          <a:xfrm rot="10800000">
            <a:off x="2345396" y="4858302"/>
            <a:ext cx="1595555" cy="70859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Elbow Connector 50"/>
          <p:cNvCxnSpPr>
            <a:stCxn id="38" idx="1"/>
          </p:cNvCxnSpPr>
          <p:nvPr/>
        </p:nvCxnSpPr>
        <p:spPr>
          <a:xfrm rot="10800000">
            <a:off x="2345397" y="5681192"/>
            <a:ext cx="1595552" cy="20307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Elbow Connector 52"/>
          <p:cNvCxnSpPr/>
          <p:nvPr/>
        </p:nvCxnSpPr>
        <p:spPr>
          <a:xfrm rot="10800000">
            <a:off x="2345399" y="6024093"/>
            <a:ext cx="1607013" cy="136252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Elbow Connector 54"/>
          <p:cNvCxnSpPr/>
          <p:nvPr/>
        </p:nvCxnSpPr>
        <p:spPr>
          <a:xfrm flipV="1">
            <a:off x="4939814" y="4412476"/>
            <a:ext cx="886689" cy="177148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Elbow Connector 57"/>
          <p:cNvCxnSpPr>
            <a:stCxn id="37" idx="3"/>
          </p:cNvCxnSpPr>
          <p:nvPr/>
        </p:nvCxnSpPr>
        <p:spPr>
          <a:xfrm>
            <a:off x="4931549" y="4907004"/>
            <a:ext cx="894954" cy="15428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Elbow Connector 59"/>
          <p:cNvCxnSpPr/>
          <p:nvPr/>
        </p:nvCxnSpPr>
        <p:spPr>
          <a:xfrm>
            <a:off x="4939816" y="5287233"/>
            <a:ext cx="886686" cy="736859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473869" y="1248676"/>
            <a:ext cx="8229600" cy="848825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4"/>
            </a:pPr>
            <a:r>
              <a:rPr lang="en-US" sz="2200" dirty="0" smtClean="0"/>
              <a:t>Host Driver processes packets (ex: TCP/IP stack).</a:t>
            </a:r>
          </a:p>
        </p:txBody>
      </p:sp>
    </p:spTree>
    <p:extLst>
      <p:ext uri="{BB962C8B-B14F-4D97-AF65-F5344CB8AC3E}">
        <p14:creationId xmlns:p14="http://schemas.microsoft.com/office/powerpoint/2010/main" val="1204388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Download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674563" y="2097501"/>
            <a:ext cx="6012237" cy="4367393"/>
          </a:xfrm>
          <a:prstGeom prst="rect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rot="5400000" flipH="1" flipV="1">
            <a:off x="4727965" y="3418733"/>
            <a:ext cx="1553389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829846" y="2230175"/>
            <a:ext cx="1244617" cy="838200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FPGA CPU</a:t>
            </a: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Left-Right Arrow 6"/>
          <p:cNvSpPr/>
          <p:nvPr/>
        </p:nvSpPr>
        <p:spPr>
          <a:xfrm>
            <a:off x="3463759" y="3175438"/>
            <a:ext cx="3775242" cy="486590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PLB</a:t>
            </a: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09459" y="2230175"/>
            <a:ext cx="1124742" cy="838200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Interrupt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Controller</a:t>
            </a: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28258" y="3863143"/>
            <a:ext cx="1217611" cy="2485129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DMA Engine</a:t>
            </a: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48475" y="3828547"/>
            <a:ext cx="1391442" cy="2519725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Local RAM</a:t>
            </a: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Rectangle 10"/>
          <p:cNvSpPr/>
          <p:nvPr/>
        </p:nvSpPr>
        <p:spPr>
          <a:xfrm rot="16200000">
            <a:off x="2693509" y="3014788"/>
            <a:ext cx="914400" cy="626100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PCI Bridge</a:t>
            </a: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5074463" y="4197015"/>
            <a:ext cx="430196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505454" y="2642832"/>
            <a:ext cx="30400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 flipV="1">
            <a:off x="5074463" y="2352061"/>
            <a:ext cx="752040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hape 14"/>
          <p:cNvCxnSpPr/>
          <p:nvPr/>
        </p:nvCxnSpPr>
        <p:spPr>
          <a:xfrm rot="10800000">
            <a:off x="3082759" y="3797517"/>
            <a:ext cx="762000" cy="411977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988665" y="4195807"/>
            <a:ext cx="8395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err="1" smtClean="0">
                <a:solidFill>
                  <a:prstClr val="black"/>
                </a:solidFill>
                <a:latin typeface="Calibri"/>
                <a:ea typeface="+mn-ea"/>
              </a:rPr>
              <a:t>IntMain</a:t>
            </a:r>
            <a:endParaRPr lang="en-US" sz="16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7" name="TextBox 16"/>
          <p:cNvSpPr txBox="1"/>
          <p:nvPr/>
        </p:nvSpPr>
        <p:spPr>
          <a:xfrm rot="16200000">
            <a:off x="4935651" y="2701361"/>
            <a:ext cx="8594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err="1" smtClean="0">
                <a:solidFill>
                  <a:prstClr val="black"/>
                </a:solidFill>
                <a:latin typeface="Calibri"/>
                <a:ea typeface="+mn-ea"/>
              </a:rPr>
              <a:t>IntFPGA</a:t>
            </a:r>
            <a:endParaRPr lang="en-US" sz="16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22" name="Left-Right Arrow 21"/>
          <p:cNvSpPr/>
          <p:nvPr/>
        </p:nvSpPr>
        <p:spPr>
          <a:xfrm>
            <a:off x="762000" y="2945312"/>
            <a:ext cx="2075658" cy="1019990"/>
          </a:xfrm>
          <a:prstGeom prst="leftRightArrow">
            <a:avLst>
              <a:gd name="adj1" fmla="val 50000"/>
              <a:gd name="adj2" fmla="val 3348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System + PCI</a:t>
            </a: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354795" y="2097501"/>
            <a:ext cx="990600" cy="718146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Host CPU</a:t>
            </a: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19200" y="4085285"/>
            <a:ext cx="1275558" cy="226298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Main Memory</a:t>
            </a: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Up-Down Arrow 24"/>
          <p:cNvSpPr/>
          <p:nvPr/>
        </p:nvSpPr>
        <p:spPr>
          <a:xfrm>
            <a:off x="1697593" y="2830713"/>
            <a:ext cx="304800" cy="348813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239001" y="2644421"/>
            <a:ext cx="1200150" cy="13692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TEMAC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NIC</a:t>
            </a: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837658" y="2152491"/>
            <a:ext cx="7489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Calibri"/>
                <a:ea typeface="+mn-ea"/>
              </a:rPr>
              <a:t>FPGA</a:t>
            </a:r>
            <a:endParaRPr lang="en-US" sz="20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30" name="Up-Down Arrow 29"/>
          <p:cNvSpPr/>
          <p:nvPr/>
        </p:nvSpPr>
        <p:spPr>
          <a:xfrm>
            <a:off x="1694658" y="3734797"/>
            <a:ext cx="304800" cy="278842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1" name="Up-Down Arrow 30"/>
          <p:cNvSpPr/>
          <p:nvPr/>
        </p:nvSpPr>
        <p:spPr>
          <a:xfrm>
            <a:off x="4272716" y="3068375"/>
            <a:ext cx="315953" cy="252782"/>
          </a:xfrm>
          <a:prstGeom prst="upDownArrow">
            <a:avLst>
              <a:gd name="adj1" fmla="val 50000"/>
              <a:gd name="adj2" fmla="val 2445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2" name="Up-Down Arrow 31"/>
          <p:cNvSpPr/>
          <p:nvPr/>
        </p:nvSpPr>
        <p:spPr>
          <a:xfrm>
            <a:off x="4267139" y="3575766"/>
            <a:ext cx="315953" cy="252782"/>
          </a:xfrm>
          <a:prstGeom prst="upDownArrow">
            <a:avLst>
              <a:gd name="adj1" fmla="val 50000"/>
              <a:gd name="adj2" fmla="val 2445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4" name="Up-Down Arrow 33"/>
          <p:cNvSpPr/>
          <p:nvPr/>
        </p:nvSpPr>
        <p:spPr>
          <a:xfrm>
            <a:off x="6168839" y="3567298"/>
            <a:ext cx="315953" cy="252782"/>
          </a:xfrm>
          <a:prstGeom prst="upDownArrow">
            <a:avLst>
              <a:gd name="adj1" fmla="val 50000"/>
              <a:gd name="adj2" fmla="val 2445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5" name="Up-Down Arrow 34"/>
          <p:cNvSpPr/>
          <p:nvPr/>
        </p:nvSpPr>
        <p:spPr>
          <a:xfrm>
            <a:off x="6163262" y="3068375"/>
            <a:ext cx="315953" cy="252782"/>
          </a:xfrm>
          <a:prstGeom prst="upDownArrow">
            <a:avLst>
              <a:gd name="adj1" fmla="val 50000"/>
              <a:gd name="adj2" fmla="val 2445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940949" y="4526776"/>
            <a:ext cx="990600" cy="760455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000000"/>
                </a:solidFill>
                <a:latin typeface="Calibri"/>
                <a:ea typeface="ＭＳ Ｐゴシック" charset="-128"/>
                <a:cs typeface="ＭＳ Ｐゴシック" charset="-128"/>
              </a:rPr>
              <a:t>Source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000000"/>
                </a:solidFill>
                <a:latin typeface="Calibri"/>
                <a:ea typeface="ＭＳ Ｐゴシック" charset="-128"/>
                <a:cs typeface="ＭＳ Ｐゴシック" charset="-128"/>
              </a:rPr>
              <a:t>FIFO</a:t>
            </a:r>
            <a:endParaRPr lang="en-US" dirty="0">
              <a:solidFill>
                <a:srgbClr val="000000"/>
              </a:solidFill>
              <a:latin typeface="Calibri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940949" y="5515831"/>
            <a:ext cx="990600" cy="736861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 smtClean="0">
                <a:solidFill>
                  <a:srgbClr val="000000"/>
                </a:solidFill>
                <a:latin typeface="Calibri"/>
                <a:ea typeface="ＭＳ Ｐゴシック" charset="-128"/>
                <a:cs typeface="ＭＳ Ｐゴシック" charset="-128"/>
              </a:rPr>
              <a:t>Dest</a:t>
            </a:r>
            <a:endParaRPr lang="en-US" dirty="0" smtClean="0">
              <a:solidFill>
                <a:srgbClr val="000000"/>
              </a:solidFill>
              <a:latin typeface="Calibri"/>
              <a:ea typeface="ＭＳ Ｐゴシック" charset="-128"/>
              <a:cs typeface="ＭＳ Ｐゴシック" charset="-12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000000"/>
                </a:solidFill>
                <a:latin typeface="Calibri"/>
                <a:ea typeface="ＭＳ Ｐゴシック" charset="-128"/>
                <a:cs typeface="ＭＳ Ｐゴシック" charset="-128"/>
              </a:rPr>
              <a:t>FIFO</a:t>
            </a:r>
            <a:endParaRPr lang="en-US" dirty="0">
              <a:solidFill>
                <a:srgbClr val="000000"/>
              </a:solidFill>
              <a:latin typeface="Calibri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826503" y="6024092"/>
            <a:ext cx="990600" cy="2286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354795" y="6024092"/>
            <a:ext cx="990600" cy="2286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53" name="Elbow Connector 52"/>
          <p:cNvCxnSpPr/>
          <p:nvPr/>
        </p:nvCxnSpPr>
        <p:spPr>
          <a:xfrm rot="10800000" flipV="1">
            <a:off x="2345403" y="5601367"/>
            <a:ext cx="1611651" cy="422723"/>
          </a:xfrm>
          <a:prstGeom prst="bentConnector3">
            <a:avLst>
              <a:gd name="adj1" fmla="val 62442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Elbow Connector 59"/>
          <p:cNvCxnSpPr/>
          <p:nvPr/>
        </p:nvCxnSpPr>
        <p:spPr>
          <a:xfrm>
            <a:off x="5503865" y="6024091"/>
            <a:ext cx="322637" cy="1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473869" y="1248676"/>
            <a:ext cx="8229600" cy="848825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5"/>
            </a:pPr>
            <a:r>
              <a:rPr lang="en-US" sz="2200" dirty="0" smtClean="0"/>
              <a:t>After transfer, used source and destination buffers are cleared and new buffers are inserted.</a:t>
            </a:r>
          </a:p>
        </p:txBody>
      </p:sp>
      <p:cxnSp>
        <p:nvCxnSpPr>
          <p:cNvPr id="68" name="Straight Connector 67"/>
          <p:cNvCxnSpPr/>
          <p:nvPr/>
        </p:nvCxnSpPr>
        <p:spPr>
          <a:xfrm rot="5400000" flipH="1" flipV="1">
            <a:off x="4759000" y="5279226"/>
            <a:ext cx="148973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4931549" y="4535155"/>
            <a:ext cx="57152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3874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Download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674563" y="2097501"/>
            <a:ext cx="6012237" cy="4367393"/>
          </a:xfrm>
          <a:prstGeom prst="rect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rot="5400000" flipH="1" flipV="1">
            <a:off x="4727965" y="3418733"/>
            <a:ext cx="1553389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829846" y="2230175"/>
            <a:ext cx="1244617" cy="838200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FPGA CPU</a:t>
            </a: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Left-Right Arrow 6"/>
          <p:cNvSpPr/>
          <p:nvPr/>
        </p:nvSpPr>
        <p:spPr>
          <a:xfrm>
            <a:off x="3463759" y="3175438"/>
            <a:ext cx="3775242" cy="486590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PLB</a:t>
            </a: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09459" y="2230175"/>
            <a:ext cx="1124742" cy="838200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Interrupt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Controller</a:t>
            </a: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28258" y="3863143"/>
            <a:ext cx="1217611" cy="2485129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DMA Engine</a:t>
            </a: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48475" y="3828547"/>
            <a:ext cx="1391442" cy="2519725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Local RAM</a:t>
            </a: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Rectangle 10"/>
          <p:cNvSpPr/>
          <p:nvPr/>
        </p:nvSpPr>
        <p:spPr>
          <a:xfrm rot="16200000">
            <a:off x="2693509" y="3014788"/>
            <a:ext cx="914400" cy="626100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PCI Bridge</a:t>
            </a: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5074463" y="4197015"/>
            <a:ext cx="430196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505454" y="2642832"/>
            <a:ext cx="30400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 flipV="1">
            <a:off x="5074463" y="2352061"/>
            <a:ext cx="752040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hape 14"/>
          <p:cNvCxnSpPr/>
          <p:nvPr/>
        </p:nvCxnSpPr>
        <p:spPr>
          <a:xfrm rot="10800000">
            <a:off x="3082759" y="3797517"/>
            <a:ext cx="762000" cy="411977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988665" y="4195807"/>
            <a:ext cx="8395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err="1" smtClean="0">
                <a:solidFill>
                  <a:prstClr val="black"/>
                </a:solidFill>
                <a:latin typeface="Calibri"/>
                <a:ea typeface="+mn-ea"/>
              </a:rPr>
              <a:t>IntMain</a:t>
            </a:r>
            <a:endParaRPr lang="en-US" sz="16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7" name="TextBox 16"/>
          <p:cNvSpPr txBox="1"/>
          <p:nvPr/>
        </p:nvSpPr>
        <p:spPr>
          <a:xfrm rot="16200000">
            <a:off x="4935651" y="2701361"/>
            <a:ext cx="8594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err="1" smtClean="0">
                <a:solidFill>
                  <a:prstClr val="black"/>
                </a:solidFill>
                <a:latin typeface="Calibri"/>
                <a:ea typeface="+mn-ea"/>
              </a:rPr>
              <a:t>IntFPGA</a:t>
            </a:r>
            <a:endParaRPr lang="en-US" sz="16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22" name="Left-Right Arrow 21"/>
          <p:cNvSpPr/>
          <p:nvPr/>
        </p:nvSpPr>
        <p:spPr>
          <a:xfrm>
            <a:off x="762000" y="2945312"/>
            <a:ext cx="2075658" cy="1019990"/>
          </a:xfrm>
          <a:prstGeom prst="leftRightArrow">
            <a:avLst>
              <a:gd name="adj1" fmla="val 50000"/>
              <a:gd name="adj2" fmla="val 3348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System + PCI</a:t>
            </a: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354795" y="2097501"/>
            <a:ext cx="990600" cy="718146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Host CPU</a:t>
            </a: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19200" y="4085285"/>
            <a:ext cx="1275558" cy="226298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Main Memory</a:t>
            </a: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Up-Down Arrow 24"/>
          <p:cNvSpPr/>
          <p:nvPr/>
        </p:nvSpPr>
        <p:spPr>
          <a:xfrm>
            <a:off x="1697593" y="2830713"/>
            <a:ext cx="304800" cy="348813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239001" y="2644421"/>
            <a:ext cx="1200150" cy="13692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TEMAC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NIC</a:t>
            </a: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837658" y="2152491"/>
            <a:ext cx="7489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Calibri"/>
                <a:ea typeface="+mn-ea"/>
              </a:rPr>
              <a:t>FPGA</a:t>
            </a:r>
            <a:endParaRPr lang="en-US" sz="20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30" name="Up-Down Arrow 29"/>
          <p:cNvSpPr/>
          <p:nvPr/>
        </p:nvSpPr>
        <p:spPr>
          <a:xfrm>
            <a:off x="1694658" y="3734797"/>
            <a:ext cx="304800" cy="278842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1" name="Up-Down Arrow 30"/>
          <p:cNvSpPr/>
          <p:nvPr/>
        </p:nvSpPr>
        <p:spPr>
          <a:xfrm>
            <a:off x="4272716" y="3068375"/>
            <a:ext cx="315953" cy="252782"/>
          </a:xfrm>
          <a:prstGeom prst="upDownArrow">
            <a:avLst>
              <a:gd name="adj1" fmla="val 50000"/>
              <a:gd name="adj2" fmla="val 2445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2" name="Up-Down Arrow 31"/>
          <p:cNvSpPr/>
          <p:nvPr/>
        </p:nvSpPr>
        <p:spPr>
          <a:xfrm>
            <a:off x="4267139" y="3575766"/>
            <a:ext cx="315953" cy="252782"/>
          </a:xfrm>
          <a:prstGeom prst="upDownArrow">
            <a:avLst>
              <a:gd name="adj1" fmla="val 50000"/>
              <a:gd name="adj2" fmla="val 2445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4" name="Up-Down Arrow 33"/>
          <p:cNvSpPr/>
          <p:nvPr/>
        </p:nvSpPr>
        <p:spPr>
          <a:xfrm>
            <a:off x="6168839" y="3567298"/>
            <a:ext cx="315953" cy="252782"/>
          </a:xfrm>
          <a:prstGeom prst="upDownArrow">
            <a:avLst>
              <a:gd name="adj1" fmla="val 50000"/>
              <a:gd name="adj2" fmla="val 2445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5" name="Up-Down Arrow 34"/>
          <p:cNvSpPr/>
          <p:nvPr/>
        </p:nvSpPr>
        <p:spPr>
          <a:xfrm>
            <a:off x="6163262" y="3068375"/>
            <a:ext cx="315953" cy="252782"/>
          </a:xfrm>
          <a:prstGeom prst="upDownArrow">
            <a:avLst>
              <a:gd name="adj1" fmla="val 50000"/>
              <a:gd name="adj2" fmla="val 2445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940949" y="4526776"/>
            <a:ext cx="990600" cy="760455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000000"/>
                </a:solidFill>
                <a:latin typeface="Calibri"/>
                <a:ea typeface="ＭＳ Ｐゴシック" charset="-128"/>
                <a:cs typeface="ＭＳ Ｐゴシック" charset="-128"/>
              </a:rPr>
              <a:t>Source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000000"/>
                </a:solidFill>
                <a:latin typeface="Calibri"/>
                <a:ea typeface="ＭＳ Ｐゴシック" charset="-128"/>
                <a:cs typeface="ＭＳ Ｐゴシック" charset="-128"/>
              </a:rPr>
              <a:t>FIFO</a:t>
            </a:r>
            <a:endParaRPr lang="en-US" dirty="0">
              <a:solidFill>
                <a:srgbClr val="000000"/>
              </a:solidFill>
              <a:latin typeface="Calibri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940949" y="5515831"/>
            <a:ext cx="990600" cy="736861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 smtClean="0">
                <a:solidFill>
                  <a:srgbClr val="000000"/>
                </a:solidFill>
                <a:latin typeface="Calibri"/>
                <a:ea typeface="ＭＳ Ｐゴシック" charset="-128"/>
                <a:cs typeface="ＭＳ Ｐゴシック" charset="-128"/>
              </a:rPr>
              <a:t>Dest</a:t>
            </a:r>
            <a:endParaRPr lang="en-US" dirty="0" smtClean="0">
              <a:solidFill>
                <a:srgbClr val="000000"/>
              </a:solidFill>
              <a:latin typeface="Calibri"/>
              <a:ea typeface="ＭＳ Ｐゴシック" charset="-128"/>
              <a:cs typeface="ＭＳ Ｐゴシック" charset="-12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000000"/>
                </a:solidFill>
                <a:latin typeface="Calibri"/>
                <a:ea typeface="ＭＳ Ｐゴシック" charset="-128"/>
                <a:cs typeface="ＭＳ Ｐゴシック" charset="-128"/>
              </a:rPr>
              <a:t>FIFO</a:t>
            </a:r>
            <a:endParaRPr lang="en-US" dirty="0">
              <a:solidFill>
                <a:srgbClr val="000000"/>
              </a:solidFill>
              <a:latin typeface="Calibri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826503" y="6024092"/>
            <a:ext cx="990600" cy="2286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354795" y="6024092"/>
            <a:ext cx="990600" cy="2286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60" name="Elbow Connector 59"/>
          <p:cNvCxnSpPr/>
          <p:nvPr/>
        </p:nvCxnSpPr>
        <p:spPr>
          <a:xfrm>
            <a:off x="5503865" y="6024091"/>
            <a:ext cx="322637" cy="1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473869" y="1248676"/>
            <a:ext cx="8229600" cy="848825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5"/>
            </a:pPr>
            <a:r>
              <a:rPr lang="en-US" sz="2200" dirty="0" smtClean="0"/>
              <a:t>After transfer, used source and destination buffers are cleared and new buffers are inserted.</a:t>
            </a:r>
          </a:p>
        </p:txBody>
      </p:sp>
      <p:cxnSp>
        <p:nvCxnSpPr>
          <p:cNvPr id="68" name="Straight Connector 67"/>
          <p:cNvCxnSpPr/>
          <p:nvPr/>
        </p:nvCxnSpPr>
        <p:spPr>
          <a:xfrm rot="5400000" flipH="1" flipV="1">
            <a:off x="4759000" y="5279226"/>
            <a:ext cx="148973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4931549" y="4535155"/>
            <a:ext cx="57152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1354803" y="4972602"/>
            <a:ext cx="990600" cy="2286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354803" y="5287231"/>
            <a:ext cx="990600" cy="2286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826503" y="5201202"/>
            <a:ext cx="990600" cy="2286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826503" y="5621410"/>
            <a:ext cx="990600" cy="2286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44" name="Elbow Connector 43"/>
          <p:cNvCxnSpPr/>
          <p:nvPr/>
        </p:nvCxnSpPr>
        <p:spPr>
          <a:xfrm rot="10800000">
            <a:off x="2345404" y="4972603"/>
            <a:ext cx="1611652" cy="857367"/>
          </a:xfrm>
          <a:prstGeom prst="bentConnector3">
            <a:avLst>
              <a:gd name="adj1" fmla="val 30922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Elbow Connector 50"/>
          <p:cNvCxnSpPr/>
          <p:nvPr/>
        </p:nvCxnSpPr>
        <p:spPr>
          <a:xfrm rot="10800000">
            <a:off x="2345403" y="5287231"/>
            <a:ext cx="1595546" cy="857368"/>
          </a:xfrm>
          <a:prstGeom prst="bentConnector3">
            <a:avLst>
              <a:gd name="adj1" fmla="val 45811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Elbow Connector 54"/>
          <p:cNvCxnSpPr>
            <a:stCxn id="37" idx="3"/>
          </p:cNvCxnSpPr>
          <p:nvPr/>
        </p:nvCxnSpPr>
        <p:spPr>
          <a:xfrm>
            <a:off x="4931549" y="4907004"/>
            <a:ext cx="894954" cy="294198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Elbow Connector 58"/>
          <p:cNvCxnSpPr/>
          <p:nvPr/>
        </p:nvCxnSpPr>
        <p:spPr>
          <a:xfrm>
            <a:off x="4931549" y="5201202"/>
            <a:ext cx="894954" cy="400165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Elbow Connector 64"/>
          <p:cNvCxnSpPr/>
          <p:nvPr/>
        </p:nvCxnSpPr>
        <p:spPr>
          <a:xfrm rot="10800000" flipV="1">
            <a:off x="2345403" y="5601367"/>
            <a:ext cx="1611651" cy="422723"/>
          </a:xfrm>
          <a:prstGeom prst="bentConnector3">
            <a:avLst>
              <a:gd name="adj1" fmla="val 62442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5714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Download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674563" y="2097501"/>
            <a:ext cx="6012237" cy="4367393"/>
          </a:xfrm>
          <a:prstGeom prst="rect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rot="5400000" flipH="1" flipV="1">
            <a:off x="4727965" y="3418733"/>
            <a:ext cx="1553389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829846" y="2230175"/>
            <a:ext cx="1244617" cy="838200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FPGA CPU</a:t>
            </a: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Left-Right Arrow 6"/>
          <p:cNvSpPr/>
          <p:nvPr/>
        </p:nvSpPr>
        <p:spPr>
          <a:xfrm>
            <a:off x="3463759" y="3175438"/>
            <a:ext cx="3775242" cy="486590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PLB</a:t>
            </a: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09459" y="2230175"/>
            <a:ext cx="1124742" cy="838200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Interrupt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Controller</a:t>
            </a: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28258" y="3863143"/>
            <a:ext cx="1217611" cy="2485129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DMA Engine</a:t>
            </a: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48475" y="3828547"/>
            <a:ext cx="1391442" cy="2519725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Local RAM</a:t>
            </a: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Rectangle 10"/>
          <p:cNvSpPr/>
          <p:nvPr/>
        </p:nvSpPr>
        <p:spPr>
          <a:xfrm rot="16200000">
            <a:off x="2693509" y="3014788"/>
            <a:ext cx="914400" cy="626100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PCI Bridge</a:t>
            </a: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5074463" y="4197015"/>
            <a:ext cx="430196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505454" y="2642832"/>
            <a:ext cx="30400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 flipV="1">
            <a:off x="5074463" y="2352061"/>
            <a:ext cx="752040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hape 14"/>
          <p:cNvCxnSpPr/>
          <p:nvPr/>
        </p:nvCxnSpPr>
        <p:spPr>
          <a:xfrm rot="10800000">
            <a:off x="3082759" y="3797517"/>
            <a:ext cx="762000" cy="411977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988665" y="4195807"/>
            <a:ext cx="8395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err="1" smtClean="0">
                <a:solidFill>
                  <a:prstClr val="black"/>
                </a:solidFill>
                <a:latin typeface="Calibri"/>
                <a:ea typeface="+mn-ea"/>
              </a:rPr>
              <a:t>IntMain</a:t>
            </a:r>
            <a:endParaRPr lang="en-US" sz="16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7" name="TextBox 16"/>
          <p:cNvSpPr txBox="1"/>
          <p:nvPr/>
        </p:nvSpPr>
        <p:spPr>
          <a:xfrm rot="16200000">
            <a:off x="4935651" y="2701361"/>
            <a:ext cx="8594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err="1" smtClean="0">
                <a:solidFill>
                  <a:prstClr val="black"/>
                </a:solidFill>
                <a:latin typeface="Calibri"/>
                <a:ea typeface="+mn-ea"/>
              </a:rPr>
              <a:t>IntFPGA</a:t>
            </a:r>
            <a:endParaRPr lang="en-US" sz="16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22" name="Left-Right Arrow 21"/>
          <p:cNvSpPr/>
          <p:nvPr/>
        </p:nvSpPr>
        <p:spPr>
          <a:xfrm>
            <a:off x="762000" y="2945312"/>
            <a:ext cx="2075658" cy="1019990"/>
          </a:xfrm>
          <a:prstGeom prst="leftRightArrow">
            <a:avLst>
              <a:gd name="adj1" fmla="val 50000"/>
              <a:gd name="adj2" fmla="val 3348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System + PCI</a:t>
            </a: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354795" y="2097501"/>
            <a:ext cx="990600" cy="718146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Host CPU</a:t>
            </a: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19200" y="4085285"/>
            <a:ext cx="1275558" cy="226298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Main Memory</a:t>
            </a: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Up-Down Arrow 24"/>
          <p:cNvSpPr/>
          <p:nvPr/>
        </p:nvSpPr>
        <p:spPr>
          <a:xfrm>
            <a:off x="1697593" y="2830713"/>
            <a:ext cx="304800" cy="348813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239001" y="2644421"/>
            <a:ext cx="1200150" cy="13692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TEMAC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NIC</a:t>
            </a: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837658" y="2152491"/>
            <a:ext cx="7489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Calibri"/>
                <a:ea typeface="+mn-ea"/>
              </a:rPr>
              <a:t>FPGA</a:t>
            </a:r>
            <a:endParaRPr lang="en-US" sz="20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30" name="Up-Down Arrow 29"/>
          <p:cNvSpPr/>
          <p:nvPr/>
        </p:nvSpPr>
        <p:spPr>
          <a:xfrm>
            <a:off x="1694658" y="3734797"/>
            <a:ext cx="304800" cy="278842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1" name="Up-Down Arrow 30"/>
          <p:cNvSpPr/>
          <p:nvPr/>
        </p:nvSpPr>
        <p:spPr>
          <a:xfrm>
            <a:off x="4272716" y="3068375"/>
            <a:ext cx="315953" cy="252782"/>
          </a:xfrm>
          <a:prstGeom prst="upDownArrow">
            <a:avLst>
              <a:gd name="adj1" fmla="val 50000"/>
              <a:gd name="adj2" fmla="val 2445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2" name="Up-Down Arrow 31"/>
          <p:cNvSpPr/>
          <p:nvPr/>
        </p:nvSpPr>
        <p:spPr>
          <a:xfrm>
            <a:off x="4267139" y="3575766"/>
            <a:ext cx="315953" cy="252782"/>
          </a:xfrm>
          <a:prstGeom prst="upDownArrow">
            <a:avLst>
              <a:gd name="adj1" fmla="val 50000"/>
              <a:gd name="adj2" fmla="val 2445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4" name="Up-Down Arrow 33"/>
          <p:cNvSpPr/>
          <p:nvPr/>
        </p:nvSpPr>
        <p:spPr>
          <a:xfrm>
            <a:off x="6168839" y="3567298"/>
            <a:ext cx="315953" cy="252782"/>
          </a:xfrm>
          <a:prstGeom prst="upDownArrow">
            <a:avLst>
              <a:gd name="adj1" fmla="val 50000"/>
              <a:gd name="adj2" fmla="val 2445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5" name="Up-Down Arrow 34"/>
          <p:cNvSpPr/>
          <p:nvPr/>
        </p:nvSpPr>
        <p:spPr>
          <a:xfrm>
            <a:off x="6163262" y="3068375"/>
            <a:ext cx="315953" cy="252782"/>
          </a:xfrm>
          <a:prstGeom prst="upDownArrow">
            <a:avLst>
              <a:gd name="adj1" fmla="val 50000"/>
              <a:gd name="adj2" fmla="val 2445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940949" y="4526776"/>
            <a:ext cx="990600" cy="760455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000000"/>
                </a:solidFill>
                <a:latin typeface="Calibri"/>
                <a:ea typeface="ＭＳ Ｐゴシック" charset="-128"/>
                <a:cs typeface="ＭＳ Ｐゴシック" charset="-128"/>
              </a:rPr>
              <a:t>Source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000000"/>
                </a:solidFill>
                <a:latin typeface="Calibri"/>
                <a:ea typeface="ＭＳ Ｐゴシック" charset="-128"/>
                <a:cs typeface="ＭＳ Ｐゴシック" charset="-128"/>
              </a:rPr>
              <a:t>FIFO</a:t>
            </a:r>
            <a:endParaRPr lang="en-US" dirty="0">
              <a:solidFill>
                <a:srgbClr val="000000"/>
              </a:solidFill>
              <a:latin typeface="Calibri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940949" y="5515831"/>
            <a:ext cx="990600" cy="736861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 smtClean="0">
                <a:solidFill>
                  <a:srgbClr val="000000"/>
                </a:solidFill>
                <a:latin typeface="Calibri"/>
                <a:ea typeface="ＭＳ Ｐゴシック" charset="-128"/>
                <a:cs typeface="ＭＳ Ｐゴシック" charset="-128"/>
              </a:rPr>
              <a:t>Dest</a:t>
            </a:r>
            <a:endParaRPr lang="en-US" dirty="0" smtClean="0">
              <a:solidFill>
                <a:srgbClr val="000000"/>
              </a:solidFill>
              <a:latin typeface="Calibri"/>
              <a:ea typeface="ＭＳ Ｐゴシック" charset="-128"/>
              <a:cs typeface="ＭＳ Ｐゴシック" charset="-12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000000"/>
                </a:solidFill>
                <a:latin typeface="Calibri"/>
                <a:ea typeface="ＭＳ Ｐゴシック" charset="-128"/>
                <a:cs typeface="ＭＳ Ｐゴシック" charset="-128"/>
              </a:rPr>
              <a:t>FIFO</a:t>
            </a:r>
            <a:endParaRPr lang="en-US" dirty="0">
              <a:solidFill>
                <a:srgbClr val="000000"/>
              </a:solidFill>
              <a:latin typeface="Calibri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826503" y="6024092"/>
            <a:ext cx="990600" cy="2286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354795" y="6024092"/>
            <a:ext cx="990600" cy="2286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60" name="Elbow Connector 59"/>
          <p:cNvCxnSpPr/>
          <p:nvPr/>
        </p:nvCxnSpPr>
        <p:spPr>
          <a:xfrm>
            <a:off x="5503865" y="6024091"/>
            <a:ext cx="322637" cy="1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473869" y="1248676"/>
            <a:ext cx="8229600" cy="848825"/>
          </a:xfrm>
        </p:spPr>
        <p:txBody>
          <a:bodyPr>
            <a:normAutofit/>
          </a:bodyPr>
          <a:lstStyle/>
          <a:p>
            <a:pPr marL="457200" indent="-457200">
              <a:buNone/>
            </a:pPr>
            <a:r>
              <a:rPr lang="en-US" sz="2200" dirty="0" smtClean="0"/>
              <a:t>At all steps, interrupt coalescing is used to improve performance.</a:t>
            </a:r>
          </a:p>
        </p:txBody>
      </p:sp>
      <p:cxnSp>
        <p:nvCxnSpPr>
          <p:cNvPr id="68" name="Straight Connector 67"/>
          <p:cNvCxnSpPr/>
          <p:nvPr/>
        </p:nvCxnSpPr>
        <p:spPr>
          <a:xfrm rot="5400000" flipH="1" flipV="1">
            <a:off x="4759000" y="5279226"/>
            <a:ext cx="148973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4931549" y="4535155"/>
            <a:ext cx="57152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1354803" y="4972602"/>
            <a:ext cx="990600" cy="2286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354803" y="5287231"/>
            <a:ext cx="990600" cy="2286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826503" y="5201202"/>
            <a:ext cx="990600" cy="2286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826503" y="5621410"/>
            <a:ext cx="990600" cy="2286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44" name="Elbow Connector 43"/>
          <p:cNvCxnSpPr/>
          <p:nvPr/>
        </p:nvCxnSpPr>
        <p:spPr>
          <a:xfrm rot="10800000">
            <a:off x="2345404" y="4972603"/>
            <a:ext cx="1611652" cy="857367"/>
          </a:xfrm>
          <a:prstGeom prst="bentConnector3">
            <a:avLst>
              <a:gd name="adj1" fmla="val 30922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Elbow Connector 50"/>
          <p:cNvCxnSpPr/>
          <p:nvPr/>
        </p:nvCxnSpPr>
        <p:spPr>
          <a:xfrm rot="10800000">
            <a:off x="2345403" y="5287231"/>
            <a:ext cx="1595546" cy="857368"/>
          </a:xfrm>
          <a:prstGeom prst="bentConnector3">
            <a:avLst>
              <a:gd name="adj1" fmla="val 45811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Elbow Connector 54"/>
          <p:cNvCxnSpPr>
            <a:stCxn id="37" idx="3"/>
          </p:cNvCxnSpPr>
          <p:nvPr/>
        </p:nvCxnSpPr>
        <p:spPr>
          <a:xfrm>
            <a:off x="4931549" y="4907004"/>
            <a:ext cx="894954" cy="294198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Elbow Connector 58"/>
          <p:cNvCxnSpPr/>
          <p:nvPr/>
        </p:nvCxnSpPr>
        <p:spPr>
          <a:xfrm>
            <a:off x="4931549" y="5201202"/>
            <a:ext cx="894954" cy="400165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Elbow Connector 64"/>
          <p:cNvCxnSpPr/>
          <p:nvPr/>
        </p:nvCxnSpPr>
        <p:spPr>
          <a:xfrm rot="10800000" flipV="1">
            <a:off x="2345403" y="5601367"/>
            <a:ext cx="1611651" cy="422723"/>
          </a:xfrm>
          <a:prstGeom prst="bentConnector3">
            <a:avLst>
              <a:gd name="adj1" fmla="val 62442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3004264" y="4085285"/>
            <a:ext cx="840495" cy="563562"/>
          </a:xfrm>
          <a:prstGeom prst="ellipse">
            <a:avLst/>
          </a:prstGeom>
          <a:noFill/>
          <a:ln w="25400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5074463" y="2440923"/>
            <a:ext cx="574012" cy="880234"/>
          </a:xfrm>
          <a:prstGeom prst="ellipse">
            <a:avLst/>
          </a:prstGeom>
          <a:noFill/>
          <a:ln w="25400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60122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Stack</a:t>
            </a:r>
            <a:endParaRPr lang="en-US" dirty="0"/>
          </a:p>
        </p:txBody>
      </p:sp>
      <p:pic>
        <p:nvPicPr>
          <p:cNvPr id="5" name="Content Placeholder 4" descr="sw.png"/>
          <p:cNvPicPr>
            <a:picLocks noGrp="1" noChangeAspect="1"/>
          </p:cNvPicPr>
          <p:nvPr>
            <p:ph idx="1"/>
          </p:nvPr>
        </p:nvPicPr>
        <p:blipFill>
          <a:blip r:embed="rId3"/>
          <a:srcRect t="-12146" b="-12146"/>
          <a:stretch>
            <a:fillRect/>
          </a:stretch>
        </p:blipFill>
        <p:spPr>
          <a:xfrm>
            <a:off x="1909522" y="3986624"/>
            <a:ext cx="5319942" cy="2773363"/>
          </a:xfr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000" dirty="0" smtClean="0">
                <a:solidFill>
                  <a:prstClr val="black"/>
                </a:solidFill>
                <a:latin typeface="Calibri"/>
                <a:ea typeface="+mn-ea"/>
              </a:rPr>
              <a:t>FPGA CPU used to run OS and peripheral driver.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000" dirty="0" smtClean="0">
                <a:solidFill>
                  <a:prstClr val="black"/>
                </a:solidFill>
                <a:latin typeface="Calibri"/>
                <a:ea typeface="+mn-ea"/>
              </a:rPr>
              <a:t>System based on two drivers, running on FPGA and host system.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  <a:defRPr/>
            </a:pPr>
            <a:endParaRPr lang="en-US" sz="2000" dirty="0" smtClean="0">
              <a:solidFill>
                <a:prstClr val="black"/>
              </a:solidFill>
              <a:latin typeface="Calibri"/>
              <a:ea typeface="+mn-ea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Calibri"/>
                <a:ea typeface="+mn-ea"/>
              </a:rPr>
              <a:t>FPGA driver: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Calibri"/>
                <a:ea typeface="+mn-ea"/>
              </a:rPr>
              <a:t>Controls the peripherals.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Calibri"/>
                <a:ea typeface="+mn-ea"/>
              </a:rPr>
              <a:t>Low-level driver based on available peripheral driver (only minor modifications needed).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Calibri"/>
                <a:ea typeface="+mn-ea"/>
              </a:rPr>
              <a:t>FPGA DMA Interface reused across different peripherals.</a:t>
            </a:r>
            <a:endParaRPr lang="en-US" sz="3200" dirty="0" smtClean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0384" y="6515405"/>
            <a:ext cx="741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  <a:latin typeface="Calibri"/>
                <a:ea typeface="+mn-ea"/>
              </a:rPr>
              <a:t>11/19</a:t>
            </a:r>
            <a:endParaRPr lang="en-US" dirty="0">
              <a:solidFill>
                <a:prstClr val="white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48794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Stack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000" dirty="0" smtClean="0">
                <a:solidFill>
                  <a:prstClr val="black"/>
                </a:solidFill>
                <a:latin typeface="Calibri"/>
                <a:ea typeface="+mn-ea"/>
              </a:rPr>
              <a:t>FPGA CPU used to run OS and peripheral driver.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000" dirty="0" smtClean="0">
                <a:solidFill>
                  <a:prstClr val="black"/>
                </a:solidFill>
                <a:latin typeface="Calibri"/>
                <a:ea typeface="+mn-ea"/>
              </a:rPr>
              <a:t>System based on two drivers, running on FPGA and host system.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  <a:defRPr/>
            </a:pPr>
            <a:endParaRPr lang="en-US" sz="2000" dirty="0" smtClean="0">
              <a:solidFill>
                <a:prstClr val="black"/>
              </a:solidFill>
              <a:latin typeface="Calibri"/>
              <a:ea typeface="+mn-ea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000" dirty="0" smtClean="0">
                <a:solidFill>
                  <a:prstClr val="black"/>
                </a:solidFill>
                <a:latin typeface="Calibri"/>
                <a:ea typeface="+mn-ea"/>
              </a:rPr>
              <a:t>Host driver: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000" dirty="0" smtClean="0">
                <a:solidFill>
                  <a:prstClr val="black"/>
                </a:solidFill>
                <a:latin typeface="Calibri"/>
                <a:ea typeface="+mn-ea"/>
              </a:rPr>
              <a:t>Forwards the data buffered on the FPGA to/from the Host OS.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000" dirty="0" smtClean="0">
                <a:solidFill>
                  <a:prstClr val="black"/>
                </a:solidFill>
                <a:latin typeface="Calibri"/>
                <a:ea typeface="+mn-ea"/>
              </a:rPr>
              <a:t>Host DMA Interface can be reused across different peripherals and is host OS independent.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000" dirty="0" smtClean="0">
                <a:solidFill>
                  <a:prstClr val="black"/>
                </a:solidFill>
                <a:latin typeface="Calibri"/>
                <a:ea typeface="+mn-ea"/>
              </a:rPr>
              <a:t>High-Level Driver is host OS dependent.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  <a:defRPr/>
            </a:pPr>
            <a:endParaRPr lang="en-US" sz="3200" dirty="0" smtClean="0">
              <a:solidFill>
                <a:prstClr val="black"/>
              </a:solidFill>
              <a:latin typeface="Calibri"/>
              <a:ea typeface="+mn-ea"/>
            </a:endParaRPr>
          </a:p>
        </p:txBody>
      </p:sp>
      <p:pic>
        <p:nvPicPr>
          <p:cNvPr id="8" name="Content Placeholder 4" descr="sw.png"/>
          <p:cNvPicPr>
            <a:picLocks noChangeAspect="1"/>
          </p:cNvPicPr>
          <p:nvPr/>
        </p:nvPicPr>
        <p:blipFill>
          <a:blip r:embed="rId2"/>
          <a:srcRect t="-12146" b="-12146"/>
          <a:stretch>
            <a:fillRect/>
          </a:stretch>
        </p:blipFill>
        <p:spPr>
          <a:xfrm>
            <a:off x="1909522" y="3986624"/>
            <a:ext cx="5319942" cy="27733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0384" y="6515405"/>
            <a:ext cx="741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  <a:latin typeface="Calibri"/>
                <a:ea typeface="+mn-ea"/>
              </a:rPr>
              <a:t>11/19</a:t>
            </a:r>
            <a:endParaRPr lang="en-US" dirty="0">
              <a:solidFill>
                <a:prstClr val="white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03122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Peripheral Virtualization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3886200" cy="431822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RT-Bridge supports peripheral virtualization.</a:t>
            </a:r>
          </a:p>
          <a:p>
            <a:endParaRPr lang="en-US" sz="2400" dirty="0" smtClean="0"/>
          </a:p>
          <a:p>
            <a:r>
              <a:rPr lang="en-US" sz="2400" dirty="0" smtClean="0"/>
              <a:t>Single peripheral (ex: Network Interface Card) can service different software partitions.</a:t>
            </a:r>
          </a:p>
          <a:p>
            <a:endParaRPr lang="en-US" sz="2400" dirty="0" smtClean="0"/>
          </a:p>
          <a:p>
            <a:r>
              <a:rPr lang="en-US" sz="2400" dirty="0" smtClean="0"/>
              <a:t>HW virtualization enforces strict timing isolation.</a:t>
            </a:r>
            <a:endParaRPr lang="en-US" sz="2400" dirty="0"/>
          </a:p>
        </p:txBody>
      </p:sp>
      <p:pic>
        <p:nvPicPr>
          <p:cNvPr id="5" name="Picture 4" descr="drivers-sb-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1093730"/>
            <a:ext cx="5029200" cy="54594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0384" y="651540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33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728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Implemented Prototype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58" y="1216526"/>
            <a:ext cx="8229600" cy="1831474"/>
          </a:xfrm>
        </p:spPr>
        <p:txBody>
          <a:bodyPr>
            <a:noAutofit/>
          </a:bodyPr>
          <a:lstStyle/>
          <a:p>
            <a:r>
              <a:rPr lang="en-US" sz="2200" dirty="0" smtClean="0"/>
              <a:t>Host OS: Linux 2.6.29, FPGA OS: </a:t>
            </a:r>
            <a:r>
              <a:rPr lang="en-US" sz="2200" dirty="0" err="1" smtClean="0"/>
              <a:t>Petalinux</a:t>
            </a:r>
            <a:r>
              <a:rPr lang="en-US" sz="2200" dirty="0" smtClean="0"/>
              <a:t> (2.6.20 kernel).</a:t>
            </a:r>
          </a:p>
          <a:p>
            <a:r>
              <a:rPr lang="en-US" sz="2200" dirty="0" smtClean="0"/>
              <a:t>Xilinx TEMAC 1Gb/s </a:t>
            </a:r>
            <a:r>
              <a:rPr lang="en-US" sz="2200" dirty="0" err="1" smtClean="0"/>
              <a:t>ethernet</a:t>
            </a:r>
            <a:r>
              <a:rPr lang="en-US" sz="2200" dirty="0" smtClean="0"/>
              <a:t> card (integrated on FPGA).</a:t>
            </a:r>
          </a:p>
          <a:p>
            <a:r>
              <a:rPr lang="en-US" sz="2200" dirty="0" smtClean="0"/>
              <a:t>3 Smart Bridges, </a:t>
            </a:r>
            <a:r>
              <a:rPr lang="en-US" sz="2200" dirty="0" err="1" smtClean="0"/>
              <a:t>PCIe</a:t>
            </a:r>
            <a:r>
              <a:rPr lang="en-US" sz="2200" dirty="0" smtClean="0"/>
              <a:t> 250MB/s; contention at main memory level.</a:t>
            </a:r>
          </a:p>
          <a:p>
            <a:r>
              <a:rPr lang="en-US" sz="2200" dirty="0"/>
              <a:t>O</a:t>
            </a:r>
            <a:r>
              <a:rPr lang="en-US" sz="2200" dirty="0" smtClean="0"/>
              <a:t>ptimized driver implementation with no software packet copy.</a:t>
            </a:r>
          </a:p>
        </p:txBody>
      </p:sp>
      <p:pic>
        <p:nvPicPr>
          <p:cNvPr id="4" name="Picture 3" descr="real_time_brid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1974" y="3390955"/>
            <a:ext cx="5029200" cy="31607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7822" y="3390955"/>
            <a:ext cx="4146774" cy="31607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0384" y="6515405"/>
            <a:ext cx="741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  <a:latin typeface="Calibri"/>
                <a:ea typeface="+mn-ea"/>
              </a:rPr>
              <a:t>12/19</a:t>
            </a:r>
            <a:endParaRPr lang="en-US" dirty="0">
              <a:solidFill>
                <a:prstClr val="white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02424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3805"/>
            <a:ext cx="8458200" cy="5181600"/>
          </a:xfrm>
        </p:spPr>
        <p:txBody>
          <a:bodyPr>
            <a:normAutofit/>
          </a:bodyPr>
          <a:lstStyle/>
          <a:p>
            <a:r>
              <a:rPr lang="en-US" sz="2200" u="sng" dirty="0" smtClean="0"/>
              <a:t>Main advantage</a:t>
            </a:r>
            <a:r>
              <a:rPr lang="en-US" sz="2200" dirty="0" smtClean="0"/>
              <a:t>: bus feasibility checked using well-known </a:t>
            </a:r>
            <a:r>
              <a:rPr lang="en-US" sz="2200" dirty="0" err="1" smtClean="0"/>
              <a:t>monoprocessor</a:t>
            </a:r>
            <a:r>
              <a:rPr lang="en-US" sz="2200" dirty="0" smtClean="0"/>
              <a:t> </a:t>
            </a:r>
            <a:r>
              <a:rPr lang="en-US" sz="2200" dirty="0" err="1" smtClean="0"/>
              <a:t>schedulability</a:t>
            </a:r>
            <a:r>
              <a:rPr lang="en-US" sz="2200" dirty="0" smtClean="0"/>
              <a:t> tests.</a:t>
            </a:r>
          </a:p>
          <a:p>
            <a:endParaRPr lang="en-US" sz="1500" dirty="0" smtClean="0"/>
          </a:p>
          <a:p>
            <a:r>
              <a:rPr lang="en-US" sz="2200" dirty="0" smtClean="0"/>
              <a:t>Servers are used to enforce transmission budgets for </a:t>
            </a:r>
            <a:r>
              <a:rPr lang="en-US" sz="2200" dirty="0" err="1" smtClean="0"/>
              <a:t>aperiodic</a:t>
            </a:r>
            <a:r>
              <a:rPr lang="en-US" sz="2200" dirty="0" smtClean="0"/>
              <a:t> traffic.</a:t>
            </a:r>
          </a:p>
          <a:p>
            <a:endParaRPr lang="en-US" sz="1500" dirty="0" smtClean="0"/>
          </a:p>
          <a:p>
            <a:r>
              <a:rPr lang="en-US" sz="2200" dirty="0" smtClean="0"/>
              <a:t>However, we pay in term of flow delay and on-bridge memory.</a:t>
            </a:r>
          </a:p>
          <a:p>
            <a:endParaRPr lang="en-US" sz="1500" dirty="0" smtClean="0"/>
          </a:p>
          <a:p>
            <a:r>
              <a:rPr lang="en-US" sz="2200" dirty="0" smtClean="0"/>
              <a:t>While a Real-Time Bridge is blocked, incoming network packets must be buffered in the FPGA RAM.</a:t>
            </a:r>
          </a:p>
          <a:p>
            <a:pPr lvl="1"/>
            <a:r>
              <a:rPr lang="en-US" sz="2200" dirty="0" smtClean="0"/>
              <a:t>How much buffer space is needed (backlog)?</a:t>
            </a:r>
          </a:p>
          <a:p>
            <a:pPr lvl="1"/>
            <a:r>
              <a:rPr lang="en-US" sz="2200" dirty="0" smtClean="0"/>
              <a:t>What is the maximum buffer time (delay)?</a:t>
            </a:r>
          </a:p>
          <a:p>
            <a:endParaRPr lang="en-US" sz="1500" dirty="0" smtClean="0"/>
          </a:p>
          <a:p>
            <a:r>
              <a:rPr lang="en-US" sz="2200" dirty="0" smtClean="0"/>
              <a:t>We devised a methodology based on </a:t>
            </a:r>
            <a:r>
              <a:rPr lang="en-US" sz="2200" b="1" dirty="0" smtClean="0"/>
              <a:t>real-time calculus </a:t>
            </a:r>
            <a:r>
              <a:rPr lang="en-US" sz="2200" dirty="0" smtClean="0"/>
              <a:t>to compute bounds on delay and buffer size.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0384" y="6515405"/>
            <a:ext cx="741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  <a:latin typeface="Calibri"/>
                <a:ea typeface="+mn-ea"/>
              </a:rPr>
              <a:t>13/19</a:t>
            </a:r>
            <a:endParaRPr lang="en-US" dirty="0">
              <a:solidFill>
                <a:prstClr val="white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26722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Processing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Application-Specific Instruction Processors</a:t>
            </a:r>
          </a:p>
          <a:p>
            <a:pPr lvl="1"/>
            <a:r>
              <a:rPr lang="en-US" dirty="0" smtClean="0"/>
              <a:t>The ISA and microarchitecture is tailored for a specific application.</a:t>
            </a:r>
          </a:p>
          <a:p>
            <a:pPr lvl="1"/>
            <a:r>
              <a:rPr lang="en-US" dirty="0" smtClean="0"/>
              <a:t>Ex: Digital Signal Processor.</a:t>
            </a:r>
          </a:p>
          <a:p>
            <a:pPr lvl="1"/>
            <a:r>
              <a:rPr lang="en-US" dirty="0" smtClean="0"/>
              <a:t>Sometimes “instructions” invoke HW coprocessors.</a:t>
            </a:r>
          </a:p>
          <a:p>
            <a:r>
              <a:rPr lang="en-US" dirty="0" smtClean="0"/>
              <a:t>Graphics Processing Unit</a:t>
            </a:r>
          </a:p>
          <a:p>
            <a:pPr lvl="1"/>
            <a:r>
              <a:rPr lang="en-US" dirty="0" smtClean="0"/>
              <a:t>Delegate graphics computation to a separate processor</a:t>
            </a:r>
          </a:p>
          <a:p>
            <a:pPr lvl="1"/>
            <a:r>
              <a:rPr lang="en-US" dirty="0" smtClean="0"/>
              <a:t>First appear in the </a:t>
            </a:r>
            <a:r>
              <a:rPr lang="fr-FR" dirty="0" smtClean="0"/>
              <a:t>’</a:t>
            </a:r>
            <a:r>
              <a:rPr lang="en-US" dirty="0" smtClean="0"/>
              <a:t>80, until the turn of the century GPUs were HW processors (fixed functions)</a:t>
            </a:r>
          </a:p>
          <a:p>
            <a:pPr lvl="1"/>
            <a:r>
              <a:rPr lang="en-US" dirty="0" smtClean="0"/>
              <a:t>Now GPUs are ASIP – execute </a:t>
            </a:r>
            <a:r>
              <a:rPr lang="en-US" i="1" dirty="0" err="1" smtClean="0"/>
              <a:t>shader</a:t>
            </a:r>
            <a:r>
              <a:rPr lang="en-US" i="1" dirty="0" smtClean="0"/>
              <a:t> programs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New trend: GPGPU – execute computation on GPU.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07643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01037"/>
            <a:ext cx="4038600" cy="208756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Experiments based on Intel 975X motherboard with 4 </a:t>
            </a:r>
            <a:r>
              <a:rPr lang="en-US" sz="2000" dirty="0" err="1" smtClean="0"/>
              <a:t>PCIe</a:t>
            </a:r>
            <a:r>
              <a:rPr lang="en-US" sz="2000" dirty="0" smtClean="0"/>
              <a:t> slots.</a:t>
            </a:r>
          </a:p>
          <a:p>
            <a:r>
              <a:rPr lang="en-US" sz="2000" dirty="0" smtClean="0"/>
              <a:t>3 x Real-Time Bridges, 1 x Traffic Generator with synthetic traffic.</a:t>
            </a:r>
          </a:p>
          <a:p>
            <a:r>
              <a:rPr lang="en-US" sz="2000" dirty="0" smtClean="0"/>
              <a:t>Rate Monotonic with Sporadic Servers.</a:t>
            </a:r>
            <a:endParaRPr lang="en-US" sz="2000" dirty="0"/>
          </a:p>
        </p:txBody>
      </p:sp>
      <p:pic>
        <p:nvPicPr>
          <p:cNvPr id="4" name="Picture 3" descr="timing_unschedul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188599"/>
            <a:ext cx="4114800" cy="31194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76800" y="4407799"/>
            <a:ext cx="426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Calibri"/>
                <a:ea typeface="+mn-ea"/>
              </a:rPr>
              <a:t>Scheduling flows without reservation controller (block always low) leads to deadline misses!</a:t>
            </a:r>
            <a:endParaRPr lang="en-US" sz="20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10800000">
            <a:off x="4876800" y="5423462"/>
            <a:ext cx="3810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>
            <a:off x="4419600" y="5017400"/>
            <a:ext cx="457200" cy="4060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4191000" y="1101037"/>
          <a:ext cx="4724400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1100"/>
                <a:gridCol w="1181100"/>
                <a:gridCol w="1181100"/>
                <a:gridCol w="11811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Peripheral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Transfer</a:t>
                      </a:r>
                      <a:r>
                        <a:rPr lang="en-US" baseline="0" dirty="0" smtClean="0"/>
                        <a:t> Time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Budget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Period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RT</a:t>
                      </a:r>
                      <a:r>
                        <a:rPr lang="en-US" baseline="0" dirty="0" smtClean="0"/>
                        <a:t> Bridge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7.5ms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72ms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Generator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4.4ms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8ms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562600" y="2610660"/>
            <a:ext cx="358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Calibri"/>
                <a:ea typeface="+mn-ea"/>
              </a:rPr>
              <a:t>Utilization 1, harmonic periods.</a:t>
            </a:r>
            <a:endParaRPr lang="en-US" sz="20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rot="10800000">
            <a:off x="5562600" y="3009182"/>
            <a:ext cx="3352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6200000" flipV="1">
            <a:off x="5209351" y="2657521"/>
            <a:ext cx="401698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0" y="3645799"/>
            <a:ext cx="114377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  <a:ea typeface="+mn-ea"/>
              </a:rPr>
              <a:t>Generator</a:t>
            </a:r>
            <a:endParaRPr lang="en-US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296" y="4389870"/>
            <a:ext cx="109260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  <a:ea typeface="+mn-ea"/>
              </a:rPr>
              <a:t>RT-Bridge</a:t>
            </a:r>
            <a:endParaRPr lang="en-US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168" y="5062223"/>
            <a:ext cx="109260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  <a:ea typeface="+mn-ea"/>
              </a:rPr>
              <a:t>RT-Bridge</a:t>
            </a:r>
            <a:endParaRPr lang="en-US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296" y="5748022"/>
            <a:ext cx="109260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  <a:ea typeface="+mn-ea"/>
              </a:rPr>
              <a:t>RT-Bridge</a:t>
            </a:r>
            <a:endParaRPr lang="en-US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0384" y="6515405"/>
            <a:ext cx="741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  <a:latin typeface="Calibri"/>
                <a:ea typeface="+mn-ea"/>
              </a:rPr>
              <a:t>17/19</a:t>
            </a:r>
            <a:endParaRPr lang="en-US" dirty="0">
              <a:solidFill>
                <a:prstClr val="white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64585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16228"/>
            <a:ext cx="4038600" cy="208756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Experiments based on Intel 975X motherboard with 4 </a:t>
            </a:r>
            <a:r>
              <a:rPr lang="en-US" sz="2000" dirty="0" err="1" smtClean="0"/>
              <a:t>PCIe</a:t>
            </a:r>
            <a:r>
              <a:rPr lang="en-US" sz="2000" dirty="0" smtClean="0"/>
              <a:t> slots.</a:t>
            </a:r>
          </a:p>
          <a:p>
            <a:r>
              <a:rPr lang="en-US" sz="2000" dirty="0" smtClean="0"/>
              <a:t>3 x Real-Time Bridges, 1 x Traffic Generator with synthetic traffic.</a:t>
            </a:r>
          </a:p>
          <a:p>
            <a:r>
              <a:rPr lang="en-US" sz="2000" dirty="0" smtClean="0"/>
              <a:t>Rate Monotonic with Sporadic Servers.</a:t>
            </a:r>
            <a:endParaRPr lang="en-US" sz="2000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4191000" y="1095590"/>
          <a:ext cx="4724400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1100"/>
                <a:gridCol w="1181100"/>
                <a:gridCol w="1181100"/>
                <a:gridCol w="11811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Peripheral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Transfer</a:t>
                      </a:r>
                      <a:r>
                        <a:rPr lang="en-US" baseline="0" dirty="0" smtClean="0"/>
                        <a:t> Time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Budget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Period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RT</a:t>
                      </a:r>
                      <a:r>
                        <a:rPr lang="en-US" baseline="0" dirty="0" smtClean="0"/>
                        <a:t> Bridge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7.5ms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72ms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Generator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4.4ms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8ms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3" name="Picture 12" descr="timing_schedul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332981"/>
            <a:ext cx="7543800" cy="3088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962399" y="2669875"/>
            <a:ext cx="510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Calibri"/>
                <a:ea typeface="+mn-ea"/>
              </a:rPr>
              <a:t>No deadline misses with reservation controller</a:t>
            </a:r>
            <a:endParaRPr lang="en-US" sz="20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rot="10800000">
            <a:off x="3962399" y="3069986"/>
            <a:ext cx="4953000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0800000" flipV="1">
            <a:off x="3581399" y="3069986"/>
            <a:ext cx="381000" cy="26299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33858" y="3909298"/>
            <a:ext cx="114377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  <a:ea typeface="+mn-ea"/>
              </a:rPr>
              <a:t>Generator</a:t>
            </a:r>
            <a:endParaRPr lang="en-US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4402" y="4558316"/>
            <a:ext cx="109260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  <a:ea typeface="+mn-ea"/>
              </a:rPr>
              <a:t>RT-Bridge</a:t>
            </a:r>
            <a:endParaRPr lang="en-US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4402" y="5248599"/>
            <a:ext cx="109260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  <a:ea typeface="+mn-ea"/>
              </a:rPr>
              <a:t>RT-Bridge</a:t>
            </a:r>
            <a:endParaRPr lang="en-US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4402" y="5916468"/>
            <a:ext cx="109260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  <a:ea typeface="+mn-ea"/>
              </a:rPr>
              <a:t>RT-Bridge</a:t>
            </a:r>
            <a:endParaRPr lang="en-US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0384" y="6515405"/>
            <a:ext cx="741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  <a:latin typeface="Calibri"/>
                <a:ea typeface="+mn-ea"/>
              </a:rPr>
              <a:t>17/19</a:t>
            </a:r>
            <a:endParaRPr lang="en-US" dirty="0">
              <a:solidFill>
                <a:prstClr val="white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35397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 smtClean="0"/>
              <a:t>Reconfigurable Devices and Real-Time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923" y="956930"/>
            <a:ext cx="8929077" cy="5901070"/>
          </a:xfrm>
        </p:spPr>
        <p:txBody>
          <a:bodyPr/>
          <a:lstStyle/>
          <a:p>
            <a:r>
              <a:rPr lang="en-US" sz="2200" dirty="0" smtClean="0"/>
              <a:t>Great deal of attention on reconfigurable FPGA for embedded and real-time systems</a:t>
            </a:r>
          </a:p>
          <a:p>
            <a:pPr lvl="1"/>
            <a:r>
              <a:rPr lang="en-US" sz="2200" b="1" dirty="0" smtClean="0"/>
              <a:t>Pro</a:t>
            </a:r>
            <a:r>
              <a:rPr lang="en-US" sz="2200" dirty="0" smtClean="0"/>
              <a:t>: HW logic is (often) more predictable than SW executing on complex microarchitectures</a:t>
            </a:r>
          </a:p>
          <a:p>
            <a:pPr lvl="1"/>
            <a:r>
              <a:rPr lang="en-US" sz="2200" b="1" dirty="0" smtClean="0"/>
              <a:t>Pro</a:t>
            </a:r>
            <a:r>
              <a:rPr lang="en-US" sz="2200" dirty="0" smtClean="0"/>
              <a:t>: HW logic is more efficient (per unit of chip area/power consumption) compared to GP CPU on parallel math crunching applications – somehow negated by GPU nowadays</a:t>
            </a:r>
          </a:p>
          <a:p>
            <a:pPr lvl="1"/>
            <a:r>
              <a:rPr lang="en-US" sz="2200" b="1" dirty="0" smtClean="0"/>
              <a:t>Cons</a:t>
            </a:r>
            <a:r>
              <a:rPr lang="en-US" sz="2200" dirty="0" smtClean="0"/>
              <a:t>: Programming the HW is more complex</a:t>
            </a:r>
            <a:endParaRPr lang="en-US" sz="2200" dirty="0"/>
          </a:p>
          <a:p>
            <a:r>
              <a:rPr lang="en-US" sz="2200" dirty="0" smtClean="0"/>
              <a:t>Huge amount of research on synthesis of FPGA logic from high-level specification (ex: </a:t>
            </a:r>
            <a:r>
              <a:rPr lang="en-US" sz="2200" dirty="0" err="1" smtClean="0"/>
              <a:t>SystemC</a:t>
            </a:r>
            <a:r>
              <a:rPr lang="en-US" sz="2200" dirty="0" smtClean="0"/>
              <a:t>).</a:t>
            </a:r>
          </a:p>
          <a:p>
            <a:r>
              <a:rPr lang="en-US" sz="2200" dirty="0" smtClean="0"/>
              <a:t>How to use it: static design</a:t>
            </a:r>
          </a:p>
          <a:p>
            <a:pPr lvl="1"/>
            <a:r>
              <a:rPr lang="en-US" sz="2200" dirty="0" smtClean="0"/>
              <a:t>Implement I/O, interconnects and all other PE on ASIC.</a:t>
            </a:r>
          </a:p>
          <a:p>
            <a:pPr lvl="1"/>
            <a:r>
              <a:rPr lang="en-US" sz="2200" dirty="0" smtClean="0"/>
              <a:t>Use some portion of the chip for a programmable FPGA processor.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42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57026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Reconfigurable FPGA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200" dirty="0" smtClean="0"/>
          </a:p>
          <a:p>
            <a:r>
              <a:rPr lang="en-US" sz="2200" dirty="0" smtClean="0"/>
              <a:t>How </a:t>
            </a:r>
            <a:r>
              <a:rPr lang="en-US" sz="2200" dirty="0"/>
              <a:t>to use it: </a:t>
            </a:r>
            <a:r>
              <a:rPr lang="en-US" sz="2200" dirty="0" smtClean="0"/>
              <a:t>dynamic design</a:t>
            </a:r>
            <a:endParaRPr lang="en-US" sz="2200" dirty="0"/>
          </a:p>
          <a:p>
            <a:pPr lvl="1"/>
            <a:r>
              <a:rPr lang="en-US" sz="2200" dirty="0"/>
              <a:t>Implement I/</a:t>
            </a:r>
            <a:r>
              <a:rPr lang="en-US" sz="2200" dirty="0" smtClean="0"/>
              <a:t>O and </a:t>
            </a:r>
            <a:r>
              <a:rPr lang="en-US" sz="2200" dirty="0"/>
              <a:t>interconnects </a:t>
            </a:r>
            <a:r>
              <a:rPr lang="en-US" sz="2200" dirty="0" smtClean="0"/>
              <a:t>as </a:t>
            </a:r>
            <a:r>
              <a:rPr lang="en-US" sz="2200" i="1" dirty="0" smtClean="0"/>
              <a:t>fixed logic </a:t>
            </a:r>
            <a:r>
              <a:rPr lang="en-US" sz="2200" dirty="0" smtClean="0"/>
              <a:t>on FPGA.</a:t>
            </a:r>
            <a:endParaRPr lang="en-US" sz="2200" dirty="0"/>
          </a:p>
          <a:p>
            <a:pPr lvl="1"/>
            <a:r>
              <a:rPr lang="en-US" sz="2200" dirty="0" smtClean="0"/>
              <a:t>Use the rest of the FPGA area for reconfigurable </a:t>
            </a:r>
            <a:r>
              <a:rPr lang="en-US" sz="2200" i="1" dirty="0" smtClean="0"/>
              <a:t>HW tasks</a:t>
            </a:r>
            <a:r>
              <a:rPr lang="en-US" sz="2200" dirty="0" smtClean="0"/>
              <a:t>.</a:t>
            </a:r>
            <a:endParaRPr lang="en-US" sz="2200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HW Task</a:t>
            </a:r>
          </a:p>
          <a:p>
            <a:pPr lvl="1"/>
            <a:r>
              <a:rPr lang="en-US" dirty="0" smtClean="0"/>
              <a:t>Period, deadline, </a:t>
            </a:r>
            <a:r>
              <a:rPr lang="en-US" dirty="0" err="1" smtClean="0"/>
              <a:t>wcet</a:t>
            </a:r>
            <a:r>
              <a:rPr lang="en-US" dirty="0" smtClean="0"/>
              <a:t> as SW tasks.</a:t>
            </a:r>
          </a:p>
          <a:p>
            <a:pPr lvl="1"/>
            <a:r>
              <a:rPr lang="en-US" dirty="0" smtClean="0"/>
              <a:t>Additionally has an </a:t>
            </a:r>
            <a:r>
              <a:rPr lang="en-US" i="1" dirty="0" smtClean="0"/>
              <a:t>area</a:t>
            </a:r>
            <a:r>
              <a:rPr lang="en-US" dirty="0" smtClean="0"/>
              <a:t> requirement.</a:t>
            </a:r>
          </a:p>
          <a:p>
            <a:pPr lvl="1"/>
            <a:r>
              <a:rPr lang="en-US" dirty="0" smtClean="0"/>
              <a:t>Requirement depends on the area model.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43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12642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428736"/>
            <a:ext cx="4572032" cy="2000264"/>
          </a:xfrm>
        </p:spPr>
        <p:txBody>
          <a:bodyPr>
            <a:normAutofit/>
          </a:bodyPr>
          <a:lstStyle/>
          <a:p>
            <a:r>
              <a:rPr lang="it-IT" sz="2200" dirty="0" smtClean="0"/>
              <a:t>2D model</a:t>
            </a:r>
          </a:p>
          <a:p>
            <a:pPr lvl="1"/>
            <a:r>
              <a:rPr lang="it-IT" sz="2200" dirty="0" smtClean="0"/>
              <a:t>HW Tasks with variable width and </a:t>
            </a:r>
            <a:r>
              <a:rPr lang="it-IT" sz="2200" dirty="0" err="1" smtClean="0"/>
              <a:t>height</a:t>
            </a:r>
            <a:r>
              <a:rPr lang="it-IT" sz="2200" dirty="0" smtClean="0"/>
              <a:t>.</a:t>
            </a:r>
            <a:endParaRPr lang="it-IT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 Model</a:t>
            </a:r>
            <a:endParaRPr lang="it-IT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357158" y="3714752"/>
            <a:ext cx="828680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5000628" y="1500174"/>
            <a:ext cx="3182938" cy="1920879"/>
            <a:chOff x="1531938" y="2151063"/>
            <a:chExt cx="3816350" cy="2592387"/>
          </a:xfrm>
        </p:grpSpPr>
        <p:sp>
          <p:nvSpPr>
            <p:cNvPr id="9" name="Rectangle 4"/>
            <p:cNvSpPr>
              <a:spLocks noChangeArrowheads="1"/>
            </p:cNvSpPr>
            <p:nvPr/>
          </p:nvSpPr>
          <p:spPr bwMode="auto">
            <a:xfrm>
              <a:off x="1531938" y="2151063"/>
              <a:ext cx="3816350" cy="2592387"/>
            </a:xfrm>
            <a:prstGeom prst="rect">
              <a:avLst/>
            </a:prstGeom>
            <a:solidFill>
              <a:srgbClr val="DDDDDD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1676400" y="2295525"/>
              <a:ext cx="3529013" cy="230505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" name="Rectangle 6"/>
            <p:cNvSpPr>
              <a:spLocks noChangeArrowheads="1"/>
            </p:cNvSpPr>
            <p:nvPr/>
          </p:nvSpPr>
          <p:spPr bwMode="auto">
            <a:xfrm>
              <a:off x="1676400" y="2343886"/>
              <a:ext cx="626427" cy="1102577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" name="Rectangle 8"/>
            <p:cNvSpPr>
              <a:spLocks noChangeArrowheads="1"/>
            </p:cNvSpPr>
            <p:nvPr/>
          </p:nvSpPr>
          <p:spPr bwMode="auto">
            <a:xfrm>
              <a:off x="2645444" y="2343886"/>
              <a:ext cx="1747093" cy="112565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5" name="Rectangle 10"/>
            <p:cNvSpPr>
              <a:spLocks noChangeArrowheads="1"/>
            </p:cNvSpPr>
            <p:nvPr/>
          </p:nvSpPr>
          <p:spPr bwMode="auto">
            <a:xfrm>
              <a:off x="4615494" y="2440298"/>
              <a:ext cx="504826" cy="212105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>
              <a:off x="1676400" y="3500825"/>
              <a:ext cx="1996896" cy="1098163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graphicFrame>
          <p:nvGraphicFramePr>
            <p:cNvPr id="18" name="Object 13"/>
            <p:cNvGraphicFramePr>
              <a:graphicFrameLocks noChangeAspect="1"/>
            </p:cNvGraphicFramePr>
            <p:nvPr/>
          </p:nvGraphicFramePr>
          <p:xfrm>
            <a:off x="2559790" y="3711552"/>
            <a:ext cx="428272" cy="6067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31" name="Equation" r:id="rId3" imgW="152280" imgH="215640" progId="Equation.3">
                    <p:embed/>
                  </p:oleObj>
                </mc:Choice>
                <mc:Fallback>
                  <p:oleObj name="Equation" r:id="rId3" imgW="15228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59790" y="3711552"/>
                          <a:ext cx="428272" cy="60672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Object 14"/>
            <p:cNvGraphicFramePr>
              <a:graphicFrameLocks noChangeAspect="1"/>
            </p:cNvGraphicFramePr>
            <p:nvPr/>
          </p:nvGraphicFramePr>
          <p:xfrm>
            <a:off x="1747838" y="2633121"/>
            <a:ext cx="402239" cy="5260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32" name="Equation" r:id="rId5" imgW="164880" imgH="215640" progId="Equation.3">
                    <p:embed/>
                  </p:oleObj>
                </mc:Choice>
                <mc:Fallback>
                  <p:oleObj name="Equation" r:id="rId5" imgW="16488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47838" y="2633121"/>
                          <a:ext cx="402239" cy="52600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15"/>
            <p:cNvGraphicFramePr>
              <a:graphicFrameLocks noChangeAspect="1"/>
            </p:cNvGraphicFramePr>
            <p:nvPr/>
          </p:nvGraphicFramePr>
          <p:xfrm>
            <a:off x="3416333" y="2536709"/>
            <a:ext cx="428272" cy="6424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33" name="Equation" r:id="rId7" imgW="152280" imgH="228600" progId="Equation.3">
                    <p:embed/>
                  </p:oleObj>
                </mc:Choice>
                <mc:Fallback>
                  <p:oleObj name="Equation" r:id="rId7" imgW="15228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16333" y="2536709"/>
                          <a:ext cx="428272" cy="64240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16"/>
            <p:cNvGraphicFramePr>
              <a:graphicFrameLocks noChangeAspect="1"/>
            </p:cNvGraphicFramePr>
            <p:nvPr/>
          </p:nvGraphicFramePr>
          <p:xfrm>
            <a:off x="4615494" y="3211590"/>
            <a:ext cx="428272" cy="5600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34" name="Equation" r:id="rId9" imgW="164880" imgH="215640" progId="Equation.3">
                    <p:embed/>
                  </p:oleObj>
                </mc:Choice>
                <mc:Fallback>
                  <p:oleObj name="Equation" r:id="rId9" imgW="16488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15494" y="3211590"/>
                          <a:ext cx="428272" cy="56004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6" name="Group 28"/>
          <p:cNvGrpSpPr>
            <a:grpSpLocks/>
          </p:cNvGrpSpPr>
          <p:nvPr/>
        </p:nvGrpSpPr>
        <p:grpSpPr bwMode="auto">
          <a:xfrm>
            <a:off x="785786" y="4071942"/>
            <a:ext cx="3529012" cy="1800225"/>
            <a:chOff x="1021" y="2795"/>
            <a:chExt cx="2223" cy="1134"/>
          </a:xfrm>
        </p:grpSpPr>
        <p:sp>
          <p:nvSpPr>
            <p:cNvPr id="27" name="Rectangle 29"/>
            <p:cNvSpPr>
              <a:spLocks noChangeArrowheads="1"/>
            </p:cNvSpPr>
            <p:nvPr/>
          </p:nvSpPr>
          <p:spPr bwMode="auto">
            <a:xfrm>
              <a:off x="1021" y="2795"/>
              <a:ext cx="2223" cy="1134"/>
            </a:xfrm>
            <a:prstGeom prst="rect">
              <a:avLst/>
            </a:prstGeom>
            <a:solidFill>
              <a:srgbClr val="DDDDDD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8" name="Rectangle 30"/>
            <p:cNvSpPr>
              <a:spLocks noChangeArrowheads="1"/>
            </p:cNvSpPr>
            <p:nvPr/>
          </p:nvSpPr>
          <p:spPr bwMode="auto">
            <a:xfrm>
              <a:off x="1066" y="2840"/>
              <a:ext cx="2132" cy="10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9" name="Rectangle 31"/>
            <p:cNvSpPr>
              <a:spLocks noChangeArrowheads="1"/>
            </p:cNvSpPr>
            <p:nvPr/>
          </p:nvSpPr>
          <p:spPr bwMode="auto">
            <a:xfrm>
              <a:off x="1066" y="2840"/>
              <a:ext cx="635" cy="1044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0" name="Rectangle 32"/>
            <p:cNvSpPr>
              <a:spLocks noChangeArrowheads="1"/>
            </p:cNvSpPr>
            <p:nvPr/>
          </p:nvSpPr>
          <p:spPr bwMode="auto">
            <a:xfrm>
              <a:off x="1701" y="2840"/>
              <a:ext cx="499" cy="1044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" name="Rectangle 33"/>
            <p:cNvSpPr>
              <a:spLocks noChangeArrowheads="1"/>
            </p:cNvSpPr>
            <p:nvPr/>
          </p:nvSpPr>
          <p:spPr bwMode="auto">
            <a:xfrm>
              <a:off x="2336" y="2840"/>
              <a:ext cx="363" cy="104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2" name="Rectangle 34"/>
            <p:cNvSpPr>
              <a:spLocks noChangeArrowheads="1"/>
            </p:cNvSpPr>
            <p:nvPr/>
          </p:nvSpPr>
          <p:spPr bwMode="auto">
            <a:xfrm>
              <a:off x="2744" y="2840"/>
              <a:ext cx="226" cy="10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graphicFrame>
          <p:nvGraphicFramePr>
            <p:cNvPr id="33" name="Object 35"/>
            <p:cNvGraphicFramePr>
              <a:graphicFrameLocks noChangeAspect="1"/>
            </p:cNvGraphicFramePr>
            <p:nvPr/>
          </p:nvGraphicFramePr>
          <p:xfrm>
            <a:off x="1293" y="3203"/>
            <a:ext cx="192" cy="2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35" name="Equation" r:id="rId11" imgW="152280" imgH="215640" progId="Equation.3">
                    <p:embed/>
                  </p:oleObj>
                </mc:Choice>
                <mc:Fallback>
                  <p:oleObj name="Equation" r:id="rId11" imgW="15228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93" y="3203"/>
                          <a:ext cx="192" cy="27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" name="Object 36"/>
            <p:cNvGraphicFramePr>
              <a:graphicFrameLocks noChangeAspect="1"/>
            </p:cNvGraphicFramePr>
            <p:nvPr/>
          </p:nvGraphicFramePr>
          <p:xfrm>
            <a:off x="1837" y="3203"/>
            <a:ext cx="208" cy="2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36" name="Equation" r:id="rId12" imgW="164880" imgH="215640" progId="Equation.3">
                    <p:embed/>
                  </p:oleObj>
                </mc:Choice>
                <mc:Fallback>
                  <p:oleObj name="Equation" r:id="rId12" imgW="16488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37" y="3203"/>
                          <a:ext cx="208" cy="27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" name="Object 37"/>
            <p:cNvGraphicFramePr>
              <a:graphicFrameLocks noChangeAspect="1"/>
            </p:cNvGraphicFramePr>
            <p:nvPr/>
          </p:nvGraphicFramePr>
          <p:xfrm>
            <a:off x="2427" y="3203"/>
            <a:ext cx="192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37" name="Equation" r:id="rId13" imgW="152280" imgH="228600" progId="Equation.3">
                    <p:embed/>
                  </p:oleObj>
                </mc:Choice>
                <mc:Fallback>
                  <p:oleObj name="Equation" r:id="rId13" imgW="15228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27" y="3203"/>
                          <a:ext cx="192" cy="2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" name="Object 38"/>
            <p:cNvGraphicFramePr>
              <a:graphicFrameLocks noChangeAspect="1"/>
            </p:cNvGraphicFramePr>
            <p:nvPr/>
          </p:nvGraphicFramePr>
          <p:xfrm>
            <a:off x="2744" y="3203"/>
            <a:ext cx="208" cy="2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38" name="Equation" r:id="rId14" imgW="164880" imgH="215640" progId="Equation.3">
                    <p:embed/>
                  </p:oleObj>
                </mc:Choice>
                <mc:Fallback>
                  <p:oleObj name="Equation" r:id="rId14" imgW="16488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44" y="3203"/>
                          <a:ext cx="208" cy="27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7" name="TextBox 36"/>
          <p:cNvSpPr txBox="1"/>
          <p:nvPr/>
        </p:nvSpPr>
        <p:spPr>
          <a:xfrm>
            <a:off x="0" y="6488668"/>
            <a:ext cx="1026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5/ 18</a:t>
            </a:r>
            <a:endParaRPr lang="it-IT" sz="2400" dirty="0"/>
          </a:p>
        </p:txBody>
      </p:sp>
      <p:sp>
        <p:nvSpPr>
          <p:cNvPr id="38" name="Content Placeholder 2"/>
          <p:cNvSpPr txBox="1">
            <a:spLocks/>
          </p:cNvSpPr>
          <p:nvPr/>
        </p:nvSpPr>
        <p:spPr bwMode="auto">
          <a:xfrm>
            <a:off x="4500562" y="3879845"/>
            <a:ext cx="4572032" cy="2000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200" dirty="0"/>
              <a:t>1D model</a:t>
            </a:r>
          </a:p>
          <a:p>
            <a:pPr lvl="1"/>
            <a:r>
              <a:rPr lang="it-IT" sz="2200" dirty="0"/>
              <a:t>HW </a:t>
            </a:r>
            <a:r>
              <a:rPr lang="it-IT" sz="2200" dirty="0" err="1"/>
              <a:t>Tasks</a:t>
            </a:r>
            <a:r>
              <a:rPr lang="it-IT" sz="2200" dirty="0"/>
              <a:t> </a:t>
            </a:r>
            <a:r>
              <a:rPr lang="it-IT" sz="2200" dirty="0" err="1"/>
              <a:t>have</a:t>
            </a:r>
            <a:r>
              <a:rPr lang="it-IT" sz="2200" dirty="0"/>
              <a:t> </a:t>
            </a:r>
            <a:r>
              <a:rPr lang="it-IT" sz="2200" dirty="0" err="1"/>
              <a:t>variable</a:t>
            </a:r>
            <a:r>
              <a:rPr lang="it-IT" sz="2200" dirty="0"/>
              <a:t> </a:t>
            </a:r>
            <a:r>
              <a:rPr lang="it-IT" sz="2200" dirty="0" err="1"/>
              <a:t>width</a:t>
            </a:r>
            <a:r>
              <a:rPr lang="it-IT" sz="2200" dirty="0"/>
              <a:t>, </a:t>
            </a:r>
            <a:r>
              <a:rPr lang="it-IT" sz="2200" dirty="0" err="1"/>
              <a:t>fixed</a:t>
            </a:r>
            <a:r>
              <a:rPr lang="it-IT" sz="2200" dirty="0"/>
              <a:t> </a:t>
            </a:r>
            <a:r>
              <a:rPr lang="it-IT" sz="2200" dirty="0" err="1"/>
              <a:t>height</a:t>
            </a:r>
            <a:r>
              <a:rPr lang="it-IT" sz="2200" dirty="0"/>
              <a:t>.</a:t>
            </a:r>
          </a:p>
          <a:p>
            <a:pPr lvl="1"/>
            <a:r>
              <a:rPr lang="it-IT" sz="2200" dirty="0" err="1" smtClean="0"/>
              <a:t>Easier</a:t>
            </a:r>
            <a:r>
              <a:rPr lang="it-IT" sz="2200" dirty="0" smtClean="0"/>
              <a:t> </a:t>
            </a:r>
            <a:r>
              <a:rPr lang="it-IT" sz="2200" dirty="0" err="1" smtClean="0"/>
              <a:t>implementation</a:t>
            </a:r>
            <a:r>
              <a:rPr lang="it-IT" sz="2200" dirty="0" smtClean="0"/>
              <a:t>, </a:t>
            </a:r>
            <a:r>
              <a:rPr lang="it-IT" sz="2200" dirty="0" err="1"/>
              <a:t>but</a:t>
            </a:r>
            <a:r>
              <a:rPr lang="it-IT" sz="2200" dirty="0"/>
              <a:t> </a:t>
            </a:r>
            <a:r>
              <a:rPr lang="it-IT" sz="2200" dirty="0" err="1"/>
              <a:t>possibly</a:t>
            </a:r>
            <a:r>
              <a:rPr lang="it-IT" sz="2200" dirty="0"/>
              <a:t> more </a:t>
            </a:r>
            <a:r>
              <a:rPr lang="it-IT" sz="2200" dirty="0" err="1"/>
              <a:t>fragmentation</a:t>
            </a:r>
            <a:r>
              <a:rPr lang="it-IT" sz="2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45945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Sonic-on-a-Chip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5783" y="851013"/>
            <a:ext cx="3888996" cy="5195157"/>
          </a:xfrm>
        </p:spPr>
        <p:txBody>
          <a:bodyPr/>
          <a:lstStyle/>
          <a:p>
            <a:r>
              <a:rPr lang="en-US" dirty="0"/>
              <a:t>Slotted </a:t>
            </a:r>
            <a:r>
              <a:rPr lang="en-US" dirty="0" smtClean="0"/>
              <a:t>area</a:t>
            </a:r>
          </a:p>
          <a:p>
            <a:pPr lvl="1"/>
            <a:r>
              <a:rPr lang="en-US" dirty="0" smtClean="0"/>
              <a:t>Fixed-area slots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Reconfigurable design targeted at image processing.</a:t>
            </a:r>
          </a:p>
          <a:p>
            <a:endParaRPr lang="en-US" dirty="0" smtClean="0"/>
          </a:p>
          <a:p>
            <a:r>
              <a:rPr lang="en-US" dirty="0" smtClean="0"/>
              <a:t>Dataflow application.</a:t>
            </a:r>
          </a:p>
          <a:p>
            <a:endParaRPr lang="en-US" dirty="0" smtClean="0"/>
          </a:p>
          <a:p>
            <a:r>
              <a:rPr lang="en-US" dirty="0" smtClean="0"/>
              <a:t>Some or all dataflow nodes are implemented as HW tasks.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45</a:t>
            </a:fld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849" y="861237"/>
            <a:ext cx="2814381" cy="5712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41305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Constraints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004" y="956930"/>
            <a:ext cx="8565158" cy="5383301"/>
          </a:xfrm>
        </p:spPr>
        <p:txBody>
          <a:bodyPr/>
          <a:lstStyle/>
          <a:p>
            <a:r>
              <a:rPr lang="en-US" dirty="0" smtClean="0"/>
              <a:t>Interconnects constraints</a:t>
            </a:r>
          </a:p>
          <a:p>
            <a:pPr lvl="1"/>
            <a:r>
              <a:rPr lang="en-US" dirty="0" smtClean="0"/>
              <a:t>HW tasks must be interfaced to the interconnects.</a:t>
            </a:r>
          </a:p>
          <a:p>
            <a:pPr lvl="1"/>
            <a:r>
              <a:rPr lang="en-US" dirty="0" smtClean="0"/>
              <a:t>Fixed wire connections: </a:t>
            </a:r>
            <a:r>
              <a:rPr lang="en-US" i="1" dirty="0" smtClean="0"/>
              <a:t>bus macros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The 2D model is very hard to implement.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Reconfiguration constraints</a:t>
            </a:r>
          </a:p>
          <a:p>
            <a:pPr lvl="1"/>
            <a:r>
              <a:rPr lang="en-US" dirty="0" smtClean="0"/>
              <a:t>With dynamic reconfiguration a HW task can be reconfigured at run-time, but…</a:t>
            </a:r>
          </a:p>
          <a:p>
            <a:pPr lvl="1"/>
            <a:r>
              <a:rPr lang="en-US" dirty="0" smtClean="0"/>
              <a:t>… reconfiguration takes a long time.</a:t>
            </a:r>
          </a:p>
          <a:p>
            <a:pPr lvl="1"/>
            <a:r>
              <a:rPr lang="en-US" dirty="0" smtClean="0"/>
              <a:t>Solution: no HW task preemption.</a:t>
            </a:r>
          </a:p>
          <a:p>
            <a:pPr lvl="1"/>
            <a:r>
              <a:rPr lang="en-US" dirty="0" smtClean="0"/>
              <a:t>However, we can still activate/deactivate HW tasks based on current application mode.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46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5019872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Management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54" y="956930"/>
            <a:ext cx="8662008" cy="5195157"/>
          </a:xfrm>
        </p:spPr>
        <p:txBody>
          <a:bodyPr/>
          <a:lstStyle/>
          <a:p>
            <a:r>
              <a:rPr lang="en-US" dirty="0" smtClean="0"/>
              <a:t>FPGA management problem</a:t>
            </a:r>
          </a:p>
          <a:p>
            <a:pPr lvl="1"/>
            <a:r>
              <a:rPr lang="en-US" dirty="0" smtClean="0"/>
              <a:t>Assume each task can be HW or SW</a:t>
            </a:r>
          </a:p>
          <a:p>
            <a:pPr lvl="1"/>
            <a:r>
              <a:rPr lang="en-US" dirty="0" smtClean="0"/>
              <a:t>Given a set of area/timing constraints, decide how to implement each task.</a:t>
            </a:r>
          </a:p>
          <a:p>
            <a:r>
              <a:rPr lang="en-US" dirty="0" smtClean="0"/>
              <a:t>Additional trick: HW/SW migration</a:t>
            </a:r>
          </a:p>
          <a:p>
            <a:pPr lvl="1"/>
            <a:r>
              <a:rPr lang="en-US" dirty="0" smtClean="0"/>
              <a:t>Run-time state transfer between HW/SW implementation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47</a:t>
            </a:fld>
            <a:endParaRPr lang="en-CA" dirty="0"/>
          </a:p>
        </p:txBody>
      </p:sp>
      <p:grpSp>
        <p:nvGrpSpPr>
          <p:cNvPr id="56" name="Group 55"/>
          <p:cNvGrpSpPr/>
          <p:nvPr/>
        </p:nvGrpSpPr>
        <p:grpSpPr>
          <a:xfrm>
            <a:off x="344230" y="3737692"/>
            <a:ext cx="7552760" cy="2763438"/>
            <a:chOff x="705275" y="3429000"/>
            <a:chExt cx="8107961" cy="2680399"/>
          </a:xfrm>
        </p:grpSpPr>
        <p:sp>
          <p:nvSpPr>
            <p:cNvPr id="57" name="Line 4"/>
            <p:cNvSpPr>
              <a:spLocks noChangeShapeType="1"/>
            </p:cNvSpPr>
            <p:nvPr/>
          </p:nvSpPr>
          <p:spPr bwMode="auto">
            <a:xfrm>
              <a:off x="1930380" y="4270395"/>
              <a:ext cx="6408737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Line 9"/>
            <p:cNvSpPr>
              <a:spLocks noChangeShapeType="1"/>
            </p:cNvSpPr>
            <p:nvPr/>
          </p:nvSpPr>
          <p:spPr bwMode="auto">
            <a:xfrm>
              <a:off x="1930380" y="5421333"/>
              <a:ext cx="6408737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Line 10"/>
            <p:cNvSpPr>
              <a:spLocks noChangeShapeType="1"/>
            </p:cNvSpPr>
            <p:nvPr/>
          </p:nvSpPr>
          <p:spPr bwMode="auto">
            <a:xfrm flipV="1">
              <a:off x="8339117" y="3910033"/>
              <a:ext cx="0" cy="360362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Line 11"/>
            <p:cNvSpPr>
              <a:spLocks noChangeShapeType="1"/>
            </p:cNvSpPr>
            <p:nvPr/>
          </p:nvSpPr>
          <p:spPr bwMode="auto">
            <a:xfrm flipV="1">
              <a:off x="6826230" y="5062558"/>
              <a:ext cx="0" cy="360362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Line 12"/>
            <p:cNvSpPr>
              <a:spLocks noChangeShapeType="1"/>
            </p:cNvSpPr>
            <p:nvPr/>
          </p:nvSpPr>
          <p:spPr bwMode="auto">
            <a:xfrm flipV="1">
              <a:off x="8339117" y="5062558"/>
              <a:ext cx="0" cy="360362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Line 13"/>
            <p:cNvSpPr>
              <a:spLocks noChangeShapeType="1"/>
            </p:cNvSpPr>
            <p:nvPr/>
          </p:nvSpPr>
          <p:spPr bwMode="auto">
            <a:xfrm>
              <a:off x="1714480" y="6072206"/>
              <a:ext cx="6913562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Text Box 14"/>
            <p:cNvSpPr txBox="1">
              <a:spLocks noChangeArrowheads="1"/>
            </p:cNvSpPr>
            <p:nvPr/>
          </p:nvSpPr>
          <p:spPr bwMode="auto">
            <a:xfrm>
              <a:off x="8551626" y="5770845"/>
              <a:ext cx="26161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t</a:t>
              </a:r>
              <a:endPara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Text Box 15"/>
            <p:cNvSpPr txBox="1">
              <a:spLocks noChangeArrowheads="1"/>
            </p:cNvSpPr>
            <p:nvPr/>
          </p:nvSpPr>
          <p:spPr bwMode="auto">
            <a:xfrm>
              <a:off x="922317" y="3933845"/>
              <a:ext cx="611188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CPU</a:t>
              </a:r>
              <a:endPara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Text Box 16"/>
            <p:cNvSpPr txBox="1">
              <a:spLocks noChangeArrowheads="1"/>
            </p:cNvSpPr>
            <p:nvPr/>
          </p:nvSpPr>
          <p:spPr bwMode="auto">
            <a:xfrm>
              <a:off x="993755" y="5062558"/>
              <a:ext cx="522287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HW</a:t>
              </a:r>
              <a:endParaRPr kumimoji="0" lang="it-IT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" name="Rectangle 17"/>
            <p:cNvSpPr>
              <a:spLocks noChangeArrowheads="1"/>
            </p:cNvSpPr>
            <p:nvPr/>
          </p:nvSpPr>
          <p:spPr bwMode="auto">
            <a:xfrm>
              <a:off x="2074842" y="4000504"/>
              <a:ext cx="431800" cy="269891"/>
            </a:xfrm>
            <a:prstGeom prst="rect">
              <a:avLst/>
            </a:prstGeom>
            <a:solidFill>
              <a:srgbClr val="44B9E8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" name="Rectangle 18"/>
            <p:cNvSpPr>
              <a:spLocks noChangeArrowheads="1"/>
            </p:cNvSpPr>
            <p:nvPr/>
          </p:nvSpPr>
          <p:spPr bwMode="auto">
            <a:xfrm>
              <a:off x="2793980" y="4000504"/>
              <a:ext cx="649287" cy="269891"/>
            </a:xfrm>
            <a:prstGeom prst="rect">
              <a:avLst/>
            </a:prstGeom>
            <a:solidFill>
              <a:srgbClr val="44B9E8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Rectangle 19"/>
            <p:cNvSpPr>
              <a:spLocks noChangeArrowheads="1"/>
            </p:cNvSpPr>
            <p:nvPr/>
          </p:nvSpPr>
          <p:spPr bwMode="auto">
            <a:xfrm>
              <a:off x="4522767" y="4000504"/>
              <a:ext cx="792163" cy="269891"/>
            </a:xfrm>
            <a:prstGeom prst="rect">
              <a:avLst/>
            </a:prstGeom>
            <a:solidFill>
              <a:srgbClr val="44B9E8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" name="Rectangle 21"/>
            <p:cNvSpPr>
              <a:spLocks noChangeArrowheads="1"/>
            </p:cNvSpPr>
            <p:nvPr/>
          </p:nvSpPr>
          <p:spPr bwMode="auto">
            <a:xfrm>
              <a:off x="5500694" y="4000504"/>
              <a:ext cx="317473" cy="269891"/>
            </a:xfrm>
            <a:prstGeom prst="rect">
              <a:avLst/>
            </a:prstGeom>
            <a:solidFill>
              <a:srgbClr val="44B9E8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Line 22"/>
            <p:cNvSpPr>
              <a:spLocks noChangeShapeType="1"/>
            </p:cNvSpPr>
            <p:nvPr/>
          </p:nvSpPr>
          <p:spPr bwMode="auto">
            <a:xfrm flipV="1">
              <a:off x="4378305" y="3910033"/>
              <a:ext cx="0" cy="360362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Line 23"/>
            <p:cNvSpPr>
              <a:spLocks noChangeShapeType="1"/>
            </p:cNvSpPr>
            <p:nvPr/>
          </p:nvSpPr>
          <p:spPr bwMode="auto">
            <a:xfrm flipV="1">
              <a:off x="6826230" y="3910033"/>
              <a:ext cx="0" cy="360362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Rectangle 24"/>
            <p:cNvSpPr>
              <a:spLocks noChangeArrowheads="1"/>
            </p:cNvSpPr>
            <p:nvPr/>
          </p:nvSpPr>
          <p:spPr bwMode="auto">
            <a:xfrm>
              <a:off x="5891192" y="5143512"/>
              <a:ext cx="863600" cy="277821"/>
            </a:xfrm>
            <a:prstGeom prst="rect">
              <a:avLst/>
            </a:prstGeom>
            <a:solidFill>
              <a:srgbClr val="EB641B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data load</a:t>
              </a:r>
              <a:endPara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" name="Rectangle 25"/>
            <p:cNvSpPr>
              <a:spLocks noChangeArrowheads="1"/>
            </p:cNvSpPr>
            <p:nvPr/>
          </p:nvSpPr>
          <p:spPr bwMode="auto">
            <a:xfrm>
              <a:off x="2362180" y="5143512"/>
              <a:ext cx="1512887" cy="277821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reconfiguration</a:t>
              </a:r>
              <a:endPara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Rectangle 26"/>
            <p:cNvSpPr>
              <a:spLocks noChangeArrowheads="1"/>
            </p:cNvSpPr>
            <p:nvPr/>
          </p:nvSpPr>
          <p:spPr bwMode="auto">
            <a:xfrm>
              <a:off x="6826230" y="5143512"/>
              <a:ext cx="1441450" cy="277821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HW job</a:t>
              </a:r>
              <a:endPara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Line 27"/>
            <p:cNvSpPr>
              <a:spLocks noChangeShapeType="1"/>
            </p:cNvSpPr>
            <p:nvPr/>
          </p:nvSpPr>
          <p:spPr bwMode="auto">
            <a:xfrm>
              <a:off x="4378305" y="4270395"/>
              <a:ext cx="0" cy="1584325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Line 28"/>
            <p:cNvSpPr>
              <a:spLocks noChangeShapeType="1"/>
            </p:cNvSpPr>
            <p:nvPr/>
          </p:nvSpPr>
          <p:spPr bwMode="auto">
            <a:xfrm>
              <a:off x="4378305" y="5710258"/>
              <a:ext cx="3960812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Line 29"/>
            <p:cNvSpPr>
              <a:spLocks noChangeShapeType="1"/>
            </p:cNvSpPr>
            <p:nvPr/>
          </p:nvSpPr>
          <p:spPr bwMode="auto">
            <a:xfrm>
              <a:off x="6826230" y="5421333"/>
              <a:ext cx="0" cy="43180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Line 30"/>
            <p:cNvSpPr>
              <a:spLocks noChangeShapeType="1"/>
            </p:cNvSpPr>
            <p:nvPr/>
          </p:nvSpPr>
          <p:spPr bwMode="auto">
            <a:xfrm>
              <a:off x="8339117" y="5421333"/>
              <a:ext cx="0" cy="43180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Text Box 31"/>
            <p:cNvSpPr txBox="1">
              <a:spLocks noChangeArrowheads="1"/>
            </p:cNvSpPr>
            <p:nvPr/>
          </p:nvSpPr>
          <p:spPr bwMode="auto">
            <a:xfrm>
              <a:off x="5099030" y="5711845"/>
              <a:ext cx="1180131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SW period</a:t>
              </a:r>
              <a:endPara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Text Box 32"/>
            <p:cNvSpPr txBox="1">
              <a:spLocks noChangeArrowheads="1"/>
            </p:cNvSpPr>
            <p:nvPr/>
          </p:nvSpPr>
          <p:spPr bwMode="auto">
            <a:xfrm>
              <a:off x="7115155" y="5710258"/>
              <a:ext cx="122020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HW period</a:t>
              </a:r>
              <a:endPara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81" name="Group 37"/>
            <p:cNvGrpSpPr>
              <a:grpSpLocks/>
            </p:cNvGrpSpPr>
            <p:nvPr/>
          </p:nvGrpSpPr>
          <p:grpSpPr bwMode="auto">
            <a:xfrm>
              <a:off x="2217717" y="3694133"/>
              <a:ext cx="119063" cy="555625"/>
              <a:chOff x="1670" y="2989"/>
              <a:chExt cx="75" cy="350"/>
            </a:xfrm>
          </p:grpSpPr>
          <p:sp>
            <p:nvSpPr>
              <p:cNvPr id="105" name="Line 35"/>
              <p:cNvSpPr>
                <a:spLocks noChangeShapeType="1"/>
              </p:cNvSpPr>
              <p:nvPr/>
            </p:nvSpPr>
            <p:spPr bwMode="auto">
              <a:xfrm>
                <a:off x="1701" y="3294"/>
                <a:ext cx="0" cy="45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6" name="Freeform 36"/>
              <p:cNvSpPr>
                <a:spLocks/>
              </p:cNvSpPr>
              <p:nvPr/>
            </p:nvSpPr>
            <p:spPr bwMode="auto">
              <a:xfrm>
                <a:off x="1670" y="2989"/>
                <a:ext cx="75" cy="301"/>
              </a:xfrm>
              <a:custGeom>
                <a:avLst/>
                <a:gdLst/>
                <a:ahLst/>
                <a:cxnLst>
                  <a:cxn ang="0">
                    <a:pos x="66" y="0"/>
                  </a:cxn>
                  <a:cxn ang="0">
                    <a:pos x="29" y="45"/>
                  </a:cxn>
                  <a:cxn ang="0">
                    <a:pos x="66" y="54"/>
                  </a:cxn>
                  <a:cxn ang="0">
                    <a:pos x="57" y="109"/>
                  </a:cxn>
                  <a:cxn ang="0">
                    <a:pos x="39" y="128"/>
                  </a:cxn>
                  <a:cxn ang="0">
                    <a:pos x="75" y="192"/>
                  </a:cxn>
                  <a:cxn ang="0">
                    <a:pos x="66" y="219"/>
                  </a:cxn>
                  <a:cxn ang="0">
                    <a:pos x="39" y="246"/>
                  </a:cxn>
                  <a:cxn ang="0">
                    <a:pos x="48" y="301"/>
                  </a:cxn>
                </a:cxnLst>
                <a:rect l="0" t="0" r="r" b="b"/>
                <a:pathLst>
                  <a:path w="75" h="301">
                    <a:moveTo>
                      <a:pt x="66" y="0"/>
                    </a:moveTo>
                    <a:cubicBezTo>
                      <a:pt x="62" y="2"/>
                      <a:pt x="15" y="26"/>
                      <a:pt x="29" y="45"/>
                    </a:cubicBezTo>
                    <a:cubicBezTo>
                      <a:pt x="37" y="55"/>
                      <a:pt x="54" y="51"/>
                      <a:pt x="66" y="54"/>
                    </a:cubicBezTo>
                    <a:cubicBezTo>
                      <a:pt x="63" y="72"/>
                      <a:pt x="63" y="92"/>
                      <a:pt x="57" y="109"/>
                    </a:cubicBezTo>
                    <a:cubicBezTo>
                      <a:pt x="54" y="117"/>
                      <a:pt x="40" y="119"/>
                      <a:pt x="39" y="128"/>
                    </a:cubicBezTo>
                    <a:cubicBezTo>
                      <a:pt x="32" y="185"/>
                      <a:pt x="40" y="179"/>
                      <a:pt x="75" y="192"/>
                    </a:cubicBezTo>
                    <a:cubicBezTo>
                      <a:pt x="72" y="201"/>
                      <a:pt x="74" y="214"/>
                      <a:pt x="66" y="219"/>
                    </a:cubicBezTo>
                    <a:cubicBezTo>
                      <a:pt x="27" y="244"/>
                      <a:pt x="0" y="209"/>
                      <a:pt x="39" y="246"/>
                    </a:cubicBezTo>
                    <a:cubicBezTo>
                      <a:pt x="51" y="283"/>
                      <a:pt x="48" y="264"/>
                      <a:pt x="48" y="301"/>
                    </a:cubicBezTo>
                  </a:path>
                </a:pathLst>
              </a:custGeom>
              <a:noFill/>
              <a:ln w="9525">
                <a:solidFill>
                  <a:sysClr val="windowText" lastClr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82" name="Group 38"/>
            <p:cNvGrpSpPr>
              <a:grpSpLocks/>
            </p:cNvGrpSpPr>
            <p:nvPr/>
          </p:nvGrpSpPr>
          <p:grpSpPr bwMode="auto">
            <a:xfrm>
              <a:off x="2290742" y="4846658"/>
              <a:ext cx="119063" cy="555625"/>
              <a:chOff x="1670" y="2989"/>
              <a:chExt cx="75" cy="350"/>
            </a:xfrm>
          </p:grpSpPr>
          <p:sp>
            <p:nvSpPr>
              <p:cNvPr id="103" name="Line 39"/>
              <p:cNvSpPr>
                <a:spLocks noChangeShapeType="1"/>
              </p:cNvSpPr>
              <p:nvPr/>
            </p:nvSpPr>
            <p:spPr bwMode="auto">
              <a:xfrm>
                <a:off x="1701" y="3294"/>
                <a:ext cx="0" cy="45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4" name="Freeform 40"/>
              <p:cNvSpPr>
                <a:spLocks/>
              </p:cNvSpPr>
              <p:nvPr/>
            </p:nvSpPr>
            <p:spPr bwMode="auto">
              <a:xfrm>
                <a:off x="1670" y="2989"/>
                <a:ext cx="75" cy="301"/>
              </a:xfrm>
              <a:custGeom>
                <a:avLst/>
                <a:gdLst/>
                <a:ahLst/>
                <a:cxnLst>
                  <a:cxn ang="0">
                    <a:pos x="66" y="0"/>
                  </a:cxn>
                  <a:cxn ang="0">
                    <a:pos x="29" y="45"/>
                  </a:cxn>
                  <a:cxn ang="0">
                    <a:pos x="66" y="54"/>
                  </a:cxn>
                  <a:cxn ang="0">
                    <a:pos x="57" y="109"/>
                  </a:cxn>
                  <a:cxn ang="0">
                    <a:pos x="39" y="128"/>
                  </a:cxn>
                  <a:cxn ang="0">
                    <a:pos x="75" y="192"/>
                  </a:cxn>
                  <a:cxn ang="0">
                    <a:pos x="66" y="219"/>
                  </a:cxn>
                  <a:cxn ang="0">
                    <a:pos x="39" y="246"/>
                  </a:cxn>
                  <a:cxn ang="0">
                    <a:pos x="48" y="301"/>
                  </a:cxn>
                </a:cxnLst>
                <a:rect l="0" t="0" r="r" b="b"/>
                <a:pathLst>
                  <a:path w="75" h="301">
                    <a:moveTo>
                      <a:pt x="66" y="0"/>
                    </a:moveTo>
                    <a:cubicBezTo>
                      <a:pt x="62" y="2"/>
                      <a:pt x="15" y="26"/>
                      <a:pt x="29" y="45"/>
                    </a:cubicBezTo>
                    <a:cubicBezTo>
                      <a:pt x="37" y="55"/>
                      <a:pt x="54" y="51"/>
                      <a:pt x="66" y="54"/>
                    </a:cubicBezTo>
                    <a:cubicBezTo>
                      <a:pt x="63" y="72"/>
                      <a:pt x="63" y="92"/>
                      <a:pt x="57" y="109"/>
                    </a:cubicBezTo>
                    <a:cubicBezTo>
                      <a:pt x="54" y="117"/>
                      <a:pt x="40" y="119"/>
                      <a:pt x="39" y="128"/>
                    </a:cubicBezTo>
                    <a:cubicBezTo>
                      <a:pt x="32" y="185"/>
                      <a:pt x="40" y="179"/>
                      <a:pt x="75" y="192"/>
                    </a:cubicBezTo>
                    <a:cubicBezTo>
                      <a:pt x="72" y="201"/>
                      <a:pt x="74" y="214"/>
                      <a:pt x="66" y="219"/>
                    </a:cubicBezTo>
                    <a:cubicBezTo>
                      <a:pt x="27" y="244"/>
                      <a:pt x="0" y="209"/>
                      <a:pt x="39" y="246"/>
                    </a:cubicBezTo>
                    <a:cubicBezTo>
                      <a:pt x="51" y="283"/>
                      <a:pt x="48" y="264"/>
                      <a:pt x="48" y="301"/>
                    </a:cubicBezTo>
                  </a:path>
                </a:pathLst>
              </a:custGeom>
              <a:noFill/>
              <a:ln w="9525">
                <a:solidFill>
                  <a:sysClr val="windowText" lastClr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83" name="Group 41"/>
            <p:cNvGrpSpPr>
              <a:grpSpLocks/>
            </p:cNvGrpSpPr>
            <p:nvPr/>
          </p:nvGrpSpPr>
          <p:grpSpPr bwMode="auto">
            <a:xfrm>
              <a:off x="3946505" y="4845070"/>
              <a:ext cx="119062" cy="555625"/>
              <a:chOff x="1670" y="2989"/>
              <a:chExt cx="75" cy="350"/>
            </a:xfrm>
          </p:grpSpPr>
          <p:sp>
            <p:nvSpPr>
              <p:cNvPr id="101" name="Line 42"/>
              <p:cNvSpPr>
                <a:spLocks noChangeShapeType="1"/>
              </p:cNvSpPr>
              <p:nvPr/>
            </p:nvSpPr>
            <p:spPr bwMode="auto">
              <a:xfrm>
                <a:off x="1701" y="3294"/>
                <a:ext cx="0" cy="45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2" name="Freeform 43"/>
              <p:cNvSpPr>
                <a:spLocks/>
              </p:cNvSpPr>
              <p:nvPr/>
            </p:nvSpPr>
            <p:spPr bwMode="auto">
              <a:xfrm>
                <a:off x="1670" y="2989"/>
                <a:ext cx="75" cy="301"/>
              </a:xfrm>
              <a:custGeom>
                <a:avLst/>
                <a:gdLst/>
                <a:ahLst/>
                <a:cxnLst>
                  <a:cxn ang="0">
                    <a:pos x="66" y="0"/>
                  </a:cxn>
                  <a:cxn ang="0">
                    <a:pos x="29" y="45"/>
                  </a:cxn>
                  <a:cxn ang="0">
                    <a:pos x="66" y="54"/>
                  </a:cxn>
                  <a:cxn ang="0">
                    <a:pos x="57" y="109"/>
                  </a:cxn>
                  <a:cxn ang="0">
                    <a:pos x="39" y="128"/>
                  </a:cxn>
                  <a:cxn ang="0">
                    <a:pos x="75" y="192"/>
                  </a:cxn>
                  <a:cxn ang="0">
                    <a:pos x="66" y="219"/>
                  </a:cxn>
                  <a:cxn ang="0">
                    <a:pos x="39" y="246"/>
                  </a:cxn>
                  <a:cxn ang="0">
                    <a:pos x="48" y="301"/>
                  </a:cxn>
                </a:cxnLst>
                <a:rect l="0" t="0" r="r" b="b"/>
                <a:pathLst>
                  <a:path w="75" h="301">
                    <a:moveTo>
                      <a:pt x="66" y="0"/>
                    </a:moveTo>
                    <a:cubicBezTo>
                      <a:pt x="62" y="2"/>
                      <a:pt x="15" y="26"/>
                      <a:pt x="29" y="45"/>
                    </a:cubicBezTo>
                    <a:cubicBezTo>
                      <a:pt x="37" y="55"/>
                      <a:pt x="54" y="51"/>
                      <a:pt x="66" y="54"/>
                    </a:cubicBezTo>
                    <a:cubicBezTo>
                      <a:pt x="63" y="72"/>
                      <a:pt x="63" y="92"/>
                      <a:pt x="57" y="109"/>
                    </a:cubicBezTo>
                    <a:cubicBezTo>
                      <a:pt x="54" y="117"/>
                      <a:pt x="40" y="119"/>
                      <a:pt x="39" y="128"/>
                    </a:cubicBezTo>
                    <a:cubicBezTo>
                      <a:pt x="32" y="185"/>
                      <a:pt x="40" y="179"/>
                      <a:pt x="75" y="192"/>
                    </a:cubicBezTo>
                    <a:cubicBezTo>
                      <a:pt x="72" y="201"/>
                      <a:pt x="74" y="214"/>
                      <a:pt x="66" y="219"/>
                    </a:cubicBezTo>
                    <a:cubicBezTo>
                      <a:pt x="27" y="244"/>
                      <a:pt x="0" y="209"/>
                      <a:pt x="39" y="246"/>
                    </a:cubicBezTo>
                    <a:cubicBezTo>
                      <a:pt x="51" y="283"/>
                      <a:pt x="48" y="264"/>
                      <a:pt x="48" y="301"/>
                    </a:cubicBezTo>
                  </a:path>
                </a:pathLst>
              </a:custGeom>
              <a:noFill/>
              <a:ln w="9525">
                <a:solidFill>
                  <a:sysClr val="windowText" lastClr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84" name="Group 44"/>
            <p:cNvGrpSpPr>
              <a:grpSpLocks/>
            </p:cNvGrpSpPr>
            <p:nvPr/>
          </p:nvGrpSpPr>
          <p:grpSpPr bwMode="auto">
            <a:xfrm>
              <a:off x="5745142" y="4845070"/>
              <a:ext cx="119063" cy="555625"/>
              <a:chOff x="1670" y="2989"/>
              <a:chExt cx="75" cy="350"/>
            </a:xfrm>
          </p:grpSpPr>
          <p:sp>
            <p:nvSpPr>
              <p:cNvPr id="99" name="Line 45"/>
              <p:cNvSpPr>
                <a:spLocks noChangeShapeType="1"/>
              </p:cNvSpPr>
              <p:nvPr/>
            </p:nvSpPr>
            <p:spPr bwMode="auto">
              <a:xfrm>
                <a:off x="1701" y="3294"/>
                <a:ext cx="0" cy="45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0" name="Freeform 46"/>
              <p:cNvSpPr>
                <a:spLocks/>
              </p:cNvSpPr>
              <p:nvPr/>
            </p:nvSpPr>
            <p:spPr bwMode="auto">
              <a:xfrm>
                <a:off x="1670" y="2989"/>
                <a:ext cx="75" cy="301"/>
              </a:xfrm>
              <a:custGeom>
                <a:avLst/>
                <a:gdLst/>
                <a:ahLst/>
                <a:cxnLst>
                  <a:cxn ang="0">
                    <a:pos x="66" y="0"/>
                  </a:cxn>
                  <a:cxn ang="0">
                    <a:pos x="29" y="45"/>
                  </a:cxn>
                  <a:cxn ang="0">
                    <a:pos x="66" y="54"/>
                  </a:cxn>
                  <a:cxn ang="0">
                    <a:pos x="57" y="109"/>
                  </a:cxn>
                  <a:cxn ang="0">
                    <a:pos x="39" y="128"/>
                  </a:cxn>
                  <a:cxn ang="0">
                    <a:pos x="75" y="192"/>
                  </a:cxn>
                  <a:cxn ang="0">
                    <a:pos x="66" y="219"/>
                  </a:cxn>
                  <a:cxn ang="0">
                    <a:pos x="39" y="246"/>
                  </a:cxn>
                  <a:cxn ang="0">
                    <a:pos x="48" y="301"/>
                  </a:cxn>
                </a:cxnLst>
                <a:rect l="0" t="0" r="r" b="b"/>
                <a:pathLst>
                  <a:path w="75" h="301">
                    <a:moveTo>
                      <a:pt x="66" y="0"/>
                    </a:moveTo>
                    <a:cubicBezTo>
                      <a:pt x="62" y="2"/>
                      <a:pt x="15" y="26"/>
                      <a:pt x="29" y="45"/>
                    </a:cubicBezTo>
                    <a:cubicBezTo>
                      <a:pt x="37" y="55"/>
                      <a:pt x="54" y="51"/>
                      <a:pt x="66" y="54"/>
                    </a:cubicBezTo>
                    <a:cubicBezTo>
                      <a:pt x="63" y="72"/>
                      <a:pt x="63" y="92"/>
                      <a:pt x="57" y="109"/>
                    </a:cubicBezTo>
                    <a:cubicBezTo>
                      <a:pt x="54" y="117"/>
                      <a:pt x="40" y="119"/>
                      <a:pt x="39" y="128"/>
                    </a:cubicBezTo>
                    <a:cubicBezTo>
                      <a:pt x="32" y="185"/>
                      <a:pt x="40" y="179"/>
                      <a:pt x="75" y="192"/>
                    </a:cubicBezTo>
                    <a:cubicBezTo>
                      <a:pt x="72" y="201"/>
                      <a:pt x="74" y="214"/>
                      <a:pt x="66" y="219"/>
                    </a:cubicBezTo>
                    <a:cubicBezTo>
                      <a:pt x="27" y="244"/>
                      <a:pt x="0" y="209"/>
                      <a:pt x="39" y="246"/>
                    </a:cubicBezTo>
                    <a:cubicBezTo>
                      <a:pt x="51" y="283"/>
                      <a:pt x="48" y="264"/>
                      <a:pt x="48" y="301"/>
                    </a:cubicBezTo>
                  </a:path>
                </a:pathLst>
              </a:custGeom>
              <a:noFill/>
              <a:ln w="9525">
                <a:solidFill>
                  <a:sysClr val="windowText" lastClr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85" name="Freeform 49"/>
            <p:cNvSpPr>
              <a:spLocks/>
            </p:cNvSpPr>
            <p:nvPr/>
          </p:nvSpPr>
          <p:spPr bwMode="auto">
            <a:xfrm>
              <a:off x="3802042" y="4918095"/>
              <a:ext cx="119063" cy="477838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29" y="45"/>
                </a:cxn>
                <a:cxn ang="0">
                  <a:pos x="66" y="54"/>
                </a:cxn>
                <a:cxn ang="0">
                  <a:pos x="57" y="109"/>
                </a:cxn>
                <a:cxn ang="0">
                  <a:pos x="39" y="128"/>
                </a:cxn>
                <a:cxn ang="0">
                  <a:pos x="75" y="192"/>
                </a:cxn>
                <a:cxn ang="0">
                  <a:pos x="66" y="219"/>
                </a:cxn>
                <a:cxn ang="0">
                  <a:pos x="39" y="246"/>
                </a:cxn>
                <a:cxn ang="0">
                  <a:pos x="48" y="301"/>
                </a:cxn>
              </a:cxnLst>
              <a:rect l="0" t="0" r="r" b="b"/>
              <a:pathLst>
                <a:path w="75" h="301">
                  <a:moveTo>
                    <a:pt x="66" y="0"/>
                  </a:moveTo>
                  <a:cubicBezTo>
                    <a:pt x="62" y="2"/>
                    <a:pt x="15" y="26"/>
                    <a:pt x="29" y="45"/>
                  </a:cubicBezTo>
                  <a:cubicBezTo>
                    <a:pt x="37" y="55"/>
                    <a:pt x="54" y="51"/>
                    <a:pt x="66" y="54"/>
                  </a:cubicBezTo>
                  <a:cubicBezTo>
                    <a:pt x="63" y="72"/>
                    <a:pt x="63" y="92"/>
                    <a:pt x="57" y="109"/>
                  </a:cubicBezTo>
                  <a:cubicBezTo>
                    <a:pt x="54" y="117"/>
                    <a:pt x="40" y="119"/>
                    <a:pt x="39" y="128"/>
                  </a:cubicBezTo>
                  <a:cubicBezTo>
                    <a:pt x="32" y="185"/>
                    <a:pt x="40" y="179"/>
                    <a:pt x="75" y="192"/>
                  </a:cubicBezTo>
                  <a:cubicBezTo>
                    <a:pt x="72" y="201"/>
                    <a:pt x="74" y="214"/>
                    <a:pt x="66" y="219"/>
                  </a:cubicBezTo>
                  <a:cubicBezTo>
                    <a:pt x="27" y="244"/>
                    <a:pt x="0" y="209"/>
                    <a:pt x="39" y="246"/>
                  </a:cubicBezTo>
                  <a:cubicBezTo>
                    <a:pt x="51" y="283"/>
                    <a:pt x="48" y="264"/>
                    <a:pt x="48" y="301"/>
                  </a:cubicBezTo>
                </a:path>
              </a:pathLst>
            </a:cu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Text Box 52"/>
            <p:cNvSpPr txBox="1">
              <a:spLocks noChangeArrowheads="1"/>
            </p:cNvSpPr>
            <p:nvPr/>
          </p:nvSpPr>
          <p:spPr bwMode="auto">
            <a:xfrm>
              <a:off x="705275" y="4581147"/>
              <a:ext cx="1826141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1. program ICAP</a:t>
              </a:r>
              <a:endPara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Text Box 53"/>
            <p:cNvSpPr txBox="1">
              <a:spLocks noChangeArrowheads="1"/>
            </p:cNvSpPr>
            <p:nvPr/>
          </p:nvSpPr>
          <p:spPr bwMode="auto">
            <a:xfrm>
              <a:off x="1000100" y="3429000"/>
              <a:ext cx="203132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0.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migrateSWtoHW</a:t>
              </a:r>
              <a:endPara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Text Box 54"/>
            <p:cNvSpPr txBox="1">
              <a:spLocks noChangeArrowheads="1"/>
            </p:cNvSpPr>
            <p:nvPr/>
          </p:nvSpPr>
          <p:spPr bwMode="auto">
            <a:xfrm>
              <a:off x="2714612" y="4572008"/>
              <a:ext cx="123142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2. ICAP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int</a:t>
              </a:r>
              <a:endPara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Text Box 55"/>
            <p:cNvSpPr txBox="1">
              <a:spLocks noChangeArrowheads="1"/>
            </p:cNvSpPr>
            <p:nvPr/>
          </p:nvSpPr>
          <p:spPr bwMode="auto">
            <a:xfrm>
              <a:off x="3929058" y="4572008"/>
              <a:ext cx="166263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3. CMD_START</a:t>
              </a:r>
              <a:endPara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Text Box 56"/>
            <p:cNvSpPr txBox="1">
              <a:spLocks noChangeArrowheads="1"/>
            </p:cNvSpPr>
            <p:nvPr/>
          </p:nvSpPr>
          <p:spPr bwMode="auto">
            <a:xfrm>
              <a:off x="5786446" y="4572008"/>
              <a:ext cx="222528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4. CMD_DOWNLOAD</a:t>
              </a:r>
              <a:endPara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Line 57"/>
            <p:cNvSpPr>
              <a:spLocks noChangeShapeType="1"/>
            </p:cNvSpPr>
            <p:nvPr/>
          </p:nvSpPr>
          <p:spPr bwMode="auto">
            <a:xfrm flipV="1">
              <a:off x="2362180" y="4270395"/>
              <a:ext cx="0" cy="576263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Line 58"/>
            <p:cNvSpPr>
              <a:spLocks noChangeShapeType="1"/>
            </p:cNvSpPr>
            <p:nvPr/>
          </p:nvSpPr>
          <p:spPr bwMode="auto">
            <a:xfrm flipV="1">
              <a:off x="4017942" y="4270395"/>
              <a:ext cx="0" cy="576263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3" name="Line 59"/>
            <p:cNvSpPr>
              <a:spLocks noChangeShapeType="1"/>
            </p:cNvSpPr>
            <p:nvPr/>
          </p:nvSpPr>
          <p:spPr bwMode="auto">
            <a:xfrm flipV="1">
              <a:off x="3875067" y="4270395"/>
              <a:ext cx="0" cy="64770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4" name="Line 60"/>
            <p:cNvSpPr>
              <a:spLocks noChangeShapeType="1"/>
            </p:cNvSpPr>
            <p:nvPr/>
          </p:nvSpPr>
          <p:spPr bwMode="auto">
            <a:xfrm flipV="1">
              <a:off x="5818167" y="4270395"/>
              <a:ext cx="0" cy="576263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5" name="Line 61"/>
            <p:cNvSpPr>
              <a:spLocks noChangeShapeType="1"/>
            </p:cNvSpPr>
            <p:nvPr/>
          </p:nvSpPr>
          <p:spPr bwMode="auto">
            <a:xfrm>
              <a:off x="4017942" y="5422920"/>
              <a:ext cx="0" cy="43180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6" name="Line 62"/>
            <p:cNvSpPr>
              <a:spLocks noChangeShapeType="1"/>
            </p:cNvSpPr>
            <p:nvPr/>
          </p:nvSpPr>
          <p:spPr bwMode="auto">
            <a:xfrm>
              <a:off x="4017942" y="5710258"/>
              <a:ext cx="433388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aphicFrame>
          <p:nvGraphicFramePr>
            <p:cNvPr id="97" name="Object 66"/>
            <p:cNvGraphicFramePr>
              <a:graphicFrameLocks noChangeAspect="1"/>
            </p:cNvGraphicFramePr>
            <p:nvPr/>
          </p:nvGraphicFramePr>
          <p:xfrm>
            <a:off x="4090967" y="5710257"/>
            <a:ext cx="266719" cy="3154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6" name="Equation" r:id="rId3" imgW="139680" imgH="164880" progId="Equation.3">
                    <p:embed/>
                  </p:oleObj>
                </mc:Choice>
                <mc:Fallback>
                  <p:oleObj name="Equation" r:id="rId3" imgW="13968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90967" y="5710257"/>
                          <a:ext cx="266719" cy="31542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8" name="Line 23"/>
            <p:cNvSpPr>
              <a:spLocks noChangeShapeType="1"/>
            </p:cNvSpPr>
            <p:nvPr/>
          </p:nvSpPr>
          <p:spPr bwMode="auto">
            <a:xfrm flipV="1">
              <a:off x="1928794" y="3929066"/>
              <a:ext cx="0" cy="360362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5754452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Allocation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308" y="956930"/>
            <a:ext cx="8710854" cy="5195157"/>
          </a:xfrm>
        </p:spPr>
        <p:txBody>
          <a:bodyPr/>
          <a:lstStyle/>
          <a:p>
            <a:r>
              <a:rPr lang="en-US" dirty="0" smtClean="0"/>
              <a:t>If HW tasks have different areas (width or #slots), then the allocation problem is an instance of a bin-packing problem.</a:t>
            </a:r>
          </a:p>
          <a:p>
            <a:pPr lvl="1"/>
            <a:r>
              <a:rPr lang="en-US" dirty="0" smtClean="0"/>
              <a:t>Dynamic reconfiguration: additional fragmentation issues.</a:t>
            </a:r>
          </a:p>
          <a:p>
            <a:pPr lvl="1"/>
            <a:r>
              <a:rPr lang="en-US" dirty="0" smtClean="0"/>
              <a:t>Not too dissimilar from memory/disk block management..</a:t>
            </a:r>
          </a:p>
          <a:p>
            <a:r>
              <a:rPr lang="en-US" dirty="0" smtClean="0"/>
              <a:t>Wealth of results for various area/execution models…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48</a:t>
            </a:fld>
            <a:endParaRPr lang="en-CA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897732" y="3717131"/>
            <a:ext cx="4176712" cy="1582737"/>
          </a:xfrm>
          <a:prstGeom prst="rect">
            <a:avLst/>
          </a:prstGeom>
          <a:solidFill>
            <a:srgbClr val="DDDDDD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040607" y="3860006"/>
            <a:ext cx="3889375" cy="1295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040607" y="3860006"/>
            <a:ext cx="433387" cy="12954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473994" y="3860006"/>
            <a:ext cx="863600" cy="12954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graphicFrame>
        <p:nvGraphicFramePr>
          <p:cNvPr id="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3436539"/>
              </p:ext>
            </p:extLst>
          </p:nvPr>
        </p:nvGraphicFramePr>
        <p:xfrm>
          <a:off x="1113632" y="4004468"/>
          <a:ext cx="3048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7" name="Equation" r:id="rId3" imgW="152280" imgH="215640" progId="Equation.3">
                  <p:embed/>
                </p:oleObj>
              </mc:Choice>
              <mc:Fallback>
                <p:oleObj name="Equation" r:id="rId3" imgW="152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3632" y="4004468"/>
                        <a:ext cx="3048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9945706"/>
              </p:ext>
            </p:extLst>
          </p:nvPr>
        </p:nvGraphicFramePr>
        <p:xfrm>
          <a:off x="1761332" y="4004468"/>
          <a:ext cx="3302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8" name="Equation" r:id="rId5" imgW="164880" imgH="215640" progId="Equation.3">
                  <p:embed/>
                </p:oleObj>
              </mc:Choice>
              <mc:Fallback>
                <p:oleObj name="Equation" r:id="rId5" imgW="1648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1332" y="4004468"/>
                        <a:ext cx="3302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1040607" y="5515768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1040607" y="5515768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>
            <a:off x="1977232" y="5515768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>
            <a:off x="1473994" y="5514181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>
            <a:off x="2912269" y="5515768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>
            <a:off x="1904207" y="5514181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>
            <a:off x="3848894" y="5515768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2336007" y="5514181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9" name="Line 17"/>
          <p:cNvSpPr>
            <a:spLocks noChangeShapeType="1"/>
          </p:cNvSpPr>
          <p:nvPr/>
        </p:nvSpPr>
        <p:spPr bwMode="auto">
          <a:xfrm>
            <a:off x="2769394" y="5515768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897732" y="5733256"/>
            <a:ext cx="2682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200"/>
              <a:t>0</a:t>
            </a:r>
            <a:endParaRPr lang="it-IT" sz="1200"/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1329532" y="5731668"/>
            <a:ext cx="2682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200"/>
              <a:t>1</a:t>
            </a:r>
            <a:endParaRPr lang="it-IT" sz="1200"/>
          </a:p>
        </p:txBody>
      </p:sp>
      <p:sp>
        <p:nvSpPr>
          <p:cNvPr id="22" name="Text Box 20"/>
          <p:cNvSpPr txBox="1">
            <a:spLocks noChangeArrowheads="1"/>
          </p:cNvSpPr>
          <p:nvPr/>
        </p:nvSpPr>
        <p:spPr bwMode="auto">
          <a:xfrm>
            <a:off x="1761332" y="5731668"/>
            <a:ext cx="2682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200"/>
              <a:t>2</a:t>
            </a:r>
            <a:endParaRPr lang="it-IT" sz="1200"/>
          </a:p>
        </p:txBody>
      </p:sp>
      <p:sp>
        <p:nvSpPr>
          <p:cNvPr id="23" name="Text Box 21"/>
          <p:cNvSpPr txBox="1">
            <a:spLocks noChangeArrowheads="1"/>
          </p:cNvSpPr>
          <p:nvPr/>
        </p:nvSpPr>
        <p:spPr bwMode="auto">
          <a:xfrm>
            <a:off x="2193132" y="5731668"/>
            <a:ext cx="2682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200"/>
              <a:t>3</a:t>
            </a:r>
            <a:endParaRPr lang="it-IT" sz="1200"/>
          </a:p>
        </p:txBody>
      </p:sp>
      <p:sp>
        <p:nvSpPr>
          <p:cNvPr id="24" name="Text Box 22"/>
          <p:cNvSpPr txBox="1">
            <a:spLocks noChangeArrowheads="1"/>
          </p:cNvSpPr>
          <p:nvPr/>
        </p:nvSpPr>
        <p:spPr bwMode="auto">
          <a:xfrm>
            <a:off x="2624932" y="5731668"/>
            <a:ext cx="2682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200"/>
              <a:t>4</a:t>
            </a:r>
            <a:endParaRPr lang="it-IT" sz="1200"/>
          </a:p>
        </p:txBody>
      </p:sp>
      <p:sp>
        <p:nvSpPr>
          <p:cNvPr id="25" name="Rectangle 23"/>
          <p:cNvSpPr>
            <a:spLocks noChangeArrowheads="1"/>
          </p:cNvSpPr>
          <p:nvPr/>
        </p:nvSpPr>
        <p:spPr bwMode="auto">
          <a:xfrm>
            <a:off x="2337594" y="3860006"/>
            <a:ext cx="1295400" cy="12954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graphicFrame>
        <p:nvGraphicFramePr>
          <p:cNvPr id="26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2917687"/>
              </p:ext>
            </p:extLst>
          </p:nvPr>
        </p:nvGraphicFramePr>
        <p:xfrm>
          <a:off x="2842419" y="4004468"/>
          <a:ext cx="304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9" name="Equation" r:id="rId7" imgW="152280" imgH="228600" progId="Equation.3">
                  <p:embed/>
                </p:oleObj>
              </mc:Choice>
              <mc:Fallback>
                <p:oleObj name="Equation" r:id="rId7" imgW="1522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2419" y="4004468"/>
                        <a:ext cx="3048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25"/>
          <p:cNvSpPr>
            <a:spLocks noChangeArrowheads="1"/>
          </p:cNvSpPr>
          <p:nvPr/>
        </p:nvSpPr>
        <p:spPr bwMode="auto">
          <a:xfrm>
            <a:off x="3632994" y="3860006"/>
            <a:ext cx="865188" cy="1295400"/>
          </a:xfrm>
          <a:prstGeom prst="rect">
            <a:avLst/>
          </a:prstGeom>
          <a:solidFill>
            <a:srgbClr val="00FF00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graphicFrame>
        <p:nvGraphicFramePr>
          <p:cNvPr id="28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9899867"/>
              </p:ext>
            </p:extLst>
          </p:nvPr>
        </p:nvGraphicFramePr>
        <p:xfrm>
          <a:off x="3921919" y="4004468"/>
          <a:ext cx="3302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0" name="Equation" r:id="rId9" imgW="164880" imgH="215640" progId="Equation.3">
                  <p:embed/>
                </p:oleObj>
              </mc:Choice>
              <mc:Fallback>
                <p:oleObj name="Equation" r:id="rId9" imgW="1648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1919" y="4004468"/>
                        <a:ext cx="3302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5766071"/>
              </p:ext>
            </p:extLst>
          </p:nvPr>
        </p:nvGraphicFramePr>
        <p:xfrm>
          <a:off x="1113632" y="4507706"/>
          <a:ext cx="304800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" name="Equation" r:id="rId11" imgW="152280" imgH="393480" progId="Equation.3">
                  <p:embed/>
                </p:oleObj>
              </mc:Choice>
              <mc:Fallback>
                <p:oleObj name="Equation" r:id="rId11" imgW="1522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3632" y="4507706"/>
                        <a:ext cx="304800" cy="536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4426566"/>
              </p:ext>
            </p:extLst>
          </p:nvPr>
        </p:nvGraphicFramePr>
        <p:xfrm>
          <a:off x="1748632" y="4507706"/>
          <a:ext cx="304800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2" name="Equation" r:id="rId13" imgW="152280" imgH="393480" progId="Equation.3">
                  <p:embed/>
                </p:oleObj>
              </mc:Choice>
              <mc:Fallback>
                <p:oleObj name="Equation" r:id="rId13" imgW="1522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8632" y="4507706"/>
                        <a:ext cx="304800" cy="536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2271476"/>
              </p:ext>
            </p:extLst>
          </p:nvPr>
        </p:nvGraphicFramePr>
        <p:xfrm>
          <a:off x="2842419" y="4507706"/>
          <a:ext cx="304800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3" name="Equation" r:id="rId15" imgW="152280" imgH="393480" progId="Equation.3">
                  <p:embed/>
                </p:oleObj>
              </mc:Choice>
              <mc:Fallback>
                <p:oleObj name="Equation" r:id="rId15" imgW="1522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2419" y="4507706"/>
                        <a:ext cx="304800" cy="536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1446219"/>
              </p:ext>
            </p:extLst>
          </p:nvPr>
        </p:nvGraphicFramePr>
        <p:xfrm>
          <a:off x="3921919" y="4507706"/>
          <a:ext cx="279400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4" name="Equation" r:id="rId17" imgW="139680" imgH="393480" progId="Equation.3">
                  <p:embed/>
                </p:oleObj>
              </mc:Choice>
              <mc:Fallback>
                <p:oleObj name="Equation" r:id="rId17" imgW="1396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1919" y="4507706"/>
                        <a:ext cx="279400" cy="536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Rectangle 31"/>
          <p:cNvSpPr>
            <a:spLocks noChangeArrowheads="1"/>
          </p:cNvSpPr>
          <p:nvPr/>
        </p:nvSpPr>
        <p:spPr bwMode="auto">
          <a:xfrm>
            <a:off x="5866607" y="3715543"/>
            <a:ext cx="1728787" cy="1582738"/>
          </a:xfrm>
          <a:prstGeom prst="rect">
            <a:avLst/>
          </a:prstGeom>
          <a:solidFill>
            <a:srgbClr val="DDDDDD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4" name="Rectangle 32"/>
          <p:cNvSpPr>
            <a:spLocks noChangeArrowheads="1"/>
          </p:cNvSpPr>
          <p:nvPr/>
        </p:nvSpPr>
        <p:spPr bwMode="auto">
          <a:xfrm>
            <a:off x="6009482" y="3860006"/>
            <a:ext cx="1441450" cy="12969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5" name="Rectangle 33"/>
          <p:cNvSpPr>
            <a:spLocks noChangeArrowheads="1"/>
          </p:cNvSpPr>
          <p:nvPr/>
        </p:nvSpPr>
        <p:spPr bwMode="auto">
          <a:xfrm>
            <a:off x="6011069" y="4436268"/>
            <a:ext cx="1441450" cy="288925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graphicFrame>
        <p:nvGraphicFramePr>
          <p:cNvPr id="36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891360"/>
              </p:ext>
            </p:extLst>
          </p:nvPr>
        </p:nvGraphicFramePr>
        <p:xfrm>
          <a:off x="6072982" y="4280693"/>
          <a:ext cx="330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5" name="Equation" r:id="rId19" imgW="164880" imgH="228600" progId="Equation.3">
                  <p:embed/>
                </p:oleObj>
              </mc:Choice>
              <mc:Fallback>
                <p:oleObj name="Equation" r:id="rId19" imgW="164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2982" y="4280693"/>
                        <a:ext cx="3302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8559263"/>
              </p:ext>
            </p:extLst>
          </p:nvPr>
        </p:nvGraphicFramePr>
        <p:xfrm>
          <a:off x="6855619" y="4444206"/>
          <a:ext cx="254000" cy="22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6" name="Equation" r:id="rId21" imgW="126720" imgH="164880" progId="Equation.3">
                  <p:embed/>
                </p:oleObj>
              </mc:Choice>
              <mc:Fallback>
                <p:oleObj name="Equation" r:id="rId21" imgW="12672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5619" y="4444206"/>
                        <a:ext cx="254000" cy="225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Line 36"/>
          <p:cNvSpPr>
            <a:spLocks noChangeShapeType="1"/>
          </p:cNvSpPr>
          <p:nvPr/>
        </p:nvSpPr>
        <p:spPr bwMode="auto">
          <a:xfrm>
            <a:off x="3056732" y="5515768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39" name="Line 37"/>
          <p:cNvSpPr>
            <a:spLocks noChangeShapeType="1"/>
          </p:cNvSpPr>
          <p:nvPr/>
        </p:nvSpPr>
        <p:spPr bwMode="auto">
          <a:xfrm>
            <a:off x="3201194" y="5515768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0" name="Line 38"/>
          <p:cNvSpPr>
            <a:spLocks noChangeShapeType="1"/>
          </p:cNvSpPr>
          <p:nvPr/>
        </p:nvSpPr>
        <p:spPr bwMode="auto">
          <a:xfrm>
            <a:off x="3993357" y="5515768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1" name="Line 39"/>
          <p:cNvSpPr>
            <a:spLocks noChangeShapeType="1"/>
          </p:cNvSpPr>
          <p:nvPr/>
        </p:nvSpPr>
        <p:spPr bwMode="auto">
          <a:xfrm>
            <a:off x="3632994" y="5515768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2" name="Line 40"/>
          <p:cNvSpPr>
            <a:spLocks noChangeShapeType="1"/>
          </p:cNvSpPr>
          <p:nvPr/>
        </p:nvSpPr>
        <p:spPr bwMode="auto">
          <a:xfrm>
            <a:off x="4066382" y="5515768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3" name="Line 41"/>
          <p:cNvSpPr>
            <a:spLocks noChangeShapeType="1"/>
          </p:cNvSpPr>
          <p:nvPr/>
        </p:nvSpPr>
        <p:spPr bwMode="auto">
          <a:xfrm>
            <a:off x="4498182" y="5515768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4" name="Line 42"/>
          <p:cNvSpPr>
            <a:spLocks noChangeShapeType="1"/>
          </p:cNvSpPr>
          <p:nvPr/>
        </p:nvSpPr>
        <p:spPr bwMode="auto">
          <a:xfrm>
            <a:off x="4929982" y="5515768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5" name="Text Box 43"/>
          <p:cNvSpPr txBox="1">
            <a:spLocks noChangeArrowheads="1"/>
          </p:cNvSpPr>
          <p:nvPr/>
        </p:nvSpPr>
        <p:spPr bwMode="auto">
          <a:xfrm>
            <a:off x="3056732" y="5731668"/>
            <a:ext cx="2682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200"/>
              <a:t>5</a:t>
            </a:r>
            <a:endParaRPr lang="it-IT" sz="1200"/>
          </a:p>
        </p:txBody>
      </p:sp>
      <p:sp>
        <p:nvSpPr>
          <p:cNvPr id="46" name="Text Box 44"/>
          <p:cNvSpPr txBox="1">
            <a:spLocks noChangeArrowheads="1"/>
          </p:cNvSpPr>
          <p:nvPr/>
        </p:nvSpPr>
        <p:spPr bwMode="auto">
          <a:xfrm>
            <a:off x="3488532" y="5733256"/>
            <a:ext cx="2682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200"/>
              <a:t>6</a:t>
            </a:r>
            <a:endParaRPr lang="it-IT" sz="1200"/>
          </a:p>
        </p:txBody>
      </p:sp>
      <p:sp>
        <p:nvSpPr>
          <p:cNvPr id="47" name="Text Box 45"/>
          <p:cNvSpPr txBox="1">
            <a:spLocks noChangeArrowheads="1"/>
          </p:cNvSpPr>
          <p:nvPr/>
        </p:nvSpPr>
        <p:spPr bwMode="auto">
          <a:xfrm>
            <a:off x="3921919" y="5731668"/>
            <a:ext cx="2682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200"/>
              <a:t>7</a:t>
            </a:r>
            <a:endParaRPr lang="it-IT" sz="1200"/>
          </a:p>
        </p:txBody>
      </p:sp>
      <p:sp>
        <p:nvSpPr>
          <p:cNvPr id="48" name="Text Box 46"/>
          <p:cNvSpPr txBox="1">
            <a:spLocks noChangeArrowheads="1"/>
          </p:cNvSpPr>
          <p:nvPr/>
        </p:nvSpPr>
        <p:spPr bwMode="auto">
          <a:xfrm>
            <a:off x="4355307" y="5733256"/>
            <a:ext cx="2682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200"/>
              <a:t>8</a:t>
            </a:r>
            <a:endParaRPr lang="it-IT" sz="1200"/>
          </a:p>
        </p:txBody>
      </p:sp>
      <p:sp>
        <p:nvSpPr>
          <p:cNvPr id="49" name="Text Box 47"/>
          <p:cNvSpPr txBox="1">
            <a:spLocks noChangeArrowheads="1"/>
          </p:cNvSpPr>
          <p:nvPr/>
        </p:nvSpPr>
        <p:spPr bwMode="auto">
          <a:xfrm>
            <a:off x="4785519" y="5731668"/>
            <a:ext cx="2682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200"/>
              <a:t>9</a:t>
            </a:r>
            <a:endParaRPr lang="it-IT" sz="1200"/>
          </a:p>
        </p:txBody>
      </p:sp>
      <p:sp>
        <p:nvSpPr>
          <p:cNvPr id="50" name="Line 48"/>
          <p:cNvSpPr>
            <a:spLocks noChangeShapeType="1"/>
          </p:cNvSpPr>
          <p:nvPr/>
        </p:nvSpPr>
        <p:spPr bwMode="auto">
          <a:xfrm>
            <a:off x="7738269" y="3860006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1" name="Line 49"/>
          <p:cNvSpPr>
            <a:spLocks noChangeShapeType="1"/>
          </p:cNvSpPr>
          <p:nvPr/>
        </p:nvSpPr>
        <p:spPr bwMode="auto">
          <a:xfrm>
            <a:off x="7738269" y="4004468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2" name="Line 50"/>
          <p:cNvSpPr>
            <a:spLocks noChangeShapeType="1"/>
          </p:cNvSpPr>
          <p:nvPr/>
        </p:nvSpPr>
        <p:spPr bwMode="auto">
          <a:xfrm>
            <a:off x="7738269" y="4147343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3" name="Line 51"/>
          <p:cNvSpPr>
            <a:spLocks noChangeShapeType="1"/>
          </p:cNvSpPr>
          <p:nvPr/>
        </p:nvSpPr>
        <p:spPr bwMode="auto">
          <a:xfrm>
            <a:off x="7738269" y="4291806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4" name="Line 52"/>
          <p:cNvSpPr>
            <a:spLocks noChangeShapeType="1"/>
          </p:cNvSpPr>
          <p:nvPr/>
        </p:nvSpPr>
        <p:spPr bwMode="auto">
          <a:xfrm>
            <a:off x="7738269" y="4436268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5" name="Line 53"/>
          <p:cNvSpPr>
            <a:spLocks noChangeShapeType="1"/>
          </p:cNvSpPr>
          <p:nvPr/>
        </p:nvSpPr>
        <p:spPr bwMode="auto">
          <a:xfrm>
            <a:off x="7738269" y="4580731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6" name="Line 54"/>
          <p:cNvSpPr>
            <a:spLocks noChangeShapeType="1"/>
          </p:cNvSpPr>
          <p:nvPr/>
        </p:nvSpPr>
        <p:spPr bwMode="auto">
          <a:xfrm>
            <a:off x="7738269" y="4723606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7" name="Line 55"/>
          <p:cNvSpPr>
            <a:spLocks noChangeShapeType="1"/>
          </p:cNvSpPr>
          <p:nvPr/>
        </p:nvSpPr>
        <p:spPr bwMode="auto">
          <a:xfrm>
            <a:off x="7738269" y="4868068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8" name="Line 56"/>
          <p:cNvSpPr>
            <a:spLocks noChangeShapeType="1"/>
          </p:cNvSpPr>
          <p:nvPr/>
        </p:nvSpPr>
        <p:spPr bwMode="auto">
          <a:xfrm>
            <a:off x="7738269" y="5012531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9" name="Line 57"/>
          <p:cNvSpPr>
            <a:spLocks noChangeShapeType="1"/>
          </p:cNvSpPr>
          <p:nvPr/>
        </p:nvSpPr>
        <p:spPr bwMode="auto">
          <a:xfrm>
            <a:off x="7738269" y="5155406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0" name="Line 58"/>
          <p:cNvSpPr>
            <a:spLocks noChangeShapeType="1"/>
          </p:cNvSpPr>
          <p:nvPr/>
        </p:nvSpPr>
        <p:spPr bwMode="auto">
          <a:xfrm>
            <a:off x="7738269" y="3860006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1" name="Text Box 59"/>
          <p:cNvSpPr txBox="1">
            <a:spLocks noChangeArrowheads="1"/>
          </p:cNvSpPr>
          <p:nvPr/>
        </p:nvSpPr>
        <p:spPr bwMode="auto">
          <a:xfrm>
            <a:off x="8025607" y="5012531"/>
            <a:ext cx="3952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200"/>
              <a:t>0/9</a:t>
            </a:r>
            <a:endParaRPr lang="it-IT" sz="1200"/>
          </a:p>
        </p:txBody>
      </p:sp>
      <p:sp>
        <p:nvSpPr>
          <p:cNvPr id="62" name="Text Box 60"/>
          <p:cNvSpPr txBox="1">
            <a:spLocks noChangeArrowheads="1"/>
          </p:cNvSpPr>
          <p:nvPr/>
        </p:nvSpPr>
        <p:spPr bwMode="auto">
          <a:xfrm>
            <a:off x="8025607" y="3715543"/>
            <a:ext cx="3952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200"/>
              <a:t>9/9</a:t>
            </a:r>
            <a:endParaRPr lang="it-IT" sz="1200"/>
          </a:p>
        </p:txBody>
      </p:sp>
      <p:sp>
        <p:nvSpPr>
          <p:cNvPr id="63" name="Text Box 61"/>
          <p:cNvSpPr txBox="1">
            <a:spLocks noChangeArrowheads="1"/>
          </p:cNvSpPr>
          <p:nvPr/>
        </p:nvSpPr>
        <p:spPr bwMode="auto">
          <a:xfrm>
            <a:off x="8025607" y="4580731"/>
            <a:ext cx="3952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200"/>
              <a:t>3/9</a:t>
            </a:r>
            <a:endParaRPr lang="it-IT" sz="1200"/>
          </a:p>
        </p:txBody>
      </p:sp>
      <p:sp>
        <p:nvSpPr>
          <p:cNvPr id="64" name="Text Box 62"/>
          <p:cNvSpPr txBox="1">
            <a:spLocks noChangeArrowheads="1"/>
          </p:cNvSpPr>
          <p:nvPr/>
        </p:nvSpPr>
        <p:spPr bwMode="auto">
          <a:xfrm>
            <a:off x="8025607" y="4147343"/>
            <a:ext cx="3952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200"/>
              <a:t>6/9</a:t>
            </a:r>
            <a:endParaRPr lang="it-IT" sz="1200"/>
          </a:p>
        </p:txBody>
      </p:sp>
      <p:sp>
        <p:nvSpPr>
          <p:cNvPr id="65" name="Rectangle 63"/>
          <p:cNvSpPr>
            <a:spLocks noChangeArrowheads="1"/>
          </p:cNvSpPr>
          <p:nvPr/>
        </p:nvSpPr>
        <p:spPr bwMode="auto">
          <a:xfrm>
            <a:off x="6011069" y="4004468"/>
            <a:ext cx="1441450" cy="431800"/>
          </a:xfrm>
          <a:prstGeom prst="rect">
            <a:avLst/>
          </a:prstGeom>
          <a:solidFill>
            <a:srgbClr val="00FF00"/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graphicFrame>
        <p:nvGraphicFramePr>
          <p:cNvPr id="66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9825159"/>
              </p:ext>
            </p:extLst>
          </p:nvPr>
        </p:nvGraphicFramePr>
        <p:xfrm>
          <a:off x="6071394" y="3990181"/>
          <a:ext cx="330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7" name="Equation" r:id="rId23" imgW="164880" imgH="228600" progId="Equation.3">
                  <p:embed/>
                </p:oleObj>
              </mc:Choice>
              <mc:Fallback>
                <p:oleObj name="Equation" r:id="rId23" imgW="164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1394" y="3990181"/>
                        <a:ext cx="3302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9598740"/>
              </p:ext>
            </p:extLst>
          </p:nvPr>
        </p:nvGraphicFramePr>
        <p:xfrm>
          <a:off x="6868319" y="4147343"/>
          <a:ext cx="228600" cy="242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8" name="Microsoft Equation 3.0" r:id="rId25" imgW="114120" imgH="177480" progId="Equation.3">
                  <p:embed/>
                </p:oleObj>
              </mc:Choice>
              <mc:Fallback>
                <p:oleObj name="Microsoft Equation 3.0" r:id="rId25" imgW="1141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68319" y="4147343"/>
                        <a:ext cx="228600" cy="242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" name="Rectangle 66"/>
          <p:cNvSpPr>
            <a:spLocks noChangeArrowheads="1"/>
          </p:cNvSpPr>
          <p:nvPr/>
        </p:nvSpPr>
        <p:spPr bwMode="auto">
          <a:xfrm>
            <a:off x="6011069" y="4723606"/>
            <a:ext cx="1441450" cy="433387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graphicFrame>
        <p:nvGraphicFramePr>
          <p:cNvPr id="69" name="Object 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3107695"/>
              </p:ext>
            </p:extLst>
          </p:nvPr>
        </p:nvGraphicFramePr>
        <p:xfrm>
          <a:off x="6082507" y="4652168"/>
          <a:ext cx="330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9" name="Equation" r:id="rId27" imgW="164880" imgH="228600" progId="Equation.3">
                  <p:embed/>
                </p:oleObj>
              </mc:Choice>
              <mc:Fallback>
                <p:oleObj name="Equation" r:id="rId27" imgW="164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2507" y="4652168"/>
                        <a:ext cx="3302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" name="Object 6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4908325"/>
              </p:ext>
            </p:extLst>
          </p:nvPr>
        </p:nvGraphicFramePr>
        <p:xfrm>
          <a:off x="6887369" y="4788693"/>
          <a:ext cx="228600" cy="242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0" name="Equation" r:id="rId29" imgW="114120" imgH="177480" progId="Equation.3">
                  <p:embed/>
                </p:oleObj>
              </mc:Choice>
              <mc:Fallback>
                <p:oleObj name="Equation" r:id="rId29" imgW="1141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7369" y="4788693"/>
                        <a:ext cx="228600" cy="242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" name="Text Box 95"/>
          <p:cNvSpPr txBox="1">
            <a:spLocks noChangeArrowheads="1"/>
          </p:cNvSpPr>
          <p:nvPr/>
        </p:nvSpPr>
        <p:spPr bwMode="auto">
          <a:xfrm>
            <a:off x="70644" y="4353727"/>
            <a:ext cx="7617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/>
              <a:t>FPGA</a:t>
            </a:r>
            <a:endParaRPr lang="en-US" dirty="0"/>
          </a:p>
        </p:txBody>
      </p:sp>
      <p:sp>
        <p:nvSpPr>
          <p:cNvPr id="72" name="Text Box 96"/>
          <p:cNvSpPr txBox="1">
            <a:spLocks noChangeArrowheads="1"/>
          </p:cNvSpPr>
          <p:nvPr/>
        </p:nvSpPr>
        <p:spPr bwMode="auto">
          <a:xfrm>
            <a:off x="6471444" y="5430043"/>
            <a:ext cx="666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CPU</a:t>
            </a:r>
          </a:p>
        </p:txBody>
      </p:sp>
    </p:spTree>
    <p:extLst>
      <p:ext uri="{BB962C8B-B14F-4D97-AF65-F5344CB8AC3E}">
        <p14:creationId xmlns:p14="http://schemas.microsoft.com/office/powerpoint/2010/main" val="3771074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077" y="1103469"/>
            <a:ext cx="8792308" cy="5246531"/>
          </a:xfrm>
        </p:spPr>
        <p:txBody>
          <a:bodyPr/>
          <a:lstStyle/>
          <a:p>
            <a:r>
              <a:rPr lang="en-US" sz="2200" dirty="0" smtClean="0"/>
              <a:t>Next Monday 8:00AM: literature review.</a:t>
            </a:r>
          </a:p>
          <a:p>
            <a:r>
              <a:rPr lang="en-US" sz="2200" dirty="0" smtClean="0"/>
              <a:t>Fix/extend the introduction and project plan based on provided </a:t>
            </a:r>
            <a:r>
              <a:rPr lang="en-US" sz="2200" smtClean="0"/>
              <a:t>comments.</a:t>
            </a:r>
            <a:endParaRPr lang="en-US" sz="2200" dirty="0" smtClean="0"/>
          </a:p>
          <a:p>
            <a:r>
              <a:rPr lang="en-US" sz="2200" dirty="0" smtClean="0"/>
              <a:t>Include an </a:t>
            </a:r>
            <a:r>
              <a:rPr lang="en-US" sz="2200" u="sng" dirty="0" smtClean="0"/>
              <a:t>extended</a:t>
            </a:r>
            <a:r>
              <a:rPr lang="en-US" sz="2200" dirty="0" smtClean="0"/>
              <a:t> comparison with related work.</a:t>
            </a:r>
          </a:p>
          <a:p>
            <a:pPr lvl="1"/>
            <a:r>
              <a:rPr lang="en-US" sz="2200" dirty="0" smtClean="0"/>
              <a:t>How each related work tackled your research problem.</a:t>
            </a:r>
          </a:p>
          <a:p>
            <a:pPr lvl="1"/>
            <a:r>
              <a:rPr lang="en-US" sz="2200" dirty="0" smtClean="0"/>
              <a:t>How you are going to tackle the problem.</a:t>
            </a:r>
          </a:p>
          <a:p>
            <a:pPr lvl="1"/>
            <a:r>
              <a:rPr lang="en-US" sz="2200" dirty="0" smtClean="0"/>
              <a:t>Why your approach is worthwhile compared to related work.</a:t>
            </a:r>
          </a:p>
          <a:p>
            <a:pPr lvl="1"/>
            <a:r>
              <a:rPr lang="en-US" sz="2200" dirty="0" smtClean="0"/>
              <a:t>What are the limits of your approach compared to related work.</a:t>
            </a:r>
          </a:p>
          <a:p>
            <a:pPr lvl="1"/>
            <a:r>
              <a:rPr lang="en-US" sz="2200" dirty="0" smtClean="0"/>
              <a:t>You do not need to describe your complete solution (or results), but do include some technical details – you need to show that you have a clear direction for the project.</a:t>
            </a:r>
          </a:p>
          <a:p>
            <a:pPr lvl="1"/>
            <a:r>
              <a:rPr lang="en-US" sz="2200" dirty="0" smtClean="0"/>
              <a:t>Of course </a:t>
            </a:r>
            <a:r>
              <a:rPr lang="en-US" sz="2200" dirty="0"/>
              <a:t>y</a:t>
            </a:r>
            <a:r>
              <a:rPr lang="en-US" sz="2200" dirty="0" smtClean="0"/>
              <a:t>ou also need to show that you read the related work…</a:t>
            </a:r>
          </a:p>
          <a:p>
            <a:pPr marL="0" indent="0">
              <a:buNone/>
            </a:pP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49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70004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Processing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Reconfigurable FPGA</a:t>
            </a:r>
          </a:p>
          <a:p>
            <a:pPr lvl="1"/>
            <a:r>
              <a:rPr lang="en-US" dirty="0" smtClean="0"/>
              <a:t>Logic circuits that can be programmed after production</a:t>
            </a:r>
          </a:p>
          <a:p>
            <a:pPr lvl="1"/>
            <a:r>
              <a:rPr lang="en-US" dirty="0" smtClean="0"/>
              <a:t>Static reconfiguration: configure FPGA before booting</a:t>
            </a:r>
          </a:p>
          <a:p>
            <a:pPr lvl="1"/>
            <a:r>
              <a:rPr lang="en-US" dirty="0" smtClean="0"/>
              <a:t>Dynamic reconfiguration: change logic at run-time</a:t>
            </a:r>
          </a:p>
          <a:p>
            <a:pPr lvl="1"/>
            <a:r>
              <a:rPr lang="en-US" dirty="0" smtClean="0"/>
              <a:t>More on this later if we have time…</a:t>
            </a:r>
          </a:p>
          <a:p>
            <a:endParaRPr lang="en-US" dirty="0" smtClean="0"/>
          </a:p>
          <a:p>
            <a:r>
              <a:rPr lang="en-US" dirty="0" smtClean="0"/>
              <a:t>Coarse-Grained Devices</a:t>
            </a:r>
          </a:p>
          <a:p>
            <a:pPr lvl="1"/>
            <a:r>
              <a:rPr lang="en-US" dirty="0" smtClean="0"/>
              <a:t>Similar to FPGA, but the logic is more constrained.</a:t>
            </a:r>
          </a:p>
          <a:p>
            <a:pPr lvl="1"/>
            <a:r>
              <a:rPr lang="en-US" dirty="0" smtClean="0"/>
              <a:t>Device typically composed of word-wide reconfigurable blocks implementing ALU operations, together with registers, mux/</a:t>
            </a:r>
            <a:r>
              <a:rPr lang="en-US" dirty="0" err="1" smtClean="0"/>
              <a:t>demux</a:t>
            </a:r>
            <a:r>
              <a:rPr lang="en-US" dirty="0"/>
              <a:t> </a:t>
            </a:r>
            <a:r>
              <a:rPr lang="en-US" dirty="0" smtClean="0"/>
              <a:t>and programmable interconnects.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69643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 smtClean="0"/>
              <a:t>Final</a:t>
            </a:r>
            <a:r>
              <a:rPr lang="it-IT" dirty="0" smtClean="0"/>
              <a:t>: </a:t>
            </a:r>
            <a:r>
              <a:rPr lang="it-IT" dirty="0" err="1" smtClean="0"/>
              <a:t>scheduled</a:t>
            </a:r>
            <a:r>
              <a:rPr lang="it-IT" dirty="0" smtClean="0"/>
              <a:t> for </a:t>
            </a:r>
            <a:r>
              <a:rPr lang="it-IT" dirty="0" err="1" smtClean="0"/>
              <a:t>December</a:t>
            </a:r>
            <a:r>
              <a:rPr lang="it-IT" dirty="0" smtClean="0"/>
              <a:t> 12</a:t>
            </a:r>
          </a:p>
          <a:p>
            <a:endParaRPr lang="it-IT" dirty="0"/>
          </a:p>
          <a:p>
            <a:r>
              <a:rPr lang="it-IT" dirty="0" err="1" smtClean="0"/>
              <a:t>Let</a:t>
            </a:r>
            <a:r>
              <a:rPr lang="it-IT" dirty="0" smtClean="0"/>
              <a:t> me </a:t>
            </a:r>
            <a:r>
              <a:rPr lang="it-IT" dirty="0" err="1" smtClean="0"/>
              <a:t>know</a:t>
            </a:r>
            <a:r>
              <a:rPr lang="it-IT" dirty="0" smtClean="0"/>
              <a:t> </a:t>
            </a:r>
            <a:r>
              <a:rPr lang="it-IT" dirty="0" err="1" smtClean="0"/>
              <a:t>if</a:t>
            </a:r>
            <a:r>
              <a:rPr lang="it-IT" dirty="0" smtClean="0"/>
              <a:t> </a:t>
            </a:r>
            <a:r>
              <a:rPr lang="it-IT" dirty="0" err="1" smtClean="0"/>
              <a:t>you</a:t>
            </a:r>
            <a:r>
              <a:rPr lang="it-IT" dirty="0" smtClean="0"/>
              <a:t> </a:t>
            </a:r>
            <a:r>
              <a:rPr lang="it-IT" dirty="0" err="1" smtClean="0"/>
              <a:t>have</a:t>
            </a:r>
            <a:r>
              <a:rPr lang="it-IT" dirty="0" smtClean="0"/>
              <a:t> </a:t>
            </a:r>
            <a:r>
              <a:rPr lang="it-IT" dirty="0" err="1" smtClean="0"/>
              <a:t>any</a:t>
            </a:r>
            <a:r>
              <a:rPr lang="it-IT" dirty="0" smtClean="0"/>
              <a:t> </a:t>
            </a:r>
            <a:r>
              <a:rPr lang="it-IT" dirty="0" err="1" smtClean="0"/>
              <a:t>conflict</a:t>
            </a:r>
            <a:r>
              <a:rPr lang="it-IT" dirty="0" smtClean="0"/>
              <a:t>.</a:t>
            </a:r>
            <a:endParaRPr lang="it-IT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50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70789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Processing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HW </a:t>
            </a:r>
            <a:r>
              <a:rPr lang="en-US" dirty="0"/>
              <a:t>P</a:t>
            </a:r>
            <a:r>
              <a:rPr lang="en-US" dirty="0" smtClean="0"/>
              <a:t>rocessors</a:t>
            </a:r>
          </a:p>
          <a:p>
            <a:pPr lvl="1"/>
            <a:r>
              <a:rPr lang="en-US" dirty="0" smtClean="0"/>
              <a:t>ASIC logic block executing a specific function.</a:t>
            </a:r>
          </a:p>
          <a:p>
            <a:pPr lvl="1"/>
            <a:r>
              <a:rPr lang="en-US" dirty="0" smtClean="0"/>
              <a:t>Directly connected to the global system interconnects.</a:t>
            </a:r>
          </a:p>
          <a:p>
            <a:pPr lvl="1"/>
            <a:r>
              <a:rPr lang="en-US" dirty="0" smtClean="0"/>
              <a:t>Typically an active device (i.e., DMA capable).</a:t>
            </a:r>
          </a:p>
          <a:p>
            <a:pPr lvl="1"/>
            <a:r>
              <a:rPr lang="en-US" dirty="0" smtClean="0"/>
              <a:t>Can be more or less programmable.</a:t>
            </a:r>
          </a:p>
          <a:p>
            <a:pPr lvl="1"/>
            <a:r>
              <a:rPr lang="en-US" dirty="0" smtClean="0"/>
              <a:t>Ex#1: cellular baseband decoders – not programmable</a:t>
            </a:r>
          </a:p>
          <a:p>
            <a:pPr lvl="1"/>
            <a:r>
              <a:rPr lang="en-US" dirty="0" smtClean="0"/>
              <a:t>Ex#2: video decoder – often highly programmable (sometimes more of an ASIP)</a:t>
            </a:r>
          </a:p>
          <a:p>
            <a:r>
              <a:rPr lang="en-US" dirty="0" smtClean="0"/>
              <a:t>I/O Processor</a:t>
            </a:r>
          </a:p>
          <a:p>
            <a:pPr lvl="1"/>
            <a:r>
              <a:rPr lang="en-US" dirty="0" smtClean="0"/>
              <a:t>Same as before, but dedicated to I/O processing.</a:t>
            </a:r>
          </a:p>
          <a:p>
            <a:pPr lvl="1"/>
            <a:r>
              <a:rPr lang="en-US" dirty="0" smtClean="0"/>
              <a:t>Ex: accelerated Ethernet NICs – move some portion of the TPC/IP stack in HW.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78898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GPU for Computation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Next: computation on GPU.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91844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I/O and Peripherals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004" y="956930"/>
            <a:ext cx="8565158" cy="5514754"/>
          </a:xfrm>
        </p:spPr>
        <p:txBody>
          <a:bodyPr/>
          <a:lstStyle/>
          <a:p>
            <a:r>
              <a:rPr lang="en-US" dirty="0" smtClean="0"/>
              <a:t>What about peripherals and I/O?</a:t>
            </a:r>
          </a:p>
          <a:p>
            <a:r>
              <a:rPr lang="en-US" dirty="0" smtClean="0"/>
              <a:t>Standardized Off-Chip Interconnects are popular</a:t>
            </a:r>
          </a:p>
          <a:p>
            <a:pPr lvl="1"/>
            <a:r>
              <a:rPr lang="en-US" dirty="0" smtClean="0"/>
              <a:t>PCI Express</a:t>
            </a:r>
          </a:p>
          <a:p>
            <a:pPr lvl="1"/>
            <a:r>
              <a:rPr lang="en-US" dirty="0" smtClean="0"/>
              <a:t>USB</a:t>
            </a:r>
          </a:p>
          <a:p>
            <a:pPr lvl="1"/>
            <a:r>
              <a:rPr lang="en-US" dirty="0" smtClean="0"/>
              <a:t>SATA</a:t>
            </a:r>
          </a:p>
          <a:p>
            <a:pPr lvl="1"/>
            <a:r>
              <a:rPr lang="en-US" dirty="0" smtClean="0"/>
              <a:t>Etc.</a:t>
            </a:r>
          </a:p>
          <a:p>
            <a:endParaRPr lang="en-US" dirty="0" smtClean="0"/>
          </a:p>
          <a:p>
            <a:r>
              <a:rPr lang="en-US" dirty="0" smtClean="0"/>
              <a:t>Peripherals can interfere with each other on off-chip interconnects! </a:t>
            </a:r>
          </a:p>
          <a:p>
            <a:pPr lvl="1"/>
            <a:r>
              <a:rPr lang="en-US" dirty="0" smtClean="0"/>
              <a:t>Dangerous if assigned different criticalities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e can not schedule peripherals like we do for tasks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49482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Real-Time Control of I/O COTS Peripherals for Embedded Systems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sz="1500" dirty="0" smtClean="0"/>
          </a:p>
          <a:p>
            <a:r>
              <a:rPr lang="en-US" dirty="0" smtClean="0"/>
              <a:t>Stanley </a:t>
            </a:r>
            <a:r>
              <a:rPr lang="en-US" dirty="0" err="1" smtClean="0"/>
              <a:t>Bak</a:t>
            </a:r>
            <a:r>
              <a:rPr lang="en-US" dirty="0" smtClean="0"/>
              <a:t>, </a:t>
            </a:r>
            <a:r>
              <a:rPr lang="en-US" dirty="0" err="1" smtClean="0"/>
              <a:t>Emiliano</a:t>
            </a:r>
            <a:r>
              <a:rPr lang="en-US" dirty="0" smtClean="0"/>
              <a:t> </a:t>
            </a:r>
            <a:r>
              <a:rPr lang="en-US" dirty="0" err="1" smtClean="0"/>
              <a:t>Betti</a:t>
            </a:r>
            <a:r>
              <a:rPr lang="en-US" dirty="0" smtClean="0"/>
              <a:t>, Rodolfo Pellizzoni, Marco </a:t>
            </a:r>
            <a:r>
              <a:rPr lang="en-US" dirty="0" err="1" smtClean="0"/>
              <a:t>Caccamo</a:t>
            </a:r>
            <a:r>
              <a:rPr lang="en-US" dirty="0" smtClean="0"/>
              <a:t>, </a:t>
            </a:r>
            <a:r>
              <a:rPr lang="en-US" dirty="0" err="1" smtClean="0"/>
              <a:t>Lui</a:t>
            </a:r>
            <a:r>
              <a:rPr lang="en-US" dirty="0" smtClean="0"/>
              <a:t> </a:t>
            </a:r>
            <a:r>
              <a:rPr lang="en-US" dirty="0" err="1" smtClean="0"/>
              <a:t>Sha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University of Illinois at Urbana-Champaign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617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ngineering_Black">
  <a:themeElements>
    <a:clrScheme name="Waterloo 1">
      <a:dk1>
        <a:sysClr val="windowText" lastClr="000000"/>
      </a:dk1>
      <a:lt1>
        <a:srgbClr val="FFFFFF"/>
      </a:lt1>
      <a:dk2>
        <a:srgbClr val="57068C"/>
      </a:dk2>
      <a:lt2>
        <a:srgbClr val="FFFFFF"/>
      </a:lt2>
      <a:accent1>
        <a:srgbClr val="0073CF"/>
      </a:accent1>
      <a:accent2>
        <a:srgbClr val="E98300"/>
      </a:accent2>
      <a:accent3>
        <a:srgbClr val="E0249A"/>
      </a:accent3>
      <a:accent4>
        <a:srgbClr val="009AA6"/>
      </a:accent4>
      <a:accent5>
        <a:srgbClr val="B6BF00"/>
      </a:accent5>
      <a:accent6>
        <a:srgbClr val="96172E"/>
      </a:accent6>
      <a:hlink>
        <a:srgbClr val="FECB00"/>
      </a:hlink>
      <a:folHlink>
        <a:srgbClr val="FECB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Engineering_Black</Template>
  <TotalTime>3442</TotalTime>
  <Words>3208</Words>
  <Application>Microsoft Macintosh PowerPoint</Application>
  <PresentationFormat>On-screen Show (4:3)</PresentationFormat>
  <Paragraphs>764</Paragraphs>
  <Slides>50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50</vt:i4>
      </vt:variant>
    </vt:vector>
  </HeadingPairs>
  <TitlesOfParts>
    <vt:vector size="54" baseType="lpstr">
      <vt:lpstr>Engineering_Black</vt:lpstr>
      <vt:lpstr>Office Theme</vt:lpstr>
      <vt:lpstr>Equation</vt:lpstr>
      <vt:lpstr>Microsoft Equation 3.0</vt:lpstr>
      <vt:lpstr>ECE 720T5 Fall 2011       Cyber-Physical Systems</vt:lpstr>
      <vt:lpstr>Topic Today: Heterogeneous Systems </vt:lpstr>
      <vt:lpstr>Processing Elements</vt:lpstr>
      <vt:lpstr>Processing Elements</vt:lpstr>
      <vt:lpstr>Processing Elements</vt:lpstr>
      <vt:lpstr>Processing Elements</vt:lpstr>
      <vt:lpstr>GPU for Computation</vt:lpstr>
      <vt:lpstr>I/O and Peripherals</vt:lpstr>
      <vt:lpstr>Real-Time Control of I/O COTS Peripherals for Embedded Systems</vt:lpstr>
      <vt:lpstr>PowerPoint Presentation</vt:lpstr>
      <vt:lpstr>PowerPoint Presentation</vt:lpstr>
      <vt:lpstr>Example: Bus Contention (1/2)</vt:lpstr>
      <vt:lpstr>Example: Bus Contention (1/2)</vt:lpstr>
      <vt:lpstr>Example: Bus Contention (2/2)</vt:lpstr>
      <vt:lpstr>Example: Bus Contention (2/2)</vt:lpstr>
      <vt:lpstr>Example: Bus Contention (2/2)</vt:lpstr>
      <vt:lpstr>Example: Bus Contention (2/2)</vt:lpstr>
      <vt:lpstr>The Need for an Engineering Solution</vt:lpstr>
      <vt:lpstr>The Main Idea: Implicit Schedule</vt:lpstr>
      <vt:lpstr>The Main Idea: Implicit Schedule</vt:lpstr>
      <vt:lpstr>The Main Idea: Implicit Schedule</vt:lpstr>
      <vt:lpstr>Real-Time I/O Management System</vt:lpstr>
      <vt:lpstr>Reservation Controller</vt:lpstr>
      <vt:lpstr>Scheduling Framework</vt:lpstr>
      <vt:lpstr>Real-Time Bridge</vt:lpstr>
      <vt:lpstr>Real-Time Bridge</vt:lpstr>
      <vt:lpstr>Real-Time Bridge</vt:lpstr>
      <vt:lpstr>Example: Download</vt:lpstr>
      <vt:lpstr>Example: Download</vt:lpstr>
      <vt:lpstr>Example: Download</vt:lpstr>
      <vt:lpstr>Example: Download</vt:lpstr>
      <vt:lpstr>Example: Download</vt:lpstr>
      <vt:lpstr>Example: Download</vt:lpstr>
      <vt:lpstr>Example: Download</vt:lpstr>
      <vt:lpstr>Software Stack</vt:lpstr>
      <vt:lpstr>Software Stack</vt:lpstr>
      <vt:lpstr>Peripheral Virtualization</vt:lpstr>
      <vt:lpstr>Implemented Prototype</vt:lpstr>
      <vt:lpstr>Flow Analysis</vt:lpstr>
      <vt:lpstr>Evaluation</vt:lpstr>
      <vt:lpstr>Evaluation</vt:lpstr>
      <vt:lpstr>Reconfigurable Devices and Real-Time</vt:lpstr>
      <vt:lpstr>Reconfigurable FPGA</vt:lpstr>
      <vt:lpstr>Area Model</vt:lpstr>
      <vt:lpstr>Example: Sonic-on-a-Chip</vt:lpstr>
      <vt:lpstr>Main Constraints</vt:lpstr>
      <vt:lpstr>The Management Problem</vt:lpstr>
      <vt:lpstr>The Allocation Problem</vt:lpstr>
      <vt:lpstr>Assignments</vt:lpstr>
      <vt:lpstr>Final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rpellizz</dc:creator>
  <cp:lastModifiedBy>Rodolfo Pellizzoni</cp:lastModifiedBy>
  <cp:revision>457</cp:revision>
  <cp:lastPrinted>2011-10-12T04:59:54Z</cp:lastPrinted>
  <dcterms:created xsi:type="dcterms:W3CDTF">2011-07-11T00:40:10Z</dcterms:created>
  <dcterms:modified xsi:type="dcterms:W3CDTF">2011-10-26T18:56:48Z</dcterms:modified>
</cp:coreProperties>
</file>