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0"/>
  </p:handoutMasterIdLst>
  <p:sldIdLst>
    <p:sldId id="258" r:id="rId2"/>
    <p:sldId id="281" r:id="rId3"/>
    <p:sldId id="285" r:id="rId4"/>
    <p:sldId id="291" r:id="rId5"/>
    <p:sldId id="283" r:id="rId6"/>
    <p:sldId id="290" r:id="rId7"/>
    <p:sldId id="257" r:id="rId8"/>
    <p:sldId id="292" r:id="rId9"/>
    <p:sldId id="293" r:id="rId10"/>
    <p:sldId id="294" r:id="rId11"/>
    <p:sldId id="295" r:id="rId12"/>
    <p:sldId id="296" r:id="rId13"/>
    <p:sldId id="297" r:id="rId14"/>
    <p:sldId id="298" r:id="rId15"/>
    <p:sldId id="299" r:id="rId16"/>
    <p:sldId id="305" r:id="rId17"/>
    <p:sldId id="310" r:id="rId18"/>
    <p:sldId id="311" r:id="rId19"/>
    <p:sldId id="312" r:id="rId20"/>
    <p:sldId id="313" r:id="rId21"/>
    <p:sldId id="300" r:id="rId22"/>
    <p:sldId id="301" r:id="rId23"/>
    <p:sldId id="302" r:id="rId24"/>
    <p:sldId id="303" r:id="rId25"/>
    <p:sldId id="304" r:id="rId26"/>
    <p:sldId id="286" r:id="rId27"/>
    <p:sldId id="288" r:id="rId28"/>
    <p:sldId id="287" r:id="rId29"/>
  </p:sldIdLst>
  <p:sldSz cx="9144000" cy="6858000" type="screen4x3"/>
  <p:notesSz cx="6858000" cy="9144000"/>
  <p:defaultTextStyle>
    <a:defPPr>
      <a:defRPr lang="en-CA"/>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40" autoAdjust="0"/>
    <p:restoredTop sz="94660"/>
  </p:normalViewPr>
  <p:slideViewPr>
    <p:cSldViewPr snapToGrid="0" snapToObjects="1">
      <p:cViewPr varScale="1">
        <p:scale>
          <a:sx n="73" d="100"/>
          <a:sy n="73" d="100"/>
        </p:scale>
        <p:origin x="-108" y="-43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0" d="100"/>
          <a:sy n="80" d="100"/>
        </p:scale>
        <p:origin x="-25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D02D7B-BB96-44BC-ACE3-E7343C3F060B}" type="datetimeFigureOut">
              <a:rPr lang="en-US" smtClean="0"/>
              <a:pPr/>
              <a:t>6/16/2010</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644CD9-3F6B-4FDE-B54B-CA234AD77A25}"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dwharder\Desktop\bar.png"/>
          <p:cNvPicPr>
            <a:picLocks noChangeAspect="1" noChangeArrowheads="1"/>
          </p:cNvPicPr>
          <p:nvPr userDrawn="1"/>
        </p:nvPicPr>
        <p:blipFill>
          <a:blip r:embed="rId2"/>
          <a:srcRect/>
          <a:stretch>
            <a:fillRect/>
          </a:stretch>
        </p:blipFill>
        <p:spPr bwMode="auto">
          <a:xfrm>
            <a:off x="2286000" y="0"/>
            <a:ext cx="6858000" cy="6858000"/>
          </a:xfrm>
          <a:prstGeom prst="rect">
            <a:avLst/>
          </a:prstGeom>
          <a:noFill/>
        </p:spPr>
      </p:pic>
      <p:sp>
        <p:nvSpPr>
          <p:cNvPr id="9" name="Rectangle 8"/>
          <p:cNvSpPr/>
          <p:nvPr userDrawn="1"/>
        </p:nvSpPr>
        <p:spPr>
          <a:xfrm>
            <a:off x="30512" y="5307366"/>
            <a:ext cx="2856123" cy="1524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rtl="0" fontAlgn="base">
              <a:spcBef>
                <a:spcPct val="0"/>
              </a:spcBef>
              <a:spcAft>
                <a:spcPct val="0"/>
              </a:spcAft>
            </a:pPr>
            <a:endParaRPr lang="en-CA" kern="1200" dirty="0">
              <a:solidFill>
                <a:schemeClr val="bg1"/>
              </a:solidFill>
              <a:latin typeface="+mn-lt"/>
              <a:ea typeface="+mn-ea"/>
              <a:cs typeface="+mn-cs"/>
            </a:endParaRPr>
          </a:p>
        </p:txBody>
      </p:sp>
      <p:sp>
        <p:nvSpPr>
          <p:cNvPr id="2" name="Title 1"/>
          <p:cNvSpPr>
            <a:spLocks noGrp="1"/>
          </p:cNvSpPr>
          <p:nvPr>
            <p:ph type="ctrTitle"/>
          </p:nvPr>
        </p:nvSpPr>
        <p:spPr>
          <a:xfrm>
            <a:off x="1812925" y="1182415"/>
            <a:ext cx="6633414" cy="2418036"/>
          </a:xfrm>
        </p:spPr>
        <p:txBody>
          <a:bodyPr/>
          <a:lstStyle>
            <a:lvl1pPr>
              <a:defRPr sz="3600">
                <a:solidFill>
                  <a:schemeClr val="tx1"/>
                </a:solidFill>
              </a:defRPr>
            </a:lvl1pPr>
          </a:lstStyle>
          <a:p>
            <a:r>
              <a:rPr lang="en-US" dirty="0" smtClean="0"/>
              <a:t>Click to edit Master title</a:t>
            </a:r>
            <a:endParaRPr lang="en-US" dirty="0"/>
          </a:p>
        </p:txBody>
      </p:sp>
      <p:sp>
        <p:nvSpPr>
          <p:cNvPr id="3" name="Subtitle 2"/>
          <p:cNvSpPr>
            <a:spLocks noGrp="1"/>
          </p:cNvSpPr>
          <p:nvPr>
            <p:ph type="subTitle" idx="1"/>
          </p:nvPr>
        </p:nvSpPr>
        <p:spPr>
          <a:xfrm>
            <a:off x="3240690" y="3684743"/>
            <a:ext cx="4966138" cy="1167524"/>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2" descr="C:\Users\dwharder\Desktop\UW.jpg"/>
          <p:cNvPicPr>
            <a:picLocks noChangeAspect="1" noChangeArrowheads="1"/>
          </p:cNvPicPr>
          <p:nvPr userDrawn="1"/>
        </p:nvPicPr>
        <p:blipFill>
          <a:blip r:embed="rId3"/>
          <a:srcRect/>
          <a:stretch>
            <a:fillRect/>
          </a:stretch>
        </p:blipFill>
        <p:spPr bwMode="auto">
          <a:xfrm>
            <a:off x="30512" y="124054"/>
            <a:ext cx="1524000" cy="1544638"/>
          </a:xfrm>
          <a:prstGeom prst="rect">
            <a:avLst/>
          </a:prstGeom>
          <a:noFill/>
        </p:spPr>
      </p:pic>
      <p:sp>
        <p:nvSpPr>
          <p:cNvPr id="7" name="TextBox 6"/>
          <p:cNvSpPr txBox="1"/>
          <p:nvPr userDrawn="1"/>
        </p:nvSpPr>
        <p:spPr>
          <a:xfrm>
            <a:off x="412451" y="5576047"/>
            <a:ext cx="2474184" cy="769441"/>
          </a:xfrm>
          <a:prstGeom prst="rect">
            <a:avLst/>
          </a:prstGeom>
          <a:noFill/>
        </p:spPr>
        <p:txBody>
          <a:bodyPr wrap="square" rtlCol="0">
            <a:spAutoFit/>
          </a:bodyPr>
          <a:lstStyle/>
          <a:p>
            <a:pPr algn="ctr"/>
            <a:r>
              <a:rPr lang="en-CA" sz="2000" b="1" dirty="0" smtClean="0">
                <a:latin typeface="Arial" pitchFamily="34" charset="0"/>
                <a:cs typeface="Arial" pitchFamily="34" charset="0"/>
              </a:rPr>
              <a:t>WATERLOO</a:t>
            </a:r>
          </a:p>
          <a:p>
            <a:pPr algn="ctr"/>
            <a:r>
              <a:rPr lang="en-CA" sz="1200" b="1" dirty="0" smtClean="0">
                <a:latin typeface="Arial" pitchFamily="34" charset="0"/>
                <a:cs typeface="Arial" pitchFamily="34" charset="0"/>
              </a:rPr>
              <a:t>ELECTRICAL AND</a:t>
            </a:r>
            <a:br>
              <a:rPr lang="en-CA" sz="1200" b="1" dirty="0" smtClean="0">
                <a:latin typeface="Arial" pitchFamily="34" charset="0"/>
                <a:cs typeface="Arial" pitchFamily="34" charset="0"/>
              </a:rPr>
            </a:br>
            <a:r>
              <a:rPr lang="en-CA" sz="1200" b="1" dirty="0" smtClean="0">
                <a:latin typeface="Arial" pitchFamily="34" charset="0"/>
                <a:cs typeface="Arial" pitchFamily="34" charset="0"/>
              </a:rPr>
              <a:t>COMPUTER ENGINEERING</a:t>
            </a:r>
            <a:endParaRPr lang="en-CA" sz="1200" b="1" dirty="0">
              <a:latin typeface="Arial" pitchFamily="34" charset="0"/>
              <a:cs typeface="Arial" pitchFamily="34" charset="0"/>
            </a:endParaRPr>
          </a:p>
        </p:txBody>
      </p:sp>
      <p:pic>
        <p:nvPicPr>
          <p:cNvPr id="8" name="Picture 3" descr="C:\Users\dwharder\Desktop\ECEAuClrMilli.png"/>
          <p:cNvPicPr>
            <a:picLocks noChangeAspect="1" noChangeArrowheads="1"/>
          </p:cNvPicPr>
          <p:nvPr userDrawn="1"/>
        </p:nvPicPr>
        <p:blipFill>
          <a:blip r:embed="rId4"/>
          <a:srcRect/>
          <a:stretch>
            <a:fillRect/>
          </a:stretch>
        </p:blipFill>
        <p:spPr bwMode="auto">
          <a:xfrm>
            <a:off x="218963" y="5557648"/>
            <a:ext cx="613594" cy="94437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80363381-76E7-4228-A556-219F34C9EB4E}" type="datetime1">
              <a:rPr lang="en-CA"/>
              <a:pPr/>
              <a:t>16/06/2010</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900988" y="6089650"/>
            <a:ext cx="785812" cy="365125"/>
          </a:xfrm>
          <a:prstGeom prst="rect">
            <a:avLst/>
          </a:prstGeom>
        </p:spPr>
        <p:txBody>
          <a:bodyPr/>
          <a:lstStyle>
            <a:lvl1pPr>
              <a:defRPr>
                <a:solidFill>
                  <a:schemeClr val="tx1"/>
                </a:solidFill>
              </a:defRPr>
            </a:lvl1pPr>
          </a:lstStyle>
          <a:p>
            <a:r>
              <a:rPr lang="en-CA" dirty="0" smtClean="0"/>
              <a:t>&lt;#&gt; of &lt;##&gt;</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40690" y="3582278"/>
            <a:ext cx="4002689" cy="2204216"/>
          </a:xfrm>
        </p:spPr>
        <p:txBody>
          <a:bodyPr anchor="t"/>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43723" y="1086070"/>
            <a:ext cx="7418553" cy="2364828"/>
          </a:xfrm>
        </p:spPr>
        <p:txBody>
          <a:bodyPr/>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16297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16297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fld id="{2F62FA27-3B6F-436B-A90E-795D99C82413}" type="datetime1">
              <a:rPr lang="en-CA"/>
              <a:pPr/>
              <a:t>16/06/2010</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C27924B7-DFD7-4F94-B920-1D14707E9FBC}"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56202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56202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fld id="{3386AB4B-D30B-4C55-BE33-3D03E01A4B1A}" type="datetime1">
              <a:rPr lang="en-CA"/>
              <a:pPr/>
              <a:t>16/06/2010</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1B63DE03-B8C1-427D-BA6A-ABA7528EF3FF}"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076CEEB1-B633-4ECE-8666-1C73F7E6E630}" type="datetime1">
              <a:rPr lang="en-CA"/>
              <a:pPr/>
              <a:t>16/06/2010</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821F6EB6-F610-48AC-A9B1-60FBF4DC21DC}"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AD17FE3-D847-4DA6-AFAF-147FF9FB231C}" type="datetime1">
              <a:rPr lang="en-CA"/>
              <a:pPr/>
              <a:t>16/06/2010</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19738608-055C-4109-8B35-9256C9A80F33}"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1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4288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1"/>
            <a:ext cx="3008313" cy="4266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fld id="{AD30C1B9-2D8A-4B55-AD4A-C4883802C9C2}" type="datetime1">
              <a:rPr lang="en-CA"/>
              <a:pPr/>
              <a:t>16/06/2010</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DD19447A-6DE4-4A94-A23E-6A787608441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99143"/>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11318"/>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165881"/>
            <a:ext cx="5486400" cy="3783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568D16A-D713-423E-AB0B-5991D5E769FD}" type="datetime1">
              <a:rPr lang="en-CA"/>
              <a:pPr/>
              <a:t>16/06/2010</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B4F4137A-103E-41FA-AC15-589A3674D5F0}"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Text Placeholder 2"/>
          <p:cNvSpPr>
            <a:spLocks noGrp="1"/>
          </p:cNvSpPr>
          <p:nvPr>
            <p:ph type="body" idx="1"/>
          </p:nvPr>
        </p:nvSpPr>
        <p:spPr bwMode="auto">
          <a:xfrm>
            <a:off x="457200" y="1600200"/>
            <a:ext cx="8229600" cy="4075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4" name="Date Placeholder 3"/>
          <p:cNvSpPr>
            <a:spLocks noGrp="1"/>
          </p:cNvSpPr>
          <p:nvPr>
            <p:ph type="dt" sz="half" idx="2"/>
          </p:nvPr>
        </p:nvSpPr>
        <p:spPr>
          <a:xfrm>
            <a:off x="3124200" y="6227763"/>
            <a:ext cx="2133600" cy="246062"/>
          </a:xfrm>
          <a:prstGeom prst="rect">
            <a:avLst/>
          </a:prstGeom>
        </p:spPr>
        <p:txBody>
          <a:bodyPr vert="horz" wrap="square" lIns="91440" tIns="45720" rIns="91440" bIns="45720" numCol="1" anchor="b" anchorCtr="0" compatLnSpc="1">
            <a:prstTxWarp prst="textNoShape">
              <a:avLst/>
            </a:prstTxWarp>
          </a:bodyPr>
          <a:lstStyle>
            <a:lvl1pPr>
              <a:defRPr sz="1200">
                <a:solidFill>
                  <a:srgbClr val="898989"/>
                </a:solidFill>
              </a:defRPr>
            </a:lvl1pPr>
          </a:lstStyle>
          <a:p>
            <a:fld id="{36F8E53B-F0ED-4324-89F9-78CCD2654FE2}" type="datetime1">
              <a:rPr lang="en-CA"/>
              <a:pPr/>
              <a:t>16/06/2010</a:t>
            </a:fld>
            <a:endParaRPr lang="en-CA"/>
          </a:p>
        </p:txBody>
      </p:sp>
      <p:sp>
        <p:nvSpPr>
          <p:cNvPr id="5" name="Footer Placeholder 4"/>
          <p:cNvSpPr>
            <a:spLocks noGrp="1"/>
          </p:cNvSpPr>
          <p:nvPr>
            <p:ph type="ftr" sz="quarter" idx="3"/>
          </p:nvPr>
        </p:nvSpPr>
        <p:spPr>
          <a:xfrm>
            <a:off x="3124200" y="5959475"/>
            <a:ext cx="3163888" cy="257175"/>
          </a:xfrm>
          <a:prstGeom prst="rect">
            <a:avLst/>
          </a:prstGeom>
        </p:spPr>
        <p:txBody>
          <a:bodyPr vert="horz" lIns="91440" tIns="45720" rIns="91440" bIns="45720" rtlCol="0" anchor="t"/>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9" name="TextBox 8"/>
          <p:cNvSpPr txBox="1"/>
          <p:nvPr userDrawn="1"/>
        </p:nvSpPr>
        <p:spPr>
          <a:xfrm>
            <a:off x="340730" y="6017930"/>
            <a:ext cx="1837693" cy="615553"/>
          </a:xfrm>
          <a:prstGeom prst="rect">
            <a:avLst/>
          </a:prstGeom>
          <a:noFill/>
        </p:spPr>
        <p:txBody>
          <a:bodyPr wrap="square" rtlCol="0">
            <a:spAutoFit/>
          </a:bodyPr>
          <a:lstStyle/>
          <a:p>
            <a:pPr algn="ctr"/>
            <a:r>
              <a:rPr lang="en-CA" sz="1400" b="1" dirty="0" smtClean="0">
                <a:latin typeface="Arial" pitchFamily="34" charset="0"/>
                <a:cs typeface="Arial" pitchFamily="34" charset="0"/>
              </a:rPr>
              <a:t>WATERLOO</a:t>
            </a:r>
          </a:p>
          <a:p>
            <a:pPr algn="ctr"/>
            <a:r>
              <a:rPr lang="en-CA" sz="1000" b="1" dirty="0" smtClean="0">
                <a:latin typeface="Arial" pitchFamily="34" charset="0"/>
                <a:cs typeface="Arial" pitchFamily="34" charset="0"/>
              </a:rPr>
              <a:t>ELECTRICAL AND</a:t>
            </a:r>
            <a:br>
              <a:rPr lang="en-CA" sz="1000" b="1" dirty="0" smtClean="0">
                <a:latin typeface="Arial" pitchFamily="34" charset="0"/>
                <a:cs typeface="Arial" pitchFamily="34" charset="0"/>
              </a:rPr>
            </a:br>
            <a:r>
              <a:rPr lang="en-CA" sz="1000" b="1" dirty="0" smtClean="0">
                <a:latin typeface="Arial" pitchFamily="34" charset="0"/>
                <a:cs typeface="Arial" pitchFamily="34" charset="0"/>
              </a:rPr>
              <a:t>COMPUTER ENGINEERING</a:t>
            </a:r>
            <a:endParaRPr lang="en-CA" sz="1000" b="1" dirty="0">
              <a:latin typeface="Arial" pitchFamily="34" charset="0"/>
              <a:cs typeface="Arial" pitchFamily="34" charset="0"/>
            </a:endParaRPr>
          </a:p>
        </p:txBody>
      </p:sp>
      <p:pic>
        <p:nvPicPr>
          <p:cNvPr id="10" name="Picture 3" descr="C:\Users\dwharder\Desktop\ECEAuClrMilli.png"/>
          <p:cNvPicPr>
            <a:picLocks noChangeAspect="1" noChangeArrowheads="1"/>
          </p:cNvPicPr>
          <p:nvPr userDrawn="1"/>
        </p:nvPicPr>
        <p:blipFill>
          <a:blip r:embed="rId11"/>
          <a:srcRect/>
          <a:stretch>
            <a:fillRect/>
          </a:stretch>
        </p:blipFill>
        <p:spPr bwMode="auto">
          <a:xfrm>
            <a:off x="129313" y="6014542"/>
            <a:ext cx="462355" cy="711602"/>
          </a:xfrm>
          <a:prstGeom prst="rect">
            <a:avLst/>
          </a:prstGeom>
          <a:noFill/>
        </p:spPr>
      </p:pic>
      <p:pic>
        <p:nvPicPr>
          <p:cNvPr id="11" name="Picture 2" descr="C:\Users\dwharder\Desktop\UW.jpg"/>
          <p:cNvPicPr>
            <a:picLocks noChangeAspect="1" noChangeArrowheads="1"/>
          </p:cNvPicPr>
          <p:nvPr userDrawn="1"/>
        </p:nvPicPr>
        <p:blipFill>
          <a:blip r:embed="rId12"/>
          <a:srcRect/>
          <a:stretch>
            <a:fillRect/>
          </a:stretch>
        </p:blipFill>
        <p:spPr bwMode="auto">
          <a:xfrm>
            <a:off x="30512" y="88194"/>
            <a:ext cx="824006" cy="835165"/>
          </a:xfrm>
          <a:prstGeom prst="rect">
            <a:avLst/>
          </a:prstGeom>
          <a:noFill/>
        </p:spPr>
      </p:pic>
      <p:sp>
        <p:nvSpPr>
          <p:cNvPr id="12" name="Title Placeholder 1"/>
          <p:cNvSpPr txBox="1">
            <a:spLocks/>
          </p:cNvSpPr>
          <p:nvPr userDrawn="1"/>
        </p:nvSpPr>
        <p:spPr bwMode="auto">
          <a:xfrm>
            <a:off x="457200" y="98552"/>
            <a:ext cx="8229600" cy="2565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ＭＳ Ｐゴシック" charset="-128"/>
                <a:cs typeface="ＭＳ Ｐゴシック" charset="-128"/>
              </a:rPr>
              <a:t>Professional Misconduct</a:t>
            </a:r>
            <a:endParaRPr kumimoji="0" lang="en-CA" sz="2000" b="0" i="0" u="none" strike="noStrike" kern="1200" cap="none" spc="0" normalizeH="0" baseline="0" noProof="0" dirty="0" smtClean="0">
              <a:ln>
                <a:noFill/>
              </a:ln>
              <a:solidFill>
                <a:schemeClr val="tx1"/>
              </a:solidFill>
              <a:effectLst/>
              <a:uLnTx/>
              <a:uFillTx/>
              <a:latin typeface="+mj-lt"/>
              <a:ea typeface="ＭＳ Ｐゴシック" charset="-128"/>
              <a:cs typeface="ＭＳ Ｐゴシック" charset="-128"/>
            </a:endParaRPr>
          </a:p>
        </p:txBody>
      </p:sp>
      <p:sp>
        <p:nvSpPr>
          <p:cNvPr id="13" name="TextBox 12"/>
          <p:cNvSpPr txBox="1"/>
          <p:nvPr userDrawn="1"/>
        </p:nvSpPr>
        <p:spPr>
          <a:xfrm>
            <a:off x="8420100" y="6286500"/>
            <a:ext cx="400050" cy="304800"/>
          </a:xfrm>
          <a:prstGeom prst="rect">
            <a:avLst/>
          </a:prstGeom>
          <a:noFill/>
        </p:spPr>
        <p:txBody>
          <a:bodyPr wrap="none">
            <a:spAutoFit/>
          </a:bodyPr>
          <a:lstStyle/>
          <a:p>
            <a:fld id="{6E709FAF-4BEC-442F-8F9F-4E334C3EEBC3}" type="slidenum">
              <a:rPr lang="en-CA" sz="1400"/>
              <a:pPr/>
              <a:t>‹#›</a:t>
            </a:fld>
            <a:endParaRPr lang="en-CA" sz="1400" dirty="0"/>
          </a:p>
        </p:txBody>
      </p:sp>
    </p:spTree>
  </p:cSld>
  <p:clrMap bg1="lt1" tx1="dk1" bg2="lt2" tx2="dk2" accent1="accent1" accent2="accent2" accent3="accent3" accent4="accent4" accent5="accent5" accent6="accent6" hlink="hlink" folHlink="folHlink"/>
  <p:sldLayoutIdLst>
    <p:sldLayoutId id="2147483711" r:id="rId1"/>
    <p:sldLayoutId id="2147483704" r:id="rId2"/>
    <p:sldLayoutId id="2147483712" r:id="rId3"/>
    <p:sldLayoutId id="2147483705" r:id="rId4"/>
    <p:sldLayoutId id="2147483706" r:id="rId5"/>
    <p:sldLayoutId id="2147483707" r:id="rId6"/>
    <p:sldLayoutId id="2147483708" r:id="rId7"/>
    <p:sldLayoutId id="2147483709" r:id="rId8"/>
    <p:sldLayoutId id="2147483710" r:id="rId9"/>
  </p:sldLayoutIdLst>
  <p:txStyles>
    <p:titleStyle>
      <a:lvl1pPr algn="ctr" defTabSz="457200" rtl="0" eaLnBrk="1" fontAlgn="base" hangingPunct="1">
        <a:spcBef>
          <a:spcPct val="0"/>
        </a:spcBef>
        <a:spcAft>
          <a:spcPct val="0"/>
        </a:spcAft>
        <a:defRPr sz="3200" b="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2pPr>
      <a:lvl3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3pPr>
      <a:lvl4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4pPr>
      <a:lvl5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5pPr>
      <a:lvl6pPr marL="4572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6pPr>
      <a:lvl7pPr marL="9144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7pPr>
      <a:lvl8pPr marL="13716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8pPr>
      <a:lvl9pPr marL="18288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18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2000" dirty="0" smtClean="0"/>
              <a:t>Professional Engineers of Ontario</a:t>
            </a:r>
            <a:r>
              <a:rPr lang="en-CA" sz="2800" dirty="0" smtClean="0"/>
              <a:t/>
            </a:r>
            <a:br>
              <a:rPr lang="en-CA" sz="2800" dirty="0" smtClean="0"/>
            </a:br>
            <a:r>
              <a:rPr lang="en-CA" dirty="0" smtClean="0"/>
              <a:t>Professional Misconduct</a:t>
            </a:r>
            <a:br>
              <a:rPr lang="en-CA" dirty="0" smtClean="0"/>
            </a:br>
            <a:r>
              <a:rPr lang="en-CA" sz="1800" dirty="0" smtClean="0"/>
              <a:t/>
            </a:r>
            <a:br>
              <a:rPr lang="en-CA" sz="1800" dirty="0" smtClean="0"/>
            </a:br>
            <a:r>
              <a:rPr lang="en-CA" sz="1800" dirty="0" smtClean="0"/>
              <a:t>Section 72 of the O. Reg. 941</a:t>
            </a:r>
            <a:endParaRPr lang="en-CA" dirty="0"/>
          </a:p>
        </p:txBody>
      </p:sp>
      <p:sp>
        <p:nvSpPr>
          <p:cNvPr id="3" name="Subtitle 2"/>
          <p:cNvSpPr>
            <a:spLocks noGrp="1"/>
          </p:cNvSpPr>
          <p:nvPr>
            <p:ph type="subTitle" idx="1"/>
          </p:nvPr>
        </p:nvSpPr>
        <p:spPr/>
        <p:txBody>
          <a:bodyPr/>
          <a:lstStyle/>
          <a:p>
            <a:r>
              <a:rPr lang="en-CA" sz="1600" dirty="0" smtClean="0"/>
              <a:t>Douglas Wilhelm Harder, </a:t>
            </a:r>
            <a:r>
              <a:rPr lang="en-CA" sz="1600" dirty="0" err="1" smtClean="0"/>
              <a:t>M.Math</a:t>
            </a:r>
            <a:r>
              <a:rPr lang="en-CA" sz="1600" dirty="0" smtClean="0"/>
              <a:t>.</a:t>
            </a:r>
          </a:p>
          <a:p>
            <a:r>
              <a:rPr lang="en-CA" sz="1600" dirty="0" smtClean="0"/>
              <a:t>Department of Electrical and Computer Engineering</a:t>
            </a:r>
          </a:p>
          <a:p>
            <a:r>
              <a:rPr lang="en-CA" sz="1600" dirty="0" smtClean="0"/>
              <a:t>University of Waterloo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72(2)(d)</a:t>
            </a:r>
            <a:endParaRPr lang="en-CA" dirty="0"/>
          </a:p>
        </p:txBody>
      </p:sp>
      <p:sp>
        <p:nvSpPr>
          <p:cNvPr id="3" name="Content Placeholder 2"/>
          <p:cNvSpPr>
            <a:spLocks noGrp="1"/>
          </p:cNvSpPr>
          <p:nvPr>
            <p:ph idx="1"/>
          </p:nvPr>
        </p:nvSpPr>
        <p:spPr/>
        <p:txBody>
          <a:bodyPr/>
          <a:lstStyle/>
          <a:p>
            <a:pPr>
              <a:buNone/>
            </a:pPr>
            <a:r>
              <a:rPr lang="en-CA" dirty="0" smtClean="0"/>
              <a:t>	72(2)(d)	“professional misconduct” means</a:t>
            </a:r>
            <a:br>
              <a:rPr lang="en-CA" dirty="0" smtClean="0"/>
            </a:br>
            <a:r>
              <a:rPr lang="en-CA" b="1" dirty="0" smtClean="0"/>
              <a:t>failure to make responsible provision for complying with applicable statutes, regulations, standards, codes, by-laws and rules in connection with work being undertaken by or under the responsibility of the practitioner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72(2)(e)</a:t>
            </a:r>
            <a:endParaRPr lang="en-CA" dirty="0"/>
          </a:p>
        </p:txBody>
      </p:sp>
      <p:sp>
        <p:nvSpPr>
          <p:cNvPr id="3" name="Content Placeholder 2"/>
          <p:cNvSpPr>
            <a:spLocks noGrp="1"/>
          </p:cNvSpPr>
          <p:nvPr>
            <p:ph idx="1"/>
          </p:nvPr>
        </p:nvSpPr>
        <p:spPr/>
        <p:txBody>
          <a:bodyPr/>
          <a:lstStyle/>
          <a:p>
            <a:pPr>
              <a:buNone/>
            </a:pPr>
            <a:r>
              <a:rPr lang="en-CA" dirty="0" smtClean="0"/>
              <a:t>	72(2)(e)	“professional misconduct” means</a:t>
            </a:r>
            <a:br>
              <a:rPr lang="en-CA" dirty="0" smtClean="0"/>
            </a:br>
            <a:r>
              <a:rPr lang="en-CA" b="1" dirty="0" smtClean="0"/>
              <a:t>signing or sealing a final drawing, specification, plan, report or other document not actually prepared or checked by the practitioner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72(2)(f)</a:t>
            </a:r>
            <a:endParaRPr lang="en-CA" dirty="0"/>
          </a:p>
        </p:txBody>
      </p:sp>
      <p:sp>
        <p:nvSpPr>
          <p:cNvPr id="3" name="Content Placeholder 2"/>
          <p:cNvSpPr>
            <a:spLocks noGrp="1"/>
          </p:cNvSpPr>
          <p:nvPr>
            <p:ph idx="1"/>
          </p:nvPr>
        </p:nvSpPr>
        <p:spPr/>
        <p:txBody>
          <a:bodyPr/>
          <a:lstStyle/>
          <a:p>
            <a:pPr>
              <a:buNone/>
            </a:pPr>
            <a:r>
              <a:rPr lang="en-CA" dirty="0" smtClean="0"/>
              <a:t>	72(2)(f)		“professional misconduct” means</a:t>
            </a:r>
            <a:br>
              <a:rPr lang="en-CA" dirty="0" smtClean="0"/>
            </a:br>
            <a:r>
              <a:rPr lang="en-CA" b="1" dirty="0" smtClean="0"/>
              <a:t>failure of a practitioner to present clearly to the practitioner's employer the consequences to be expected from a deviation proposed in work, if the professional engineering judgment of the practitioner is overruled by non-technical authority in cases where the practitioner is responsible for the technical adequacy of professional engineering work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72(2)(g)</a:t>
            </a:r>
            <a:endParaRPr lang="en-CA" dirty="0"/>
          </a:p>
        </p:txBody>
      </p:sp>
      <p:sp>
        <p:nvSpPr>
          <p:cNvPr id="3" name="Content Placeholder 2"/>
          <p:cNvSpPr>
            <a:spLocks noGrp="1"/>
          </p:cNvSpPr>
          <p:nvPr>
            <p:ph idx="1"/>
          </p:nvPr>
        </p:nvSpPr>
        <p:spPr/>
        <p:txBody>
          <a:bodyPr/>
          <a:lstStyle/>
          <a:p>
            <a:pPr>
              <a:buNone/>
            </a:pPr>
            <a:r>
              <a:rPr lang="en-CA" dirty="0" smtClean="0"/>
              <a:t>	72(2)(g)	“professional misconduct” means</a:t>
            </a:r>
            <a:br>
              <a:rPr lang="en-CA" dirty="0" smtClean="0"/>
            </a:br>
            <a:r>
              <a:rPr lang="en-CA" b="1" dirty="0" smtClean="0"/>
              <a:t>breach of the Act or regulations, other than an action that is solely a breach of the code of ethics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72(2)(h)</a:t>
            </a:r>
            <a:endParaRPr lang="en-CA" dirty="0"/>
          </a:p>
        </p:txBody>
      </p:sp>
      <p:sp>
        <p:nvSpPr>
          <p:cNvPr id="3" name="Content Placeholder 2"/>
          <p:cNvSpPr>
            <a:spLocks noGrp="1"/>
          </p:cNvSpPr>
          <p:nvPr>
            <p:ph idx="1"/>
          </p:nvPr>
        </p:nvSpPr>
        <p:spPr/>
        <p:txBody>
          <a:bodyPr/>
          <a:lstStyle/>
          <a:p>
            <a:pPr>
              <a:buNone/>
            </a:pPr>
            <a:r>
              <a:rPr lang="en-CA" dirty="0" smtClean="0"/>
              <a:t>	72(2)(h)	“professional misconduct” means </a:t>
            </a:r>
            <a:r>
              <a:rPr lang="en-CA" b="1" dirty="0" smtClean="0"/>
              <a:t>undertaking work the practitioner is not competent to perform by virtue of the practitioner's training and experience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a:t>
            </a:r>
            <a:r>
              <a:rPr lang="en-CA" dirty="0" err="1" smtClean="0"/>
              <a:t>i</a:t>
            </a:r>
            <a:r>
              <a:rPr lang="en-CA" dirty="0" smtClean="0"/>
              <a:t>)</a:t>
            </a:r>
            <a:endParaRPr lang="en-CA" dirty="0"/>
          </a:p>
        </p:txBody>
      </p:sp>
      <p:sp>
        <p:nvSpPr>
          <p:cNvPr id="3" name="Content Placeholder 2"/>
          <p:cNvSpPr>
            <a:spLocks noGrp="1"/>
          </p:cNvSpPr>
          <p:nvPr>
            <p:ph idx="1"/>
          </p:nvPr>
        </p:nvSpPr>
        <p:spPr/>
        <p:txBody>
          <a:bodyPr/>
          <a:lstStyle/>
          <a:p>
            <a:pPr>
              <a:buNone/>
            </a:pPr>
            <a:r>
              <a:rPr lang="en-CA" dirty="0" smtClean="0"/>
              <a:t>	72(2)(</a:t>
            </a:r>
            <a:r>
              <a:rPr lang="en-CA" dirty="0" err="1" smtClean="0"/>
              <a:t>i</a:t>
            </a:r>
            <a:r>
              <a:rPr lang="en-CA" dirty="0" smtClean="0"/>
              <a:t>)		“professional misconduct” means</a:t>
            </a:r>
            <a:br>
              <a:rPr lang="en-CA" dirty="0" smtClean="0"/>
            </a:br>
            <a:r>
              <a:rPr lang="en-CA" b="1" dirty="0" smtClean="0"/>
              <a:t>failure to make prompt, voluntary and complete disclosure of an interest, direct or indirect, that might in any way be, or be construed as, prejudicial to the professional judgment of the practitioner in rendering service to the public, to an employer or to a client...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a:t>
            </a:r>
            <a:r>
              <a:rPr lang="en-CA" dirty="0" err="1" smtClean="0"/>
              <a:t>i</a:t>
            </a:r>
            <a:r>
              <a:rPr lang="en-CA" dirty="0" smtClean="0"/>
              <a:t>)1</a:t>
            </a:r>
            <a:endParaRPr lang="en-CA" dirty="0"/>
          </a:p>
        </p:txBody>
      </p:sp>
      <p:sp>
        <p:nvSpPr>
          <p:cNvPr id="3" name="Content Placeholder 2"/>
          <p:cNvSpPr>
            <a:spLocks noGrp="1"/>
          </p:cNvSpPr>
          <p:nvPr>
            <p:ph idx="1"/>
          </p:nvPr>
        </p:nvSpPr>
        <p:spPr/>
        <p:txBody>
          <a:bodyPr/>
          <a:lstStyle/>
          <a:p>
            <a:pPr>
              <a:buNone/>
            </a:pPr>
            <a:r>
              <a:rPr lang="en-CA" dirty="0" smtClean="0">
                <a:solidFill>
                  <a:schemeClr val="tx1">
                    <a:lumMod val="50000"/>
                    <a:lumOff val="50000"/>
                  </a:schemeClr>
                </a:solidFill>
              </a:rPr>
              <a:t> ...and in particular, without limiting the generality of the foregoing, carrying out any of the following acts without making such a prior disclosure: </a:t>
            </a:r>
          </a:p>
          <a:p>
            <a:pPr lvl="1">
              <a:buNone/>
            </a:pPr>
            <a:r>
              <a:rPr lang="en-CA" sz="2400" b="1" dirty="0" smtClean="0"/>
              <a:t>1.	Accepting compensation in any form for a particular service from more than one party.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a:t>
            </a:r>
            <a:r>
              <a:rPr lang="en-CA" dirty="0" err="1" smtClean="0"/>
              <a:t>i</a:t>
            </a:r>
            <a:r>
              <a:rPr lang="en-CA" dirty="0" smtClean="0"/>
              <a:t>)2</a:t>
            </a:r>
            <a:endParaRPr lang="en-CA" dirty="0"/>
          </a:p>
        </p:txBody>
      </p:sp>
      <p:sp>
        <p:nvSpPr>
          <p:cNvPr id="3" name="Content Placeholder 2"/>
          <p:cNvSpPr>
            <a:spLocks noGrp="1"/>
          </p:cNvSpPr>
          <p:nvPr>
            <p:ph idx="1"/>
          </p:nvPr>
        </p:nvSpPr>
        <p:spPr/>
        <p:txBody>
          <a:bodyPr/>
          <a:lstStyle/>
          <a:p>
            <a:pPr>
              <a:buNone/>
            </a:pPr>
            <a:r>
              <a:rPr lang="en-CA" dirty="0" smtClean="0">
                <a:solidFill>
                  <a:schemeClr val="tx1">
                    <a:lumMod val="50000"/>
                    <a:lumOff val="50000"/>
                  </a:schemeClr>
                </a:solidFill>
              </a:rPr>
              <a:t> ...and in particular, without limiting the generality of the foregoing, carrying out any of the following acts without making such a prior disclosure: </a:t>
            </a:r>
          </a:p>
          <a:p>
            <a:pPr lvl="1">
              <a:buNone/>
            </a:pPr>
            <a:r>
              <a:rPr lang="en-CA" sz="2400" b="1" dirty="0" smtClean="0"/>
              <a:t>2.	Submitting a tender or acting as a contractor in respect of work upon which the practitioner may be performing as a professional engineer.</a:t>
            </a:r>
          </a:p>
          <a:p>
            <a:pPr lvl="1">
              <a:buNone/>
            </a:pPr>
            <a:endParaRPr lang="en-CA" sz="24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a:t>
            </a:r>
            <a:r>
              <a:rPr lang="en-CA" dirty="0" err="1" smtClean="0"/>
              <a:t>i</a:t>
            </a:r>
            <a:r>
              <a:rPr lang="en-CA" dirty="0" smtClean="0"/>
              <a:t>)3</a:t>
            </a:r>
            <a:endParaRPr lang="en-CA" dirty="0"/>
          </a:p>
        </p:txBody>
      </p:sp>
      <p:sp>
        <p:nvSpPr>
          <p:cNvPr id="3" name="Content Placeholder 2"/>
          <p:cNvSpPr>
            <a:spLocks noGrp="1"/>
          </p:cNvSpPr>
          <p:nvPr>
            <p:ph idx="1"/>
          </p:nvPr>
        </p:nvSpPr>
        <p:spPr/>
        <p:txBody>
          <a:bodyPr/>
          <a:lstStyle/>
          <a:p>
            <a:pPr>
              <a:buNone/>
            </a:pPr>
            <a:r>
              <a:rPr lang="en-CA" dirty="0" smtClean="0">
                <a:solidFill>
                  <a:schemeClr val="tx1">
                    <a:lumMod val="50000"/>
                    <a:lumOff val="50000"/>
                  </a:schemeClr>
                </a:solidFill>
              </a:rPr>
              <a:t> ...and in particular, without limiting the generality of the foregoing, carrying out any of the following acts without making such a prior disclosure: </a:t>
            </a:r>
          </a:p>
          <a:p>
            <a:pPr lvl="1">
              <a:buNone/>
            </a:pPr>
            <a:r>
              <a:rPr lang="en-CA" sz="2400" b="1" dirty="0" smtClean="0"/>
              <a:t>3.	Participating in the supply of material or equipment to be used by the employer or client of the practitioner. </a:t>
            </a:r>
          </a:p>
          <a:p>
            <a:pPr lvl="1">
              <a:buNone/>
            </a:pPr>
            <a:endParaRPr lang="en-CA" sz="2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a:t>
            </a:r>
            <a:r>
              <a:rPr lang="en-CA" dirty="0" err="1" smtClean="0"/>
              <a:t>i</a:t>
            </a:r>
            <a:r>
              <a:rPr lang="en-CA" dirty="0" smtClean="0"/>
              <a:t>)4</a:t>
            </a:r>
            <a:endParaRPr lang="en-CA" dirty="0"/>
          </a:p>
        </p:txBody>
      </p:sp>
      <p:sp>
        <p:nvSpPr>
          <p:cNvPr id="3" name="Content Placeholder 2"/>
          <p:cNvSpPr>
            <a:spLocks noGrp="1"/>
          </p:cNvSpPr>
          <p:nvPr>
            <p:ph idx="1"/>
          </p:nvPr>
        </p:nvSpPr>
        <p:spPr/>
        <p:txBody>
          <a:bodyPr/>
          <a:lstStyle/>
          <a:p>
            <a:pPr>
              <a:buNone/>
            </a:pPr>
            <a:r>
              <a:rPr lang="en-CA" dirty="0" smtClean="0">
                <a:solidFill>
                  <a:schemeClr val="tx1">
                    <a:lumMod val="50000"/>
                    <a:lumOff val="50000"/>
                  </a:schemeClr>
                </a:solidFill>
              </a:rPr>
              <a:t> ...and in particular, without limiting the generality of the foregoing, carrying out any of the following acts without making such a prior disclosure: </a:t>
            </a:r>
          </a:p>
          <a:p>
            <a:pPr lvl="1">
              <a:buNone/>
            </a:pPr>
            <a:r>
              <a:rPr lang="en-CA" sz="2400" b="1" dirty="0" smtClean="0"/>
              <a:t>4.	Contracting in the practitioner's own right to perform professional engineering services for other than the practitioner's employer.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a:t>
            </a:r>
            <a:endParaRPr lang="en-CA" dirty="0"/>
          </a:p>
        </p:txBody>
      </p:sp>
      <p:sp>
        <p:nvSpPr>
          <p:cNvPr id="3" name="Content Placeholder 2"/>
          <p:cNvSpPr>
            <a:spLocks noGrp="1"/>
          </p:cNvSpPr>
          <p:nvPr>
            <p:ph idx="1"/>
          </p:nvPr>
        </p:nvSpPr>
        <p:spPr/>
        <p:txBody>
          <a:bodyPr/>
          <a:lstStyle/>
          <a:p>
            <a:pPr>
              <a:buNone/>
            </a:pPr>
            <a:r>
              <a:rPr lang="en-CA" dirty="0" smtClean="0"/>
              <a:t>	This talk focuses </a:t>
            </a:r>
            <a:r>
              <a:rPr lang="en-CA" dirty="0" smtClean="0"/>
              <a:t>on professional misconduct:</a:t>
            </a:r>
            <a:endParaRPr lang="en-CA" dirty="0" smtClean="0"/>
          </a:p>
          <a:p>
            <a:pPr lvl="1"/>
            <a:r>
              <a:rPr lang="en-CA" dirty="0" smtClean="0"/>
              <a:t>Background of </a:t>
            </a:r>
            <a:r>
              <a:rPr lang="en-CA" dirty="0" smtClean="0"/>
              <a:t>professional misconduct</a:t>
            </a:r>
            <a:endParaRPr lang="en-CA" dirty="0" smtClean="0"/>
          </a:p>
          <a:p>
            <a:pPr lvl="1"/>
            <a:r>
              <a:rPr lang="en-CA" dirty="0" smtClean="0"/>
              <a:t>An overview of the fourteen clauses</a:t>
            </a:r>
          </a:p>
          <a:p>
            <a:pPr lvl="1"/>
            <a:r>
              <a:rPr lang="en-CA" dirty="0" smtClean="0"/>
              <a:t>A detailed look at each clause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a:t>
            </a:r>
            <a:r>
              <a:rPr lang="en-CA" dirty="0" err="1" smtClean="0"/>
              <a:t>i</a:t>
            </a:r>
            <a:r>
              <a:rPr lang="en-CA" dirty="0" smtClean="0"/>
              <a:t>)5</a:t>
            </a:r>
            <a:endParaRPr lang="en-CA" dirty="0"/>
          </a:p>
        </p:txBody>
      </p:sp>
      <p:sp>
        <p:nvSpPr>
          <p:cNvPr id="3" name="Content Placeholder 2"/>
          <p:cNvSpPr>
            <a:spLocks noGrp="1"/>
          </p:cNvSpPr>
          <p:nvPr>
            <p:ph idx="1"/>
          </p:nvPr>
        </p:nvSpPr>
        <p:spPr/>
        <p:txBody>
          <a:bodyPr/>
          <a:lstStyle/>
          <a:p>
            <a:pPr>
              <a:buNone/>
            </a:pPr>
            <a:r>
              <a:rPr lang="en-CA" dirty="0" smtClean="0">
                <a:solidFill>
                  <a:schemeClr val="tx1">
                    <a:lumMod val="50000"/>
                    <a:lumOff val="50000"/>
                  </a:schemeClr>
                </a:solidFill>
              </a:rPr>
              <a:t> ...and in particular, without limiting the generality of the foregoing, carrying out any of the following acts without making such a prior disclosure: </a:t>
            </a:r>
          </a:p>
          <a:p>
            <a:pPr lvl="1">
              <a:buNone/>
            </a:pPr>
            <a:r>
              <a:rPr lang="en-CA" sz="2400" b="1" dirty="0" smtClean="0"/>
              <a:t>5.	Expressing opinions or making statements concerning matters within the practice of professional engineering of public interest where the opinions or statements are inspired or paid for by other interests.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72(2)(j)</a:t>
            </a:r>
            <a:endParaRPr lang="en-CA" dirty="0"/>
          </a:p>
        </p:txBody>
      </p:sp>
      <p:sp>
        <p:nvSpPr>
          <p:cNvPr id="3" name="Content Placeholder 2"/>
          <p:cNvSpPr>
            <a:spLocks noGrp="1"/>
          </p:cNvSpPr>
          <p:nvPr>
            <p:ph idx="1"/>
          </p:nvPr>
        </p:nvSpPr>
        <p:spPr/>
        <p:txBody>
          <a:bodyPr/>
          <a:lstStyle/>
          <a:p>
            <a:pPr>
              <a:buNone/>
            </a:pPr>
            <a:r>
              <a:rPr lang="en-CA" dirty="0" smtClean="0"/>
              <a:t>	72(2)(j)		“professional misconduct” means</a:t>
            </a:r>
            <a:br>
              <a:rPr lang="en-CA" dirty="0" smtClean="0"/>
            </a:br>
            <a:r>
              <a:rPr lang="en-CA" b="1" dirty="0" smtClean="0"/>
              <a:t>conduct or an act relevant to the practice of professional engineering that, having regard to all the circumstances, would reasonably be regarded by the engineering profession as disgraceful, dishonourable or unprofessional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72(2)(k)</a:t>
            </a:r>
            <a:endParaRPr lang="en-CA" dirty="0"/>
          </a:p>
        </p:txBody>
      </p:sp>
      <p:sp>
        <p:nvSpPr>
          <p:cNvPr id="3" name="Content Placeholder 2"/>
          <p:cNvSpPr>
            <a:spLocks noGrp="1"/>
          </p:cNvSpPr>
          <p:nvPr>
            <p:ph idx="1"/>
          </p:nvPr>
        </p:nvSpPr>
        <p:spPr/>
        <p:txBody>
          <a:bodyPr/>
          <a:lstStyle/>
          <a:p>
            <a:pPr>
              <a:buNone/>
            </a:pPr>
            <a:r>
              <a:rPr lang="en-CA" dirty="0" smtClean="0"/>
              <a:t>	72(2)(k)	“professional misconduct” means</a:t>
            </a:r>
            <a:br>
              <a:rPr lang="en-CA" dirty="0" smtClean="0"/>
            </a:br>
            <a:r>
              <a:rPr lang="en-CA" b="1" dirty="0" smtClean="0"/>
              <a:t>failure by a practitioner to abide by the terms, conditions or limitations of the practitioner's licence, provisional licence, limited licence, temporary licence or certificate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72(2)(l)</a:t>
            </a:r>
            <a:endParaRPr lang="en-CA" dirty="0"/>
          </a:p>
        </p:txBody>
      </p:sp>
      <p:sp>
        <p:nvSpPr>
          <p:cNvPr id="3" name="Content Placeholder 2"/>
          <p:cNvSpPr>
            <a:spLocks noGrp="1"/>
          </p:cNvSpPr>
          <p:nvPr>
            <p:ph idx="1"/>
          </p:nvPr>
        </p:nvSpPr>
        <p:spPr/>
        <p:txBody>
          <a:bodyPr/>
          <a:lstStyle/>
          <a:p>
            <a:pPr>
              <a:buNone/>
            </a:pPr>
            <a:r>
              <a:rPr lang="en-CA" dirty="0" smtClean="0"/>
              <a:t>	72(2)(l)		“professional misconduct” means</a:t>
            </a:r>
            <a:br>
              <a:rPr lang="en-CA" dirty="0" smtClean="0"/>
            </a:br>
            <a:r>
              <a:rPr lang="en-CA" b="1" dirty="0" smtClean="0"/>
              <a:t>failure to supply documents or information requested by an investigator acting under section 33 of the Act </a:t>
            </a:r>
          </a:p>
          <a:p>
            <a:pPr>
              <a:buNone/>
            </a:pPr>
            <a:endParaRPr lang="en-CA" b="1" dirty="0" smtClean="0"/>
          </a:p>
          <a:p>
            <a:pPr>
              <a:buNone/>
            </a:pPr>
            <a:r>
              <a:rPr lang="en-CA" sz="1800" dirty="0" smtClean="0"/>
              <a:t>Registrar’s investigation</a:t>
            </a:r>
          </a:p>
          <a:p>
            <a:pPr>
              <a:buNone/>
            </a:pPr>
            <a:r>
              <a:rPr lang="en-CA" sz="1800" dirty="0" smtClean="0"/>
              <a:t>33.  (1)  Where the Registrar believes ... that a member ... or a holder ... has committed an act of professional misconduct or incompetence or ... there is cause to refuse to issue ... suspend or revoke a certificate of authorization, the Registrar by order may appoint ... person(s) to investigate ... and the person(s) appointed shall report the result ... to the Registrar.</a:t>
            </a:r>
          </a:p>
          <a:p>
            <a:pPr>
              <a:buNone/>
            </a:pPr>
            <a:endParaRPr lang="en-CA" sz="18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72(2)(m)</a:t>
            </a:r>
            <a:endParaRPr lang="en-CA" dirty="0"/>
          </a:p>
        </p:txBody>
      </p:sp>
      <p:sp>
        <p:nvSpPr>
          <p:cNvPr id="3" name="Content Placeholder 2"/>
          <p:cNvSpPr>
            <a:spLocks noGrp="1"/>
          </p:cNvSpPr>
          <p:nvPr>
            <p:ph idx="1"/>
          </p:nvPr>
        </p:nvSpPr>
        <p:spPr/>
        <p:txBody>
          <a:bodyPr/>
          <a:lstStyle/>
          <a:p>
            <a:pPr>
              <a:buNone/>
            </a:pPr>
            <a:r>
              <a:rPr lang="en-CA" dirty="0" smtClean="0"/>
              <a:t>	72(2)(m)	“professional misconduct” means</a:t>
            </a:r>
            <a:br>
              <a:rPr lang="en-CA" dirty="0" smtClean="0"/>
            </a:br>
            <a:r>
              <a:rPr lang="en-CA" b="1" dirty="0" smtClean="0"/>
              <a:t>permitting, counselling or assisting a person who is not a practitioner to engage in the practice of professional engineering except as provided for in the Act or the regulations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72(2)(n)</a:t>
            </a:r>
            <a:endParaRPr lang="en-CA" dirty="0"/>
          </a:p>
        </p:txBody>
      </p:sp>
      <p:sp>
        <p:nvSpPr>
          <p:cNvPr id="3" name="Content Placeholder 2"/>
          <p:cNvSpPr>
            <a:spLocks noGrp="1"/>
          </p:cNvSpPr>
          <p:nvPr>
            <p:ph idx="1"/>
          </p:nvPr>
        </p:nvSpPr>
        <p:spPr/>
        <p:txBody>
          <a:bodyPr/>
          <a:lstStyle/>
          <a:p>
            <a:pPr>
              <a:buNone/>
            </a:pPr>
            <a:r>
              <a:rPr lang="en-CA" dirty="0" smtClean="0"/>
              <a:t>	72(2)(n)	“professional misconduct” means </a:t>
            </a:r>
            <a:r>
              <a:rPr lang="en-CA" b="1" dirty="0" smtClean="0"/>
              <a:t>harassment</a:t>
            </a:r>
            <a:r>
              <a:rPr lang="en-CA" dirty="0" smtClean="0"/>
              <a:t>, that is, </a:t>
            </a:r>
            <a:r>
              <a:rPr lang="en-CA" b="1" dirty="0" smtClean="0"/>
              <a:t>engaging in a course of vexatious comment or conduct that is known or ought reasonably to be known as unwelcome and that might reasonably be regarded as interfering in a professional engineering relationship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pPr>
              <a:buNone/>
            </a:pPr>
            <a:r>
              <a:rPr lang="en-CA" dirty="0" smtClean="0"/>
              <a:t>	This talk focuses the misconduct</a:t>
            </a:r>
          </a:p>
          <a:p>
            <a:pPr lvl="1"/>
            <a:r>
              <a:rPr lang="en-CA" dirty="0" smtClean="0"/>
              <a:t>Acts of misconduct are defined in the regulations</a:t>
            </a:r>
          </a:p>
          <a:p>
            <a:pPr lvl="1"/>
            <a:r>
              <a:rPr lang="en-CA" dirty="0" smtClean="0"/>
              <a:t>Misconduct may result in discipline</a:t>
            </a:r>
          </a:p>
          <a:p>
            <a:pPr lvl="1"/>
            <a:r>
              <a:rPr lang="en-CA" dirty="0" smtClean="0"/>
              <a:t>Fourteen </a:t>
            </a:r>
            <a:r>
              <a:rPr lang="en-CA" dirty="0" err="1" smtClean="0"/>
              <a:t>defintions</a:t>
            </a:r>
            <a:endParaRPr lang="en-CA" dirty="0" smtClean="0"/>
          </a:p>
          <a:p>
            <a:pPr lvl="2"/>
            <a:r>
              <a:rPr lang="en-CA" dirty="0" smtClean="0"/>
              <a:t>General duties of action</a:t>
            </a:r>
          </a:p>
          <a:p>
            <a:pPr lvl="2"/>
            <a:r>
              <a:rPr lang="en-CA" dirty="0" smtClean="0"/>
              <a:t>Duties in the relationship with</a:t>
            </a:r>
          </a:p>
          <a:p>
            <a:pPr lvl="3"/>
            <a:r>
              <a:rPr lang="en-CA" dirty="0" smtClean="0"/>
              <a:t>Oneself (goals and ideals), employers, clients, the </a:t>
            </a:r>
            <a:r>
              <a:rPr lang="en-CA" i="1" dirty="0" smtClean="0"/>
              <a:t>moonlighting</a:t>
            </a:r>
            <a:r>
              <a:rPr lang="en-CA" dirty="0" smtClean="0"/>
              <a:t> clause, other professionals and practitioners, and the profession</a:t>
            </a:r>
          </a:p>
          <a:p>
            <a:pPr lvl="1"/>
            <a:r>
              <a:rPr lang="en-CA" dirty="0" smtClean="0"/>
              <a:t>A detailed look at each clause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lstStyle/>
          <a:p>
            <a:pPr>
              <a:buNone/>
            </a:pPr>
            <a:r>
              <a:rPr lang="en-CA" sz="1800" dirty="0" smtClean="0"/>
              <a:t>[1]	Professional Engineers Act R.S.O. 1990, CHAPTER P.28</a:t>
            </a:r>
          </a:p>
          <a:p>
            <a:pPr>
              <a:buNone/>
            </a:pPr>
            <a:r>
              <a:rPr lang="en-CA" sz="1600" dirty="0" smtClean="0"/>
              <a:t>	http://www.e-laws.gov.on.ca/html/statutes/english/elaws_statutes_90p28_e.htm</a:t>
            </a:r>
          </a:p>
          <a:p>
            <a:pPr>
              <a:buNone/>
            </a:pPr>
            <a:r>
              <a:rPr lang="en-CA" sz="1800" dirty="0" smtClean="0"/>
              <a:t>[2]</a:t>
            </a:r>
            <a:r>
              <a:rPr lang="en-CA" dirty="0" smtClean="0"/>
              <a:t>	</a:t>
            </a:r>
            <a:r>
              <a:rPr lang="en-CA" sz="1800" dirty="0" smtClean="0"/>
              <a:t>Professional Engineers Act General R.R.O. 1990, Regulation 941.</a:t>
            </a:r>
          </a:p>
          <a:p>
            <a:pPr>
              <a:buNone/>
            </a:pPr>
            <a:r>
              <a:rPr lang="en-CA" sz="1800" dirty="0" smtClean="0"/>
              <a:t>	</a:t>
            </a:r>
            <a:r>
              <a:rPr lang="en-CA" sz="1600" dirty="0" smtClean="0"/>
              <a:t>http://www.e-laws.gov.on.ca/html/regs/english/elaws_regs_900941_e.htm</a:t>
            </a:r>
            <a:endParaRPr lang="en-CA" sz="1800" dirty="0" smtClean="0"/>
          </a:p>
          <a:p>
            <a:pPr>
              <a:buNone/>
            </a:pPr>
            <a:r>
              <a:rPr lang="en-CA" sz="1800" dirty="0" smtClean="0"/>
              <a:t>[3]	Professional Misconduct, </a:t>
            </a:r>
            <a:r>
              <a:rPr lang="en-CA" sz="1600" dirty="0" smtClean="0"/>
              <a:t>http://www.peo.on.ca/aboutpeo/ProfessionalMisconduct.htm</a:t>
            </a:r>
            <a:endParaRPr lang="en-CA"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Copyright and Disclaimer</a:t>
            </a:r>
            <a:endParaRPr lang="en-CA" dirty="0"/>
          </a:p>
        </p:txBody>
      </p:sp>
      <p:sp>
        <p:nvSpPr>
          <p:cNvPr id="3" name="Content Placeholder 2"/>
          <p:cNvSpPr>
            <a:spLocks noGrp="1"/>
          </p:cNvSpPr>
          <p:nvPr>
            <p:ph idx="1"/>
          </p:nvPr>
        </p:nvSpPr>
        <p:spPr/>
        <p:txBody>
          <a:bodyPr/>
          <a:lstStyle/>
          <a:p>
            <a:r>
              <a:rPr lang="en-US" sz="1800" dirty="0" smtClean="0"/>
              <a:t>These slides are Copyright © 2010 by Douglas Wilhelm Harder.</a:t>
            </a:r>
            <a:br>
              <a:rPr lang="en-US" sz="1800" dirty="0" smtClean="0"/>
            </a:br>
            <a:r>
              <a:rPr lang="en-US" sz="1800" dirty="0" smtClean="0"/>
              <a:t>All rights reserved.</a:t>
            </a:r>
          </a:p>
          <a:p>
            <a:r>
              <a:rPr lang="en-US" sz="1800" dirty="0" smtClean="0"/>
              <a:t>These slides are made publicly available on the web for anyone to use</a:t>
            </a:r>
          </a:p>
          <a:p>
            <a:r>
              <a:rPr lang="en-US" sz="1800" dirty="0" smtClean="0"/>
              <a:t>No warranty is given that any information in these slides is correct</a:t>
            </a:r>
          </a:p>
          <a:p>
            <a:r>
              <a:rPr lang="en-US" sz="1800" dirty="0" smtClean="0"/>
              <a:t>The use of these slides in studying for the PPE is fully at your own risk</a:t>
            </a:r>
          </a:p>
          <a:p>
            <a:r>
              <a:rPr lang="en-US" sz="1800" dirty="0" smtClean="0"/>
              <a:t>If you choose to use them, or a part thereof, for a course at another institution, I ask only three things:</a:t>
            </a:r>
          </a:p>
          <a:p>
            <a:pPr lvl="1"/>
            <a:r>
              <a:rPr lang="en-US" sz="1600" dirty="0" smtClean="0"/>
              <a:t>That you inform me that you are using the slides,</a:t>
            </a:r>
          </a:p>
          <a:p>
            <a:pPr lvl="1"/>
            <a:r>
              <a:rPr lang="en-US" sz="1600" dirty="0" smtClean="0"/>
              <a:t>That you acknowledge my work, and</a:t>
            </a:r>
          </a:p>
          <a:p>
            <a:pPr lvl="1"/>
            <a:r>
              <a:rPr lang="en-US" sz="1600" dirty="0" smtClean="0"/>
              <a:t>That you alert me of any mistakes which I made or changes which you make, and allow me the option of incorporating such changes (with an acknowledgment) in my set of slides</a:t>
            </a:r>
          </a:p>
          <a:p>
            <a:pPr lvl="1">
              <a:buFontTx/>
              <a:buNone/>
            </a:pPr>
            <a:endParaRPr lang="en-US" sz="1800" dirty="0" smtClean="0"/>
          </a:p>
          <a:p>
            <a:pPr lvl="1">
              <a:buFontTx/>
              <a:buNone/>
            </a:pPr>
            <a:r>
              <a:rPr lang="en-US" sz="1800" dirty="0" smtClean="0"/>
              <a:t>							</a:t>
            </a:r>
            <a:r>
              <a:rPr lang="en-US" sz="1600" dirty="0" smtClean="0"/>
              <a:t>	</a:t>
            </a:r>
            <a:r>
              <a:rPr lang="en-US" sz="1200" dirty="0" smtClean="0"/>
              <a:t>Sincerely,</a:t>
            </a:r>
          </a:p>
          <a:p>
            <a:pPr lvl="1">
              <a:buFontTx/>
              <a:buNone/>
            </a:pPr>
            <a:r>
              <a:rPr lang="en-US" sz="1200" dirty="0" smtClean="0"/>
              <a:t>								Douglas Wilhelm Harder, </a:t>
            </a:r>
            <a:r>
              <a:rPr lang="en-US" sz="1200" dirty="0" err="1" smtClean="0"/>
              <a:t>MMath</a:t>
            </a:r>
            <a:endParaRPr lang="en-US" sz="1200" dirty="0" smtClean="0"/>
          </a:p>
          <a:p>
            <a:pPr lvl="1">
              <a:buFontTx/>
              <a:buNone/>
            </a:pPr>
            <a:r>
              <a:rPr lang="en-US" sz="1200" dirty="0" smtClean="0"/>
              <a:t>								</a:t>
            </a:r>
            <a:r>
              <a:rPr lang="en-US" sz="1200" b="1" dirty="0" smtClean="0">
                <a:latin typeface="Courier New" pitchFamily="49" charset="0"/>
              </a:rPr>
              <a:t>dwharder@alumni.uwaterloo.ca</a:t>
            </a:r>
          </a:p>
          <a:p>
            <a:endParaRPr lang="en-CA"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lstStyle/>
          <a:p>
            <a:pPr>
              <a:buNone/>
            </a:pPr>
            <a:r>
              <a:rPr lang="en-CA" dirty="0" smtClean="0"/>
              <a:t>	The definition of misconduct is given in Section 72 of the Professional Engineers Act Regulation 941</a:t>
            </a:r>
          </a:p>
          <a:p>
            <a:pPr>
              <a:buNone/>
            </a:pPr>
            <a:r>
              <a:rPr lang="en-CA" dirty="0" smtClean="0"/>
              <a:t>	</a:t>
            </a:r>
          </a:p>
          <a:p>
            <a:pPr>
              <a:buNone/>
            </a:pPr>
            <a:r>
              <a:rPr lang="en-CA" dirty="0" smtClean="0"/>
              <a:t>	Misconduct is an action which, if done by a practitioner, should be disciplined</a:t>
            </a:r>
          </a:p>
          <a:p>
            <a:pPr>
              <a:buNone/>
            </a:pPr>
            <a:endParaRPr lang="en-CA" dirty="0" smtClean="0">
              <a:solidFill>
                <a:prstClr val="black"/>
              </a:solidFill>
            </a:endParaRPr>
          </a:p>
          <a:p>
            <a:pPr>
              <a:buNone/>
            </a:pPr>
            <a:r>
              <a:rPr lang="en-CA" dirty="0" smtClean="0">
                <a:solidFill>
                  <a:prstClr val="black"/>
                </a:solidFill>
              </a:rPr>
              <a:t>	A practitioner who follows the Code of Ethics of the Association will more than likely not engage in misconduct</a:t>
            </a:r>
            <a:endParaRPr lang="en-C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lstStyle/>
          <a:p>
            <a:pPr>
              <a:buNone/>
            </a:pPr>
            <a:r>
              <a:rPr lang="en-CA" dirty="0" smtClean="0"/>
              <a:t>	Section 72 is divided into two main clauses:</a:t>
            </a:r>
          </a:p>
          <a:p>
            <a:pPr marL="857250" lvl="1" indent="-457200">
              <a:buAutoNum type="arabicParenBoth"/>
            </a:pPr>
            <a:r>
              <a:rPr lang="en-CA" dirty="0" smtClean="0"/>
              <a:t>The definitions of negligence and harassment, and</a:t>
            </a:r>
          </a:p>
          <a:p>
            <a:pPr marL="857250" lvl="1" indent="-457200">
              <a:buAutoNum type="arabicParenBoth"/>
            </a:pPr>
            <a:r>
              <a:rPr lang="en-CA" dirty="0" smtClean="0"/>
              <a:t>The definition of misconduct.</a:t>
            </a:r>
          </a:p>
          <a:p>
            <a:pPr marL="857250" lvl="1" indent="-457200">
              <a:buAutoNum type="arabicParenBoth"/>
            </a:pPr>
            <a:endParaRPr lang="en-CA" dirty="0" smtClean="0"/>
          </a:p>
          <a:p>
            <a:pPr marL="457200" indent="-457200">
              <a:buNone/>
            </a:pPr>
            <a:r>
              <a:rPr lang="en-CA" sz="3200" dirty="0" smtClean="0"/>
              <a:t>	</a:t>
            </a:r>
            <a:r>
              <a:rPr lang="en-CA" dirty="0" smtClean="0"/>
              <a:t>The first two definitions are used in the second clauses and we will simply define them there</a:t>
            </a:r>
            <a:endParaRPr lang="en-CA" sz="3200" dirty="0" smtClean="0"/>
          </a:p>
          <a:p>
            <a:pPr lvl="1"/>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lstStyle/>
          <a:p>
            <a:pPr>
              <a:buNone/>
            </a:pPr>
            <a:r>
              <a:rPr lang="en-CA" dirty="0" smtClean="0"/>
              <a:t>	There are fourteen actions which are defined as misconduct which are briefly summarized here:</a:t>
            </a:r>
          </a:p>
          <a:p>
            <a:pPr marL="914400" lvl="1" indent="-457200">
              <a:buAutoNum type="alphaLcParenBoth"/>
            </a:pPr>
            <a:r>
              <a:rPr lang="en-CA" dirty="0" smtClean="0"/>
              <a:t>Negligence</a:t>
            </a:r>
          </a:p>
          <a:p>
            <a:pPr marL="914400" lvl="1" indent="-457200">
              <a:buAutoNum type="alphaLcParenBoth"/>
            </a:pPr>
            <a:r>
              <a:rPr lang="en-CA" dirty="0" smtClean="0"/>
              <a:t>Not safeguarding those affected by the practitioner</a:t>
            </a:r>
          </a:p>
          <a:p>
            <a:pPr marL="914400" lvl="1" indent="-457200">
              <a:buAutoNum type="alphaLcParenBoth"/>
            </a:pPr>
            <a:r>
              <a:rPr lang="en-CA" dirty="0" smtClean="0"/>
              <a:t>Not correcting/reporting situations which endanger the public</a:t>
            </a:r>
          </a:p>
          <a:p>
            <a:pPr marL="914400" lvl="1" indent="-457200">
              <a:buAutoNum type="alphaLcParenBoth"/>
            </a:pPr>
            <a:r>
              <a:rPr lang="en-CA" dirty="0" smtClean="0"/>
              <a:t>Not complying with statutes, regulations, codes, </a:t>
            </a:r>
            <a:r>
              <a:rPr lang="en-CA" i="1" dirty="0" smtClean="0"/>
              <a:t>etc</a:t>
            </a:r>
            <a:r>
              <a:rPr lang="en-CA" dirty="0" smtClean="0"/>
              <a:t>.</a:t>
            </a:r>
          </a:p>
          <a:p>
            <a:pPr marL="914400" lvl="1" indent="-457200">
              <a:buAutoNum type="alphaLcParenBoth"/>
            </a:pPr>
            <a:r>
              <a:rPr lang="en-CA" dirty="0" smtClean="0"/>
              <a:t>Falsely signing/sealing documents</a:t>
            </a:r>
          </a:p>
          <a:p>
            <a:pPr marL="914400" lvl="1" indent="-457200">
              <a:buAutoNum type="alphaLcParenBoth"/>
            </a:pPr>
            <a:r>
              <a:rPr lang="en-CA" dirty="0" smtClean="0"/>
              <a:t>Allowing deviations from work prepared by the practitioner</a:t>
            </a:r>
          </a:p>
          <a:p>
            <a:pPr marL="914400" lvl="1" indent="-457200">
              <a:buAutoNum type="alphaLcParenBoth"/>
            </a:pPr>
            <a:r>
              <a:rPr lang="en-CA" dirty="0" smtClean="0"/>
              <a:t>Breaching the Act or regulations</a:t>
            </a:r>
          </a:p>
          <a:p>
            <a:pPr>
              <a:buNone/>
            </a:pPr>
            <a:endParaRPr lang="en-CA"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lstStyle/>
          <a:p>
            <a:pPr>
              <a:buNone/>
            </a:pPr>
            <a:r>
              <a:rPr lang="en-CA" dirty="0" smtClean="0"/>
              <a:t>	</a:t>
            </a:r>
          </a:p>
          <a:p>
            <a:pPr marL="914400" lvl="1" indent="-457200">
              <a:buFont typeface="Wingdings" pitchFamily="2" charset="2"/>
              <a:buAutoNum type="alphaLcParenBoth" startAt="8"/>
            </a:pPr>
            <a:r>
              <a:rPr lang="en-CA" dirty="0" smtClean="0"/>
              <a:t>Incompetence</a:t>
            </a:r>
          </a:p>
          <a:p>
            <a:pPr marL="914400" lvl="1" indent="-457200">
              <a:buAutoNum type="alphaLcParenBoth" startAt="8"/>
            </a:pPr>
            <a:r>
              <a:rPr lang="en-CA" dirty="0" smtClean="0"/>
              <a:t>Undisclosed conflicts of interest</a:t>
            </a:r>
          </a:p>
          <a:p>
            <a:pPr marL="914400" lvl="1" indent="-457200">
              <a:buAutoNum type="alphaLcParenBoth" startAt="8"/>
            </a:pPr>
            <a:r>
              <a:rPr lang="en-CA" dirty="0" smtClean="0"/>
              <a:t>Disgraceful, dishonourable, or unprofessional actions</a:t>
            </a:r>
          </a:p>
          <a:p>
            <a:pPr marL="914400" lvl="1" indent="-457200">
              <a:buAutoNum type="alphaLcParenBoth" startAt="8"/>
            </a:pPr>
            <a:r>
              <a:rPr lang="en-CA" dirty="0" smtClean="0"/>
              <a:t>Overstepping ones licence/authority</a:t>
            </a:r>
          </a:p>
          <a:p>
            <a:pPr marL="914400" lvl="1" indent="-457200">
              <a:buAutoNum type="alphaLcParenBoth" startAt="8"/>
            </a:pPr>
            <a:r>
              <a:rPr lang="en-CA" dirty="0" smtClean="0"/>
              <a:t>Withholding documents/information for an investigation</a:t>
            </a:r>
          </a:p>
          <a:p>
            <a:pPr marL="914400" lvl="1" indent="-457200">
              <a:buAutoNum type="alphaLcParenBoth" startAt="8"/>
            </a:pPr>
            <a:r>
              <a:rPr lang="en-CA" dirty="0" smtClean="0"/>
              <a:t>Allowing non-professionals to practice professional engineering</a:t>
            </a:r>
          </a:p>
          <a:p>
            <a:pPr marL="914400" lvl="1" indent="-457200">
              <a:buAutoNum type="alphaLcParenBoth" startAt="8"/>
            </a:pPr>
            <a:r>
              <a:rPr lang="en-CA" dirty="0" smtClean="0"/>
              <a:t>Harassment</a:t>
            </a:r>
          </a:p>
          <a:p>
            <a:pPr>
              <a:buNone/>
            </a:pPr>
            <a:endParaRPr lang="en-CA"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72(2)(a)</a:t>
            </a:r>
            <a:endParaRPr lang="en-CA" dirty="0"/>
          </a:p>
        </p:txBody>
      </p:sp>
      <p:sp>
        <p:nvSpPr>
          <p:cNvPr id="3" name="Content Placeholder 2"/>
          <p:cNvSpPr>
            <a:spLocks noGrp="1"/>
          </p:cNvSpPr>
          <p:nvPr>
            <p:ph idx="1"/>
          </p:nvPr>
        </p:nvSpPr>
        <p:spPr/>
        <p:txBody>
          <a:bodyPr/>
          <a:lstStyle/>
          <a:p>
            <a:pPr>
              <a:buNone/>
            </a:pPr>
            <a:r>
              <a:rPr lang="en-CA" dirty="0" smtClean="0"/>
              <a:t>	72(2)(a)	“professional misconduct” means </a:t>
            </a:r>
            <a:r>
              <a:rPr lang="en-CA" b="1" dirty="0" smtClean="0"/>
              <a:t>negligence</a:t>
            </a:r>
            <a:r>
              <a:rPr lang="en-CA" dirty="0" smtClean="0"/>
              <a:t>, that is, </a:t>
            </a:r>
            <a:r>
              <a:rPr lang="en-CA" b="1" dirty="0" smtClean="0"/>
              <a:t>an act or an omission in the carrying out of the work of a practitioner that constitutes a failure to maintain the standards that a reasonable and prudent practitioner would maintain in the circumstances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72(2)(b)</a:t>
            </a:r>
            <a:endParaRPr lang="en-CA" dirty="0"/>
          </a:p>
        </p:txBody>
      </p:sp>
      <p:sp>
        <p:nvSpPr>
          <p:cNvPr id="3" name="Content Placeholder 2"/>
          <p:cNvSpPr>
            <a:spLocks noGrp="1"/>
          </p:cNvSpPr>
          <p:nvPr>
            <p:ph idx="1"/>
          </p:nvPr>
        </p:nvSpPr>
        <p:spPr/>
        <p:txBody>
          <a:bodyPr/>
          <a:lstStyle/>
          <a:p>
            <a:pPr>
              <a:buNone/>
            </a:pPr>
            <a:r>
              <a:rPr lang="en-CA" dirty="0" smtClean="0"/>
              <a:t>	72(2)(b)	“professional misconduct” means</a:t>
            </a:r>
            <a:br>
              <a:rPr lang="en-CA" dirty="0" smtClean="0"/>
            </a:br>
            <a:r>
              <a:rPr lang="en-CA" b="1" dirty="0" smtClean="0"/>
              <a:t>failure to make reasonable provision for the safeguarding of life, health or property of a person who may be affected by the work for which the practitioner is responsible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72(2)(c)</a:t>
            </a:r>
            <a:endParaRPr lang="en-CA" dirty="0"/>
          </a:p>
        </p:txBody>
      </p:sp>
      <p:sp>
        <p:nvSpPr>
          <p:cNvPr id="3" name="Content Placeholder 2"/>
          <p:cNvSpPr>
            <a:spLocks noGrp="1"/>
          </p:cNvSpPr>
          <p:nvPr>
            <p:ph idx="1"/>
          </p:nvPr>
        </p:nvSpPr>
        <p:spPr/>
        <p:txBody>
          <a:bodyPr/>
          <a:lstStyle/>
          <a:p>
            <a:pPr>
              <a:buNone/>
            </a:pPr>
            <a:r>
              <a:rPr lang="en-CA" dirty="0" smtClean="0"/>
              <a:t>	72(2)(c)	“professional misconduct” means</a:t>
            </a:r>
            <a:br>
              <a:rPr lang="en-CA" dirty="0" smtClean="0"/>
            </a:br>
            <a:r>
              <a:rPr lang="en-CA" b="1" dirty="0" smtClean="0"/>
              <a:t>failure to act to correct or report a situation that the practitioner believes may endanger the safety or the welfare of the public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gineering_Colour">
  <a:themeElements>
    <a:clrScheme name="Waterloo 1">
      <a:dk1>
        <a:sysClr val="windowText" lastClr="000000"/>
      </a:dk1>
      <a:lt1>
        <a:srgbClr val="FFFFFF"/>
      </a:lt1>
      <a:dk2>
        <a:srgbClr val="57068C"/>
      </a:dk2>
      <a:lt2>
        <a:srgbClr val="FFFFFF"/>
      </a:lt2>
      <a:accent1>
        <a:srgbClr val="0073CF"/>
      </a:accent1>
      <a:accent2>
        <a:srgbClr val="E98300"/>
      </a:accent2>
      <a:accent3>
        <a:srgbClr val="E0249A"/>
      </a:accent3>
      <a:accent4>
        <a:srgbClr val="009AA6"/>
      </a:accent4>
      <a:accent5>
        <a:srgbClr val="B6BF00"/>
      </a:accent5>
      <a:accent6>
        <a:srgbClr val="96172E"/>
      </a:accent6>
      <a:hlink>
        <a:srgbClr val="FECB00"/>
      </a:hlink>
      <a:folHlink>
        <a:srgbClr val="FECB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Engineering_Colour</Template>
  <TotalTime>285</TotalTime>
  <Words>264</Words>
  <Application>Microsoft Office PowerPoint</Application>
  <PresentationFormat>On-screen Show (4:3)</PresentationFormat>
  <Paragraphs>113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Engineering_Colour</vt:lpstr>
      <vt:lpstr>Professional Engineers of Ontario Professional Misconduct  Section 72 of the O. Reg. 941</vt:lpstr>
      <vt:lpstr>Outline</vt:lpstr>
      <vt:lpstr>Background</vt:lpstr>
      <vt:lpstr>Background</vt:lpstr>
      <vt:lpstr>Overview</vt:lpstr>
      <vt:lpstr>Overview</vt:lpstr>
      <vt:lpstr>72(2)(a)</vt:lpstr>
      <vt:lpstr>72(2)(b)</vt:lpstr>
      <vt:lpstr>72(2)(c)</vt:lpstr>
      <vt:lpstr>72(2)(d)</vt:lpstr>
      <vt:lpstr>72(2)(e)</vt:lpstr>
      <vt:lpstr>72(2)(f)</vt:lpstr>
      <vt:lpstr>72(2)(g)</vt:lpstr>
      <vt:lpstr>72(2)(h)</vt:lpstr>
      <vt:lpstr>72(2)(i)</vt:lpstr>
      <vt:lpstr>72(2)(i)1</vt:lpstr>
      <vt:lpstr>72(2)(i)2</vt:lpstr>
      <vt:lpstr>72(2)(i)3</vt:lpstr>
      <vt:lpstr>72(2)(i)4</vt:lpstr>
      <vt:lpstr>72(2)(i)5</vt:lpstr>
      <vt:lpstr>72(2)(j)</vt:lpstr>
      <vt:lpstr>72(2)(k)</vt:lpstr>
      <vt:lpstr>72(2)(l)</vt:lpstr>
      <vt:lpstr>72(2)(m)</vt:lpstr>
      <vt:lpstr>72(2)(n)</vt:lpstr>
      <vt:lpstr>Summary</vt:lpstr>
      <vt:lpstr>References</vt:lpstr>
      <vt:lpstr>Copyright and Disclaimer</vt:lpstr>
    </vt:vector>
  </TitlesOfParts>
  <Company>University of Waterloo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kharkins</dc:creator>
  <cp:lastModifiedBy>Douglas Wilhelm Harder</cp:lastModifiedBy>
  <cp:revision>33</cp:revision>
  <cp:lastPrinted>2010-03-08T19:59:32Z</cp:lastPrinted>
  <dcterms:created xsi:type="dcterms:W3CDTF">2010-03-10T14:45:39Z</dcterms:created>
  <dcterms:modified xsi:type="dcterms:W3CDTF">2010-06-16T16:45:38Z</dcterms:modified>
</cp:coreProperties>
</file>