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56" r:id="rId2"/>
    <p:sldId id="267" r:id="rId3"/>
    <p:sldId id="579" r:id="rId4"/>
    <p:sldId id="540" r:id="rId5"/>
    <p:sldId id="309" r:id="rId6"/>
    <p:sldId id="574" r:id="rId7"/>
    <p:sldId id="573" r:id="rId8"/>
    <p:sldId id="538" r:id="rId9"/>
    <p:sldId id="558" r:id="rId10"/>
    <p:sldId id="560" r:id="rId11"/>
    <p:sldId id="314" r:id="rId12"/>
    <p:sldId id="342" r:id="rId13"/>
    <p:sldId id="555" r:id="rId14"/>
    <p:sldId id="376" r:id="rId15"/>
    <p:sldId id="380" r:id="rId16"/>
    <p:sldId id="326" r:id="rId17"/>
    <p:sldId id="392" r:id="rId18"/>
    <p:sldId id="571" r:id="rId19"/>
    <p:sldId id="489" r:id="rId20"/>
    <p:sldId id="575" r:id="rId21"/>
    <p:sldId id="515" r:id="rId22"/>
    <p:sldId id="516" r:id="rId23"/>
    <p:sldId id="576" r:id="rId24"/>
    <p:sldId id="572" r:id="rId25"/>
    <p:sldId id="491" r:id="rId26"/>
    <p:sldId id="577" r:id="rId27"/>
    <p:sldId id="494" r:id="rId28"/>
    <p:sldId id="498" r:id="rId29"/>
    <p:sldId id="495" r:id="rId30"/>
    <p:sldId id="520" r:id="rId31"/>
    <p:sldId id="521" r:id="rId32"/>
    <p:sldId id="523" r:id="rId33"/>
    <p:sldId id="529" r:id="rId34"/>
    <p:sldId id="496" r:id="rId35"/>
    <p:sldId id="527" r:id="rId36"/>
    <p:sldId id="528" r:id="rId37"/>
    <p:sldId id="499" r:id="rId38"/>
    <p:sldId id="562" r:id="rId39"/>
    <p:sldId id="564" r:id="rId40"/>
    <p:sldId id="500" r:id="rId41"/>
    <p:sldId id="565" r:id="rId42"/>
    <p:sldId id="497" r:id="rId43"/>
    <p:sldId id="501" r:id="rId44"/>
    <p:sldId id="567" r:id="rId45"/>
    <p:sldId id="569" r:id="rId46"/>
    <p:sldId id="502" r:id="rId47"/>
    <p:sldId id="578" r:id="rId48"/>
    <p:sldId id="505" r:id="rId49"/>
    <p:sldId id="535" r:id="rId50"/>
    <p:sldId id="504" r:id="rId51"/>
    <p:sldId id="536" r:id="rId52"/>
    <p:sldId id="507" r:id="rId53"/>
    <p:sldId id="508" r:id="rId54"/>
    <p:sldId id="530" r:id="rId55"/>
    <p:sldId id="531" r:id="rId56"/>
    <p:sldId id="534" r:id="rId57"/>
    <p:sldId id="510" r:id="rId58"/>
    <p:sldId id="511" r:id="rId59"/>
    <p:sldId id="512" r:id="rId60"/>
    <p:sldId id="513" r:id="rId61"/>
    <p:sldId id="464" r:id="rId62"/>
    <p:sldId id="318" r:id="rId63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6FF0F"/>
    <a:srgbClr val="EAEAEA"/>
    <a:srgbClr val="400000"/>
    <a:srgbClr val="FF9900"/>
    <a:srgbClr val="A00000"/>
    <a:srgbClr val="DDDDDD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60"/>
  </p:normalViewPr>
  <p:slideViewPr>
    <p:cSldViewPr>
      <p:cViewPr varScale="1">
        <p:scale>
          <a:sx n="112" d="100"/>
          <a:sy n="112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C8A0FA-F7AE-495A-BBEE-8ACE7D0FF89E}" type="datetimeFigureOut">
              <a:rPr lang="en-US"/>
              <a:pPr>
                <a:defRPr/>
              </a:pPr>
              <a:t>2/2/2016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DE3338-5FE8-45FE-BC29-7C3CBD9286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513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52B14B-2560-4466-8331-B2E928672944}" type="slidenum">
              <a:rPr lang="en-CA" smtClean="0"/>
              <a:pPr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5E4B0E-B056-4BAB-8843-F5928C79C471}" type="slidenum">
              <a:rPr lang="en-CA" smtClean="0"/>
              <a:pPr>
                <a:defRPr/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AC172C-B04F-4E08-AB42-00AD18DA86B3}" type="slidenum">
              <a:rPr lang="en-CA" smtClean="0"/>
              <a:pPr>
                <a:defRPr/>
              </a:pPr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7DB29F-9002-4660-B536-B48F556504E5}" type="slidenum">
              <a:rPr lang="en-CA" smtClean="0"/>
              <a:pPr>
                <a:defRPr/>
              </a:pPr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974374-1800-415A-B61A-4AA61EBAD45D}" type="slidenum">
              <a:rPr lang="en-CA" smtClean="0"/>
              <a:pPr>
                <a:defRPr/>
              </a:pPr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D8E039-29E3-4041-A1B4-35F979E179C5}" type="slidenum">
              <a:rPr lang="en-CA" smtClean="0"/>
              <a:pPr>
                <a:defRPr/>
              </a:pPr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3C4486-7443-45A9-BCFF-0BB023ADE32B}" type="slidenum">
              <a:rPr lang="en-CA" smtClean="0"/>
              <a:pPr>
                <a:defRPr/>
              </a:pPr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37DA1-DBBC-47E1-81E9-685B32B0FE3E}" type="slidenum">
              <a:rPr lang="en-CA" smtClean="0"/>
              <a:pPr>
                <a:defRPr/>
              </a:pPr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E8FAEB-1854-456E-B2F9-5E4685B0D437}" type="slidenum">
              <a:rPr lang="en-CA" smtClean="0"/>
              <a:pPr>
                <a:defRPr/>
              </a:pPr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C43606-4BEA-4E9E-A870-4C8B3D1F5A1A}" type="slidenum">
              <a:rPr lang="en-CA" smtClean="0"/>
              <a:pPr>
                <a:defRPr/>
              </a:pPr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8AB316-FE43-461B-A516-594D2EC0A341}" type="slidenum">
              <a:rPr lang="en-CA" smtClean="0"/>
              <a:pPr>
                <a:defRPr/>
              </a:pPr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5A4CD-C885-4427-B04E-BE68DE3D5E62}" type="slidenum">
              <a:rPr lang="en-CA" smtClean="0"/>
              <a:pPr>
                <a:defRPr/>
              </a:pPr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8AB316-FE43-461B-A516-594D2EC0A341}" type="slidenum">
              <a:rPr lang="en-CA" smtClean="0"/>
              <a:pPr>
                <a:defRPr/>
              </a:pPr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21766F-7E11-451D-A315-1241FF149B84}" type="slidenum">
              <a:rPr lang="en-CA" smtClean="0"/>
              <a:pPr>
                <a:defRPr/>
              </a:pPr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97E6EE-DDDD-401B-B302-AC00E2DBF854}" type="slidenum">
              <a:rPr lang="en-CA" smtClean="0"/>
              <a:pPr>
                <a:defRPr/>
              </a:pPr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8AB316-FE43-461B-A516-594D2EC0A341}" type="slidenum">
              <a:rPr lang="en-CA" smtClean="0"/>
              <a:pPr>
                <a:defRPr/>
              </a:pPr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0A4769-2469-44C4-9AA6-B7BBE5FF5436}" type="slidenum">
              <a:rPr lang="en-CA" smtClean="0"/>
              <a:pPr>
                <a:defRPr/>
              </a:pPr>
              <a:t>24</a:t>
            </a:fld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6DD151-E092-49FE-BA51-6898BB36B74B}" type="slidenum">
              <a:rPr lang="en-CA" smtClean="0"/>
              <a:pPr>
                <a:defRPr/>
              </a:pPr>
              <a:t>25</a:t>
            </a:fld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B731BF-6CF2-400E-A89E-6FE1586C0978}" type="slidenum">
              <a:rPr lang="en-CA" smtClean="0"/>
              <a:pPr>
                <a:defRPr/>
              </a:pPr>
              <a:t>26</a:t>
            </a:fld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D6F12A-D622-4A2B-A8B9-97A6C494606F}" type="slidenum">
              <a:rPr lang="en-CA" smtClean="0"/>
              <a:pPr>
                <a:defRPr/>
              </a:pPr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3B7F4B-EB52-4CD9-B663-928A7F53C22A}" type="slidenum">
              <a:rPr lang="en-CA" smtClean="0"/>
              <a:pPr>
                <a:defRPr/>
              </a:pPr>
              <a:t>28</a:t>
            </a:fld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629472-7791-4621-9A8F-9FAB200DBC83}" type="slidenum">
              <a:rPr lang="en-CA" smtClean="0"/>
              <a:pPr>
                <a:defRPr/>
              </a:pPr>
              <a:t>29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C84BE8-4465-4BB0-8865-ED64E54E2BCC}" type="slidenum">
              <a:rPr lang="en-CA" smtClean="0"/>
              <a:pPr>
                <a:defRPr/>
              </a:pPr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36E106-E52B-45A0-B6E4-FF2C60D957D0}" type="slidenum">
              <a:rPr lang="en-CA" smtClean="0"/>
              <a:pPr>
                <a:defRPr/>
              </a:pPr>
              <a:t>30</a:t>
            </a:fld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DB4E36-3094-4536-8A9E-AA6AC5270561}" type="slidenum">
              <a:rPr lang="en-CA" smtClean="0"/>
              <a:pPr>
                <a:defRPr/>
              </a:pPr>
              <a:t>31</a:t>
            </a:fld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A1B42E-1FA0-48D2-9F70-CF37BFA660A4}" type="slidenum">
              <a:rPr lang="en-CA" smtClean="0"/>
              <a:pPr>
                <a:defRPr/>
              </a:pPr>
              <a:t>32</a:t>
            </a:fld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E79D77-CCBA-44FC-8F7F-8A6F0492CA82}" type="slidenum">
              <a:rPr lang="en-CA" smtClean="0"/>
              <a:pPr>
                <a:defRPr/>
              </a:pPr>
              <a:t>33</a:t>
            </a:fld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420A64-F52F-4256-B71B-E4A0E7F9F0FA}" type="slidenum">
              <a:rPr lang="en-CA" smtClean="0"/>
              <a:pPr>
                <a:defRPr/>
              </a:pPr>
              <a:t>34</a:t>
            </a:fld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C25F05-3454-4832-93E9-D8CDDC2CED16}" type="slidenum">
              <a:rPr lang="en-CA" smtClean="0"/>
              <a:pPr>
                <a:defRPr/>
              </a:pPr>
              <a:t>35</a:t>
            </a:fld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E59E68-A6A6-49AE-9304-EED8C27453C1}" type="slidenum">
              <a:rPr lang="en-CA" smtClean="0"/>
              <a:pPr>
                <a:defRPr/>
              </a:pPr>
              <a:t>36</a:t>
            </a:fld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427484-FE3C-41E5-82DE-885EB05F17D8}" type="slidenum">
              <a:rPr lang="en-CA" smtClean="0"/>
              <a:pPr>
                <a:defRPr/>
              </a:pPr>
              <a:t>37</a:t>
            </a:fld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E77732-3240-4A66-A93C-5A65934BEA02}" type="slidenum">
              <a:rPr lang="en-CA" smtClean="0"/>
              <a:pPr>
                <a:defRPr/>
              </a:pPr>
              <a:t>38</a:t>
            </a:fld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A84930-5F4E-492C-A1C2-FE42B7F1213F}" type="slidenum">
              <a:rPr lang="en-CA" smtClean="0"/>
              <a:pPr>
                <a:defRPr/>
              </a:pPr>
              <a:t>39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474F2B9-1AE8-4B5B-BF0F-200D5D0B4A2E}" type="slidenum">
              <a:rPr lang="en-CA" smtClean="0"/>
              <a:pPr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3F561B-D6D2-47FE-9915-E88D351E19AB}" type="slidenum">
              <a:rPr lang="en-CA" smtClean="0"/>
              <a:pPr>
                <a:defRPr/>
              </a:pPr>
              <a:t>40</a:t>
            </a:fld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C8F9DB-ECD3-43B1-A7E6-5500F34A3D3A}" type="slidenum">
              <a:rPr lang="en-CA" smtClean="0"/>
              <a:pPr>
                <a:defRPr/>
              </a:pPr>
              <a:t>41</a:t>
            </a:fld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330A3E-B710-4277-B802-7073BF805D3E}" type="slidenum">
              <a:rPr lang="en-CA" smtClean="0"/>
              <a:pPr>
                <a:defRPr/>
              </a:pPr>
              <a:t>42</a:t>
            </a:fld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AD1126-6139-433E-91CD-822B5F0466AA}" type="slidenum">
              <a:rPr lang="en-CA" smtClean="0"/>
              <a:pPr>
                <a:defRPr/>
              </a:pPr>
              <a:t>43</a:t>
            </a:fld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4DB896-F022-416D-981C-A43DBA45922E}" type="slidenum">
              <a:rPr lang="en-CA" smtClean="0"/>
              <a:pPr>
                <a:defRPr/>
              </a:pPr>
              <a:t>44</a:t>
            </a:fld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21EC96-2738-4067-A3EB-81CBA3DF5820}" type="slidenum">
              <a:rPr lang="en-CA" smtClean="0"/>
              <a:pPr>
                <a:defRPr/>
              </a:pPr>
              <a:t>45</a:t>
            </a:fld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3EAF98-AE84-4F74-8C4E-106073B74626}" type="slidenum">
              <a:rPr lang="en-CA" smtClean="0"/>
              <a:pPr>
                <a:defRPr/>
              </a:pPr>
              <a:t>46</a:t>
            </a:fld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3EAF98-AE84-4F74-8C4E-106073B74626}" type="slidenum">
              <a:rPr lang="en-CA" smtClean="0"/>
              <a:pPr>
                <a:defRPr/>
              </a:pPr>
              <a:t>47</a:t>
            </a:fld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006F58-00EA-46EB-A916-8D80319690F0}" type="slidenum">
              <a:rPr lang="en-CA" smtClean="0"/>
              <a:pPr>
                <a:defRPr/>
              </a:pPr>
              <a:t>48</a:t>
            </a:fld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646E38-EB69-4B9E-A54F-1768779E363E}" type="slidenum">
              <a:rPr lang="en-CA" smtClean="0"/>
              <a:pPr>
                <a:defRPr/>
              </a:pPr>
              <a:t>49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C84BE8-4465-4BB0-8865-ED64E54E2BCC}" type="slidenum">
              <a:rPr lang="en-CA" smtClean="0"/>
              <a:pPr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747413-AB1B-4CC0-9629-8E2EE464DD6D}" type="slidenum">
              <a:rPr lang="en-CA" smtClean="0"/>
              <a:pPr>
                <a:defRPr/>
              </a:pPr>
              <a:t>50</a:t>
            </a:fld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231E72-03A2-4A71-BB6A-F536CBCF0BDF}" type="slidenum">
              <a:rPr lang="en-CA" smtClean="0"/>
              <a:pPr>
                <a:defRPr/>
              </a:pPr>
              <a:t>51</a:t>
            </a:fld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0AE09D-00C0-46ED-A8EB-D4FF1B2B2922}" type="slidenum">
              <a:rPr lang="en-CA" smtClean="0"/>
              <a:pPr>
                <a:defRPr/>
              </a:pPr>
              <a:t>52</a:t>
            </a:fld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32322B-5831-4B70-861D-250CD23202A9}" type="slidenum">
              <a:rPr lang="en-CA" smtClean="0"/>
              <a:pPr>
                <a:defRPr/>
              </a:pPr>
              <a:t>53</a:t>
            </a:fld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202E2E-DFD3-4442-8265-912CA042475B}" type="slidenum">
              <a:rPr lang="en-CA" smtClean="0"/>
              <a:pPr>
                <a:defRPr/>
              </a:pPr>
              <a:t>54</a:t>
            </a:fld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987A4C-B5E9-4190-9F1B-280BC3F4ED06}" type="slidenum">
              <a:rPr lang="en-CA" smtClean="0"/>
              <a:pPr>
                <a:defRPr/>
              </a:pPr>
              <a:t>55</a:t>
            </a:fld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DC60E7-3775-47B0-9E99-5A729449E7A4}" type="slidenum">
              <a:rPr lang="en-CA" smtClean="0"/>
              <a:pPr>
                <a:defRPr/>
              </a:pPr>
              <a:t>56</a:t>
            </a:fld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194D4F-A57E-46D0-A60E-0CB0C6FB6C07}" type="slidenum">
              <a:rPr lang="en-CA" smtClean="0"/>
              <a:pPr>
                <a:defRPr/>
              </a:pPr>
              <a:t>57</a:t>
            </a:fld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990FC9-6238-4506-8ED2-AE7207F46DEE}" type="slidenum">
              <a:rPr lang="en-CA" smtClean="0"/>
              <a:pPr>
                <a:defRPr/>
              </a:pPr>
              <a:t>58</a:t>
            </a:fld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4145ECA-44F5-4337-BD6F-7B7BF756F429}" type="slidenum">
              <a:rPr lang="en-CA" smtClean="0"/>
              <a:pPr>
                <a:defRPr/>
              </a:pPr>
              <a:t>59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C84BE8-4465-4BB0-8865-ED64E54E2BCC}" type="slidenum">
              <a:rPr lang="en-CA" smtClean="0"/>
              <a:pPr>
                <a:defRPr/>
              </a:pPr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32B431-AB6C-4E06-9B0B-2733E22BD46D}" type="slidenum">
              <a:rPr lang="en-CA" smtClean="0"/>
              <a:pPr>
                <a:defRPr/>
              </a:pPr>
              <a:t>60</a:t>
            </a:fld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2EAADA-D9FE-4F20-83DC-A2E939688555}" type="slidenum">
              <a:rPr lang="en-CA" smtClean="0"/>
              <a:pPr>
                <a:defRPr/>
              </a:pPr>
              <a:t>61</a:t>
            </a:fld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AF1768-81F7-4213-88AA-898ABF1CB588}" type="slidenum">
              <a:rPr lang="en-CA" smtClean="0"/>
              <a:pPr>
                <a:defRPr/>
              </a:pPr>
              <a:t>62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C84BE8-4465-4BB0-8865-ED64E54E2BCC}" type="slidenum">
              <a:rPr lang="en-CA" smtClean="0"/>
              <a:pPr>
                <a:defRPr/>
              </a:pPr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CFF192-E6F7-42D5-9D06-50B7B6236237}" type="slidenum">
              <a:rPr lang="en-CA" smtClean="0"/>
              <a:pPr>
                <a:defRPr/>
              </a:pPr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0C821A-A4BF-49E3-9713-7281EC6761BA}" type="slidenum">
              <a:rPr lang="en-CA" smtClean="0"/>
              <a:pPr>
                <a:defRPr/>
              </a:pPr>
              <a:t>9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B4E2-4568-48A1-84CA-C730ABBDC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5161-9797-4E0B-9EE2-DD9675F87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08104" y="147969"/>
            <a:ext cx="23608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technical presentations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C01E-7555-4342-A6D6-B0354D5C7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5463" y="333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186994-7AD6-4238-B0FC-6919DBA5C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On technical presentations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Part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89513"/>
            <a:ext cx="6400800" cy="1752600"/>
          </a:xfrm>
        </p:spPr>
        <p:txBody>
          <a:bodyPr/>
          <a:lstStyle/>
          <a:p>
            <a:pPr eaLnBrk="1" hangingPunct="1"/>
            <a:r>
              <a:rPr lang="en-US" sz="1200" b="1" dirty="0" smtClean="0">
                <a:solidFill>
                  <a:schemeClr val="bg1"/>
                </a:solidFill>
              </a:rPr>
              <a:t>Douglas Wilhelm Harder</a:t>
            </a:r>
          </a:p>
          <a:p>
            <a:pPr eaLnBrk="1" hangingPunct="1"/>
            <a:r>
              <a:rPr lang="en-US" sz="1200" b="1" dirty="0" smtClean="0">
                <a:solidFill>
                  <a:schemeClr val="bg1"/>
                </a:solidFill>
              </a:rPr>
              <a:t>Department of Electrical and Computer Engineering</a:t>
            </a:r>
          </a:p>
          <a:p>
            <a:pPr eaLnBrk="1" hangingPunct="1"/>
            <a:r>
              <a:rPr lang="en-US" sz="1200" b="1" dirty="0" smtClean="0">
                <a:solidFill>
                  <a:schemeClr val="bg1"/>
                </a:solidFill>
              </a:rPr>
              <a:t>http://ece.uwaterloo.ca/~tppe000/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University of Waterloo</a:t>
            </a:r>
          </a:p>
          <a:p>
            <a:pPr eaLnBrk="1" hangingPunct="1"/>
            <a:fld id="{F3795D3A-2107-449E-8C1F-1C95480D3606}" type="datetime4">
              <a:rPr lang="en-US" sz="1200" b="1" smtClean="0">
                <a:solidFill>
                  <a:schemeClr val="bg1"/>
                </a:solidFill>
              </a:rPr>
              <a:pPr eaLnBrk="1" hangingPunct="1"/>
              <a:t>February 2, 2016</a:t>
            </a:fld>
            <a:endParaRPr lang="en-US" sz="12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1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</a:rPr>
              <a:t>Copyright © 2008-13 by Douglas Wilhelm Harder.  Some rights reserved.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27313" y="836613"/>
            <a:ext cx="593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TPM   Technical Presentation Milestone</a:t>
            </a:r>
          </a:p>
        </p:txBody>
      </p:sp>
      <p:pic>
        <p:nvPicPr>
          <p:cNvPr id="4101" name="Picture 6" descr="C:\Users\dwharder\Desktop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092825"/>
            <a:ext cx="647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The Technical Presentation Milestone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0374" y="1600200"/>
            <a:ext cx="8432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	</a:t>
            </a:r>
            <a:r>
              <a:rPr lang="en-US" sz="2000" kern="0" dirty="0" smtClean="0">
                <a:latin typeface="+mn-lt"/>
                <a:cs typeface="+mn-cs"/>
              </a:rPr>
              <a:t>2B </a:t>
            </a:r>
            <a:r>
              <a:rPr lang="en-US" sz="2000" kern="0" dirty="0">
                <a:latin typeface="+mn-lt"/>
                <a:cs typeface="+mn-cs"/>
              </a:rPr>
              <a:t>students are scheduled </a:t>
            </a:r>
            <a:r>
              <a:rPr lang="en-US" sz="2000" kern="0" dirty="0" smtClean="0">
                <a:latin typeface="+mn-lt"/>
                <a:cs typeface="+mn-cs"/>
              </a:rPr>
              <a:t>in </a:t>
            </a:r>
            <a:r>
              <a:rPr lang="en-US" sz="2000" kern="0" dirty="0">
                <a:latin typeface="+mn-lt"/>
                <a:cs typeface="+mn-cs"/>
              </a:rPr>
              <a:t>3-hour </a:t>
            </a:r>
            <a:r>
              <a:rPr lang="en-US" sz="2000" kern="0" dirty="0" smtClean="0">
                <a:latin typeface="+mn-lt"/>
                <a:cs typeface="+mn-cs"/>
              </a:rPr>
              <a:t>sessions with five other students</a:t>
            </a:r>
            <a:endParaRPr lang="en-US" sz="2000" kern="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TPM 1X000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Each 2B student will: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Bring a </a:t>
            </a:r>
            <a:r>
              <a:rPr lang="en-US" kern="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ppt</a:t>
            </a:r>
            <a:r>
              <a:rPr lang="en-US" kern="0" dirty="0" smtClean="0"/>
              <a:t> or </a:t>
            </a:r>
            <a:r>
              <a:rPr lang="en-US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pptx</a:t>
            </a:r>
            <a:r>
              <a:rPr lang="en-US" kern="0" dirty="0" smtClean="0"/>
              <a:t> 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presentation on a USB key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Bring two copies of the </a:t>
            </a:r>
            <a:r>
              <a:rPr lang="en-US" i="1" kern="0" dirty="0">
                <a:latin typeface="+mn-lt"/>
              </a:rPr>
              <a:t>TPM Evaluation Form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Be present for all presentations (2-3 hours)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Ask at least one question of another presenter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Bring your own computer if you choose a different format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Your </a:t>
            </a:r>
            <a:r>
              <a:rPr lang="en-US" kern="0" dirty="0" smtClean="0">
                <a:latin typeface="+mn-lt"/>
              </a:rPr>
              <a:t>responsibility—and bring an analogue VGA adapter…</a:t>
            </a: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03801-9B3B-474F-BD9D-9A612C60497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dwharder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636838"/>
            <a:ext cx="381317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The Technical Presentation Milestone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Information available at:</a:t>
            </a:r>
          </a:p>
          <a:p>
            <a:pPr lvl="1" algn="ctr" eaLnBrk="1" hangingPunct="1">
              <a:buFontTx/>
              <a:buNone/>
            </a:pPr>
            <a:r>
              <a:rPr lang="en-US" b="1" dirty="0" smtClean="0"/>
              <a:t>http://ece.uwaterloo.ca/~tppe000/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This site includes:</a:t>
            </a:r>
          </a:p>
          <a:p>
            <a:pPr lvl="1" eaLnBrk="1" hangingPunct="1"/>
            <a:r>
              <a:rPr lang="en-US" b="1" dirty="0" smtClean="0"/>
              <a:t>Requirements and Evaluation</a:t>
            </a:r>
          </a:p>
          <a:p>
            <a:pPr lvl="1" eaLnBrk="1" hangingPunct="1"/>
            <a:r>
              <a:rPr lang="en-US" dirty="0" smtClean="0"/>
              <a:t>Conduct</a:t>
            </a:r>
          </a:p>
          <a:p>
            <a:pPr lvl="1" eaLnBrk="1" hangingPunct="1"/>
            <a:r>
              <a:rPr lang="en-US" b="1" dirty="0" smtClean="0"/>
              <a:t>Guidelines</a:t>
            </a:r>
          </a:p>
          <a:p>
            <a:pPr lvl="1" eaLnBrk="1" hangingPunct="1"/>
            <a:r>
              <a:rPr lang="en-US" dirty="0" smtClean="0"/>
              <a:t>Example Talks</a:t>
            </a:r>
          </a:p>
          <a:p>
            <a:pPr lvl="1" eaLnBrk="1" hangingPunct="1"/>
            <a:r>
              <a:rPr lang="en-US" dirty="0" smtClean="0"/>
              <a:t>FAQ</a:t>
            </a:r>
          </a:p>
          <a:p>
            <a:pPr lvl="1" eaLnBrk="1" hangingPunct="1"/>
            <a:r>
              <a:rPr lang="en-US" b="1" dirty="0" smtClean="0"/>
              <a:t>Check List</a:t>
            </a:r>
          </a:p>
          <a:p>
            <a:pPr lvl="1" eaLnBrk="1" hangingPunct="1"/>
            <a:r>
              <a:rPr lang="en-US" dirty="0" smtClean="0"/>
              <a:t>Schedule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65688" y="3716338"/>
            <a:ext cx="1357312" cy="1500187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38129-DCC0-4C5A-B7DD-90C9B25244A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The Technical Presentation Milestone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Grading is based on four aspects:</a:t>
            </a:r>
          </a:p>
          <a:p>
            <a:pPr lvl="1" eaLnBrk="1" hangingPunct="1"/>
            <a:r>
              <a:rPr lang="en-US" dirty="0" smtClean="0"/>
              <a:t>Organization</a:t>
            </a:r>
          </a:p>
          <a:p>
            <a:pPr lvl="1" eaLnBrk="1" hangingPunct="1"/>
            <a:r>
              <a:rPr lang="en-US" dirty="0" smtClean="0"/>
              <a:t>Visual aids</a:t>
            </a:r>
          </a:p>
          <a:p>
            <a:pPr lvl="1" eaLnBrk="1" hangingPunct="1"/>
            <a:r>
              <a:rPr lang="en-US" dirty="0" smtClean="0"/>
              <a:t>Presentation skills</a:t>
            </a:r>
          </a:p>
          <a:p>
            <a:pPr lvl="1" eaLnBrk="1" hangingPunct="1"/>
            <a:r>
              <a:rPr lang="en-US" dirty="0" smtClean="0"/>
              <a:t>Questions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Each is equally weighted</a:t>
            </a:r>
          </a:p>
          <a:p>
            <a:pPr lvl="1" eaLnBrk="1" hangingPunct="1"/>
            <a:r>
              <a:rPr lang="en-US" dirty="0" smtClean="0"/>
              <a:t>A pass is 75%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F4218-2B9D-406B-82B0-A587905292F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The Technical Presentation Milestone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Statistics:</a:t>
            </a:r>
          </a:p>
          <a:p>
            <a:pPr lvl="1" eaLnBrk="1" hangingPunct="1"/>
            <a:r>
              <a:rPr lang="en-US" dirty="0" smtClean="0"/>
              <a:t>Failure rates </a:t>
            </a:r>
            <a:r>
              <a:rPr lang="en-US" dirty="0" smtClean="0"/>
              <a:t>fluctuate between 2% and 25%</a:t>
            </a:r>
          </a:p>
          <a:p>
            <a:pPr lvl="2" eaLnBrk="1" hangingPunct="1"/>
            <a:r>
              <a:rPr lang="en-US" dirty="0" smtClean="0"/>
              <a:t>Based on the attitude of the class—the evaluators don’t change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Numerous students have ignored this milestone and were surprised when they were not enrolled in 4A (previously 3B)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Question:  How do they fail?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F0CC2-17F6-4EFF-8F5B-DBC870C304C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10 </a:t>
            </a:r>
            <a:r>
              <a:rPr lang="en-US" sz="2400" dirty="0" err="1" smtClean="0"/>
              <a:t>Commendments</a:t>
            </a:r>
            <a:endParaRPr lang="en-US" sz="2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The 10 </a:t>
            </a:r>
            <a:r>
              <a:rPr lang="en-US" dirty="0" err="1" smtClean="0"/>
              <a:t>Commendments</a:t>
            </a:r>
            <a:r>
              <a:rPr lang="en-US" dirty="0" smtClean="0"/>
              <a:t> for giving badly presentations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				by David Patterson</a:t>
            </a: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dirty="0" smtClean="0"/>
              <a:t>					Computer Science Division, University of California-Berkeley 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  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be neat </a:t>
            </a:r>
          </a:p>
          <a:p>
            <a:pPr lvl="1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	Why waste research time preparing slides? Ignore spelling,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grammer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legibility. Who cares hat 50 people think? 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 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waste space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Don’t waste time changing slides.  Your audience will understand the big picture better if they see all the information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simultaneously.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III.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covet brevity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Do you want to continue the stereotype that engineers can't write? Always use complete sentences, never just key words. If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possible, use whole paragraphs and read every word. 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IV.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expose thy naked slides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You need the suspense! Expose only one point at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at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a time.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V.  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write large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Be humble: use a small font.  You can fit more information into a slide.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Importantpeople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sit in front. Who cares about the riff-raff?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VI. 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use color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Flagrant use of color indicates imprecise research. It's also unfair to emphasize some words over others. 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VII.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illustrate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Confucius says “A picture equals a thousand words.”</a:t>
            </a:r>
          </a:p>
          <a:p>
            <a:pPr lvl="2" eaLnBrk="1" hangingPunct="1">
              <a:buFontTx/>
              <a:buNone/>
            </a:pP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Dijkstra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says “Pictures are for weak minds.”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VIII.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make eye contact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You should avert eyes to show respect. Blocking screen can also add mystery.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IX.    Thou </a:t>
            </a:r>
            <a:r>
              <a:rPr lang="en-US" sz="1000" dirty="0" err="1" smtClean="0">
                <a:latin typeface="Times New Roman" pitchFamily="18" charset="0"/>
                <a:cs typeface="Times New Roman" panose="02020603050405020304" pitchFamily="18" charset="0"/>
              </a:rPr>
              <a:t>shalt</a:t>
            </a: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 not skip slides in a long talk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You prepared the slides; people came for your whole talk; so just talk faster. Skip your summary and conclusions if necessary.  If you pack </a:t>
            </a:r>
          </a:p>
          <a:p>
            <a:pPr lvl="2" eaLnBrk="1" hangingPunct="1">
              <a:buFontTx/>
              <a:buNone/>
            </a:pPr>
            <a:r>
              <a:rPr lang="en-US" sz="1000" dirty="0" smtClean="0">
                <a:latin typeface="Times New Roman" pitchFamily="18" charset="0"/>
                <a:cs typeface="Times New Roman" panose="02020603050405020304" pitchFamily="18" charset="0"/>
              </a:rPr>
              <a:t>enough information onto each slide,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16D5F-261B-4175-B7BA-847409B9978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413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The 10 </a:t>
            </a:r>
            <a:r>
              <a:rPr lang="en-US" sz="3200" dirty="0" err="1" smtClean="0">
                <a:solidFill>
                  <a:schemeClr val="tx1"/>
                </a:solidFill>
              </a:rPr>
              <a:t>Commendments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X.	THOU SHALT NOT PRACTISE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r>
              <a:rPr lang="en-US" sz="1800" dirty="0" smtClean="0"/>
              <a:t>THIS COMMENDMENT IS CRITICAL TO YOUR SUCCESS IN GIVING A BAD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36649-F8B1-45D0-B761-06C63C46DBB3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Aspects of good 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It is easy to say what not to do during a presentation</a:t>
            </a:r>
          </a:p>
          <a:p>
            <a:pPr lvl="1" eaLnBrk="1" hangingPunct="1"/>
            <a:r>
              <a:rPr lang="en-US" dirty="0" smtClean="0"/>
              <a:t>Don’t read the screen with your back facing the audience</a:t>
            </a:r>
          </a:p>
          <a:p>
            <a:pPr lvl="1" eaLnBrk="1" hangingPunct="1"/>
            <a:r>
              <a:rPr lang="en-US" dirty="0" smtClean="0"/>
              <a:t>Don’t play with your zippers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It is difficult to </a:t>
            </a:r>
            <a:r>
              <a:rPr lang="en-US" i="1" dirty="0" smtClean="0"/>
              <a:t>describe</a:t>
            </a:r>
            <a:r>
              <a:rPr lang="en-US" dirty="0" smtClean="0"/>
              <a:t> how to give a good presentation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“How much easier it is to be critical than to be correct.”</a:t>
            </a:r>
          </a:p>
          <a:p>
            <a:pPr algn="r" eaLnBrk="1" hangingPunct="1">
              <a:buFontTx/>
              <a:buNone/>
            </a:pPr>
            <a:r>
              <a:rPr lang="en-US" dirty="0" smtClean="0"/>
              <a:t>Benjamin Disraeli           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 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508500"/>
            <a:ext cx="92868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534150" y="6008688"/>
            <a:ext cx="230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>
                <a:solidFill>
                  <a:schemeClr val="bg2"/>
                </a:solidFill>
              </a:rPr>
              <a:t>http://www.spartacus.schoolnet.co.uk/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EF1D-7CBF-4BA6-8447-55EE791A63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Aspects of good 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We will look at five aspects of a presentation:</a:t>
            </a:r>
          </a:p>
          <a:p>
            <a:pPr lvl="1" eaLnBrk="1" hangingPunct="1"/>
            <a:r>
              <a:rPr lang="en-US" smtClean="0"/>
              <a:t>Interest and knowledge</a:t>
            </a:r>
          </a:p>
          <a:p>
            <a:pPr lvl="1" eaLnBrk="1" hangingPunct="1"/>
            <a:r>
              <a:rPr lang="en-US" smtClean="0"/>
              <a:t>Organization</a:t>
            </a:r>
          </a:p>
          <a:p>
            <a:pPr lvl="1" eaLnBrk="1" hangingPunct="1"/>
            <a:r>
              <a:rPr lang="en-US" smtClean="0"/>
              <a:t>Visual aids</a:t>
            </a:r>
          </a:p>
          <a:p>
            <a:pPr lvl="1" eaLnBrk="1" hangingPunct="1"/>
            <a:r>
              <a:rPr lang="en-US" smtClean="0"/>
              <a:t>Presentation skills</a:t>
            </a:r>
          </a:p>
          <a:p>
            <a:pPr lvl="1" eaLnBrk="1" hangingPunct="1"/>
            <a:r>
              <a:rPr lang="en-US" smtClean="0"/>
              <a:t>Responding to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BA544-ED3C-4EEA-A5EE-0A1CEEDAE63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Aspects of good presentations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	We will begin with the fundamentals: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3333FF"/>
                </a:solidFill>
              </a:rPr>
              <a:t>Interest and knowledge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Organization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Visual aids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Presentation skills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Responding to questions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3545-A86E-41E0-9B8E-8FFBA398A24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Interest and knowledge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Aspects of interest and knowledge:</a:t>
            </a:r>
          </a:p>
          <a:p>
            <a:pPr lvl="1" eaLnBrk="1" hangingPunct="1"/>
            <a:r>
              <a:rPr lang="en-US" dirty="0" smtClean="0"/>
              <a:t>Interest and enthusiasm</a:t>
            </a:r>
          </a:p>
          <a:p>
            <a:pPr lvl="1" eaLnBrk="1" hangingPunct="1"/>
            <a:r>
              <a:rPr lang="en-US" dirty="0" smtClean="0"/>
              <a:t>Knowledge and expertise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12326-0D65-4DA1-991F-61F19895D1E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This two-session presentation covers:</a:t>
            </a:r>
          </a:p>
          <a:p>
            <a:pPr lvl="1" eaLnBrk="1" hangingPunct="1"/>
            <a:r>
              <a:rPr lang="en-US" dirty="0" smtClean="0"/>
              <a:t>Background</a:t>
            </a:r>
          </a:p>
          <a:p>
            <a:pPr lvl="1" eaLnBrk="1" hangingPunct="1"/>
            <a:r>
              <a:rPr lang="en-US" dirty="0" smtClean="0"/>
              <a:t>The milestone</a:t>
            </a:r>
          </a:p>
          <a:p>
            <a:pPr lvl="1" eaLnBrk="1" hangingPunct="1"/>
            <a:r>
              <a:rPr lang="en-US" dirty="0" smtClean="0"/>
              <a:t>Bad presentations</a:t>
            </a:r>
          </a:p>
          <a:p>
            <a:pPr lvl="1" eaLnBrk="1" hangingPunct="1"/>
            <a:r>
              <a:rPr lang="en-US" dirty="0" smtClean="0"/>
              <a:t>Aspects of a good presentation:</a:t>
            </a:r>
          </a:p>
          <a:p>
            <a:pPr lvl="2" eaLnBrk="1" hangingPunct="1"/>
            <a:r>
              <a:rPr lang="en-US" dirty="0" smtClean="0"/>
              <a:t>Interest and knowledge</a:t>
            </a:r>
          </a:p>
          <a:p>
            <a:pPr lvl="2" eaLnBrk="1" hangingPunct="1"/>
            <a:r>
              <a:rPr lang="en-US" dirty="0" smtClean="0"/>
              <a:t>Organization</a:t>
            </a:r>
          </a:p>
          <a:p>
            <a:pPr lvl="2" eaLnBrk="1" hangingPunct="1"/>
            <a:r>
              <a:rPr lang="en-US" dirty="0" smtClean="0"/>
              <a:t>Visual aids</a:t>
            </a:r>
          </a:p>
          <a:p>
            <a:pPr lvl="2" eaLnBrk="1" hangingPunct="1"/>
            <a:r>
              <a:rPr lang="en-US" dirty="0" smtClean="0"/>
              <a:t>Presentation skills</a:t>
            </a:r>
          </a:p>
          <a:p>
            <a:pPr lvl="2" eaLnBrk="1" hangingPunct="1"/>
            <a:r>
              <a:rPr lang="en-US" dirty="0" smtClean="0"/>
              <a:t>Responding to questions</a:t>
            </a:r>
          </a:p>
          <a:p>
            <a:pPr lvl="1" eaLnBrk="1" hangingPunct="1"/>
            <a:r>
              <a:rPr lang="en-US" dirty="0" smtClean="0"/>
              <a:t>Consequences of failures</a:t>
            </a: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51FC6-048D-436F-9F08-2120EA16FC8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Interest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“Nothing great has been accomplished without passion.”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					Georg Hegel</a:t>
            </a:r>
            <a:endParaRPr lang="en-US" sz="1400" dirty="0" smtClean="0"/>
          </a:p>
          <a:p>
            <a:pPr lvl="1" eaLnBrk="1" hangingPunct="1">
              <a:buFontTx/>
              <a:buNone/>
            </a:pPr>
            <a:r>
              <a:rPr lang="en-US" sz="1400" dirty="0" smtClean="0"/>
              <a:t>						  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-century philosopher</a:t>
            </a:r>
          </a:p>
          <a:p>
            <a:pPr eaLnBrk="1" hangingPunct="1"/>
            <a:endParaRPr lang="en-US" sz="14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You must be interested in your topic</a:t>
            </a:r>
          </a:p>
          <a:p>
            <a:pPr lvl="1" eaLnBrk="1" hangingPunct="1"/>
            <a:r>
              <a:rPr lang="en-US" dirty="0" smtClean="0"/>
              <a:t>Enthusiasm is contagious</a:t>
            </a:r>
          </a:p>
          <a:p>
            <a:pPr lvl="1" eaLnBrk="1" hangingPunct="1"/>
            <a:r>
              <a:rPr lang="en-US" dirty="0" smtClean="0"/>
              <a:t>So is boredom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12326-0D65-4DA1-991F-61F19895D1E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652963"/>
            <a:ext cx="20891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813" y="6092825"/>
            <a:ext cx="13938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n-C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Shankbone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398963"/>
            <a:ext cx="2381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7900" y="6237288"/>
            <a:ext cx="33401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by Adam Jones adamjones.freeservers.com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9" y="634484"/>
            <a:ext cx="3125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Interest and knowledge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Knowledge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Technical presentations require knowledge and expertise</a:t>
            </a:r>
          </a:p>
          <a:p>
            <a:pPr lvl="1" eaLnBrk="1" hangingPunct="1"/>
            <a:r>
              <a:rPr lang="en-US" smtClean="0"/>
              <a:t>Speaker must not present to the limit of their knowledge</a:t>
            </a:r>
          </a:p>
          <a:p>
            <a:pPr lvl="1" eaLnBrk="1" hangingPunct="1"/>
            <a:r>
              <a:rPr lang="en-US" smtClean="0"/>
              <a:t>Requirements:</a:t>
            </a:r>
          </a:p>
          <a:p>
            <a:pPr lvl="2" eaLnBrk="1" hangingPunct="1"/>
            <a:r>
              <a:rPr lang="en-US" smtClean="0"/>
              <a:t>A general understanding of the </a:t>
            </a:r>
            <a:r>
              <a:rPr lang="en-US" i="1" smtClean="0"/>
              <a:t>broader scope</a:t>
            </a:r>
            <a:endParaRPr lang="en-US" smtClean="0"/>
          </a:p>
          <a:p>
            <a:pPr lvl="2" eaLnBrk="1" hangingPunct="1"/>
            <a:r>
              <a:rPr lang="en-US" smtClean="0"/>
              <a:t>A solid understanding of the topic</a:t>
            </a:r>
          </a:p>
          <a:p>
            <a:pPr lvl="2" eaLnBrk="1" hangingPunct="1"/>
            <a:r>
              <a:rPr lang="en-US" smtClean="0"/>
              <a:t>A general understanding of relevant specific details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E633B-08AF-46D1-98E1-201176F7A50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3125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Interest and knowledge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9" name="Picture 5" descr="C:\Users\dwharder\Desktop\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5300663"/>
            <a:ext cx="50307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07" name="Picture 3" descr="C:\Users\dwharder\Desktop\x -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5300663"/>
            <a:ext cx="4000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08" name="Picture 4" descr="C:\Users\dwharder\Desktop\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2781300"/>
            <a:ext cx="574833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Knowledge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Example: Wireless Local Area Networks standards</a:t>
            </a:r>
          </a:p>
          <a:p>
            <a:pPr lvl="1" eaLnBrk="1" hangingPunct="1"/>
            <a:r>
              <a:rPr lang="en-US" smtClean="0"/>
              <a:t>Must have a general knowledge of wireless and modulation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Must have an in-depth knowledge of IEEE 802.11a, b, and g</a:t>
            </a:r>
          </a:p>
          <a:p>
            <a:pPr lvl="1" eaLnBrk="1" hangingPunct="1"/>
            <a:r>
              <a:rPr lang="en-US" smtClean="0"/>
              <a:t>Must have a general understanding of modulation techniques</a:t>
            </a:r>
          </a:p>
          <a:p>
            <a:pPr lvl="2" eaLnBrk="1" hangingPunct="1"/>
            <a:r>
              <a:rPr lang="en-US" i="1" smtClean="0"/>
              <a:t>E</a:t>
            </a:r>
            <a:r>
              <a:rPr lang="en-US" smtClean="0"/>
              <a:t>.</a:t>
            </a:r>
            <a:r>
              <a:rPr lang="en-US" i="1" smtClean="0"/>
              <a:t>g</a:t>
            </a:r>
            <a:r>
              <a:rPr lang="en-US" smtClean="0"/>
              <a:t>.,	Direct-sequence spread spectrum</a:t>
            </a:r>
          </a:p>
          <a:p>
            <a:pPr lvl="2" eaLnBrk="1" hangingPunct="1">
              <a:buFontTx/>
              <a:buNone/>
            </a:pPr>
            <a:r>
              <a:rPr lang="en-US" smtClean="0"/>
              <a:t>		Orthogonal frequency-division multiplexing</a:t>
            </a:r>
          </a:p>
          <a:p>
            <a:pPr lvl="2" eaLnBrk="1" hangingPunct="1">
              <a:buFontTx/>
              <a:buNone/>
            </a:pP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931AD-CF27-4AC9-98E3-10434B6B337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39" y="634484"/>
            <a:ext cx="3125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Interest and knowledge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Interest and knowledge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Interest and knowledge are the foundation</a:t>
            </a:r>
          </a:p>
          <a:p>
            <a:pPr lvl="1" eaLnBrk="1" hangingPunct="1"/>
            <a:r>
              <a:rPr lang="en-US" dirty="0" smtClean="0"/>
              <a:t>The topic interests you</a:t>
            </a:r>
          </a:p>
          <a:p>
            <a:pPr lvl="1" eaLnBrk="1" hangingPunct="1"/>
            <a:r>
              <a:rPr lang="en-US" dirty="0" smtClean="0"/>
              <a:t>Take time to investigate</a:t>
            </a:r>
            <a:r>
              <a:rPr lang="en-US" dirty="0"/>
              <a:t> </a:t>
            </a:r>
            <a:r>
              <a:rPr lang="en-US" dirty="0" smtClean="0"/>
              <a:t>and research the topic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Next, we will organize the talk…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12326-0D65-4DA1-991F-61F19895D1EB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Aspects of good presentations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	Our second topic:</a:t>
            </a:r>
          </a:p>
          <a:p>
            <a:pPr lvl="1" eaLnBrk="1" hangingPunct="1">
              <a:defRPr/>
            </a:pPr>
            <a:r>
              <a:rPr lang="en-US" dirty="0" smtClean="0"/>
              <a:t>Interest and knowledge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3333FF"/>
                </a:solidFill>
              </a:rPr>
              <a:t>Organization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Visual aids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Presentation skills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Responding to questions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2C59B-F873-45C6-BCD8-3375641019C1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Organization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You must now </a:t>
            </a:r>
            <a:r>
              <a:rPr lang="en-US" b="1" dirty="0" smtClean="0"/>
              <a:t>organize</a:t>
            </a:r>
            <a:r>
              <a:rPr lang="en-US" dirty="0" smtClean="0"/>
              <a:t> your thoughts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Five aspects of organization:</a:t>
            </a:r>
          </a:p>
          <a:p>
            <a:pPr lvl="1" eaLnBrk="1" hangingPunct="1"/>
            <a:r>
              <a:rPr lang="en-CA" dirty="0" smtClean="0"/>
              <a:t>Situation</a:t>
            </a:r>
          </a:p>
          <a:p>
            <a:pPr lvl="1" eaLnBrk="1" hangingPunct="1"/>
            <a:r>
              <a:rPr lang="en-CA" dirty="0" smtClean="0"/>
              <a:t>Objective</a:t>
            </a:r>
          </a:p>
          <a:p>
            <a:pPr lvl="1" eaLnBrk="1" hangingPunct="1"/>
            <a:r>
              <a:rPr lang="en-CA" dirty="0" smtClean="0"/>
              <a:t>Structure</a:t>
            </a:r>
          </a:p>
          <a:p>
            <a:pPr lvl="1" eaLnBrk="1" hangingPunct="1"/>
            <a:r>
              <a:rPr lang="en-CA" dirty="0" smtClean="0"/>
              <a:t>Scalability and flow</a:t>
            </a:r>
          </a:p>
          <a:p>
            <a:pPr lvl="1" eaLnBrk="1" hangingPunct="1"/>
            <a:r>
              <a:rPr lang="en-CA" dirty="0" smtClean="0"/>
              <a:t>Timing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8A0BA-677A-4FA9-AF8B-7EDE780CE27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39724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Situation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What is your situation?</a:t>
            </a:r>
          </a:p>
          <a:p>
            <a:pPr lvl="1" eaLnBrk="1" hangingPunct="1"/>
            <a:r>
              <a:rPr lang="en-CA" dirty="0" smtClean="0"/>
              <a:t>What is the motivation?</a:t>
            </a:r>
          </a:p>
          <a:p>
            <a:pPr lvl="1" eaLnBrk="1" hangingPunct="1"/>
            <a:r>
              <a:rPr lang="en-CA" dirty="0" smtClean="0"/>
              <a:t>Who is the audience?</a:t>
            </a:r>
          </a:p>
          <a:p>
            <a:pPr lvl="2" eaLnBrk="1" hangingPunct="1"/>
            <a:r>
              <a:rPr lang="en-CA" dirty="0" smtClean="0"/>
              <a:t>What is their technical level?</a:t>
            </a:r>
          </a:p>
          <a:p>
            <a:pPr lvl="2" eaLnBrk="1" hangingPunct="1"/>
            <a:r>
              <a:rPr lang="en-CA" dirty="0" smtClean="0"/>
              <a:t>What are their expectations?</a:t>
            </a:r>
          </a:p>
          <a:p>
            <a:pPr lvl="2" eaLnBrk="1" hangingPunct="1"/>
            <a:r>
              <a:rPr lang="en-CA" dirty="0" smtClean="0"/>
              <a:t>What are your expectations of them?</a:t>
            </a:r>
          </a:p>
          <a:p>
            <a:pPr lvl="1" eaLnBrk="1" hangingPunct="1"/>
            <a:r>
              <a:rPr lang="en-CA" dirty="0" smtClean="0"/>
              <a:t>How much time do you have?</a:t>
            </a:r>
          </a:p>
          <a:p>
            <a:pPr lvl="1" eaLnBrk="1" hangingPunct="1"/>
            <a:r>
              <a:rPr lang="en-CA" dirty="0" smtClean="0"/>
              <a:t>Any preconceived notions or misinformation?</a:t>
            </a:r>
          </a:p>
          <a:p>
            <a:pPr lvl="1" eaLnBrk="1" hangingPunct="1"/>
            <a:r>
              <a:rPr lang="en-CA" dirty="0" smtClean="0"/>
              <a:t>What time of the day will it be?</a:t>
            </a:r>
          </a:p>
          <a:p>
            <a:pPr lvl="1" eaLnBrk="1" hangingPunct="1">
              <a:buFontTx/>
              <a:buNone/>
            </a:pPr>
            <a:r>
              <a:rPr lang="en-CA" dirty="0" smtClean="0"/>
              <a:t>				</a:t>
            </a:r>
            <a:r>
              <a:rPr lang="en-CA" b="1" dirty="0" smtClean="0"/>
              <a:t>Should I bring coffee?</a:t>
            </a:r>
          </a:p>
        </p:txBody>
      </p:sp>
      <p:pic>
        <p:nvPicPr>
          <p:cNvPr id="26628" name="Picture 4" descr="C:\Users\dwharder\Desktop\wh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513" y="3573463"/>
            <a:ext cx="27765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888" y="6505575"/>
            <a:ext cx="7315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Pedro Cardoso, “Stop Death By PowerPoint - Make Your Presentations "suck" Less”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10A40-39FC-47DB-B249-B1D5759EAFD4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39" y="634484"/>
            <a:ext cx="2584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Objective statement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You should summarize the objective in one sentence:</a:t>
            </a:r>
          </a:p>
          <a:p>
            <a:pPr marL="742950" lvl="2" indent="-342900" eaLnBrk="1" hangingPunct="1">
              <a:buNone/>
            </a:pPr>
            <a:r>
              <a:rPr lang="en-CA" dirty="0" smtClean="0"/>
              <a:t>	</a:t>
            </a:r>
            <a:r>
              <a:rPr lang="en-CA" sz="1800" dirty="0" smtClean="0"/>
              <a:t>“To </a:t>
            </a:r>
            <a:r>
              <a:rPr lang="en-CA" sz="1800" dirty="0"/>
              <a:t>introduce technical presentations and the </a:t>
            </a:r>
            <a:r>
              <a:rPr lang="en-CA" sz="1800" dirty="0" smtClean="0"/>
              <a:t>milestone; </a:t>
            </a:r>
            <a:r>
              <a:rPr lang="en-CA" sz="1800" dirty="0"/>
              <a:t>and </a:t>
            </a:r>
            <a:r>
              <a:rPr lang="en-CA" sz="1800" dirty="0" smtClean="0"/>
              <a:t>to</a:t>
            </a:r>
            <a:br>
              <a:rPr lang="en-CA" sz="1800" dirty="0" smtClean="0"/>
            </a:br>
            <a:r>
              <a:rPr lang="en-CA" sz="1800" dirty="0" smtClean="0"/>
              <a:t>  give </a:t>
            </a:r>
            <a:r>
              <a:rPr lang="en-CA" sz="1800" dirty="0"/>
              <a:t>an overview of guidelines for a good technical </a:t>
            </a:r>
            <a:r>
              <a:rPr lang="en-CA" sz="1800" dirty="0" smtClean="0"/>
              <a:t>presentation.”</a:t>
            </a:r>
            <a:endParaRPr lang="en-CA" sz="1800" dirty="0"/>
          </a:p>
          <a:p>
            <a:pPr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This helps focus your talk:</a:t>
            </a:r>
          </a:p>
          <a:p>
            <a:pPr lvl="1" eaLnBrk="1" hangingPunct="1"/>
            <a:r>
              <a:rPr lang="en-CA" dirty="0" smtClean="0"/>
              <a:t>For any slide</a:t>
            </a:r>
            <a:r>
              <a:rPr lang="en-CA" dirty="0"/>
              <a:t>, </a:t>
            </a:r>
            <a:r>
              <a:rPr lang="en-CA" dirty="0" smtClean="0"/>
              <a:t>image</a:t>
            </a:r>
            <a:r>
              <a:rPr lang="en-CA" dirty="0"/>
              <a:t>, </a:t>
            </a:r>
            <a:r>
              <a:rPr lang="en-CA" dirty="0" smtClean="0"/>
              <a:t>bullet point: “Does it help me reach my objective?”</a:t>
            </a:r>
          </a:p>
          <a:p>
            <a:pPr lvl="1" eaLnBrk="1" hangingPunct="1"/>
            <a:r>
              <a:rPr lang="en-CA" dirty="0" smtClean="0"/>
              <a:t>If “no”, then save that gem for it for later	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283" y="4149080"/>
            <a:ext cx="23971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48870" y="6165205"/>
            <a:ext cx="23606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http://www.anniversaryrings.net/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1242-0615-4756-A9B7-424A07DF75B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39" y="634484"/>
            <a:ext cx="2584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We have our objective; we must now structure the talk:</a:t>
            </a:r>
          </a:p>
          <a:p>
            <a:pPr lvl="1" eaLnBrk="1" hangingPunct="1"/>
            <a:r>
              <a:rPr lang="en-CA" dirty="0" smtClean="0"/>
              <a:t>The speaker has </a:t>
            </a:r>
            <a:r>
              <a:rPr lang="en-CA" b="1" dirty="0" smtClean="0"/>
              <a:t>one</a:t>
            </a:r>
            <a:r>
              <a:rPr lang="en-CA" dirty="0" smtClean="0"/>
              <a:t> </a:t>
            </a:r>
            <a:r>
              <a:rPr lang="en-CA" b="1" dirty="0" smtClean="0"/>
              <a:t>opportunity</a:t>
            </a:r>
            <a:r>
              <a:rPr lang="en-CA" dirty="0" smtClean="0"/>
              <a:t> to present</a:t>
            </a:r>
          </a:p>
          <a:p>
            <a:pPr lvl="1" eaLnBrk="1" hangingPunct="1"/>
            <a:r>
              <a:rPr lang="en-CA" dirty="0" smtClean="0"/>
              <a:t>The audience has </a:t>
            </a:r>
            <a:r>
              <a:rPr lang="en-CA" b="1" dirty="0" smtClean="0"/>
              <a:t>one</a:t>
            </a:r>
            <a:r>
              <a:rPr lang="en-CA" dirty="0" smtClean="0"/>
              <a:t> </a:t>
            </a:r>
            <a:r>
              <a:rPr lang="en-CA" b="1" dirty="0" smtClean="0"/>
              <a:t>opportunity</a:t>
            </a:r>
            <a:r>
              <a:rPr lang="en-CA" dirty="0" smtClean="0"/>
              <a:t> to observe</a:t>
            </a:r>
          </a:p>
          <a:p>
            <a:pPr lvl="1" eaLnBrk="1" hangingPunct="1"/>
            <a:r>
              <a:rPr lang="en-CA" dirty="0" smtClean="0"/>
              <a:t>There is </a:t>
            </a:r>
            <a:r>
              <a:rPr lang="en-CA" b="1" dirty="0" smtClean="0"/>
              <a:t>no opportunity </a:t>
            </a:r>
            <a:r>
              <a:rPr lang="en-CA" dirty="0" smtClean="0"/>
              <a:t>for reviewing relevant background</a:t>
            </a:r>
          </a:p>
          <a:p>
            <a:pPr lvl="1" eaLnBrk="1" hangingPunct="1"/>
            <a:endParaRPr lang="en-CA" dirty="0"/>
          </a:p>
          <a:p>
            <a:pPr marL="400050" lvl="1" indent="0" eaLnBrk="1" hangingPunct="1">
              <a:buNone/>
            </a:pPr>
            <a:r>
              <a:rPr lang="en-CA" dirty="0" smtClean="0"/>
              <a:t>“Tell them what you’ll tell them, tell them, and tell them what you told them”</a:t>
            </a:r>
          </a:p>
          <a:p>
            <a:pPr marL="400050" lvl="1" indent="0" eaLnBrk="1" hangingPunct="1">
              <a:buNone/>
            </a:pPr>
            <a:endParaRPr lang="en-CA" dirty="0"/>
          </a:p>
          <a:p>
            <a:pPr marL="355600" indent="-355600" eaLnBrk="1" hangingPunct="1">
              <a:buNone/>
            </a:pPr>
            <a:r>
              <a:rPr lang="en-CA" dirty="0" smtClean="0"/>
              <a:t>	We will consider:</a:t>
            </a:r>
          </a:p>
          <a:p>
            <a:pPr lvl="1" eaLnBrk="1" hangingPunct="1"/>
            <a:r>
              <a:rPr lang="en-CA" dirty="0" smtClean="0"/>
              <a:t>Framing your talk</a:t>
            </a:r>
          </a:p>
          <a:p>
            <a:pPr lvl="1" eaLnBrk="1" hangingPunct="1"/>
            <a:r>
              <a:rPr lang="en-CA" dirty="0" smtClean="0"/>
              <a:t>The components of the talk</a:t>
            </a:r>
          </a:p>
          <a:p>
            <a:pPr eaLnBrk="1" hangingPunct="1"/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A16AB-4BE0-4618-9F8E-5EA277FB262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584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Framing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presentation must be appropriately framed</a:t>
            </a:r>
          </a:p>
          <a:p>
            <a:pPr lvl="1" eaLnBrk="1" hangingPunct="1"/>
            <a:r>
              <a:rPr lang="en-US" dirty="0" smtClean="0"/>
              <a:t>This requires an introduction and conclusion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CA" dirty="0" smtClean="0"/>
              <a:t>The talk must start with a point of reference:</a:t>
            </a:r>
          </a:p>
          <a:p>
            <a:pPr lvl="1" eaLnBrk="1" hangingPunct="1"/>
            <a:r>
              <a:rPr lang="en-CA" dirty="0" smtClean="0"/>
              <a:t>Introduction to the topic and speaker</a:t>
            </a:r>
          </a:p>
          <a:p>
            <a:pPr lvl="1" eaLnBrk="1" hangingPunct="1"/>
            <a:r>
              <a:rPr lang="en-CA" dirty="0" smtClean="0"/>
              <a:t>An brief overview</a:t>
            </a:r>
          </a:p>
          <a:p>
            <a:pPr lvl="1" eaLnBrk="1" hangingPunct="1"/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The talk must finish with a reinforcement:</a:t>
            </a:r>
          </a:p>
          <a:p>
            <a:pPr lvl="1" eaLnBrk="1" hangingPunct="1"/>
            <a:r>
              <a:rPr lang="en-CA" dirty="0" smtClean="0"/>
              <a:t>A summary and conclusions</a:t>
            </a:r>
          </a:p>
          <a:p>
            <a:pPr eaLnBrk="1" hangingPunct="1">
              <a:buFontTx/>
              <a:buNone/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9D6D0-364E-48AB-B82C-0ED30E9013F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Why do you care?</a:t>
            </a:r>
          </a:p>
          <a:p>
            <a:pPr lvl="1" eaLnBrk="1" hangingPunct="1"/>
            <a:r>
              <a:rPr lang="en-US" dirty="0" smtClean="0"/>
              <a:t>Engineers, in general, work together</a:t>
            </a:r>
          </a:p>
          <a:p>
            <a:pPr lvl="1" eaLnBrk="1" hangingPunct="1"/>
            <a:r>
              <a:rPr lang="en-US" dirty="0" smtClean="0"/>
              <a:t>However, on any project, the individual presenting is always</a:t>
            </a:r>
            <a:br>
              <a:rPr lang="en-US" dirty="0" smtClean="0"/>
            </a:br>
            <a:r>
              <a:rPr lang="en-US" dirty="0" smtClean="0"/>
              <a:t>perceived as having given the greatest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ADCB-51C0-4A02-A3D2-22756106E7F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http://prsareno.org/wp-content/uploads/2013/08/professional-group-of-five-for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77" y="3341596"/>
            <a:ext cx="3521406" cy="26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81001"/>
            <a:ext cx="4295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 Leadership International  http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://www.selfleadership.com/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7969" y="6577158"/>
            <a:ext cx="4369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Relations Society of America  http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://http://prsareno.org</a:t>
            </a:r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 descr="Presenter.png (562×85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82374"/>
            <a:ext cx="1784003" cy="27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18507 -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Framing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This framework is supported by three slides:</a:t>
            </a:r>
          </a:p>
          <a:p>
            <a:pPr lvl="1" eaLnBrk="1" hangingPunct="1"/>
            <a:r>
              <a:rPr lang="en-CA" dirty="0" smtClean="0"/>
              <a:t>A title slide</a:t>
            </a:r>
          </a:p>
          <a:p>
            <a:pPr lvl="1" eaLnBrk="1" hangingPunct="1"/>
            <a:r>
              <a:rPr lang="en-CA" dirty="0" smtClean="0"/>
              <a:t>An outline</a:t>
            </a:r>
          </a:p>
          <a:p>
            <a:pPr lvl="1" eaLnBrk="1" hangingPunct="1"/>
            <a:r>
              <a:rPr lang="en-CA" dirty="0" smtClean="0"/>
              <a:t>A summary and conclusions</a:t>
            </a:r>
          </a:p>
          <a:p>
            <a:pPr lvl="1" eaLnBrk="1" hangingPunct="1"/>
            <a:endParaRPr lang="en-CA" dirty="0"/>
          </a:p>
          <a:p>
            <a:pPr lvl="1" eaLnBrk="1" hangingPunct="1"/>
            <a:endParaRPr lang="en-CA" dirty="0" smtClean="0"/>
          </a:p>
          <a:p>
            <a:pPr lvl="1" eaLnBrk="1" hangingPunct="1"/>
            <a:endParaRPr lang="en-CA" dirty="0"/>
          </a:p>
          <a:p>
            <a:pPr lvl="1" eaLnBrk="1" hangingPunct="1"/>
            <a:endParaRPr lang="en-CA" dirty="0" smtClean="0"/>
          </a:p>
          <a:p>
            <a:pPr lvl="1" eaLnBrk="1" hangingPunct="1"/>
            <a:endParaRPr lang="en-CA" dirty="0"/>
          </a:p>
          <a:p>
            <a:pPr lvl="1" eaLnBrk="1" hangingPunct="1"/>
            <a:endParaRPr lang="en-CA" dirty="0" smtClean="0"/>
          </a:p>
          <a:p>
            <a:pPr marL="457200" lvl="1" indent="0" eaLnBrk="1" hangingPunct="1">
              <a:buNone/>
            </a:pPr>
            <a:endParaRPr lang="en-CA" dirty="0" smtClean="0"/>
          </a:p>
          <a:p>
            <a:pPr lvl="1"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All three are </a:t>
            </a:r>
            <a:r>
              <a:rPr lang="en-CA" b="1" dirty="0" smtClean="0"/>
              <a:t>required</a:t>
            </a:r>
            <a:r>
              <a:rPr lang="en-CA" dirty="0" smtClean="0"/>
              <a:t> in any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F840C-279A-443E-AF9E-179E17E6AA82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  <p:pic>
        <p:nvPicPr>
          <p:cNvPr id="7" name="Picture 10" descr="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68396"/>
            <a:ext cx="10366128" cy="18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9036496" y="2636912"/>
            <a:ext cx="1728192" cy="3312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961755" y="2636912"/>
            <a:ext cx="1728192" cy="2952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Framing</a:t>
            </a:r>
            <a:endParaRPr lang="en-US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</a:t>
            </a:r>
            <a:r>
              <a:rPr lang="en-US" i="1" dirty="0" smtClean="0"/>
              <a:t>Title Slide </a:t>
            </a:r>
            <a:r>
              <a:rPr lang="en-US" dirty="0" smtClean="0"/>
              <a:t>contains:</a:t>
            </a:r>
          </a:p>
          <a:p>
            <a:pPr lvl="1" eaLnBrk="1" hangingPunct="1"/>
            <a:r>
              <a:rPr lang="en-US" dirty="0" smtClean="0"/>
              <a:t>A descriptive title</a:t>
            </a:r>
          </a:p>
          <a:p>
            <a:pPr lvl="1" eaLnBrk="1" hangingPunct="1"/>
            <a:r>
              <a:rPr lang="en-US" dirty="0" smtClean="0"/>
              <a:t>The speaker’s name and affiliation</a:t>
            </a:r>
          </a:p>
          <a:p>
            <a:pPr lvl="1" eaLnBrk="1" hangingPunct="1"/>
            <a:r>
              <a:rPr lang="en-US" dirty="0" smtClean="0"/>
              <a:t>Today’s date</a:t>
            </a:r>
          </a:p>
          <a:p>
            <a:pPr marL="914400" lvl="2" indent="0"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At </a:t>
            </a:r>
            <a:r>
              <a:rPr lang="en-US" dirty="0"/>
              <a:t>this point:</a:t>
            </a:r>
          </a:p>
          <a:p>
            <a:pPr lvl="1" eaLnBrk="1" hangingPunct="1"/>
            <a:r>
              <a:rPr lang="en-US" dirty="0"/>
              <a:t>Introduce </a:t>
            </a:r>
            <a:r>
              <a:rPr lang="en-US" dirty="0" smtClean="0"/>
              <a:t>yourself and your</a:t>
            </a:r>
            <a:br>
              <a:rPr lang="en-US" dirty="0" smtClean="0"/>
            </a:br>
            <a:r>
              <a:rPr lang="en-US" dirty="0" smtClean="0"/>
              <a:t>affiliation and collaborators</a:t>
            </a:r>
            <a:endParaRPr lang="en-US" dirty="0"/>
          </a:p>
          <a:p>
            <a:pPr lvl="1" eaLnBrk="1" hangingPunct="1"/>
            <a:r>
              <a:rPr lang="en-US" dirty="0"/>
              <a:t>Give a one- or </a:t>
            </a:r>
            <a:r>
              <a:rPr lang="en-US" dirty="0" smtClean="0"/>
              <a:t>two-sentence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35844" name="Picture 6" descr="T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852738"/>
            <a:ext cx="45053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65380-F53C-493A-B096-C5C9CF6D805B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Framing</a:t>
            </a:r>
            <a:endParaRPr lang="en-US" dirty="0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second slide is the outline</a:t>
            </a:r>
            <a:endParaRPr lang="en-US" i="1" dirty="0" smtClean="0"/>
          </a:p>
          <a:p>
            <a:pPr lvl="1" eaLnBrk="1" hangingPunct="1"/>
            <a:r>
              <a:rPr lang="en-US" dirty="0" smtClean="0"/>
              <a:t>It is the framework for the talk</a:t>
            </a:r>
          </a:p>
          <a:p>
            <a:pPr lvl="2" eaLnBrk="1" hangingPunct="1"/>
            <a:r>
              <a:rPr lang="en-US" dirty="0" smtClean="0"/>
              <a:t>Anticipation</a:t>
            </a:r>
            <a:endParaRPr lang="en-US" dirty="0"/>
          </a:p>
          <a:p>
            <a:pPr lvl="2" eaLnBrk="1" hangingPunct="1"/>
            <a:r>
              <a:rPr lang="en-US" dirty="0" smtClean="0"/>
              <a:t>Familiarity</a:t>
            </a:r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	The second-last </a:t>
            </a:r>
            <a:r>
              <a:rPr lang="en-US" dirty="0"/>
              <a:t>slide </a:t>
            </a:r>
            <a:r>
              <a:rPr lang="en-US" dirty="0" smtClean="0"/>
              <a:t>summarizes your thoughts</a:t>
            </a:r>
            <a:endParaRPr lang="en-US" dirty="0"/>
          </a:p>
          <a:p>
            <a:pPr lvl="1" eaLnBrk="1" hangingPunct="1"/>
            <a:r>
              <a:rPr lang="en-US" dirty="0" smtClean="0"/>
              <a:t>Numerous </a:t>
            </a:r>
            <a:r>
              <a:rPr lang="en-US" dirty="0"/>
              <a:t>ideas have been </a:t>
            </a:r>
            <a:r>
              <a:rPr lang="en-US" dirty="0" smtClean="0"/>
              <a:t>presented</a:t>
            </a:r>
          </a:p>
          <a:p>
            <a:pPr lvl="2" eaLnBrk="1" hangingPunct="1"/>
            <a:r>
              <a:rPr lang="en-US" dirty="0" smtClean="0"/>
              <a:t>Emphasize the most significant</a:t>
            </a:r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	You </a:t>
            </a:r>
            <a:r>
              <a:rPr lang="en-US" dirty="0"/>
              <a:t>may have one final slide with:</a:t>
            </a:r>
          </a:p>
          <a:p>
            <a:pPr lvl="1" eaLnBrk="1" hangingPunct="1"/>
            <a:r>
              <a:rPr lang="en-US" dirty="0" smtClean="0"/>
              <a:t>“Questions?” or “Any questions?”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dirty="0"/>
              <a:t>memorable and relevant quote or </a:t>
            </a:r>
            <a:r>
              <a:rPr lang="en-US" dirty="0" smtClean="0"/>
              <a:t>image</a:t>
            </a:r>
          </a:p>
          <a:p>
            <a:pPr lvl="1" eaLnBrk="1" hangingPunct="1"/>
            <a:r>
              <a:rPr lang="en-US" dirty="0"/>
              <a:t>Your </a:t>
            </a: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E08CE-95E8-423A-BE75-AE180B29250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Components</a:t>
            </a:r>
            <a:endParaRPr lang="en-US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/>
              <a:t>The </a:t>
            </a:r>
            <a:r>
              <a:rPr lang="en-US" i="1" dirty="0"/>
              <a:t>Title</a:t>
            </a:r>
            <a:r>
              <a:rPr lang="en-US" dirty="0"/>
              <a:t>, </a:t>
            </a:r>
            <a:r>
              <a:rPr lang="en-US" i="1" dirty="0"/>
              <a:t>Outline</a:t>
            </a:r>
            <a:r>
              <a:rPr lang="en-US" dirty="0"/>
              <a:t>, and </a:t>
            </a:r>
            <a:r>
              <a:rPr lang="en-US" i="1" dirty="0"/>
              <a:t>Summary</a:t>
            </a:r>
            <a:r>
              <a:rPr lang="en-US" dirty="0"/>
              <a:t> frame the </a:t>
            </a:r>
            <a:r>
              <a:rPr lang="en-US" dirty="0" smtClean="0"/>
              <a:t>talk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presentation interpolates these with</a:t>
            </a:r>
          </a:p>
          <a:p>
            <a:pPr lvl="1" eaLnBrk="1" hangingPunct="1"/>
            <a:r>
              <a:rPr lang="en-US" dirty="0"/>
              <a:t>An introductory section</a:t>
            </a:r>
          </a:p>
          <a:p>
            <a:pPr lvl="2" eaLnBrk="1" hangingPunct="1"/>
            <a:r>
              <a:rPr lang="en-US" dirty="0"/>
              <a:t>Outline, background and </a:t>
            </a:r>
            <a:r>
              <a:rPr lang="en-US" dirty="0" smtClean="0"/>
              <a:t>introduction</a:t>
            </a:r>
          </a:p>
          <a:p>
            <a:pPr lvl="2" eaLnBrk="1" hangingPunct="1"/>
            <a:r>
              <a:rPr lang="en-US" dirty="0" smtClean="0"/>
              <a:t>“The big picture”</a:t>
            </a:r>
            <a:endParaRPr lang="en-US" dirty="0"/>
          </a:p>
          <a:p>
            <a:pPr lvl="1" eaLnBrk="1" hangingPunct="1"/>
            <a:r>
              <a:rPr lang="en-US" dirty="0"/>
              <a:t>A body</a:t>
            </a:r>
          </a:p>
          <a:p>
            <a:pPr lvl="2" eaLnBrk="1" hangingPunct="1"/>
            <a:r>
              <a:rPr lang="en-US" dirty="0"/>
              <a:t>Your main arguments</a:t>
            </a:r>
          </a:p>
          <a:p>
            <a:pPr lvl="1" eaLnBrk="1" hangingPunct="1"/>
            <a:r>
              <a:rPr lang="en-US" dirty="0"/>
              <a:t>Concluding remarks</a:t>
            </a:r>
          </a:p>
          <a:p>
            <a:pPr lvl="2" eaLnBrk="1" hangingPunct="1"/>
            <a:r>
              <a:rPr lang="en-US" dirty="0" smtClean="0"/>
              <a:t>Conclusions, recommendations and then a summary</a:t>
            </a:r>
          </a:p>
          <a:p>
            <a:pPr lvl="2" eaLnBrk="1" hangingPunct="1"/>
            <a:r>
              <a:rPr lang="en-US" dirty="0" smtClean="0"/>
              <a:t>Discuss the scope within the bigger picture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F2DD7-3931-459B-A59E-50DF4D70BC27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1334542" cy="45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5801841" cy="10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Components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	The introduction includes:</a:t>
            </a:r>
          </a:p>
          <a:p>
            <a:pPr lvl="1" eaLnBrk="1" hangingPunct="1"/>
            <a:r>
              <a:rPr lang="en-CA" smtClean="0"/>
              <a:t>The title and outline slides</a:t>
            </a:r>
          </a:p>
          <a:p>
            <a:pPr lvl="1" eaLnBrk="1" hangingPunct="1"/>
            <a:r>
              <a:rPr lang="en-CA" smtClean="0"/>
              <a:t>The </a:t>
            </a:r>
            <a:r>
              <a:rPr lang="en-CA" i="1" smtClean="0"/>
              <a:t>big picture</a:t>
            </a:r>
            <a:r>
              <a:rPr lang="en-CA" smtClean="0"/>
              <a:t>:  why is the audience here?</a:t>
            </a:r>
          </a:p>
          <a:p>
            <a:pPr lvl="1" eaLnBrk="1" hangingPunct="1"/>
            <a:r>
              <a:rPr lang="en-CA" smtClean="0"/>
              <a:t>Necessary background information</a:t>
            </a:r>
          </a:p>
          <a:p>
            <a:pPr lvl="1" eaLnBrk="1" hangingPunct="1"/>
            <a:r>
              <a:rPr lang="en-CA" smtClean="0"/>
              <a:t>The introduction of the topic</a:t>
            </a:r>
          </a:p>
          <a:p>
            <a:pPr lvl="1" eaLnBrk="1" hangingPunct="1">
              <a:buFontTx/>
              <a:buNone/>
            </a:pPr>
            <a:endParaRPr lang="en-CA" smtClean="0"/>
          </a:p>
          <a:p>
            <a:pPr eaLnBrk="1" hangingPunct="1">
              <a:buFontTx/>
              <a:buNone/>
            </a:pPr>
            <a:r>
              <a:rPr lang="en-CA" smtClean="0"/>
              <a:t>	The introduction should be:</a:t>
            </a:r>
          </a:p>
          <a:p>
            <a:pPr lvl="1" eaLnBrk="1" hangingPunct="1"/>
            <a:r>
              <a:rPr lang="en-CA" smtClean="0"/>
              <a:t>Memorized</a:t>
            </a:r>
          </a:p>
          <a:p>
            <a:pPr lvl="1" eaLnBrk="1" hangingPunct="1"/>
            <a:r>
              <a:rPr lang="en-CA" smtClean="0"/>
              <a:t>Free of new information and facts</a:t>
            </a:r>
          </a:p>
          <a:p>
            <a:pPr eaLnBrk="1" hangingPunct="1"/>
            <a:endParaRPr lang="en-CA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92462-EF1E-4639-AB7D-EA7144DA5D24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Background information should not be detailed</a:t>
            </a:r>
          </a:p>
          <a:p>
            <a:pPr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Give sufficient information for the audience to follow the presentation</a:t>
            </a:r>
          </a:p>
          <a:p>
            <a:pPr lvl="1" eaLnBrk="1" hangingPunct="1"/>
            <a:r>
              <a:rPr lang="en-CA" dirty="0" smtClean="0"/>
              <a:t>Understand the level of your audience</a:t>
            </a:r>
          </a:p>
          <a:p>
            <a:pPr lvl="1" eaLnBrk="1" hangingPunct="1"/>
            <a:r>
              <a:rPr lang="en-CA" dirty="0" smtClean="0"/>
              <a:t>Assume they are intelligent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8BA86-DAB3-4B26-BC5E-F0873789EF9E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i="1" smtClean="0"/>
              <a:t>	E</a:t>
            </a:r>
            <a:r>
              <a:rPr lang="en-CA" smtClean="0"/>
              <a:t>.</a:t>
            </a:r>
            <a:r>
              <a:rPr lang="en-CA" i="1" smtClean="0"/>
              <a:t>g</a:t>
            </a:r>
            <a:r>
              <a:rPr lang="en-CA" smtClean="0"/>
              <a:t>., consider presenting software</a:t>
            </a:r>
            <a:br>
              <a:rPr lang="en-CA" smtClean="0"/>
            </a:br>
            <a:r>
              <a:rPr lang="en-CA" smtClean="0"/>
              <a:t>which merges images</a:t>
            </a:r>
          </a:p>
          <a:p>
            <a:pPr lvl="1" eaLnBrk="1" hangingPunct="1"/>
            <a:r>
              <a:rPr lang="en-CA" smtClean="0"/>
              <a:t>The wrong background:  a discussion</a:t>
            </a:r>
            <a:br>
              <a:rPr lang="en-CA" smtClean="0"/>
            </a:br>
            <a:r>
              <a:rPr lang="en-CA" smtClean="0"/>
              <a:t>of linear algebra</a:t>
            </a:r>
          </a:p>
          <a:p>
            <a:pPr lvl="1" eaLnBrk="1" hangingPunct="1"/>
            <a:endParaRPr lang="en-CA" smtClean="0"/>
          </a:p>
          <a:p>
            <a:pPr lvl="1" eaLnBrk="1" hangingPunct="1"/>
            <a:endParaRPr lang="en-CA" smtClean="0"/>
          </a:p>
          <a:p>
            <a:pPr lvl="1" eaLnBrk="1" hangingPunct="1"/>
            <a:endParaRPr lang="en-CA" smtClean="0"/>
          </a:p>
          <a:p>
            <a:pPr lvl="1" eaLnBrk="1" hangingPunct="1"/>
            <a:r>
              <a:rPr lang="en-CA" smtClean="0"/>
              <a:t>The right background:  an example</a:t>
            </a:r>
          </a:p>
          <a:p>
            <a:pPr lvl="1" eaLnBrk="1" hangingPunct="1"/>
            <a:endParaRPr lang="en-CA" smtClean="0"/>
          </a:p>
        </p:txBody>
      </p:sp>
      <p:pic>
        <p:nvPicPr>
          <p:cNvPr id="329734" name="Picture 6" descr="C:\Users\dwharder\Desktop\merge.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41825"/>
            <a:ext cx="44402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5" name="Picture 7" descr="C:\Users\dwharder\Desktop\merge.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273550"/>
            <a:ext cx="44402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C:\Users\dwharder\Desktop\me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00213"/>
            <a:ext cx="27336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C:\Users\dwharder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851150"/>
            <a:ext cx="28797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389688" y="5013325"/>
            <a:ext cx="574675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52688" y="4708525"/>
            <a:ext cx="574675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36738" y="5156200"/>
            <a:ext cx="574675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029E8-97A5-422D-A704-B558FD1A9B26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Body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Next, the body supports the objective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You will have a number of supporting ideas</a:t>
            </a:r>
          </a:p>
          <a:p>
            <a:pPr lvl="1" eaLnBrk="1" hangingPunct="1"/>
            <a:r>
              <a:rPr lang="en-CA" dirty="0" smtClean="0"/>
              <a:t>Some ideas may support other ideas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Initially brainstorm these ideas</a:t>
            </a:r>
          </a:p>
          <a:p>
            <a:pPr lvl="1" eaLnBrk="1" hangingPunct="1"/>
            <a:r>
              <a:rPr lang="en-CA" dirty="0" smtClean="0"/>
              <a:t>Write down all your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FA0F-5917-4174-B6DF-A91AC98FE3BE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Groupings ideas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87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400" kern="0" dirty="0">
                <a:latin typeface="+mn-lt"/>
                <a:cs typeface="+mn-cs"/>
              </a:rPr>
              <a:t>	</a:t>
            </a:r>
            <a:r>
              <a:rPr lang="en-CA" sz="2000" kern="0" dirty="0">
                <a:latin typeface="+mn-lt"/>
                <a:cs typeface="+mn-cs"/>
              </a:rPr>
              <a:t>Group the ideas under 3-5 main points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Secondary points support main points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Time permitting, tertiary points support secondary points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Question whether outliers actually support the talk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CA" sz="20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CA" sz="2000" kern="0" dirty="0">
                <a:latin typeface="+mn-lt"/>
                <a:cs typeface="+mn-cs"/>
              </a:rPr>
              <a:t>	All points should be mutually exclusive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The same aspect should not be discussed multiple times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CA" sz="2000" kern="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BA74C-34C6-4835-BEEE-0406F2EB5A6D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Ordering your thoughts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87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400" kern="0" dirty="0">
                <a:latin typeface="+mn-lt"/>
                <a:cs typeface="+mn-cs"/>
              </a:rPr>
              <a:t>	</a:t>
            </a:r>
            <a:r>
              <a:rPr lang="en-CA" sz="2000" kern="0" dirty="0">
                <a:latin typeface="+mn-lt"/>
                <a:cs typeface="+mn-cs"/>
              </a:rPr>
              <a:t>Next we must order the main points: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Chronologically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Problem-Solution-Justification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 smtClean="0">
                <a:latin typeface="+mn-lt"/>
              </a:rPr>
              <a:t>Problem-Reasoning-Solution</a:t>
            </a:r>
            <a:endParaRPr lang="en-CA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 smtClean="0">
                <a:latin typeface="+mn-lt"/>
              </a:rPr>
              <a:t>Spatial</a:t>
            </a:r>
            <a:endParaRPr lang="en-CA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 smtClean="0">
                <a:latin typeface="+mn-lt"/>
              </a:rPr>
              <a:t>Importance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CA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CA" kern="0" dirty="0" smtClean="0">
              <a:latin typeface="+mn-lt"/>
            </a:endParaRPr>
          </a:p>
          <a:p>
            <a:pPr marL="355600" indent="-355600">
              <a:spcBef>
                <a:spcPct val="20000"/>
              </a:spcBef>
              <a:defRPr/>
            </a:pPr>
            <a:r>
              <a:rPr lang="en-CA" kern="0" dirty="0" smtClean="0"/>
              <a:t>	This </a:t>
            </a:r>
            <a:r>
              <a:rPr lang="en-CA" kern="0" dirty="0"/>
              <a:t>talk is presented </a:t>
            </a:r>
            <a:r>
              <a:rPr lang="en-CA" kern="0" dirty="0" smtClean="0"/>
              <a:t>chronologically	</a:t>
            </a:r>
            <a:endParaRPr lang="en-CA" kern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27A09-A020-4A10-BF5E-001A1D7D9CD6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Users\dwharder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984934"/>
            <a:ext cx="2592089" cy="17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University of </a:t>
            </a:r>
            <a:r>
              <a:rPr lang="en-US" dirty="0" smtClean="0"/>
              <a:t>Waterloo </a:t>
            </a:r>
            <a:r>
              <a:rPr lang="en-US" dirty="0" smtClean="0"/>
              <a:t>has always had a co-op program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Our employers told us:</a:t>
            </a:r>
          </a:p>
          <a:p>
            <a:pPr lvl="1" algn="ctr" eaLnBrk="1" hangingPunct="1">
              <a:buFontTx/>
              <a:buNone/>
            </a:pPr>
            <a:r>
              <a:rPr lang="en-US" dirty="0" smtClean="0"/>
              <a:t>“Your students cannot give presentations...”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We introduced the </a:t>
            </a:r>
            <a:r>
              <a:rPr lang="en-US" i="1" dirty="0" smtClean="0"/>
              <a:t>Technical Presentation Milestone</a:t>
            </a:r>
          </a:p>
          <a:p>
            <a:pPr lvl="1" eaLnBrk="1" hangingPunct="1"/>
            <a:r>
              <a:rPr lang="en-US" dirty="0"/>
              <a:t>Two evaluators and a peer audience</a:t>
            </a:r>
          </a:p>
          <a:p>
            <a:pPr lvl="1" eaLnBrk="1" hangingPunct="1"/>
            <a:r>
              <a:rPr lang="en-US" dirty="0" smtClean="0"/>
              <a:t>A 12-15 minute slide-based presentation</a:t>
            </a:r>
          </a:p>
          <a:p>
            <a:pPr lvl="1" eaLnBrk="1" hangingPunct="1"/>
            <a:r>
              <a:rPr lang="en-US" dirty="0" smtClean="0"/>
              <a:t>A questions-and-answers session follows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20938"/>
            <a:ext cx="1624013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 rot="16200000">
            <a:off x="6954395" y="2722047"/>
            <a:ext cx="1878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100" dirty="0">
                <a:solidFill>
                  <a:schemeClr val="bg2"/>
                </a:solidFill>
              </a:rPr>
              <a:t>http://www.uwaterloo.ca/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7A948-37E7-49F8-B702-5A498092DE0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Finishing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Finally, you’ve been presenting for 15 minutes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Your audience has thought of a lot of things</a:t>
            </a:r>
          </a:p>
          <a:p>
            <a:pPr lvl="1" eaLnBrk="1" hangingPunct="1"/>
            <a:r>
              <a:rPr lang="en-CA" dirty="0" smtClean="0"/>
              <a:t>Various distractions</a:t>
            </a:r>
          </a:p>
          <a:p>
            <a:pPr lvl="1" eaLnBrk="1" hangingPunct="1"/>
            <a:r>
              <a:rPr lang="en-CA" dirty="0" smtClean="0"/>
              <a:t>Their vacation (or lack thereof)</a:t>
            </a:r>
          </a:p>
          <a:p>
            <a:pPr lvl="1" eaLnBrk="1" hangingPunct="1"/>
            <a:r>
              <a:rPr lang="en-CA" dirty="0" smtClean="0"/>
              <a:t>What they’re doing this weekend</a:t>
            </a:r>
          </a:p>
          <a:p>
            <a:pPr lvl="1" eaLnBrk="1" hangingPunct="1"/>
            <a:r>
              <a:rPr lang="en-CA" dirty="0" smtClean="0"/>
              <a:t>The next meeting</a:t>
            </a:r>
          </a:p>
          <a:p>
            <a:pPr lvl="1" eaLnBrk="1" hangingPunct="1"/>
            <a:r>
              <a:rPr lang="en-CA" dirty="0" smtClean="0"/>
              <a:t>All the small problems with your talk...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67C5-83B0-47FE-A6CA-5F0DD914E78F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060575"/>
            <a:ext cx="261461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C:\Users\dwharder\Desktop\d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149725"/>
            <a:ext cx="4162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Finishing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5613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400" kern="0" dirty="0">
                <a:latin typeface="+mn-lt"/>
                <a:cs typeface="+mn-cs"/>
              </a:rPr>
              <a:t>	</a:t>
            </a:r>
            <a:r>
              <a:rPr lang="en-CA" sz="2000" kern="0" dirty="0">
                <a:latin typeface="+mn-lt"/>
                <a:cs typeface="+mn-cs"/>
              </a:rPr>
              <a:t>It is now </a:t>
            </a:r>
            <a:r>
              <a:rPr lang="en-CA" sz="2000" b="1" kern="0" dirty="0">
                <a:latin typeface="+mn-lt"/>
                <a:cs typeface="+mn-cs"/>
              </a:rPr>
              <a:t>your responsibility </a:t>
            </a:r>
            <a:r>
              <a:rPr lang="en-CA" sz="2000" kern="0" dirty="0">
                <a:latin typeface="+mn-lt"/>
                <a:cs typeface="+mn-cs"/>
              </a:rPr>
              <a:t>to summarize and conclude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Tell them what they must remember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Flag what you think is important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These will be your last words in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8323-8AEF-43C0-A80D-B02A8994EDDB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Structure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Scalability and flow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A good report is broken into sections</a:t>
            </a:r>
          </a:p>
          <a:p>
            <a:pPr lvl="1" eaLnBrk="1" hangingPunct="1"/>
            <a:r>
              <a:rPr lang="en-CA" dirty="0" smtClean="0"/>
              <a:t>Sections broken into sub-sections</a:t>
            </a:r>
          </a:p>
          <a:p>
            <a:pPr lvl="1" eaLnBrk="1" hangingPunct="1"/>
            <a:r>
              <a:rPr lang="en-CA" dirty="0" smtClean="0"/>
              <a:t>Sub-sections broken into sub-sub-sections</a:t>
            </a:r>
          </a:p>
          <a:p>
            <a:pPr lvl="1" eaLnBrk="1" hangingPunct="1"/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A presentation should be similar</a:t>
            </a:r>
          </a:p>
          <a:p>
            <a:pPr lvl="1" eaLnBrk="1" hangingPunct="1"/>
            <a:r>
              <a:rPr lang="en-CA" dirty="0" smtClean="0"/>
              <a:t>Main points should be supported by secondary points</a:t>
            </a:r>
          </a:p>
          <a:p>
            <a:pPr lvl="1" eaLnBrk="1" hangingPunct="1"/>
            <a:r>
              <a:rPr lang="en-CA" dirty="0" smtClean="0"/>
              <a:t>Secondary points may be supported by tertiary points</a:t>
            </a:r>
          </a:p>
          <a:p>
            <a:pPr lvl="1"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This allows </a:t>
            </a:r>
            <a:r>
              <a:rPr lang="en-CA" i="1" dirty="0" smtClean="0"/>
              <a:t>scalability</a:t>
            </a:r>
            <a:endParaRPr lang="en-CA" dirty="0" smtClean="0"/>
          </a:p>
          <a:p>
            <a:pPr lvl="1" eaLnBrk="1" hangingPunct="1"/>
            <a:r>
              <a:rPr lang="en-CA" dirty="0" smtClean="0"/>
              <a:t>Dynamics</a:t>
            </a:r>
          </a:p>
          <a:p>
            <a:pPr lvl="1" eaLnBrk="1" hangingPunct="1"/>
            <a:r>
              <a:rPr lang="en-CA" dirty="0" smtClean="0"/>
              <a:t>Grouping</a:t>
            </a:r>
          </a:p>
          <a:p>
            <a:pPr lvl="1" eaLnBrk="1" hangingPunct="1"/>
            <a:r>
              <a:rPr lang="en-CA" dirty="0" smtClean="0"/>
              <a:t>Flow between ideas and flow within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21A4A-8E02-4286-A760-EA238AA75FC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Dynamics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Scalable allows dynamic changes to the pace:</a:t>
            </a:r>
          </a:p>
          <a:p>
            <a:pPr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For example, tertiary points may be</a:t>
            </a:r>
          </a:p>
          <a:p>
            <a:pPr lvl="1" eaLnBrk="1" hangingPunct="1"/>
            <a:r>
              <a:rPr lang="en-CA" dirty="0" smtClean="0"/>
              <a:t>Glossed over if time is short</a:t>
            </a:r>
          </a:p>
          <a:p>
            <a:pPr lvl="1" eaLnBrk="1" hangingPunct="1"/>
            <a:r>
              <a:rPr lang="en-CA" dirty="0" smtClean="0"/>
              <a:t>Expanded upon if the audience is interested</a:t>
            </a:r>
          </a:p>
          <a:p>
            <a:pPr eaLnBrk="1" hangingPunct="1">
              <a:buFontTx/>
              <a:buNone/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B0799-8B31-47C5-9550-62064CB90BED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3053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Scalability and flow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Grouping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400" kern="0" dirty="0">
                <a:latin typeface="+mn-lt"/>
                <a:cs typeface="+mn-cs"/>
              </a:rPr>
              <a:t>	</a:t>
            </a:r>
            <a:r>
              <a:rPr lang="en-CA" sz="2000" kern="0" dirty="0">
                <a:latin typeface="+mn-lt"/>
                <a:cs typeface="+mn-cs"/>
              </a:rPr>
              <a:t>Consider grouping 20 points as follows: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Linear and binary groupings are awkward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</a:rPr>
              <a:t>Easier to visualize groupings of 4-6 points</a:t>
            </a:r>
          </a:p>
        </p:txBody>
      </p:sp>
      <p:pic>
        <p:nvPicPr>
          <p:cNvPr id="55300" name="Picture 11" descr="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2649538"/>
            <a:ext cx="56800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3AA87-DBAE-4791-BC24-2460E94CED36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909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Scalability and flow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Grouping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5613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400" kern="0" dirty="0">
                <a:latin typeface="+mn-lt"/>
                <a:cs typeface="+mn-cs"/>
              </a:rPr>
              <a:t>	</a:t>
            </a:r>
            <a:r>
              <a:rPr lang="en-CA" sz="2000" kern="0" dirty="0">
                <a:latin typeface="+mn-lt"/>
                <a:cs typeface="+mn-cs"/>
              </a:rPr>
              <a:t>As the number of points grows, scalability is critical</a:t>
            </a:r>
          </a:p>
        </p:txBody>
      </p:sp>
      <p:pic>
        <p:nvPicPr>
          <p:cNvPr id="56324" name="Picture 9" descr="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2654300"/>
            <a:ext cx="910272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DC1A2-39A7-4C84-ADEC-C661D633FD03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39" y="634484"/>
            <a:ext cx="2909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Scalability and flow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Flow between topics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The sequence of topics in a talk must flow:</a:t>
            </a:r>
          </a:p>
          <a:p>
            <a:pPr lvl="1" eaLnBrk="1" hangingPunct="1"/>
            <a:r>
              <a:rPr lang="en-CA" dirty="0" smtClean="0"/>
              <a:t>Each idea must transition to the next</a:t>
            </a:r>
          </a:p>
          <a:p>
            <a:pPr lvl="1" eaLnBrk="1" hangingPunct="1"/>
            <a:r>
              <a:rPr lang="en-CA" dirty="0" smtClean="0"/>
              <a:t>The audience expects a logical flow</a:t>
            </a:r>
          </a:p>
          <a:p>
            <a:pPr lvl="2" eaLnBrk="1" hangingPunct="1"/>
            <a:r>
              <a:rPr lang="en-CA" dirty="0" smtClean="0"/>
              <a:t>You have to describe the transitions</a:t>
            </a:r>
          </a:p>
          <a:p>
            <a:pPr lvl="1" eaLnBrk="1" hangingPunct="1"/>
            <a:r>
              <a:rPr lang="en-CA" dirty="0" smtClean="0"/>
              <a:t>Changes or discontinuity distract the audience</a:t>
            </a:r>
          </a:p>
          <a:p>
            <a:pPr marL="457200" lvl="1" indent="0" eaLnBrk="1" hangingPunct="1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367D3-F0D7-408B-8228-6678AD178E13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909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Scalability and flow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Flow within topics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Suppose you are discussing a number of options or alternatives</a:t>
            </a:r>
          </a:p>
          <a:p>
            <a:pPr lvl="1" eaLnBrk="1" hangingPunct="1"/>
            <a:r>
              <a:rPr lang="en-CA" dirty="0" smtClean="0"/>
              <a:t>These items are introduced in a specific order</a:t>
            </a:r>
          </a:p>
          <a:p>
            <a:pPr lvl="1" eaLnBrk="1" hangingPunct="1"/>
            <a:r>
              <a:rPr lang="en-CA" dirty="0" smtClean="0"/>
              <a:t>Maintain a similar order throughout the presentation</a:t>
            </a:r>
          </a:p>
          <a:p>
            <a:pPr lvl="1" eaLnBrk="1" hangingPunct="1"/>
            <a:endParaRPr lang="en-CA" dirty="0" smtClean="0"/>
          </a:p>
          <a:p>
            <a:pPr eaLnBrk="1" hangingPunct="1">
              <a:buNone/>
            </a:pPr>
            <a:r>
              <a:rPr lang="en-CA" dirty="0" smtClean="0"/>
              <a:t>	Example:  you describe Windows, GNU/Linux and then OS X</a:t>
            </a:r>
          </a:p>
          <a:p>
            <a:pPr lvl="1" eaLnBrk="1" hangingPunct="1"/>
            <a:r>
              <a:rPr lang="en-CA" dirty="0" smtClean="0"/>
              <a:t>Subsequent slides and tables should keep that order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367D3-F0D7-408B-8228-6678AD178E13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909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Scalability and flow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49931"/>
              </p:ext>
            </p:extLst>
          </p:nvPr>
        </p:nvGraphicFramePr>
        <p:xfrm>
          <a:off x="251520" y="4437112"/>
          <a:ext cx="3816424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168"/>
                <a:gridCol w="576064"/>
                <a:gridCol w="576064"/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A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B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C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Windows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GNU/Linux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OS</a:t>
                      </a:r>
                      <a:r>
                        <a:rPr lang="en-CA" b="1" baseline="0" dirty="0" smtClean="0"/>
                        <a:t> X</a:t>
                      </a:r>
                      <a:endParaRPr lang="en-CA" b="1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46257"/>
              </p:ext>
            </p:extLst>
          </p:nvPr>
        </p:nvGraphicFramePr>
        <p:xfrm>
          <a:off x="4499992" y="4077072"/>
          <a:ext cx="4392488" cy="2225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041"/>
                <a:gridCol w="1344149"/>
                <a:gridCol w="139215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Windows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GNU/Linux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OS X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1</a:t>
                      </a:r>
                      <a:endParaRPr lang="en-CA" b="1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2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3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4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5</a:t>
                      </a:r>
                      <a:endParaRPr lang="en-CA" b="1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···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Timing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You are interested and prepared</a:t>
            </a:r>
            <a:endParaRPr lang="en-CA" i="1" dirty="0" smtClean="0"/>
          </a:p>
          <a:p>
            <a:pPr lvl="1" eaLnBrk="1" hangingPunct="1"/>
            <a:r>
              <a:rPr lang="en-CA" dirty="0" smtClean="0"/>
              <a:t>You know what you’re going to say and wow you’re going to say it</a:t>
            </a:r>
          </a:p>
          <a:p>
            <a:pPr lvl="1" eaLnBrk="1" hangingPunct="1"/>
            <a:r>
              <a:rPr lang="en-CA" dirty="0" smtClean="0"/>
              <a:t>However, the main question is </a:t>
            </a:r>
            <a:r>
              <a:rPr lang="en-CA" i="1" dirty="0" smtClean="0"/>
              <a:t>How much time do you have to say it in?</a:t>
            </a:r>
          </a:p>
          <a:p>
            <a:pPr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We will look at a number of aspects with respect to the timing of a presentation</a:t>
            </a:r>
          </a:p>
          <a:p>
            <a:pPr lvl="1" eaLnBrk="1" hangingPunct="1"/>
            <a:r>
              <a:rPr lang="en-CA" dirty="0" smtClean="0"/>
              <a:t>Justification</a:t>
            </a:r>
          </a:p>
          <a:p>
            <a:pPr lvl="1" eaLnBrk="1" hangingPunct="1"/>
            <a:r>
              <a:rPr lang="en-CA" dirty="0" smtClean="0"/>
              <a:t>Requirements</a:t>
            </a:r>
          </a:p>
          <a:p>
            <a:pPr lvl="1" eaLnBrk="1" hangingPunct="1"/>
            <a:r>
              <a:rPr lang="en-CA" dirty="0" smtClean="0"/>
              <a:t>Planning</a:t>
            </a:r>
          </a:p>
          <a:p>
            <a:pPr lvl="1" eaLnBrk="1" hangingPunct="1"/>
            <a:r>
              <a:rPr lang="en-CA" dirty="0" smtClean="0"/>
              <a:t>Racing against the clock</a:t>
            </a:r>
          </a:p>
          <a:p>
            <a:pPr lvl="1" eaLnBrk="1" hangingPunct="1"/>
            <a:r>
              <a:rPr lang="en-CA" dirty="0" smtClean="0"/>
              <a:t>The timer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1A5E7-981F-414C-8BEB-980A4A9063F5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Justification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A story from a co-op placement:</a:t>
            </a:r>
          </a:p>
          <a:p>
            <a:pPr lvl="1" eaLnBrk="1" hangingPunct="1"/>
            <a:r>
              <a:rPr lang="en-US" dirty="0" smtClean="0"/>
              <a:t>A remote sales presentation scheduled for 50 min went on for 80 min</a:t>
            </a:r>
          </a:p>
          <a:p>
            <a:pPr lvl="1" eaLnBrk="1" hangingPunct="1"/>
            <a:r>
              <a:rPr lang="en-US" dirty="0" smtClean="0"/>
              <a:t>Only the co-op was left watching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The product was not purchased...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287-D9A9-4DB6-9A25-3491D4AA2B1C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888" y="5876925"/>
            <a:ext cx="103566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User:  </a:t>
            </a:r>
            <a:r>
              <a:rPr lang="en-CA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Vassil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ile:Sépulcre Arc-en-Barrois 111008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95" y="2793807"/>
            <a:ext cx="2342487" cy="30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Two primary means of technical communication:</a:t>
            </a:r>
          </a:p>
          <a:p>
            <a:pPr lvl="1" eaLnBrk="1" hangingPunct="1"/>
            <a:r>
              <a:rPr lang="en-US" dirty="0" smtClean="0"/>
              <a:t>Written reports</a:t>
            </a:r>
          </a:p>
          <a:p>
            <a:pPr lvl="1" eaLnBrk="1" hangingPunct="1"/>
            <a:r>
              <a:rPr lang="en-US" dirty="0" smtClean="0"/>
              <a:t>Oral presentations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Each has its own distinctive characteristics</a:t>
            </a:r>
          </a:p>
          <a:p>
            <a:pPr lvl="1" eaLnBrk="1" hangingPunct="1"/>
            <a:r>
              <a:rPr lang="en-US" dirty="0" smtClean="0"/>
              <a:t>Time scale, references, feedback, ...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ADCB-51C0-4A02-A3D2-22756106E7F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You are required to speak for 12-15 min</a:t>
            </a:r>
          </a:p>
          <a:p>
            <a:pPr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Timing is important:</a:t>
            </a:r>
          </a:p>
          <a:p>
            <a:pPr lvl="1" eaLnBrk="1" hangingPunct="1"/>
            <a:r>
              <a:rPr lang="en-CA" dirty="0" smtClean="0"/>
              <a:t>Audience members have schedules</a:t>
            </a:r>
          </a:p>
          <a:p>
            <a:pPr lvl="1" eaLnBrk="1" hangingPunct="1"/>
            <a:r>
              <a:rPr lang="en-CA" dirty="0" smtClean="0"/>
              <a:t>Executives are even less tolerant</a:t>
            </a:r>
          </a:p>
          <a:p>
            <a:pPr lvl="1" eaLnBrk="1" hangingPunct="1"/>
            <a:r>
              <a:rPr lang="en-CA" dirty="0" smtClean="0"/>
              <a:t>But don’t finish too early</a:t>
            </a:r>
          </a:p>
          <a:p>
            <a:pPr lvl="2" eaLnBrk="1" hangingPunct="1"/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You will fail for &lt; 12:00 or ≥ 15:30</a:t>
            </a:r>
          </a:p>
          <a:p>
            <a:pPr lvl="1" eaLnBrk="1" hangingPunct="1">
              <a:buFontTx/>
              <a:buNone/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0BD31-C220-4640-97F2-FF95E4929B01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909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	The three slide occupy 30-60 s each</a:t>
            </a:r>
          </a:p>
          <a:p>
            <a:pPr lvl="1" eaLnBrk="1" hangingPunct="1"/>
            <a:r>
              <a:rPr lang="en-CA" smtClean="0"/>
              <a:t>This leaves 11-14 min</a:t>
            </a:r>
          </a:p>
        </p:txBody>
      </p:sp>
      <p:pic>
        <p:nvPicPr>
          <p:cNvPr id="63492" name="Picture 5" descr="T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565400"/>
            <a:ext cx="8280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C2BB4-ABAB-4223-96F0-98B606275FB4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	Timing should be planned as follows:</a:t>
            </a:r>
          </a:p>
          <a:p>
            <a:pPr lvl="1" eaLnBrk="1" hangingPunct="1"/>
            <a:r>
              <a:rPr lang="en-CA" smtClean="0"/>
              <a:t>Introduction 15-25%</a:t>
            </a:r>
          </a:p>
          <a:p>
            <a:pPr lvl="2" eaLnBrk="1" hangingPunct="1"/>
            <a:r>
              <a:rPr lang="en-CA" smtClean="0"/>
              <a:t>Welcome and Outline minimal</a:t>
            </a:r>
          </a:p>
          <a:p>
            <a:pPr lvl="2" eaLnBrk="1" hangingPunct="1"/>
            <a:r>
              <a:rPr lang="en-CA" smtClean="0"/>
              <a:t>Background 10-15%</a:t>
            </a:r>
          </a:p>
          <a:p>
            <a:pPr lvl="2" eaLnBrk="1" hangingPunct="1"/>
            <a:r>
              <a:rPr lang="en-CA" smtClean="0"/>
              <a:t>Introduction of topic 5-10%</a:t>
            </a:r>
          </a:p>
          <a:p>
            <a:pPr lvl="1" eaLnBrk="1" hangingPunct="1"/>
            <a:r>
              <a:rPr lang="en-CA" smtClean="0"/>
              <a:t>Body 60-70%</a:t>
            </a:r>
          </a:p>
          <a:p>
            <a:pPr lvl="1" eaLnBrk="1" hangingPunct="1"/>
            <a:r>
              <a:rPr lang="en-CA" smtClean="0"/>
              <a:t>Conclusions 10-15%</a:t>
            </a:r>
          </a:p>
          <a:p>
            <a:pPr lvl="1" eaLnBrk="1" hangingPunct="1"/>
            <a:r>
              <a:rPr lang="en-CA" smtClean="0"/>
              <a:t>Questions left for after...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440656" cy="48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B0C4-7C97-4C58-908D-84B065289980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Racing against the clock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Ultimately, a presentation is a race against the clock</a:t>
            </a:r>
          </a:p>
          <a:p>
            <a:pPr lvl="1" eaLnBrk="1" hangingPunct="1"/>
            <a:r>
              <a:rPr lang="en-CA" dirty="0" smtClean="0"/>
              <a:t>All enthused speakers love to talk</a:t>
            </a:r>
          </a:p>
          <a:p>
            <a:pPr lvl="1" eaLnBrk="1" hangingPunct="1"/>
            <a:r>
              <a:rPr lang="en-CA" dirty="0" smtClean="0"/>
              <a:t>Other factors affect time</a:t>
            </a:r>
          </a:p>
          <a:p>
            <a:pPr lvl="1" eaLnBrk="1" hangingPunct="1"/>
            <a:r>
              <a:rPr lang="en-CA" dirty="0" smtClean="0"/>
              <a:t>You can dynamically change the pace of your presentation if:</a:t>
            </a:r>
          </a:p>
          <a:p>
            <a:pPr lvl="1" algn="ctr" eaLnBrk="1" hangingPunct="1">
              <a:buFontTx/>
              <a:buNone/>
            </a:pPr>
            <a:r>
              <a:rPr lang="en-CA" b="1" dirty="0" smtClean="0"/>
              <a:t>Your talk is scalable and you practiced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9E525-1E27-4661-A25E-01C47167D29C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timer</a:t>
            </a:r>
            <a:endParaRPr lang="en-US" dirty="0" smtClean="0"/>
          </a:p>
        </p:txBody>
      </p:sp>
      <p:sp>
        <p:nvSpPr>
          <p:cNvPr id="6656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A timer counts down from 15:00 to 0:00</a:t>
            </a:r>
          </a:p>
          <a:p>
            <a:pPr eaLnBrk="1" hangingPunct="1">
              <a:buFontTx/>
              <a:buNone/>
            </a:pPr>
            <a:r>
              <a:rPr lang="en-US" smtClean="0"/>
              <a:t>	The clock is started when </a:t>
            </a:r>
            <a:r>
              <a:rPr lang="en-US" b="1" u="sng" smtClean="0"/>
              <a:t>you</a:t>
            </a:r>
            <a:r>
              <a:rPr lang="en-US" smtClean="0"/>
              <a:t> begin talking</a:t>
            </a:r>
          </a:p>
        </p:txBody>
      </p:sp>
      <p:pic>
        <p:nvPicPr>
          <p:cNvPr id="66564" name="Picture 5" descr="clo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84538"/>
            <a:ext cx="3394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4859338" y="3284538"/>
            <a:ext cx="338455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4819-7A79-4FA9-8C7B-FA5C2D4601CB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timer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When the timer starts: </a:t>
            </a:r>
            <a:r>
              <a:rPr lang="en-US" b="1" smtClean="0">
                <a:solidFill>
                  <a:srgbClr val="26FF0F"/>
                </a:solidFill>
              </a:rPr>
              <a:t>TALK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As long as the light is green, keep talking</a:t>
            </a:r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After 12 minutes: </a:t>
            </a:r>
            <a:r>
              <a:rPr lang="en-US" b="1" smtClean="0">
                <a:solidFill>
                  <a:srgbClr val="FF9900"/>
                </a:solidFill>
              </a:rPr>
              <a:t>SUM-UP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3 minutes left</a:t>
            </a:r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After 15 minutes: </a:t>
            </a:r>
            <a:r>
              <a:rPr lang="en-US" b="1" smtClean="0">
                <a:solidFill>
                  <a:srgbClr val="FF3300"/>
                </a:solidFill>
              </a:rPr>
              <a:t>STOP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Maximum 1 for organization</a:t>
            </a:r>
          </a:p>
          <a:p>
            <a:pPr lvl="1" eaLnBrk="1" hangingPunct="1"/>
            <a:r>
              <a:rPr lang="en-US" smtClean="0"/>
              <a:t>Listen to the given advice!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67588" name="Picture 8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84538"/>
            <a:ext cx="3384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9"/>
          <p:cNvSpPr>
            <a:spLocks noChangeArrowheads="1"/>
          </p:cNvSpPr>
          <p:nvPr/>
        </p:nvSpPr>
        <p:spPr bwMode="auto">
          <a:xfrm>
            <a:off x="4859338" y="3284538"/>
            <a:ext cx="338455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pic>
        <p:nvPicPr>
          <p:cNvPr id="6" name="Picture 9" descr="cloc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286125"/>
            <a:ext cx="3384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57750" y="3286125"/>
            <a:ext cx="338455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pic>
        <p:nvPicPr>
          <p:cNvPr id="8" name="Picture 8" descr="cloc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638" y="3286125"/>
            <a:ext cx="339566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57750" y="3286125"/>
            <a:ext cx="338455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A7EBB-625B-4B5A-9DB4-AEB2F4A38226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2" descr="Copy of 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7" name="Picture 21" descr="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2" name="Picture 16" descr="Copy of 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3" name="Picture 17" descr="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timer</a:t>
            </a:r>
            <a:endParaRPr lang="en-US" dirty="0" smtClean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If you talk for another 30 s</a:t>
            </a:r>
          </a:p>
          <a:p>
            <a:pPr lvl="1" eaLnBrk="1" hangingPunct="1"/>
            <a:r>
              <a:rPr lang="en-US" dirty="0" smtClean="0"/>
              <a:t>The red light flashes</a:t>
            </a:r>
          </a:p>
          <a:p>
            <a:pPr lvl="1" eaLnBrk="1" hangingPunct="1"/>
            <a:r>
              <a:rPr lang="en-US" dirty="0" smtClean="0"/>
              <a:t>The timer beeps</a:t>
            </a:r>
          </a:p>
          <a:p>
            <a:pPr lvl="1" eaLnBrk="1" hangingPunct="1"/>
            <a:r>
              <a:rPr lang="en-US" dirty="0" smtClean="0"/>
              <a:t>You have failed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A bad talk cannot </a:t>
            </a:r>
            <a:br>
              <a:rPr lang="en-US" dirty="0" smtClean="0"/>
            </a:br>
            <a:r>
              <a:rPr lang="en-US" dirty="0" smtClean="0"/>
              <a:t>be saved in 30 s...</a:t>
            </a:r>
          </a:p>
        </p:txBody>
      </p:sp>
      <p:pic>
        <p:nvPicPr>
          <p:cNvPr id="321549" name="Picture 13" descr="Copy of 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0" name="Picture 14" descr="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60" name="Picture 24" descr="Copy of 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61" name="Picture 25" descr="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62" name="Picture 26" descr="Copy of 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63" name="Picture 27" descr="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03588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6" name="Picture 20" descr="Copy of x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75013"/>
            <a:ext cx="3384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4859338" y="3284538"/>
            <a:ext cx="338455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4667B-D4AD-4020-AAD1-FD6743BDF3A1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39" y="634484"/>
            <a:ext cx="258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Organization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– Timing</a:t>
            </a:r>
            <a:endParaRPr lang="en-CA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Organization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We have seen how to organize a presentation through</a:t>
            </a:r>
          </a:p>
          <a:p>
            <a:pPr lvl="1" eaLnBrk="1" hangingPunct="1"/>
            <a:r>
              <a:rPr lang="en-CA" dirty="0" smtClean="0"/>
              <a:t>Your situation</a:t>
            </a:r>
          </a:p>
          <a:p>
            <a:pPr lvl="1" eaLnBrk="1" hangingPunct="1"/>
            <a:r>
              <a:rPr lang="en-CA" dirty="0" smtClean="0"/>
              <a:t>Defining the objective</a:t>
            </a:r>
          </a:p>
          <a:p>
            <a:pPr lvl="1" eaLnBrk="1" hangingPunct="1"/>
            <a:r>
              <a:rPr lang="en-CA" dirty="0" smtClean="0"/>
              <a:t>Structuring the talk</a:t>
            </a:r>
          </a:p>
          <a:p>
            <a:pPr lvl="1" eaLnBrk="1" hangingPunct="1"/>
            <a:r>
              <a:rPr lang="en-CA" dirty="0" smtClean="0"/>
              <a:t>Scalability and flow</a:t>
            </a:r>
          </a:p>
          <a:p>
            <a:pPr lvl="1" eaLnBrk="1" hangingPunct="1"/>
            <a:r>
              <a:rPr lang="en-CA" dirty="0" smtClean="0"/>
              <a:t>Timing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41D5C-F9AB-4BEC-A52F-47FD4A160CA3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Aspects of good presentations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You are now interested and organized</a:t>
            </a:r>
          </a:p>
          <a:p>
            <a:pPr lvl="1" eaLnBrk="1" hangingPunct="1"/>
            <a:r>
              <a:rPr lang="en-US" dirty="0" smtClean="0"/>
              <a:t>Interest and knowledge</a:t>
            </a:r>
          </a:p>
          <a:p>
            <a:pPr lvl="1" eaLnBrk="1" hangingPunct="1"/>
            <a:r>
              <a:rPr lang="en-US" b="1" dirty="0" smtClean="0">
                <a:solidFill>
                  <a:srgbClr val="0070C0"/>
                </a:solidFill>
              </a:rPr>
              <a:t>Organization</a:t>
            </a:r>
          </a:p>
          <a:p>
            <a:pPr lvl="1" eaLnBrk="1" hangingPunct="1"/>
            <a:r>
              <a:rPr lang="en-US" dirty="0" smtClean="0">
                <a:solidFill>
                  <a:srgbClr val="BFBFBF"/>
                </a:solidFill>
              </a:rPr>
              <a:t>Visual aids</a:t>
            </a:r>
          </a:p>
          <a:p>
            <a:pPr lvl="1" eaLnBrk="1" hangingPunct="1"/>
            <a:r>
              <a:rPr lang="en-US" dirty="0" smtClean="0">
                <a:solidFill>
                  <a:srgbClr val="C0C0C0"/>
                </a:solidFill>
              </a:rPr>
              <a:t>Presentation skills</a:t>
            </a:r>
          </a:p>
          <a:p>
            <a:pPr lvl="1" eaLnBrk="1" hangingPunct="1"/>
            <a:r>
              <a:rPr lang="en-US" dirty="0" smtClean="0">
                <a:solidFill>
                  <a:srgbClr val="C0C0C0"/>
                </a:solidFill>
              </a:rPr>
              <a:t>Responding to questions</a:t>
            </a:r>
          </a:p>
          <a:p>
            <a:pPr lvl="1" eaLnBrk="1" hangingPunct="1"/>
            <a:endParaRPr lang="en-US" dirty="0" smtClean="0">
              <a:solidFill>
                <a:srgbClr val="C0C0C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	Our theoretical foundation…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F7CB-7930-494B-A696-D83EFC5E1062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Aspects of good presentations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The next session:</a:t>
            </a:r>
          </a:p>
          <a:p>
            <a:pPr lvl="1" eaLnBrk="1" hangingPunct="1"/>
            <a:r>
              <a:rPr lang="en-US" smtClean="0"/>
              <a:t>Interest and knowledge</a:t>
            </a:r>
          </a:p>
          <a:p>
            <a:pPr lvl="1" eaLnBrk="1" hangingPunct="1"/>
            <a:r>
              <a:rPr lang="en-US" smtClean="0"/>
              <a:t>Organization</a:t>
            </a:r>
          </a:p>
          <a:p>
            <a:pPr lvl="1" eaLnBrk="1" hangingPunct="1"/>
            <a:r>
              <a:rPr lang="en-US" b="1" smtClean="0">
                <a:solidFill>
                  <a:srgbClr val="0070C0"/>
                </a:solidFill>
              </a:rPr>
              <a:t>Visual aids</a:t>
            </a:r>
          </a:p>
          <a:p>
            <a:pPr lvl="1" eaLnBrk="1" hangingPunct="1"/>
            <a:r>
              <a:rPr lang="en-US" b="1" smtClean="0">
                <a:solidFill>
                  <a:srgbClr val="0070C0"/>
                </a:solidFill>
              </a:rPr>
              <a:t>Presentation skills</a:t>
            </a:r>
          </a:p>
          <a:p>
            <a:pPr lvl="1" eaLnBrk="1" hangingPunct="1"/>
            <a:r>
              <a:rPr lang="en-US" b="1" smtClean="0">
                <a:solidFill>
                  <a:srgbClr val="0070C0"/>
                </a:solidFill>
              </a:rPr>
              <a:t>Responding to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FA33E-DA59-41BF-A123-8CBBB9A4E3AB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benefits of presentations:</a:t>
            </a:r>
          </a:p>
          <a:p>
            <a:pPr lvl="1" eaLnBrk="1" hangingPunct="1"/>
            <a:r>
              <a:rPr lang="en-CA" dirty="0" smtClean="0"/>
              <a:t>The focus is on the speaker</a:t>
            </a:r>
          </a:p>
          <a:p>
            <a:pPr lvl="1" eaLnBrk="1" hangingPunct="1"/>
            <a:r>
              <a:rPr lang="en-CA" dirty="0" smtClean="0"/>
              <a:t>It’s interactive</a:t>
            </a:r>
          </a:p>
          <a:p>
            <a:pPr lvl="1" eaLnBrk="1" hangingPunct="1"/>
            <a:r>
              <a:rPr lang="en-CA" dirty="0" smtClean="0"/>
              <a:t>Emphasis of key points is easier</a:t>
            </a:r>
          </a:p>
          <a:p>
            <a:pPr lvl="1" eaLnBrk="1" hangingPunct="1"/>
            <a:r>
              <a:rPr lang="en-CA" dirty="0" smtClean="0"/>
              <a:t>The flow is dynamic</a:t>
            </a:r>
          </a:p>
          <a:p>
            <a:pPr lvl="2" eaLnBrk="1" hangingPunct="1"/>
            <a:r>
              <a:rPr lang="en-CA" dirty="0" smtClean="0"/>
              <a:t>You can gauge if the audience is interested, confused or bored</a:t>
            </a:r>
          </a:p>
          <a:p>
            <a:pPr lvl="1" eaLnBrk="1" hangingPunct="1"/>
            <a:r>
              <a:rPr lang="en-CA" dirty="0" smtClean="0"/>
              <a:t>Live personalities command attention</a:t>
            </a:r>
          </a:p>
          <a:p>
            <a:pPr lvl="1" eaLnBrk="1" hangingPunct="1"/>
            <a:r>
              <a:rPr lang="en-CA" dirty="0" smtClean="0"/>
              <a:t>Presentations use many senses</a:t>
            </a:r>
          </a:p>
          <a:p>
            <a:pPr lvl="1" eaLnBrk="1" hangingPunct="1"/>
            <a:r>
              <a:rPr lang="en-CA" dirty="0"/>
              <a:t>The audience is guaranteed to have been exposed to the </a:t>
            </a:r>
            <a:r>
              <a:rPr lang="en-CA" dirty="0" smtClean="0"/>
              <a:t>material</a:t>
            </a:r>
          </a:p>
          <a:p>
            <a:pPr lvl="1" eaLnBrk="1" hangingPunct="1"/>
            <a:endParaRPr lang="en-CA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ADCB-51C0-4A02-A3D2-22756106E7F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In this presentation, we have seen:</a:t>
            </a:r>
          </a:p>
          <a:p>
            <a:pPr lvl="1" eaLnBrk="1" hangingPunct="1"/>
            <a:r>
              <a:rPr lang="en-US" smtClean="0"/>
              <a:t>Background</a:t>
            </a:r>
          </a:p>
          <a:p>
            <a:pPr lvl="1" eaLnBrk="1" hangingPunct="1"/>
            <a:r>
              <a:rPr lang="en-US" smtClean="0"/>
              <a:t>The Milestone</a:t>
            </a:r>
          </a:p>
          <a:p>
            <a:pPr lvl="1" eaLnBrk="1" hangingPunct="1"/>
            <a:r>
              <a:rPr lang="en-US" smtClean="0"/>
              <a:t>10 Commandments of Bad Presentations</a:t>
            </a:r>
          </a:p>
          <a:p>
            <a:pPr lvl="1" eaLnBrk="1" hangingPunct="1"/>
            <a:r>
              <a:rPr lang="en-US" smtClean="0"/>
              <a:t>Two foundational aspects of a good presentation:</a:t>
            </a:r>
          </a:p>
          <a:p>
            <a:pPr lvl="2" eaLnBrk="1" hangingPunct="1"/>
            <a:r>
              <a:rPr lang="en-US" smtClean="0"/>
              <a:t>Interest and knowledge</a:t>
            </a:r>
          </a:p>
          <a:p>
            <a:pPr lvl="2" eaLnBrk="1" hangingPunct="1"/>
            <a:r>
              <a:rPr lang="en-US" smtClean="0"/>
              <a:t>Organization</a:t>
            </a:r>
          </a:p>
          <a:p>
            <a:pPr lvl="1" eaLnBrk="1" hangingPunct="1"/>
            <a:r>
              <a:rPr lang="en-US" smtClean="0"/>
              <a:t>Homework assignment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5091D-B1CE-469C-8DD6-47B272074E57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The next session will:</a:t>
            </a:r>
          </a:p>
          <a:p>
            <a:pPr lvl="1" eaLnBrk="1" hangingPunct="1"/>
            <a:r>
              <a:rPr lang="en-US" smtClean="0"/>
              <a:t>Take-up of homework</a:t>
            </a:r>
          </a:p>
          <a:p>
            <a:pPr lvl="1" eaLnBrk="1" hangingPunct="1"/>
            <a:r>
              <a:rPr lang="en-US" smtClean="0"/>
              <a:t>Consider those aspects which make a presentation out of interest and organization:</a:t>
            </a:r>
          </a:p>
          <a:p>
            <a:pPr lvl="2" eaLnBrk="1" hangingPunct="1"/>
            <a:r>
              <a:rPr lang="en-US" smtClean="0"/>
              <a:t>Visual aids</a:t>
            </a:r>
          </a:p>
          <a:p>
            <a:pPr lvl="2" eaLnBrk="1" hangingPunct="1"/>
            <a:r>
              <a:rPr lang="en-US" smtClean="0"/>
              <a:t>Presentation skills</a:t>
            </a:r>
          </a:p>
          <a:p>
            <a:pPr lvl="2" eaLnBrk="1" hangingPunct="1"/>
            <a:r>
              <a:rPr lang="en-US" smtClean="0"/>
              <a:t>Responding to questions</a:t>
            </a:r>
          </a:p>
          <a:p>
            <a:pPr lvl="1" eaLnBrk="1" hangingPunct="1"/>
            <a:r>
              <a:rPr lang="en-US" smtClean="0"/>
              <a:t>Consequences of failure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6A28-AC87-4754-99DC-BC989A465B2C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“How much easier it is to be critical than to be correct.”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426200" y="2492375"/>
            <a:ext cx="181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Benjamin Disraeli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3933825"/>
            <a:ext cx="59055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	All references are listed 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+mn-cs"/>
              </a:rPr>
              <a:t>		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http://ece.uwaterloo.ca/~tppe000/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		http://ece.uwaterloo.ca/~dwharder/TechnicalPresentations/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	All unreferenced images are the work of the author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	Some images are published under the GFDL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http://www.gnu.org/copyleft/fdl.html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1388" y="3532188"/>
            <a:ext cx="1497012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3C369-D185-4DE0-99A3-4F450B6D6897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benefits of reports:</a:t>
            </a:r>
          </a:p>
          <a:p>
            <a:pPr lvl="1" eaLnBrk="1" hangingPunct="1"/>
            <a:r>
              <a:rPr lang="en-US" dirty="0" smtClean="0"/>
              <a:t>The focus is on the information with more details</a:t>
            </a:r>
          </a:p>
          <a:p>
            <a:pPr lvl="1" eaLnBrk="1" hangingPunct="1"/>
            <a:r>
              <a:rPr lang="en-US" dirty="0" smtClean="0"/>
              <a:t>There is no reliance on personalities and no time coordination</a:t>
            </a:r>
          </a:p>
          <a:p>
            <a:pPr lvl="1" eaLnBrk="1" hangingPunct="1"/>
            <a:endParaRPr lang="en-US" dirty="0"/>
          </a:p>
          <a:p>
            <a:pPr marL="400050" lvl="1" indent="0" eaLnBrk="1" hangingPunct="1">
              <a:buNone/>
            </a:pPr>
            <a:r>
              <a:rPr lang="en-US" sz="2000" dirty="0" smtClean="0"/>
              <a:t>Readers can</a:t>
            </a:r>
          </a:p>
          <a:p>
            <a:pPr lvl="1" eaLnBrk="1" hangingPunct="1"/>
            <a:r>
              <a:rPr lang="en-US" dirty="0" smtClean="0"/>
              <a:t>Review relevant background at their own leisure</a:t>
            </a:r>
          </a:p>
          <a:p>
            <a:pPr lvl="1" eaLnBrk="1" hangingPunct="1"/>
            <a:r>
              <a:rPr lang="en-US" dirty="0" smtClean="0"/>
              <a:t>Read at their own pace</a:t>
            </a:r>
          </a:p>
          <a:p>
            <a:pPr lvl="1" eaLnBrk="1" hangingPunct="1"/>
            <a:r>
              <a:rPr lang="en-US" dirty="0" smtClean="0"/>
              <a:t>Review the material multiple 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ADCB-51C0-4A02-A3D2-22756106E7F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A technical presentation</a:t>
            </a:r>
          </a:p>
          <a:p>
            <a:pPr lvl="1" eaLnBrk="1" hangingPunct="1"/>
            <a:r>
              <a:rPr lang="en-US" dirty="0" smtClean="0"/>
              <a:t>Informs</a:t>
            </a:r>
          </a:p>
          <a:p>
            <a:pPr lvl="1" eaLnBrk="1" hangingPunct="1"/>
            <a:r>
              <a:rPr lang="en-US" dirty="0" smtClean="0"/>
              <a:t>Persuades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A technical presentation does not</a:t>
            </a:r>
          </a:p>
          <a:p>
            <a:pPr lvl="1" eaLnBrk="1" hangingPunct="1"/>
            <a:r>
              <a:rPr lang="en-US" dirty="0" smtClean="0"/>
              <a:t>Sell/pitch</a:t>
            </a:r>
          </a:p>
          <a:p>
            <a:pPr lvl="1" eaLnBrk="1" hangingPunct="1"/>
            <a:r>
              <a:rPr lang="en-US" dirty="0" smtClean="0"/>
              <a:t>Teach/lecture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68634-9D03-4DE4-8C0E-AC9D2B620D9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4005263"/>
            <a:ext cx="16621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5349950" y="5243338"/>
            <a:ext cx="174625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Sharese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Ann Frederick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Presentations may be with or without supporting visual aids</a:t>
            </a:r>
          </a:p>
          <a:p>
            <a:pPr lvl="1" eaLnBrk="1" hangingPunct="1"/>
            <a:r>
              <a:rPr lang="en-US" dirty="0" smtClean="0"/>
              <a:t>Each choice has advantages and disadvantages</a:t>
            </a:r>
          </a:p>
          <a:p>
            <a:pPr lvl="1" eaLnBrk="1" hangingPunct="1"/>
            <a:endParaRPr lang="en-US" dirty="0"/>
          </a:p>
          <a:p>
            <a:pPr marL="400050" lvl="1" indent="0">
              <a:buNone/>
              <a:defRPr/>
            </a:pPr>
            <a:r>
              <a:rPr lang="en-US" sz="2000" dirty="0" smtClean="0"/>
              <a:t>Without visual aids, the speaker is the focus</a:t>
            </a:r>
          </a:p>
          <a:p>
            <a:pPr lvl="1">
              <a:defRPr/>
            </a:pPr>
            <a:r>
              <a:rPr lang="en-US" dirty="0" smtClean="0"/>
              <a:t>Dynamic and enthusiastic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Requires significant preparation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Difficult </a:t>
            </a:r>
            <a:r>
              <a:rPr lang="en-US" dirty="0"/>
              <a:t>for presenting technical </a:t>
            </a:r>
            <a:r>
              <a:rPr lang="en-US" dirty="0" smtClean="0"/>
              <a:t>data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4C713-C41F-489A-ABEC-4262C35426D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664296" cy="17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819081" y="4408438"/>
            <a:ext cx="176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2"/>
                </a:solidFill>
              </a:rPr>
              <a:t>http://www.nymag.com/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9289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821805" y="6221909"/>
            <a:ext cx="1782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2"/>
                </a:solidFill>
              </a:rPr>
              <a:t>http://www.daylive.com/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7156" y="4806888"/>
            <a:ext cx="5626844" cy="18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kern="0" dirty="0" smtClean="0"/>
              <a:t>	Visual aids take attention from the speaker</a:t>
            </a:r>
          </a:p>
          <a:p>
            <a:pPr lvl="1">
              <a:defRPr/>
            </a:pPr>
            <a:r>
              <a:rPr lang="en-US" kern="0" dirty="0" smtClean="0"/>
              <a:t>Greater focus on the data</a:t>
            </a:r>
          </a:p>
          <a:p>
            <a:pPr lvl="1">
              <a:defRPr/>
            </a:pPr>
            <a:r>
              <a:rPr lang="en-US" kern="0" dirty="0" smtClean="0"/>
              <a:t>Helps the speaker recall the flow</a:t>
            </a:r>
          </a:p>
          <a:p>
            <a:pPr lvl="1">
              <a:defRPr/>
            </a:pPr>
            <a:r>
              <a:rPr lang="en-US" kern="0" dirty="0" smtClean="0"/>
              <a:t>Not meant to be dynamic</a:t>
            </a:r>
          </a:p>
          <a:p>
            <a:pPr lvl="1">
              <a:defRPr/>
            </a:pPr>
            <a:endParaRPr lang="en-US" kern="0" dirty="0" smtClean="0"/>
          </a:p>
          <a:p>
            <a:pPr lvl="1">
              <a:defRPr/>
            </a:pPr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12121</TotalTime>
  <Words>532</Words>
  <Application>Microsoft Office PowerPoint</Application>
  <PresentationFormat>On-screen Show (4:3)</PresentationFormat>
  <Paragraphs>777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Default Design</vt:lpstr>
      <vt:lpstr>On technical presentations Part 1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 The Technical Presentation Milestone</vt:lpstr>
      <vt:lpstr> The Technical Presentation Milestone</vt:lpstr>
      <vt:lpstr> The Technical Presentation Milestone</vt:lpstr>
      <vt:lpstr> The Technical Presentation Milestone</vt:lpstr>
      <vt:lpstr>The 10 Commendments</vt:lpstr>
      <vt:lpstr>The 10 Commendments</vt:lpstr>
      <vt:lpstr>Aspects of good presentations</vt:lpstr>
      <vt:lpstr>Aspects of good presentations</vt:lpstr>
      <vt:lpstr>Aspects of good presentations</vt:lpstr>
      <vt:lpstr>Interest and knowledge</vt:lpstr>
      <vt:lpstr>Interest</vt:lpstr>
      <vt:lpstr>Knowledge</vt:lpstr>
      <vt:lpstr>Knowledge</vt:lpstr>
      <vt:lpstr>Interest and knowledge</vt:lpstr>
      <vt:lpstr>Aspects of good presentations</vt:lpstr>
      <vt:lpstr>Organization</vt:lpstr>
      <vt:lpstr>Situation</vt:lpstr>
      <vt:lpstr>Objective statement</vt:lpstr>
      <vt:lpstr>Structure</vt:lpstr>
      <vt:lpstr>Framing</vt:lpstr>
      <vt:lpstr>Framing</vt:lpstr>
      <vt:lpstr>Framing</vt:lpstr>
      <vt:lpstr>Framing</vt:lpstr>
      <vt:lpstr>Components</vt:lpstr>
      <vt:lpstr>Components</vt:lpstr>
      <vt:lpstr>Background</vt:lpstr>
      <vt:lpstr>Background</vt:lpstr>
      <vt:lpstr>Body</vt:lpstr>
      <vt:lpstr>Groupings ideas</vt:lpstr>
      <vt:lpstr>Ordering your thoughts</vt:lpstr>
      <vt:lpstr>Finishing</vt:lpstr>
      <vt:lpstr>Finishing</vt:lpstr>
      <vt:lpstr>Scalability and flow</vt:lpstr>
      <vt:lpstr>Dynamics</vt:lpstr>
      <vt:lpstr>Grouping</vt:lpstr>
      <vt:lpstr>Grouping</vt:lpstr>
      <vt:lpstr>Flow between topics</vt:lpstr>
      <vt:lpstr>Flow within topics</vt:lpstr>
      <vt:lpstr>Timing</vt:lpstr>
      <vt:lpstr>Justification</vt:lpstr>
      <vt:lpstr>Requirements</vt:lpstr>
      <vt:lpstr>Planning</vt:lpstr>
      <vt:lpstr>Planning</vt:lpstr>
      <vt:lpstr>Racing against the clock</vt:lpstr>
      <vt:lpstr>The timer</vt:lpstr>
      <vt:lpstr>The timer</vt:lpstr>
      <vt:lpstr>The timer</vt:lpstr>
      <vt:lpstr>Organization</vt:lpstr>
      <vt:lpstr>Aspects of good presentations</vt:lpstr>
      <vt:lpstr>Aspects of good presentations</vt:lpstr>
      <vt:lpstr>Summary</vt:lpstr>
      <vt:lpstr>Summary</vt:lpstr>
      <vt:lpstr>Questions?</vt:lpstr>
    </vt:vector>
  </TitlesOfParts>
  <Company>University of Waterloo</Company>
  <LinksUpToDate>false</LinksUpToDate>
  <SharedDoc>false</SharedDoc>
  <HyperlinkBase>http://ece.uwaterloo.ca/~tppe000/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Technical Presentations</dc:title>
  <dc:subject>TPM</dc:subject>
  <dc:creator>Douglas Wilhelm Harder</dc:creator>
  <cp:keywords>technical presentation milestone</cp:keywords>
  <cp:lastModifiedBy>Douglas Wilhelm Harder</cp:lastModifiedBy>
  <cp:revision>297</cp:revision>
  <dcterms:created xsi:type="dcterms:W3CDTF">2006-01-20T03:55:21Z</dcterms:created>
  <dcterms:modified xsi:type="dcterms:W3CDTF">2016-02-02T21:17:12Z</dcterms:modified>
  <cp:category>Electrical and Computer Engineering</cp:category>
</cp:coreProperties>
</file>