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6"/>
  </p:notesMasterIdLst>
  <p:sldIdLst>
    <p:sldId id="256" r:id="rId2"/>
    <p:sldId id="259" r:id="rId3"/>
    <p:sldId id="260" r:id="rId4"/>
    <p:sldId id="343" r:id="rId5"/>
    <p:sldId id="327" r:id="rId6"/>
    <p:sldId id="325" r:id="rId7"/>
    <p:sldId id="344" r:id="rId8"/>
    <p:sldId id="305" r:id="rId9"/>
    <p:sldId id="311" r:id="rId10"/>
    <p:sldId id="320" r:id="rId11"/>
    <p:sldId id="321" r:id="rId12"/>
    <p:sldId id="303" r:id="rId13"/>
    <p:sldId id="312" r:id="rId14"/>
    <p:sldId id="304" r:id="rId15"/>
    <p:sldId id="341" r:id="rId16"/>
    <p:sldId id="340" r:id="rId17"/>
    <p:sldId id="313" r:id="rId18"/>
    <p:sldId id="307" r:id="rId19"/>
    <p:sldId id="314" r:id="rId20"/>
    <p:sldId id="308" r:id="rId21"/>
    <p:sldId id="342" r:id="rId22"/>
    <p:sldId id="309" r:id="rId23"/>
    <p:sldId id="315" r:id="rId24"/>
    <p:sldId id="310" r:id="rId25"/>
    <p:sldId id="316" r:id="rId26"/>
    <p:sldId id="319" r:id="rId27"/>
    <p:sldId id="322" r:id="rId28"/>
    <p:sldId id="330" r:id="rId29"/>
    <p:sldId id="332" r:id="rId30"/>
    <p:sldId id="323" r:id="rId31"/>
    <p:sldId id="306" r:id="rId32"/>
    <p:sldId id="324" r:id="rId33"/>
    <p:sldId id="339" r:id="rId34"/>
    <p:sldId id="317" r:id="rId35"/>
    <p:sldId id="318" r:id="rId36"/>
    <p:sldId id="326" r:id="rId37"/>
    <p:sldId id="261" r:id="rId38"/>
    <p:sldId id="328" r:id="rId39"/>
    <p:sldId id="334" r:id="rId40"/>
    <p:sldId id="336" r:id="rId41"/>
    <p:sldId id="338" r:id="rId42"/>
    <p:sldId id="300" r:id="rId43"/>
    <p:sldId id="337" r:id="rId44"/>
    <p:sldId id="30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62" d="100"/>
          <a:sy n="62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10/14/2021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833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67CDA-5457-4007-A8FE-24BBE06D032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9F108-493F-4016-9956-86AAD44A6E8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13DE0-351D-4323-B12F-C63039CB80D8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8E7A4-CE2F-41E0-8EEE-D3BB63D5C312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285AC-C3FE-46D3-85A0-45F79FF514CB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71086-29A5-4634-8E6B-EE55AC7745F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0802D-66EB-45BF-9235-C0B44B840349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C0B18-DB88-45F8-8617-F4D667C93060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66F9A-03FD-4770-BF23-72548F9EF3EA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E6E16-DAEC-4DEA-951F-BE13640B512C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71750-E0D0-4218-B22A-67819FD2A237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F0011-8A3C-414F-BDAF-96915C290DE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3BA4C-122E-437E-BB54-F1D901894A18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31753-2980-4E53-A9BC-C94197688903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792C5D-A6DF-4E57-9F48-3A777F0DD071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5F256A-0D26-4E03-B488-84B38C3D62D5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7505D-8997-4DCB-99BC-BEEA058E917E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622A9-BF09-4044-9B72-16B6FA0F4B71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FAB854-4B40-4092-A6C7-4FD1BA47FBFC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56085-3970-4DD3-8CCF-1737E8C69A6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2C114-EEDB-46DA-9696-92ABC5DB2A9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B0770-9FA4-41DB-B106-0EE4C639DC30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3127F-6273-4251-9768-0CC88E79C89A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98DC5-44AC-4011-9598-8B2F9C2AF18A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B385B-2D28-418D-BA31-F37E526C042B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874BF-09DA-447D-BCFD-D9EFE1822D5C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8D4B0-CBE6-4547-A3D7-1859D5529AD8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0050E-EF58-4404-807B-A66D976BE19E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EAA0-93C7-4C20-B8F4-3198038DD7A3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BB627-9BEA-46EB-A562-AF8BF78A15F8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B0770-9FA4-41DB-B106-0EE4C639DC30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1C3CC-EF32-4331-9D38-D972DE1B2E8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C3CF2-D3D5-4578-AFA2-E82D34E0B3A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4FC2F-F7E1-4DBF-A920-CB6BA339F35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E83CD-46AC-442F-873E-F174E0B72BAD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391AC-3CB6-45DE-AD11-03BE42FF5FD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dwharder@gmail.com</a:t>
            </a: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 by Induction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6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2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2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4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67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.wmf"/><Relationship Id="rId5" Type="http://schemas.openxmlformats.org/officeDocument/2006/relationships/image" Target="../media/image11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55650" y="2558504"/>
            <a:ext cx="7199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Proof by Induction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the sum of the first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odd integers is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62213" y="3979863"/>
          <a:ext cx="2928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2031840" imgH="431640" progId="Equation.DSMT4">
                  <p:embed/>
                </p:oleObj>
              </mc:Choice>
              <mc:Fallback>
                <p:oleObj name="Equation" r:id="rId4" imgW="20318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3979863"/>
                        <a:ext cx="29289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6351588" y="3159125"/>
          <a:ext cx="12255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850680" imgH="431640" progId="Equation.DSMT4">
                  <p:embed/>
                </p:oleObj>
              </mc:Choice>
              <mc:Fallback>
                <p:oleObj name="Equation" r:id="rId6" imgW="850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159125"/>
                        <a:ext cx="12255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9" name="Oval 8"/>
          <p:cNvSpPr/>
          <p:nvPr/>
        </p:nvSpPr>
        <p:spPr>
          <a:xfrm>
            <a:off x="6227763" y="3124200"/>
            <a:ext cx="93662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492500" y="1916113"/>
          <a:ext cx="2519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8" imgW="1434960" imgH="431640" progId="Equation.DSMT4">
                  <p:embed/>
                </p:oleObj>
              </mc:Choice>
              <mc:Fallback>
                <p:oleObj name="Equation" r:id="rId8" imgW="14349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16113"/>
                        <a:ext cx="25193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627313" y="2503488"/>
          <a:ext cx="14811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0" imgW="1028520" imgH="431640" progId="Equation.DSMT4">
                  <p:embed/>
                </p:oleObj>
              </mc:Choice>
              <mc:Fallback>
                <p:oleObj name="Equation" r:id="rId10" imgW="1028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03488"/>
                        <a:ext cx="1481137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4473575" y="3987800"/>
            <a:ext cx="93662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the sum of the first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odd integers is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351588" y="3159125"/>
          <a:ext cx="12255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850680" imgH="431640" progId="Equation.DSMT4">
                  <p:embed/>
                </p:oleObj>
              </mc:Choice>
              <mc:Fallback>
                <p:oleObj name="Equation" r:id="rId4" imgW="850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159125"/>
                        <a:ext cx="12255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9" name="Oval 8"/>
          <p:cNvSpPr/>
          <p:nvPr/>
        </p:nvSpPr>
        <p:spPr>
          <a:xfrm>
            <a:off x="6227763" y="3124200"/>
            <a:ext cx="93662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473575" y="3978275"/>
            <a:ext cx="93662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2463800" y="3968750"/>
          <a:ext cx="2928938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2031840" imgH="1473120" progId="Equation.DSMT4">
                  <p:embed/>
                </p:oleObj>
              </mc:Choice>
              <mc:Fallback>
                <p:oleObj name="Equation" r:id="rId6" imgW="2031840" imgH="1473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968750"/>
                        <a:ext cx="2928938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 flipH="1">
            <a:off x="7316788" y="3276600"/>
            <a:ext cx="322262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 flipH="1">
            <a:off x="4537075" y="4622800"/>
            <a:ext cx="322263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3492500" y="1916113"/>
          <a:ext cx="2519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8" imgW="1434960" imgH="431640" progId="Equation.DSMT4">
                  <p:embed/>
                </p:oleObj>
              </mc:Choice>
              <mc:Fallback>
                <p:oleObj name="Equation" r:id="rId8" imgW="143496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16113"/>
                        <a:ext cx="25193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627313" y="2511425"/>
          <a:ext cx="14811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0" imgW="1028520" imgH="431640" progId="Equation.DSMT4">
                  <p:embed/>
                </p:oleObj>
              </mc:Choice>
              <mc:Fallback>
                <p:oleObj name="Equation" r:id="rId10" imgW="1028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11425"/>
                        <a:ext cx="1481137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3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                        for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0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82800" y="1454150"/>
          <a:ext cx="15525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454150"/>
                        <a:ext cx="15525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627313" y="2133600"/>
          <a:ext cx="20494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33600"/>
                        <a:ext cx="20494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300788" y="2836863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6386513" y="2870200"/>
          <a:ext cx="13541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8" imgW="939600" imgH="431640" progId="Equation.DSMT4">
                  <p:embed/>
                </p:oleObj>
              </mc:Choice>
              <mc:Fallback>
                <p:oleObj name="Equation" r:id="rId8" imgW="9396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870200"/>
                        <a:ext cx="13541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3619500" y="3629025"/>
            <a:ext cx="600075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84438" y="3646488"/>
          <a:ext cx="1755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9" imgW="1218960" imgH="431640" progId="Equation.DSMT4">
                  <p:embed/>
                </p:oleObj>
              </mc:Choice>
              <mc:Fallback>
                <p:oleObj name="Equation" r:id="rId9" imgW="12189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646488"/>
                        <a:ext cx="1755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3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                        for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0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627313" y="2133600"/>
          <a:ext cx="20494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1422360" imgH="431640" progId="Equation.DSMT4">
                  <p:embed/>
                </p:oleObj>
              </mc:Choice>
              <mc:Fallback>
                <p:oleObj name="Equation" r:id="rId4" imgW="1422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33600"/>
                        <a:ext cx="20494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300788" y="2836863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045325" y="2925763"/>
            <a:ext cx="766763" cy="4397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386513" y="2870200"/>
          <a:ext cx="13541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939600" imgH="431640" progId="Equation.DSMT4">
                  <p:embed/>
                </p:oleObj>
              </mc:Choice>
              <mc:Fallback>
                <p:oleObj name="Equation" r:id="rId6" imgW="9396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870200"/>
                        <a:ext cx="13541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3668713" y="4213225"/>
            <a:ext cx="766762" cy="439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619500" y="3629025"/>
            <a:ext cx="600075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22844"/>
              </p:ext>
            </p:extLst>
          </p:nvPr>
        </p:nvGraphicFramePr>
        <p:xfrm>
          <a:off x="3001963" y="4279900"/>
          <a:ext cx="13541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8" imgW="939600" imgH="698400" progId="Equation.DSMT4">
                  <p:embed/>
                </p:oleObj>
              </mc:Choice>
              <mc:Fallback>
                <p:oleObj name="Equation" r:id="rId8" imgW="93960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4279900"/>
                        <a:ext cx="13541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2484438" y="3646488"/>
          <a:ext cx="1755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0" imgW="1218960" imgH="431640" progId="Equation.DSMT4">
                  <p:embed/>
                </p:oleObj>
              </mc:Choice>
              <mc:Fallback>
                <p:oleObj name="Equation" r:id="rId10" imgW="12189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646488"/>
                        <a:ext cx="1755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2082800" y="1454150"/>
          <a:ext cx="15525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12" imgW="939600" imgH="431640" progId="Equation.DSMT4">
                  <p:embed/>
                </p:oleObj>
              </mc:Choice>
              <mc:Fallback>
                <p:oleObj name="Equation" r:id="rId12" imgW="93960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454150"/>
                        <a:ext cx="15525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4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95513" y="1484313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84313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681288" y="2133600"/>
          <a:ext cx="1922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333440" imgH="457200" progId="Equation.DSMT4">
                  <p:embed/>
                </p:oleObj>
              </mc:Choice>
              <mc:Fallback>
                <p:oleObj name="Equation" r:id="rId6" imgW="1333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133600"/>
                        <a:ext cx="19224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283325" y="2814638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8" imgW="749160" imgH="457200" progId="Equation.DSMT4">
                  <p:embed/>
                </p:oleObj>
              </mc:Choice>
              <mc:Fallback>
                <p:oleObj name="Equation" r:id="rId8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814638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92275" y="3582988"/>
          <a:ext cx="3771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2616120" imgH="482400" progId="Equation.DSMT4">
                  <p:embed/>
                </p:oleObj>
              </mc:Choice>
              <mc:Fallback>
                <p:oleObj name="Equation" r:id="rId10" imgW="26161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82988"/>
                        <a:ext cx="37719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4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95513" y="1484313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84313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681288" y="2133600"/>
          <a:ext cx="1922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" imgW="1333440" imgH="457200" progId="Equation.DSMT4">
                  <p:embed/>
                </p:oleObj>
              </mc:Choice>
              <mc:Fallback>
                <p:oleObj name="Equation" r:id="rId6" imgW="1333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133600"/>
                        <a:ext cx="19224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283325" y="2814638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8" imgW="749160" imgH="457200" progId="Equation.DSMT4">
                  <p:embed/>
                </p:oleObj>
              </mc:Choice>
              <mc:Fallback>
                <p:oleObj name="Equation" r:id="rId8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814638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692275" y="3573463"/>
          <a:ext cx="6370638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0" imgW="4419360" imgH="1498320" progId="Equation.DSMT4">
                  <p:embed/>
                </p:oleObj>
              </mc:Choice>
              <mc:Fallback>
                <p:oleObj name="Equation" r:id="rId10" imgW="4419360" imgH="1498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6370638" cy="215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4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95513" y="1484313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84313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681288" y="2133600"/>
          <a:ext cx="1922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6" imgW="1333440" imgH="457200" progId="Equation.DSMT4">
                  <p:embed/>
                </p:oleObj>
              </mc:Choice>
              <mc:Fallback>
                <p:oleObj name="Equation" r:id="rId6" imgW="1333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133600"/>
                        <a:ext cx="19224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283325" y="2814638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8" imgW="749160" imgH="457200" progId="Equation.DSMT4">
                  <p:embed/>
                </p:oleObj>
              </mc:Choice>
              <mc:Fallback>
                <p:oleObj name="Equation" r:id="rId8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814638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692275" y="3573463"/>
          <a:ext cx="6370638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0" imgW="4419360" imgH="1981080" progId="Equation.DSMT4">
                  <p:embed/>
                </p:oleObj>
              </mc:Choice>
              <mc:Fallback>
                <p:oleObj name="Equation" r:id="rId10" imgW="4419360" imgH="1981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6370638" cy="285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832100" y="5653088"/>
            <a:ext cx="7207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227763" y="2709863"/>
            <a:ext cx="719137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4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681288" y="2133600"/>
          <a:ext cx="1922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133600"/>
                        <a:ext cx="19224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283325" y="2814638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6" imgW="749160" imgH="457200" progId="Equation.DSMT4">
                  <p:embed/>
                </p:oleObj>
              </mc:Choice>
              <mc:Fallback>
                <p:oleObj name="Equation" r:id="rId6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814638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692275" y="3573463"/>
          <a:ext cx="6370638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8" imgW="4419360" imgH="1981080" progId="Equation.DSMT4">
                  <p:embed/>
                </p:oleObj>
              </mc:Choice>
              <mc:Fallback>
                <p:oleObj name="Equation" r:id="rId8" imgW="4419360" imgH="1981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6370638" cy="285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832100" y="5653088"/>
            <a:ext cx="7207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227763" y="2709863"/>
            <a:ext cx="719137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027863" y="2887663"/>
            <a:ext cx="407987" cy="4397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817938" y="5835650"/>
            <a:ext cx="407987" cy="439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2195513" y="1484313"/>
          <a:ext cx="1079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10" imgW="749160" imgH="457200" progId="Equation.DSMT4">
                  <p:embed/>
                </p:oleObj>
              </mc:Choice>
              <mc:Fallback>
                <p:oleObj name="Equation" r:id="rId10" imgW="749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84313"/>
                        <a:ext cx="10795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6354763" y="2806700"/>
          <a:ext cx="13541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4" imgW="939600" imgH="444240" progId="Equation.DSMT4">
                  <p:embed/>
                </p:oleObj>
              </mc:Choice>
              <mc:Fallback>
                <p:oleObj name="Equation" r:id="rId4" imgW="9396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2806700"/>
                        <a:ext cx="135413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5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124075" y="1485900"/>
          <a:ext cx="13541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6" imgW="939600" imgH="444240" progId="Equation.DSMT4">
                  <p:embed/>
                </p:oleObj>
              </mc:Choice>
              <mc:Fallback>
                <p:oleObj name="Equation" r:id="rId6" imgW="9396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85900"/>
                        <a:ext cx="13541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227763" y="2790825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555875" y="2133600"/>
          <a:ext cx="15001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7" imgW="1041120" imgH="444240" progId="Equation.DSMT4">
                  <p:embed/>
                </p:oleObj>
              </mc:Choice>
              <mc:Fallback>
                <p:oleObj name="Equation" r:id="rId7" imgW="10411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150018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2555875" y="3492500"/>
          <a:ext cx="17208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9" imgW="1193760" imgH="431640" progId="Equation.DSMT4">
                  <p:embed/>
                </p:oleObj>
              </mc:Choice>
              <mc:Fallback>
                <p:oleObj name="Equation" r:id="rId9" imgW="11937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492500"/>
                        <a:ext cx="17208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3644900" y="3492500"/>
            <a:ext cx="60007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555875" y="3500438"/>
          <a:ext cx="3459163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4" imgW="2400120" imgH="2158920" progId="Equation.DSMT4">
                  <p:embed/>
                </p:oleObj>
              </mc:Choice>
              <mc:Fallback>
                <p:oleObj name="Equation" r:id="rId4" imgW="2400120" imgH="2158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00438"/>
                        <a:ext cx="3459163" cy="310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354763" y="2806700"/>
          <a:ext cx="13541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6" imgW="939600" imgH="444240" progId="Equation.DSMT4">
                  <p:embed/>
                </p:oleObj>
              </mc:Choice>
              <mc:Fallback>
                <p:oleObj name="Equation" r:id="rId6" imgW="9396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2806700"/>
                        <a:ext cx="135413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5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2124075" y="1485900"/>
          <a:ext cx="13541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8" imgW="939600" imgH="444240" progId="Equation.DSMT4">
                  <p:embed/>
                </p:oleObj>
              </mc:Choice>
              <mc:Fallback>
                <p:oleObj name="Equation" r:id="rId8" imgW="9396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85900"/>
                        <a:ext cx="13541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227763" y="2790825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943725" y="2781300"/>
            <a:ext cx="865188" cy="6318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644900" y="3492500"/>
            <a:ext cx="600075" cy="665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2555875" y="2133600"/>
          <a:ext cx="15001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9" imgW="1041120" imgH="444240" progId="Equation.DSMT4">
                  <p:embed/>
                </p:oleObj>
              </mc:Choice>
              <mc:Fallback>
                <p:oleObj name="Equation" r:id="rId9" imgW="10411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150018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3627438" y="4102100"/>
            <a:ext cx="863600" cy="6318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gives an overview of the mathematical technique of a proof by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will describe the inductive principle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Look at ten different examples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Four examples where the technique is incorrectly applied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Well-ordering of the natural numbers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Strong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problems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by induction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 for all integers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This is slightly different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Choose a base case, say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Next, prove that the truth of the formula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implies the truth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Also, prove that the truth of the formula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also implies the truth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1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Arial" charset="0"/>
                <a:cs typeface="Arial" charset="0"/>
              </a:rPr>
              <a:t>: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0 = 0</a:t>
            </a:r>
            <a:r>
              <a:rPr lang="en-US" dirty="0" smtClean="0">
                <a:latin typeface="Arial" charset="0"/>
                <a:cs typeface="Arial" charset="0"/>
              </a:rPr>
              <a:t> 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both cases, the first term 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,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the second term 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 by assumption;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Consequently, their sum must also be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6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95288" y="4149725"/>
          <a:ext cx="35861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4" imgW="2489040" imgH="558720" progId="Equation.DSMT4">
                  <p:embed/>
                </p:oleObj>
              </mc:Choice>
              <mc:Fallback>
                <p:oleObj name="Equation" r:id="rId4" imgW="248904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49725"/>
                        <a:ext cx="35861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2959100" y="4446588"/>
            <a:ext cx="790575" cy="59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4676775" y="4149725"/>
          <a:ext cx="35671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6" imgW="2476440" imgH="558720" progId="Equation.DSMT4">
                  <p:embed/>
                </p:oleObj>
              </mc:Choice>
              <mc:Fallback>
                <p:oleObj name="Equation" r:id="rId6" imgW="247644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4149725"/>
                        <a:ext cx="356711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237413" y="4446588"/>
            <a:ext cx="790575" cy="59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Of course, proof-by-induction may not always be the only approach: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Proving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 for all integers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An alternative proof could follow by observing that all integers may be written as either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          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and then observing that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6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539750" y="3933056"/>
          <a:ext cx="24876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4" imgW="1726920" imgH="533160" progId="Equation.DSMT4">
                  <p:embed/>
                </p:oleObj>
              </mc:Choice>
              <mc:Fallback>
                <p:oleObj name="Equation" r:id="rId4" imgW="172692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33056"/>
                        <a:ext cx="248761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3132138" y="3933056"/>
          <a:ext cx="25431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6" imgW="1765080" imgH="533160" progId="Equation.DSMT4">
                  <p:embed/>
                </p:oleObj>
              </mc:Choice>
              <mc:Fallback>
                <p:oleObj name="Equation" r:id="rId6" imgW="17650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933056"/>
                        <a:ext cx="25431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5837238" y="3933056"/>
          <a:ext cx="29829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8" imgW="2070000" imgH="533160" progId="Equation.DSMT4">
                  <p:embed/>
                </p:oleObj>
              </mc:Choice>
              <mc:Fallback>
                <p:oleObj name="Equation" r:id="rId8" imgW="20700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3933056"/>
                        <a:ext cx="298291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1163638" y="4355331"/>
            <a:ext cx="317500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3770313" y="4355331"/>
            <a:ext cx="317500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477000" y="4355331"/>
            <a:ext cx="317500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that the derivative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w.r.t.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charset="0"/>
                <a:cs typeface="Arial" charset="0"/>
              </a:rPr>
              <a:t> 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US" dirty="0" smtClean="0">
                <a:latin typeface="Arial" charset="0"/>
                <a:cs typeface="Arial" charset="0"/>
              </a:rPr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1 </a:t>
            </a:r>
            <a:r>
              <a:rPr lang="en-US" dirty="0" smtClean="0">
                <a:latin typeface="Arial" charset="0"/>
                <a:cs typeface="Arial" charset="0"/>
              </a:rPr>
              <a:t>using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 the chain rule, and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Proof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>
                <a:latin typeface="Arial" charset="0"/>
                <a:cs typeface="Arial" charset="0"/>
              </a:rPr>
              <a:t>:   the derivative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derivative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w.r.t.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charset="0"/>
                <a:cs typeface="Arial" charset="0"/>
              </a:rPr>
              <a:t> 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7</a:t>
            </a:r>
          </a:p>
        </p:txBody>
      </p:sp>
      <p:sp>
        <p:nvSpPr>
          <p:cNvPr id="18" name="Oval 17"/>
          <p:cNvSpPr/>
          <p:nvPr/>
        </p:nvSpPr>
        <p:spPr>
          <a:xfrm>
            <a:off x="3741738" y="4478338"/>
            <a:ext cx="719137" cy="60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849563" y="3805238"/>
          <a:ext cx="27146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4" imgW="1523880" imgH="711000" progId="Equation.DSMT4">
                  <p:embed/>
                </p:oleObj>
              </mc:Choice>
              <mc:Fallback>
                <p:oleObj name="Equation" r:id="rId4" imgW="15238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805238"/>
                        <a:ext cx="2714625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1258888" y="2227263"/>
          <a:ext cx="7207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6" imgW="482400" imgH="317160" progId="Equation.DSMT4">
                  <p:embed/>
                </p:oleObj>
              </mc:Choice>
              <mc:Fallback>
                <p:oleObj name="Equation" r:id="rId6" imgW="48240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27263"/>
                        <a:ext cx="7207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574925" y="3579813"/>
            <a:ext cx="2640013" cy="49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that the derivative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w.r.t.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charset="0"/>
                <a:cs typeface="Arial" charset="0"/>
              </a:rPr>
              <a:t> 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US" dirty="0" smtClean="0">
                <a:latin typeface="Arial" charset="0"/>
                <a:cs typeface="Arial" charset="0"/>
              </a:rPr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1 </a:t>
            </a:r>
            <a:r>
              <a:rPr lang="en-US" dirty="0" smtClean="0">
                <a:latin typeface="Arial" charset="0"/>
                <a:cs typeface="Arial" charset="0"/>
              </a:rPr>
              <a:t>using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 the chain rule, and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Proof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>
                <a:latin typeface="Arial" charset="0"/>
                <a:cs typeface="Arial" charset="0"/>
              </a:rPr>
              <a:t>:   the derivative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derivative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w.r.t.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charset="0"/>
                <a:cs typeface="Arial" charset="0"/>
              </a:rPr>
              <a:t> 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7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852738" y="3808413"/>
          <a:ext cx="27368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1536480" imgH="1473120" progId="Equation.DSMT4">
                  <p:embed/>
                </p:oleObj>
              </mc:Choice>
              <mc:Fallback>
                <p:oleObj name="Equation" r:id="rId4" imgW="1536480" imgH="1473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808413"/>
                        <a:ext cx="2736850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789363" y="5076825"/>
            <a:ext cx="654050" cy="439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364163" y="3573463"/>
            <a:ext cx="654050" cy="4413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258888" y="2227263"/>
          <a:ext cx="7207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6" imgW="482400" imgH="317160" progId="Equation.DSMT4">
                  <p:embed/>
                </p:oleObj>
              </mc:Choice>
              <mc:Fallback>
                <p:oleObj name="Equation" r:id="rId6" imgW="48240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27263"/>
                        <a:ext cx="7207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574925" y="3579813"/>
            <a:ext cx="2640013" cy="49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741738" y="4478338"/>
            <a:ext cx="719137" cy="60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                             for integer values of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1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8</a:t>
            </a:r>
          </a:p>
        </p:txBody>
      </p:sp>
      <p:sp>
        <p:nvSpPr>
          <p:cNvPr id="9" name="Oval 8"/>
          <p:cNvSpPr/>
          <p:nvPr/>
        </p:nvSpPr>
        <p:spPr>
          <a:xfrm>
            <a:off x="2655888" y="2208213"/>
            <a:ext cx="863600" cy="59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559050" y="3071813"/>
          <a:ext cx="3562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1904760" imgH="253800" progId="Equation.DSMT4">
                  <p:embed/>
                </p:oleObj>
              </mc:Choice>
              <mc:Fallback>
                <p:oleObj name="Equation" r:id="rId4" imgW="1904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071813"/>
                        <a:ext cx="356235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24075" y="1557338"/>
          <a:ext cx="1936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557338"/>
                        <a:ext cx="19367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593975" y="1952625"/>
          <a:ext cx="31353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8" imgW="1562040" imgH="203040" progId="Equation.DSMT4">
                  <p:embed/>
                </p:oleObj>
              </mc:Choice>
              <mc:Fallback>
                <p:oleObj name="Equation" r:id="rId8" imgW="156204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952625"/>
                        <a:ext cx="313531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2684463" y="2249488"/>
          <a:ext cx="1936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0" imgW="965160" imgH="253800" progId="Equation.DSMT4">
                  <p:embed/>
                </p:oleObj>
              </mc:Choice>
              <mc:Fallback>
                <p:oleObj name="Equation" r:id="rId10" imgW="9651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2249488"/>
                        <a:ext cx="19367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5294313" y="2987675"/>
            <a:ext cx="865187" cy="593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                             for integer values of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1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8</a:t>
            </a:r>
          </a:p>
        </p:txBody>
      </p:sp>
      <p:sp>
        <p:nvSpPr>
          <p:cNvPr id="9" name="Oval 8"/>
          <p:cNvSpPr/>
          <p:nvPr/>
        </p:nvSpPr>
        <p:spPr>
          <a:xfrm>
            <a:off x="2651125" y="2208213"/>
            <a:ext cx="863600" cy="59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55875" y="3055938"/>
          <a:ext cx="401320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4" imgW="2145960" imgH="1041120" progId="Equation.DSMT4">
                  <p:embed/>
                </p:oleObj>
              </mc:Choice>
              <mc:Fallback>
                <p:oleObj name="Equation" r:id="rId4" imgW="2145960" imgH="1041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055938"/>
                        <a:ext cx="4013200" cy="194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127250" y="1550988"/>
          <a:ext cx="1936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1550988"/>
                        <a:ext cx="19367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593975" y="1951038"/>
          <a:ext cx="31353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8" imgW="1562040" imgH="203040" progId="Equation.DSMT4">
                  <p:embed/>
                </p:oleObj>
              </mc:Choice>
              <mc:Fallback>
                <p:oleObj name="Equation" r:id="rId8" imgW="15620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951038"/>
                        <a:ext cx="313531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2679700" y="2249488"/>
          <a:ext cx="1936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0" imgW="965160" imgH="253800" progId="Equation.DSMT4">
                  <p:embed/>
                </p:oleObj>
              </mc:Choice>
              <mc:Fallback>
                <p:oleObj name="Equation" r:id="rId10" imgW="9651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249488"/>
                        <a:ext cx="19367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730625" y="2208213"/>
            <a:ext cx="865188" cy="5921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1138" y="2997200"/>
            <a:ext cx="865187" cy="593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338763" y="3505200"/>
            <a:ext cx="863600" cy="5921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9</a:t>
            </a:r>
          </a:p>
        </p:txBody>
      </p:sp>
      <p:sp>
        <p:nvSpPr>
          <p:cNvPr id="9" name="Oval 8"/>
          <p:cNvSpPr/>
          <p:nvPr/>
        </p:nvSpPr>
        <p:spPr>
          <a:xfrm>
            <a:off x="2843808" y="1303929"/>
            <a:ext cx="863600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47104"/>
              </p:ext>
            </p:extLst>
          </p:nvPr>
        </p:nvGraphicFramePr>
        <p:xfrm>
          <a:off x="2229216" y="1322458"/>
          <a:ext cx="2319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4" imgW="1155600" imgH="457200" progId="Equation.DSMT4">
                  <p:embed/>
                </p:oleObj>
              </mc:Choice>
              <mc:Fallback>
                <p:oleObj name="Equation" r:id="rId4" imgW="1155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216" y="1322458"/>
                        <a:ext cx="231933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72024"/>
              </p:ext>
            </p:extLst>
          </p:nvPr>
        </p:nvGraphicFramePr>
        <p:xfrm>
          <a:off x="2700338" y="2348880"/>
          <a:ext cx="2727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6" imgW="1358640" imgH="457200" progId="Equation.DSMT4">
                  <p:embed/>
                </p:oleObj>
              </mc:Choice>
              <mc:Fallback>
                <p:oleObj name="Equation" r:id="rId6" imgW="13586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348880"/>
                        <a:ext cx="27273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4352206" y="3861048"/>
            <a:ext cx="792162" cy="822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28036"/>
              </p:ext>
            </p:extLst>
          </p:nvPr>
        </p:nvGraphicFramePr>
        <p:xfrm>
          <a:off x="3018706" y="3921373"/>
          <a:ext cx="30654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8" imgW="2171520" imgH="507960" progId="Equation.DSMT4">
                  <p:embed/>
                </p:oleObj>
              </mc:Choice>
              <mc:Fallback>
                <p:oleObj name="Equation" r:id="rId8" imgW="2171520" imgH="507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06" y="3921373"/>
                        <a:ext cx="306546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1.4.2.9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9</a:t>
            </a:r>
          </a:p>
        </p:txBody>
      </p:sp>
      <p:sp>
        <p:nvSpPr>
          <p:cNvPr id="9" name="Oval 8"/>
          <p:cNvSpPr/>
          <p:nvPr/>
        </p:nvSpPr>
        <p:spPr>
          <a:xfrm>
            <a:off x="3000375" y="1341438"/>
            <a:ext cx="863600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2336800" y="1389063"/>
          <a:ext cx="2319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4" imgW="1155600" imgH="457200" progId="Equation.DSMT4">
                  <p:embed/>
                </p:oleObj>
              </mc:Choice>
              <mc:Fallback>
                <p:oleObj name="Equation" r:id="rId4" imgW="1155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389063"/>
                        <a:ext cx="231933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700338" y="2133600"/>
          <a:ext cx="2727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6" imgW="1358640" imgH="457200" progId="Equation.DSMT4">
                  <p:embed/>
                </p:oleObj>
              </mc:Choice>
              <mc:Fallback>
                <p:oleObj name="Equation" r:id="rId6" imgW="135864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33600"/>
                        <a:ext cx="27273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059113" y="3471863"/>
          <a:ext cx="4249737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8" imgW="3009600" imgH="2349360" progId="Equation.DSMT4">
                  <p:embed/>
                </p:oleObj>
              </mc:Choice>
              <mc:Fallback>
                <p:oleObj name="Equation" r:id="rId8" imgW="3009600" imgH="234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471863"/>
                        <a:ext cx="4249737" cy="331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24300" y="1484313"/>
            <a:ext cx="863600" cy="7921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89438" y="3403600"/>
            <a:ext cx="792162" cy="822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427538" y="4221163"/>
            <a:ext cx="576262" cy="5762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1.4.2.9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2468563" y="1484313"/>
          <a:ext cx="2103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4" imgW="1244520" imgH="368280" progId="Equation.DSMT4">
                  <p:embed/>
                </p:oleObj>
              </mc:Choice>
              <mc:Fallback>
                <p:oleObj name="Equation" r:id="rId4" imgW="124452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1484313"/>
                        <a:ext cx="21034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10</a:t>
            </a:r>
          </a:p>
        </p:txBody>
      </p:sp>
      <p:sp>
        <p:nvSpPr>
          <p:cNvPr id="12" name="Oval 11"/>
          <p:cNvSpPr/>
          <p:nvPr/>
        </p:nvSpPr>
        <p:spPr>
          <a:xfrm>
            <a:off x="3492500" y="1412875"/>
            <a:ext cx="1079500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59563" y="3086100"/>
            <a:ext cx="936625" cy="7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763838" y="1893888"/>
          <a:ext cx="24479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6" imgW="1447560" imgH="368280" progId="Equation.DSMT4">
                  <p:embed/>
                </p:oleObj>
              </mc:Choice>
              <mc:Fallback>
                <p:oleObj name="Equation" r:id="rId6" imgW="1447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893888"/>
                        <a:ext cx="24479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982913" y="2622550"/>
          <a:ext cx="460533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8" imgW="3098520" imgH="761760" progId="Equation.DSMT4">
                  <p:embed/>
                </p:oleObj>
              </mc:Choice>
              <mc:Fallback>
                <p:oleObj name="Equation" r:id="rId8" imgW="309852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622550"/>
                        <a:ext cx="4605337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1.4.2.10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468563" y="1484313"/>
          <a:ext cx="2103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1244520" imgH="368280" progId="Equation.DSMT4">
                  <p:embed/>
                </p:oleObj>
              </mc:Choice>
              <mc:Fallback>
                <p:oleObj name="Equation" r:id="rId4" imgW="124452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1484313"/>
                        <a:ext cx="21034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10</a:t>
            </a:r>
          </a:p>
        </p:txBody>
      </p:sp>
      <p:sp>
        <p:nvSpPr>
          <p:cNvPr id="12" name="Oval 11"/>
          <p:cNvSpPr/>
          <p:nvPr/>
        </p:nvSpPr>
        <p:spPr>
          <a:xfrm>
            <a:off x="3492500" y="1412875"/>
            <a:ext cx="1079500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59563" y="3086100"/>
            <a:ext cx="936625" cy="7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2763838" y="1893888"/>
          <a:ext cx="24479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1447560" imgH="368280" progId="Equation.DSMT4">
                  <p:embed/>
                </p:oleObj>
              </mc:Choice>
              <mc:Fallback>
                <p:oleObj name="Equation" r:id="rId6" imgW="1447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893888"/>
                        <a:ext cx="24479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987675" y="2636838"/>
          <a:ext cx="5040313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3390840" imgH="2793960" progId="Equation.DSMT4">
                  <p:embed/>
                </p:oleObj>
              </mc:Choice>
              <mc:Fallback>
                <p:oleObj name="Equation" r:id="rId8" imgW="3390840" imgH="2793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6838"/>
                        <a:ext cx="5040313" cy="415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413000" y="1412875"/>
            <a:ext cx="863600" cy="7207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213600" y="3717925"/>
            <a:ext cx="863600" cy="7191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1.4.2.10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Suppose we have a formula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which we wish to show is true for all values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Usually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Arial" charset="0"/>
                <a:cs typeface="Arial" charset="0"/>
              </a:rPr>
              <a:t> 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example, we may wish to show that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0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9832" y="3429000"/>
          <a:ext cx="28892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429000"/>
                        <a:ext cx="28892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All of these examples have been examples where proof by induction satisfies the desired result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What happens if it fails?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will look at three cases: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The inductive step fails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The initial inductive step is false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The “proof” is invalid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 1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we have an incorrect formula—what happens?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Recall Fibonacci numbers: 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you saw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(2) = 2 </a:t>
            </a:r>
            <a:r>
              <a:rPr lang="en-US" smtClean="0">
                <a:latin typeface="Arial" charset="0"/>
                <a:cs typeface="Arial" charset="0"/>
              </a:rPr>
              <a:t>and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(3) = 3</a:t>
            </a:r>
            <a:r>
              <a:rPr lang="en-US" smtClean="0">
                <a:latin typeface="Arial" charset="0"/>
                <a:cs typeface="Arial" charset="0"/>
              </a:rPr>
              <a:t> and ask: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z="1600" smtClean="0">
                <a:latin typeface="Arial" charset="0"/>
                <a:cs typeface="Arial" charset="0"/>
              </a:rPr>
              <a:t>             </a:t>
            </a:r>
            <a:r>
              <a:rPr lang="en-US" sz="2000" smtClean="0">
                <a:latin typeface="Arial" charset="0"/>
                <a:cs typeface="Arial" charset="0"/>
              </a:rPr>
              <a:t>Is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for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z="2000" smtClean="0">
                <a:latin typeface="Times New Roman" pitchFamily="18" charset="0"/>
                <a:cs typeface="Times New Roman" pitchFamily="18" charset="0"/>
              </a:rPr>
              <a:t>≥ 1</a:t>
            </a:r>
            <a:r>
              <a:rPr lang="en-US" sz="2000" smtClean="0">
                <a:latin typeface="Arial" charset="0"/>
                <a:cs typeface="Arial" charset="0"/>
              </a:rPr>
              <a:t>?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(1) = 1 </a:t>
            </a:r>
            <a:r>
              <a:rPr lang="en-US" smtClean="0">
                <a:latin typeface="Arial" charset="0"/>
                <a:cs typeface="Arial" charset="0"/>
              </a:rPr>
              <a:t>by definition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all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However:  </a:t>
            </a: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2636838" y="2276475"/>
          <a:ext cx="39512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4" imgW="2336760" imgH="482400" progId="Equation.DSMT4">
                  <p:embed/>
                </p:oleObj>
              </mc:Choice>
              <mc:Fallback>
                <p:oleObj name="Equation" r:id="rId4" imgW="23367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2276475"/>
                        <a:ext cx="395128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1"/>
          <p:cNvGraphicFramePr>
            <a:graphicFrameLocks noChangeAspect="1"/>
          </p:cNvGraphicFramePr>
          <p:nvPr/>
        </p:nvGraphicFramePr>
        <p:xfrm>
          <a:off x="2484438" y="4983163"/>
          <a:ext cx="29289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6" imgW="1688760" imgH="914400" progId="Equation.DSMT4">
                  <p:embed/>
                </p:oleObj>
              </mc:Choice>
              <mc:Fallback>
                <p:oleObj name="Equation" r:id="rId6" imgW="168876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83163"/>
                        <a:ext cx="2928937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Box 17"/>
          <p:cNvSpPr txBox="1">
            <a:spLocks noChangeArrowheads="1"/>
          </p:cNvSpPr>
          <p:nvPr/>
        </p:nvSpPr>
        <p:spPr bwMode="auto">
          <a:xfrm>
            <a:off x="4356100" y="6237288"/>
            <a:ext cx="296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Thus, the formula is wrong!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 2</a:t>
            </a: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Consider the recursive formula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Can we find a closed form?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Suppose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dirty="0" smtClean="0">
                <a:latin typeface="Arial" charset="0"/>
                <a:cs typeface="Arial" charset="0"/>
              </a:rPr>
              <a:t>, then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or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One may accidently conclude that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This is incorrect: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(0) = 1</a:t>
            </a:r>
            <a:r>
              <a:rPr lang="en-US" dirty="0" smtClean="0">
                <a:latin typeface="Arial" charset="0"/>
                <a:cs typeface="Arial" charset="0"/>
              </a:rPr>
              <a:t>:  the base case is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correct closed-form formula is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4859338" y="1268413"/>
          <a:ext cx="27463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4" imgW="1536480" imgH="685800" progId="Equation.DSMT4">
                  <p:embed/>
                </p:oleObj>
              </mc:Choice>
              <mc:Fallback>
                <p:oleObj name="Equation" r:id="rId4" imgW="153648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68413"/>
                        <a:ext cx="27463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19375" y="2293938"/>
          <a:ext cx="2776538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6" imgW="1688760" imgH="1130040" progId="Equation.DSMT4">
                  <p:embed/>
                </p:oleObj>
              </mc:Choice>
              <mc:Fallback>
                <p:oleObj name="Equation" r:id="rId6" imgW="1688760" imgH="1130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293938"/>
                        <a:ext cx="2776538" cy="185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1284288" y="4133850"/>
          <a:ext cx="1838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4133850"/>
                        <a:ext cx="18383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5219700" y="4525963"/>
          <a:ext cx="1085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10" imgW="660240" imgH="253800" progId="Equation.DSMT4">
                  <p:embed/>
                </p:oleObj>
              </mc:Choice>
              <mc:Fallback>
                <p:oleObj name="Equation" r:id="rId10" imgW="6602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25963"/>
                        <a:ext cx="10858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3419475" y="5572125"/>
          <a:ext cx="2478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12" imgW="1282680" imgH="457200" progId="Equation.DSMT4">
                  <p:embed/>
                </p:oleObj>
              </mc:Choice>
              <mc:Fallback>
                <p:oleObj name="Equation" r:id="rId12" imgW="12826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572125"/>
                        <a:ext cx="247808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2555875" y="3716338"/>
            <a:ext cx="2952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627313" y="3213100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endParaRPr lang="en-CA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 3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opposition to the statement that 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Arial" charset="0"/>
                <a:cs typeface="Arial" charset="0"/>
              </a:rPr>
              <a:t> is a horse of a different color”, prove all horses are the same color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single horse has the same color as itself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all horses in a set of size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have the same color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Then, given a set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dirty="0" smtClean="0">
                <a:latin typeface="Arial" charset="0"/>
                <a:cs typeface="Arial" charset="0"/>
              </a:rPr>
              <a:t>horses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>
                <a:latin typeface="Arial" charset="0"/>
                <a:cs typeface="Arial" charset="0"/>
              </a:rPr>
              <a:t>, we may group them into two groups of size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dirty="0" smtClean="0">
                <a:latin typeface="Arial" charset="0"/>
                <a:cs typeface="Arial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By assumption, all the horses in both sets of size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are the same color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Therefore, all the horses in the set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dirty="0" smtClean="0">
                <a:latin typeface="Arial" charset="0"/>
                <a:cs typeface="Arial" charset="0"/>
              </a:rPr>
              <a:t> horses must be the same color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Problem:  the inductive step fails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+ 1 = 2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Given a set of two horses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{Sea Horse,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>
                <a:latin typeface="Arial" charset="0"/>
                <a:cs typeface="Arial" charset="0"/>
              </a:rPr>
              <a:t>, there is no overlap in the two subsets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{Sea Horse}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 4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cannot get full eating peas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person cannot become full eating one pea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a person is not full after eating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peas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If a person has eaten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smtClean="0">
                <a:latin typeface="Arial" charset="0"/>
                <a:cs typeface="Arial" charset="0"/>
              </a:rPr>
              <a:t>peas, this is one more than eating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peas and, by assumption, the person was not full after eating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peas and eating one more pea will not make him or her full, either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Non-Example 4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Issues: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person who is 130 cm in height may not be considered tall; however, one cannot argue that just because if someone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dirty="0" smtClean="0">
                <a:latin typeface="Arial" charset="0"/>
                <a:cs typeface="Arial" charset="0"/>
              </a:rPr>
              <a:t>is considered not tall, then adding one more </a:t>
            </a:r>
            <a:r>
              <a:rPr lang="en-US" dirty="0" err="1" smtClean="0">
                <a:latin typeface="Arial" charset="0"/>
                <a:cs typeface="Arial" charset="0"/>
              </a:rPr>
              <a:t>centimetre</a:t>
            </a:r>
            <a:r>
              <a:rPr lang="en-US" dirty="0" smtClean="0">
                <a:latin typeface="Arial" charset="0"/>
                <a:cs typeface="Arial" charset="0"/>
              </a:rPr>
              <a:t> will not make them tall, either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If one pea is eaten at a time, the rate of digestion may in fact equal the rate of consumption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“Full” is not a well defined value, either</a:t>
            </a:r>
          </a:p>
          <a:p>
            <a:pPr lvl="2" eaLnBrk="1" hangingPunct="1"/>
            <a:r>
              <a:rPr lang="en-CA" dirty="0" err="1" smtClean="0">
                <a:latin typeface="Arial" charset="0"/>
                <a:cs typeface="Arial" charset="0"/>
              </a:rPr>
              <a:t>Hossein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Rezazadeh</a:t>
            </a:r>
            <a:r>
              <a:rPr lang="en-CA" dirty="0" smtClean="0">
                <a:latin typeface="Arial" charset="0"/>
                <a:cs typeface="Arial" charset="0"/>
              </a:rPr>
              <a:t>, at his height, may have been able to </a:t>
            </a:r>
            <a:r>
              <a:rPr lang="en-CA" i="1" dirty="0" smtClean="0">
                <a:latin typeface="Arial" charset="0"/>
                <a:cs typeface="Arial" charset="0"/>
              </a:rPr>
              <a:t>clean and jerk</a:t>
            </a:r>
            <a:br>
              <a:rPr lang="en-CA" i="1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240 kg </a:t>
            </a:r>
            <a:r>
              <a:rPr lang="en-CA" dirty="0" smtClean="0">
                <a:latin typeface="Arial" charset="0"/>
                <a:cs typeface="Arial" charset="0"/>
              </a:rPr>
              <a:t>with every attempt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He was unable to ever achieve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265 kg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Attempts to </a:t>
            </a:r>
            <a:r>
              <a:rPr lang="en-US" i="1" dirty="0" smtClean="0">
                <a:latin typeface="Arial" charset="0"/>
                <a:cs typeface="Arial" charset="0"/>
              </a:rPr>
              <a:t>clean and jerk</a:t>
            </a:r>
            <a:r>
              <a:rPr lang="en-US" dirty="0" smtClean="0">
                <a:latin typeface="Arial" charset="0"/>
                <a:cs typeface="Arial" charset="0"/>
              </a:rPr>
              <a:t> weights between these two values may succeed or fail based on numerous other factors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1.4.3.4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induction principle can either be assumed in a mathematical system as an axiom, or it can be derived from other axioms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Alternatively, it can be deduced from other axioms, such as: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natural numbers (0, 1, 2, 3, …) are linearly ordered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Every natural number is either 0 or the successor of another natural number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successor is by definition greater than what it succeeds</a:t>
            </a:r>
          </a:p>
        </p:txBody>
      </p:sp>
      <p:sp>
        <p:nvSpPr>
          <p:cNvPr id="266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may ask:  “Suppose you’ve proved some formula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mtClean="0">
                <a:latin typeface="Arial" charset="0"/>
                <a:cs typeface="Arial" charset="0"/>
              </a:rPr>
              <a:t>for by induction to be true for all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0, 1, 2, …</a:t>
            </a:r>
            <a:r>
              <a:rPr lang="en-US" smtClean="0">
                <a:latin typeface="Arial" charset="0"/>
                <a:cs typeface="Arial" charset="0"/>
              </a:rPr>
              <a:t>; all we really showed was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mtClean="0">
                <a:latin typeface="Arial" charset="0"/>
                <a:cs typeface="Arial" charset="0"/>
              </a:rPr>
              <a:t> is true—could it not fail for some larger value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that there is a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 such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is false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There must be a smallest value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0 </a:t>
            </a:r>
            <a:r>
              <a:rPr lang="en-US" smtClean="0">
                <a:latin typeface="Arial" charset="0"/>
                <a:cs typeface="Arial" charset="0"/>
              </a:rPr>
              <a:t>such that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	 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 –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mtClean="0">
                <a:latin typeface="Arial" charset="0"/>
                <a:cs typeface="Arial" charset="0"/>
              </a:rPr>
              <a:t> is true but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	 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is false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But the inductive step showed that if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 –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mtClean="0">
                <a:latin typeface="Arial" charset="0"/>
                <a:cs typeface="Arial" charset="0"/>
              </a:rPr>
              <a:t> is true, it must also be true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is true!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Thus, no such smallest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 can exist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Thus, no subset of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can have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be false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Strong Induction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 similar technique is </a:t>
            </a:r>
            <a:r>
              <a:rPr lang="en-CA" i="1" dirty="0" smtClean="0">
                <a:latin typeface="Arial" charset="0"/>
                <a:cs typeface="Arial" charset="0"/>
              </a:rPr>
              <a:t>strong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i="1" dirty="0" smtClean="0">
                <a:latin typeface="Arial" charset="0"/>
                <a:cs typeface="Arial" charset="0"/>
              </a:rPr>
              <a:t>induction</a:t>
            </a:r>
            <a:r>
              <a:rPr lang="en-CA" dirty="0" smtClean="0">
                <a:latin typeface="Arial" charset="0"/>
                <a:cs typeface="Arial" charset="0"/>
              </a:rPr>
              <a:t> where we replace the statement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Assume that          true</a:t>
            </a: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with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Assume that                                                                   are all true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For example: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Prove that with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CA" dirty="0" smtClean="0">
                <a:latin typeface="Arial" charset="0"/>
                <a:cs typeface="Arial" charset="0"/>
              </a:rPr>
              <a:t> cent coins, it is possible to make exact change for any amount greater than or equal to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CA" dirty="0" smtClean="0">
                <a:latin typeface="Arial" charset="0"/>
                <a:cs typeface="Arial" charset="0"/>
              </a:rPr>
              <a:t> cents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2555875" y="2276475"/>
          <a:ext cx="6127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6127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555875" y="2921000"/>
          <a:ext cx="41798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2336760" imgH="253800" progId="Equation.DSMT4">
                  <p:embed/>
                </p:oleObj>
              </mc:Choice>
              <mc:Fallback>
                <p:oleObj name="Equation" r:id="rId5" imgW="2336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1000"/>
                        <a:ext cx="41798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9" descr="C:\Users\dwharder\Desktop\domi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134" y="1557338"/>
            <a:ext cx="55673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Geometric problems</a:t>
            </a:r>
          </a:p>
        </p:txBody>
      </p:sp>
      <p:sp>
        <p:nvSpPr>
          <p:cNvPr id="297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Given an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× 2 </a:t>
            </a:r>
            <a:r>
              <a:rPr lang="en-CA" dirty="0" smtClean="0">
                <a:latin typeface="Arial" charset="0"/>
                <a:cs typeface="Arial" charset="0"/>
              </a:rPr>
              <a:t>grid,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how many ways can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that grid be covered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 dominos? 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Come up with a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formula for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,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verify that it is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correct for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5 × 2</a:t>
            </a:r>
            <a:r>
              <a:rPr lang="en-CA" dirty="0" smtClean="0">
                <a:latin typeface="Arial" charset="0"/>
                <a:cs typeface="Arial" charset="0"/>
              </a:rPr>
              <a:t>, and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prove it is true by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induction 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5219700" y="1773238"/>
          <a:ext cx="6191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73238"/>
                        <a:ext cx="6191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197600" y="2565400"/>
          <a:ext cx="6810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2565400"/>
                        <a:ext cx="68103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7215188" y="3644900"/>
          <a:ext cx="6619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3644900"/>
                        <a:ext cx="66198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8213725" y="4149725"/>
          <a:ext cx="6826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4149725"/>
                        <a:ext cx="6826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then proceed by: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Demonstrating that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true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Assuming that the formula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true for an arbitrary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If we are able to demonstrate that this assumption allows us to also show that the formula is true 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+ 1)</a:t>
            </a:r>
            <a:r>
              <a:rPr lang="en-US" dirty="0" smtClean="0">
                <a:latin typeface="Arial" charset="0"/>
                <a:cs typeface="Arial" charset="0"/>
              </a:rPr>
              <a:t>, the </a:t>
            </a:r>
            <a:r>
              <a:rPr lang="en-US" i="1" dirty="0" smtClean="0">
                <a:latin typeface="Arial" charset="0"/>
                <a:cs typeface="Arial" charset="0"/>
              </a:rPr>
              <a:t>inductive principle </a:t>
            </a:r>
            <a:r>
              <a:rPr lang="en-US" dirty="0" smtClean="0">
                <a:latin typeface="Arial" charset="0"/>
                <a:cs typeface="Arial" charset="0"/>
              </a:rPr>
              <a:t>allows us to conclude that the formula is true for 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charset="0"/>
                <a:cs typeface="Arial" charset="0"/>
              </a:rPr>
              <a:t>Geometric problems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Another: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Come up with a recursive formula that demonstrates that lines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will divide the plane into                   regions and show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that the formula is correct using induction</a:t>
            </a:r>
          </a:p>
        </p:txBody>
      </p:sp>
      <p:pic>
        <p:nvPicPr>
          <p:cNvPr id="30725" name="Picture 2" descr="C:\Users\dwharder\Desktop\pl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573463"/>
            <a:ext cx="47847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3708400" y="2276475"/>
          <a:ext cx="12715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76475"/>
                        <a:ext cx="127158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wharder\Desktop\triomi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441450"/>
            <a:ext cx="54959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charset="0"/>
                <a:cs typeface="Arial" charset="0"/>
              </a:rPr>
              <a:t>Geometric problems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And another: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Demonstrate that any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× 2</a:t>
            </a:r>
            <a:r>
              <a:rPr lang="en-CA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grid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with one square deleted may be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tiled with </a:t>
            </a:r>
            <a:r>
              <a:rPr lang="en-CA" dirty="0" err="1" smtClean="0">
                <a:latin typeface="Arial" charset="0"/>
                <a:cs typeface="Arial" charset="0"/>
              </a:rPr>
              <a:t>triominos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topic, we have discussed: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discussed </a:t>
            </a: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smtClean="0">
                <a:latin typeface="Arial" charset="0"/>
                <a:cs typeface="Arial" charset="0"/>
              </a:rPr>
              <a:t>inductive principle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Ten different examples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Proof by induction can be applied incorrectly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Why it works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Strong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Some geometric problems</a:t>
            </a: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David Sumner, </a:t>
            </a:r>
            <a:r>
              <a:rPr lang="en-CA" i="1" smtClean="0">
                <a:latin typeface="Arial" charset="0"/>
                <a:cs typeface="Arial" charset="0"/>
              </a:rPr>
              <a:t>The Technique of Proof by Induction</a:t>
            </a:r>
            <a:r>
              <a:rPr lang="en-CA" smtClean="0">
                <a:latin typeface="Arial" charset="0"/>
                <a:cs typeface="Arial" charset="0"/>
              </a:rPr>
              <a:t>, </a:t>
            </a:r>
            <a:r>
              <a:rPr lang="en-CA" sz="1600" smtClean="0">
                <a:latin typeface="Consolas" pitchFamily="49" charset="0"/>
                <a:cs typeface="Consolas" pitchFamily="49" charset="0"/>
              </a:rPr>
              <a:t>http://www.math.sc.edu/~sumner/numbertheory/induction/Induction.html</a:t>
            </a:r>
            <a:endParaRPr lang="en-CA" sz="140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Wikipedia, </a:t>
            </a:r>
            <a:r>
              <a:rPr lang="en-CA" i="1" smtClean="0">
                <a:latin typeface="Arial" charset="0"/>
                <a:cs typeface="Arial" charset="0"/>
              </a:rPr>
              <a:t>Mathematical induction</a:t>
            </a:r>
            <a:r>
              <a:rPr lang="en-CA" smtClean="0">
                <a:latin typeface="Arial" charset="0"/>
                <a:cs typeface="Arial" charset="0"/>
              </a:rPr>
              <a:t>, </a:t>
            </a:r>
            <a:r>
              <a:rPr lang="en-CA" sz="1600" smtClean="0">
                <a:latin typeface="Consolas" pitchFamily="49" charset="0"/>
                <a:cs typeface="Consolas" pitchFamily="49" charset="0"/>
              </a:rPr>
              <a:t>http://en.wikipedia.org/wiki/Mathematical_induction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Donald E. Knuth, </a:t>
            </a:r>
            <a:r>
              <a:rPr lang="en-CA" i="1" smtClean="0">
                <a:latin typeface="Arial" charset="0"/>
                <a:cs typeface="Arial" charset="0"/>
              </a:rPr>
              <a:t>The Art of Computer Programming,Vol</a:t>
            </a:r>
            <a:r>
              <a:rPr lang="en-CA" smtClean="0">
                <a:latin typeface="Arial" charset="0"/>
                <a:cs typeface="Arial" charset="0"/>
              </a:rPr>
              <a:t> </a:t>
            </a:r>
            <a:r>
              <a:rPr lang="en-CA" i="1" smtClean="0">
                <a:latin typeface="Arial" charset="0"/>
                <a:cs typeface="Arial" charset="0"/>
              </a:rPr>
              <a:t>1</a:t>
            </a:r>
            <a:r>
              <a:rPr lang="en-CA" smtClean="0">
                <a:latin typeface="Arial" charset="0"/>
                <a:cs typeface="Arial" charset="0"/>
              </a:rPr>
              <a:t>, </a:t>
            </a:r>
            <a:r>
              <a:rPr lang="en-CA" i="1" smtClean="0">
                <a:latin typeface="Arial" charset="0"/>
                <a:cs typeface="Arial" charset="0"/>
              </a:rPr>
              <a:t>Fundamental Algorithms</a:t>
            </a:r>
            <a:r>
              <a:rPr lang="en-CA" smtClean="0">
                <a:latin typeface="Arial" charset="0"/>
                <a:cs typeface="Arial" charset="0"/>
              </a:rPr>
              <a:t>, 3</a:t>
            </a:r>
            <a:r>
              <a:rPr lang="en-CA" baseline="30000" smtClean="0">
                <a:latin typeface="Arial" charset="0"/>
                <a:cs typeface="Arial" charset="0"/>
              </a:rPr>
              <a:t>rd</a:t>
            </a:r>
            <a:r>
              <a:rPr lang="en-CA" smtClean="0">
                <a:latin typeface="Arial" charset="0"/>
                <a:cs typeface="Arial" charset="0"/>
              </a:rPr>
              <a:t> Ed., Addison Wesley, 1997</a:t>
            </a:r>
            <a:endParaRPr lang="en-CA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CA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  <p:pic>
        <p:nvPicPr>
          <p:cNvPr id="48132" name="Picture 4" descr="Fireworks_logo_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7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ECE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15888"/>
            <a:ext cx="7350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Definition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Thus, if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mtClean="0">
                <a:latin typeface="Arial" charset="0"/>
                <a:cs typeface="Arial" charset="0"/>
              </a:rPr>
              <a:t> is true,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+ 1)</a:t>
            </a:r>
            <a:r>
              <a:rPr lang="en-CA" smtClean="0">
                <a:latin typeface="Arial" charset="0"/>
                <a:cs typeface="Arial" charset="0"/>
              </a:rPr>
              <a:t> is true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and, if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+ 1)</a:t>
            </a:r>
            <a:r>
              <a:rPr lang="en-CA" smtClean="0">
                <a:latin typeface="Arial" charset="0"/>
                <a:cs typeface="Arial" charset="0"/>
              </a:rPr>
              <a:t> is true,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+ 2)</a:t>
            </a:r>
            <a:r>
              <a:rPr lang="en-CA" smtClean="0">
                <a:latin typeface="Arial" charset="0"/>
                <a:cs typeface="Arial" charset="0"/>
              </a:rPr>
              <a:t> is true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and, if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+ 2)</a:t>
            </a:r>
            <a:r>
              <a:rPr lang="en-CA" smtClean="0">
                <a:latin typeface="Arial" charset="0"/>
                <a:cs typeface="Arial" charset="0"/>
              </a:rPr>
              <a:t> is true,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+ 3)</a:t>
            </a:r>
            <a:r>
              <a:rPr lang="en-CA" smtClean="0">
                <a:latin typeface="Arial" charset="0"/>
                <a:cs typeface="Arial" charset="0"/>
              </a:rPr>
              <a:t> is true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and so on, and so on, for all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Formulation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Often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an equation: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For example,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may be an equation such as: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It may also be a statement: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integer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divisible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 for 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1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3848" y="2247521"/>
          <a:ext cx="3023915" cy="82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625400" imgH="444240" progId="Equation.DSMT4">
                  <p:embed/>
                </p:oleObj>
              </mc:Choice>
              <mc:Fallback>
                <p:oleObj name="Equation" r:id="rId4" imgW="16254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47521"/>
                        <a:ext cx="3023915" cy="824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77448" y="2968666"/>
          <a:ext cx="2788402" cy="80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498320" imgH="431640" progId="Equation.DSMT4">
                  <p:embed/>
                </p:oleObj>
              </mc:Choice>
              <mc:Fallback>
                <p:oleObj name="Equation" r:id="rId6" imgW="14983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448" y="2968666"/>
                        <a:ext cx="2788402" cy="8016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251068" y="3689390"/>
          <a:ext cx="2954469" cy="80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1587240" imgH="431640" progId="Equation.DSMT4">
                  <p:embed/>
                </p:oleObj>
              </mc:Choice>
              <mc:Fallback>
                <p:oleObj name="Equation" r:id="rId8" imgW="158724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068" y="3689390"/>
                        <a:ext cx="2954469" cy="801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We will now look at ten examples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At each case, we will show the inductive process... </a:t>
            </a:r>
            <a:endParaRPr lang="en-CA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Prove that                         is true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≥ 0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028950" y="3611563"/>
          <a:ext cx="17938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611563"/>
                        <a:ext cx="17938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6446838" y="2854325"/>
          <a:ext cx="13906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6" imgW="965160" imgH="444240" progId="Equation.DSMT4">
                  <p:embed/>
                </p:oleObj>
              </mc:Choice>
              <mc:Fallback>
                <p:oleObj name="Equation" r:id="rId6" imgW="9651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854325"/>
                        <a:ext cx="13906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9" name="Oval 8"/>
          <p:cNvSpPr/>
          <p:nvPr/>
        </p:nvSpPr>
        <p:spPr>
          <a:xfrm>
            <a:off x="6300788" y="2836863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265613" y="3608388"/>
            <a:ext cx="614362" cy="665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155825" y="1443038"/>
          <a:ext cx="15001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8" imgW="965160" imgH="444240" progId="Equation.DSMT4">
                  <p:embed/>
                </p:oleObj>
              </mc:Choice>
              <mc:Fallback>
                <p:oleObj name="Equation" r:id="rId8" imgW="96516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1443038"/>
                        <a:ext cx="1500188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1"/>
          <p:cNvGraphicFramePr>
            <a:graphicFrameLocks noChangeAspect="1"/>
          </p:cNvGraphicFramePr>
          <p:nvPr/>
        </p:nvGraphicFramePr>
        <p:xfrm>
          <a:off x="2627313" y="2133600"/>
          <a:ext cx="1835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0" imgW="1180800" imgH="444240" progId="Equation.DSMT4">
                  <p:embed/>
                </p:oleObj>
              </mc:Choice>
              <mc:Fallback>
                <p:oleObj name="Equation" r:id="rId10" imgW="118080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33600"/>
                        <a:ext cx="18351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Prove that                         is true for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≥ 0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Assume that the statement is true for a 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 now show: 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448050" y="4843463"/>
          <a:ext cx="285432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1981080" imgH="863280" progId="Equation.DSMT4">
                  <p:embed/>
                </p:oleObj>
              </mc:Choice>
              <mc:Fallback>
                <p:oleObj name="Equation" r:id="rId4" imgW="198108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4843463"/>
                        <a:ext cx="2854325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444875" y="4251325"/>
          <a:ext cx="17018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1180800" imgH="419040" progId="Equation.DSMT4">
                  <p:embed/>
                </p:oleObj>
              </mc:Choice>
              <mc:Fallback>
                <p:oleObj name="Equation" r:id="rId6" imgW="11808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251325"/>
                        <a:ext cx="17018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3028950" y="3611563"/>
          <a:ext cx="17938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8" imgW="1244520" imgH="431640" progId="Equation.DSMT4">
                  <p:embed/>
                </p:oleObj>
              </mc:Choice>
              <mc:Fallback>
                <p:oleObj name="Equation" r:id="rId8" imgW="1244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611563"/>
                        <a:ext cx="17938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6446838" y="2854325"/>
          <a:ext cx="13906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0" imgW="965160" imgH="444240" progId="Equation.DSMT4">
                  <p:embed/>
                </p:oleObj>
              </mc:Choice>
              <mc:Fallback>
                <p:oleObj name="Equation" r:id="rId10" imgW="96516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854325"/>
                        <a:ext cx="13906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9" name="Oval 8"/>
          <p:cNvSpPr/>
          <p:nvPr/>
        </p:nvSpPr>
        <p:spPr>
          <a:xfrm>
            <a:off x="6300788" y="2836863"/>
            <a:ext cx="614362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019925" y="2741613"/>
            <a:ext cx="839788" cy="736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265613" y="3608388"/>
            <a:ext cx="614362" cy="665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4346575" y="4154488"/>
            <a:ext cx="838200" cy="736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8" name="Object 16"/>
          <p:cNvGraphicFramePr>
            <a:graphicFrameLocks noChangeAspect="1"/>
          </p:cNvGraphicFramePr>
          <p:nvPr/>
        </p:nvGraphicFramePr>
        <p:xfrm>
          <a:off x="2155825" y="1443038"/>
          <a:ext cx="15001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2" imgW="965160" imgH="444240" progId="Equation.DSMT4">
                  <p:embed/>
                </p:oleObj>
              </mc:Choice>
              <mc:Fallback>
                <p:oleObj name="Equation" r:id="rId12" imgW="96516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1443038"/>
                        <a:ext cx="1500188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1"/>
          <p:cNvGraphicFramePr>
            <a:graphicFrameLocks noChangeAspect="1"/>
          </p:cNvGraphicFramePr>
          <p:nvPr/>
        </p:nvGraphicFramePr>
        <p:xfrm>
          <a:off x="2627313" y="2133600"/>
          <a:ext cx="1835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4" imgW="1180800" imgH="444240" progId="Equation.DSMT4">
                  <p:embed/>
                </p:oleObj>
              </mc:Choice>
              <mc:Fallback>
                <p:oleObj name="Equation" r:id="rId14" imgW="118080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33600"/>
                        <a:ext cx="18351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1.4.2.1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2319</Words>
  <Application>Microsoft Office PowerPoint</Application>
  <PresentationFormat>On-screen Show (4:3)</PresentationFormat>
  <Paragraphs>419</Paragraphs>
  <Slides>44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Consolas</vt:lpstr>
      <vt:lpstr>Courier New</vt:lpstr>
      <vt:lpstr>Times New Roman</vt:lpstr>
      <vt:lpstr>Custom Design</vt:lpstr>
      <vt:lpstr>Equation</vt:lpstr>
      <vt:lpstr>PowerPoint Presentation</vt:lpstr>
      <vt:lpstr>Outline</vt:lpstr>
      <vt:lpstr>Definition</vt:lpstr>
      <vt:lpstr>Definition</vt:lpstr>
      <vt:lpstr>Definition</vt:lpstr>
      <vt:lpstr>Formulation</vt:lpstr>
      <vt:lpstr>Examples</vt:lpstr>
      <vt:lpstr>Example 1</vt:lpstr>
      <vt:lpstr>Example 1</vt:lpstr>
      <vt:lpstr>Example 2</vt:lpstr>
      <vt:lpstr>Example 2</vt:lpstr>
      <vt:lpstr>Example 3</vt:lpstr>
      <vt:lpstr>Example 3</vt:lpstr>
      <vt:lpstr>Example 4</vt:lpstr>
      <vt:lpstr>Example 4</vt:lpstr>
      <vt:lpstr>Example 4</vt:lpstr>
      <vt:lpstr>Example 4</vt:lpstr>
      <vt:lpstr>Example 5</vt:lpstr>
      <vt:lpstr>Example 5</vt:lpstr>
      <vt:lpstr>Example 6</vt:lpstr>
      <vt:lpstr>Example 6</vt:lpstr>
      <vt:lpstr>Example 7</vt:lpstr>
      <vt:lpstr>Example 7</vt:lpstr>
      <vt:lpstr>Example 8</vt:lpstr>
      <vt:lpstr>Example 8</vt:lpstr>
      <vt:lpstr>Example 9</vt:lpstr>
      <vt:lpstr>Example 9</vt:lpstr>
      <vt:lpstr>Example 10</vt:lpstr>
      <vt:lpstr>Example 10</vt:lpstr>
      <vt:lpstr>Non-Examples</vt:lpstr>
      <vt:lpstr>Non-Example 1</vt:lpstr>
      <vt:lpstr>Non-Example 2</vt:lpstr>
      <vt:lpstr>Non-Example 3</vt:lpstr>
      <vt:lpstr>Non-Example 4</vt:lpstr>
      <vt:lpstr>Non-Example 4</vt:lpstr>
      <vt:lpstr>Justification</vt:lpstr>
      <vt:lpstr>Justification</vt:lpstr>
      <vt:lpstr>Strong Induction</vt:lpstr>
      <vt:lpstr>Geometric problems</vt:lpstr>
      <vt:lpstr>Geometric problems</vt:lpstr>
      <vt:lpstr>Geometric problems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416</cp:revision>
  <dcterms:created xsi:type="dcterms:W3CDTF">2009-09-11T23:00:44Z</dcterms:created>
  <dcterms:modified xsi:type="dcterms:W3CDTF">2021-10-14T18:37:57Z</dcterms:modified>
</cp:coreProperties>
</file>