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3"/>
  </p:notesMasterIdLst>
  <p:sldIdLst>
    <p:sldId id="256" r:id="rId2"/>
    <p:sldId id="440" r:id="rId3"/>
    <p:sldId id="564" r:id="rId4"/>
    <p:sldId id="565" r:id="rId5"/>
    <p:sldId id="441" r:id="rId6"/>
    <p:sldId id="571" r:id="rId7"/>
    <p:sldId id="442" r:id="rId8"/>
    <p:sldId id="558" r:id="rId9"/>
    <p:sldId id="572" r:id="rId10"/>
    <p:sldId id="573" r:id="rId11"/>
    <p:sldId id="574" r:id="rId12"/>
    <p:sldId id="575" r:id="rId13"/>
    <p:sldId id="568" r:id="rId14"/>
    <p:sldId id="577" r:id="rId15"/>
    <p:sldId id="578" r:id="rId16"/>
    <p:sldId id="569" r:id="rId17"/>
    <p:sldId id="570" r:id="rId18"/>
    <p:sldId id="567" r:id="rId19"/>
    <p:sldId id="457" r:id="rId20"/>
    <p:sldId id="458" r:id="rId21"/>
    <p:sldId id="512" r:id="rId22"/>
    <p:sldId id="513" r:id="rId23"/>
    <p:sldId id="514" r:id="rId24"/>
    <p:sldId id="515" r:id="rId25"/>
    <p:sldId id="516" r:id="rId26"/>
    <p:sldId id="509" r:id="rId27"/>
    <p:sldId id="459" r:id="rId28"/>
    <p:sldId id="460" r:id="rId29"/>
    <p:sldId id="461" r:id="rId30"/>
    <p:sldId id="462" r:id="rId31"/>
    <p:sldId id="463" r:id="rId32"/>
    <p:sldId id="464" r:id="rId33"/>
    <p:sldId id="522" r:id="rId34"/>
    <p:sldId id="467" r:id="rId35"/>
    <p:sldId id="519" r:id="rId36"/>
    <p:sldId id="520" r:id="rId37"/>
    <p:sldId id="517" r:id="rId38"/>
    <p:sldId id="518" r:id="rId39"/>
    <p:sldId id="523" r:id="rId40"/>
    <p:sldId id="469" r:id="rId41"/>
    <p:sldId id="471" r:id="rId42"/>
    <p:sldId id="472" r:id="rId43"/>
    <p:sldId id="473" r:id="rId44"/>
    <p:sldId id="524" r:id="rId45"/>
    <p:sldId id="477" r:id="rId46"/>
    <p:sldId id="526" r:id="rId47"/>
    <p:sldId id="566" r:id="rId48"/>
    <p:sldId id="525" r:id="rId49"/>
    <p:sldId id="527" r:id="rId50"/>
    <p:sldId id="528" r:id="rId51"/>
    <p:sldId id="529" r:id="rId52"/>
    <p:sldId id="580" r:id="rId53"/>
    <p:sldId id="576" r:id="rId54"/>
    <p:sldId id="587" r:id="rId55"/>
    <p:sldId id="588" r:id="rId56"/>
    <p:sldId id="589" r:id="rId57"/>
    <p:sldId id="590" r:id="rId58"/>
    <p:sldId id="594" r:id="rId59"/>
    <p:sldId id="591" r:id="rId60"/>
    <p:sldId id="593" r:id="rId61"/>
    <p:sldId id="596" r:id="rId62"/>
    <p:sldId id="595" r:id="rId63"/>
    <p:sldId id="597" r:id="rId64"/>
    <p:sldId id="598" r:id="rId65"/>
    <p:sldId id="599" r:id="rId66"/>
    <p:sldId id="600"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618" r:id="rId84"/>
    <p:sldId id="619" r:id="rId85"/>
    <p:sldId id="620" r:id="rId86"/>
    <p:sldId id="621" r:id="rId87"/>
    <p:sldId id="622" r:id="rId88"/>
    <p:sldId id="623" r:id="rId89"/>
    <p:sldId id="624" r:id="rId90"/>
    <p:sldId id="625" r:id="rId91"/>
    <p:sldId id="626" r:id="rId92"/>
    <p:sldId id="627" r:id="rId93"/>
    <p:sldId id="628" r:id="rId94"/>
    <p:sldId id="629" r:id="rId95"/>
    <p:sldId id="630" r:id="rId96"/>
    <p:sldId id="631" r:id="rId97"/>
    <p:sldId id="632" r:id="rId98"/>
    <p:sldId id="633" r:id="rId99"/>
    <p:sldId id="634" r:id="rId100"/>
    <p:sldId id="635" r:id="rId101"/>
    <p:sldId id="636" r:id="rId102"/>
    <p:sldId id="637" r:id="rId103"/>
    <p:sldId id="638" r:id="rId104"/>
    <p:sldId id="639" r:id="rId105"/>
    <p:sldId id="534" r:id="rId106"/>
    <p:sldId id="535" r:id="rId107"/>
    <p:sldId id="536" r:id="rId108"/>
    <p:sldId id="533" r:id="rId109"/>
    <p:sldId id="537" r:id="rId110"/>
    <p:sldId id="494" r:id="rId111"/>
    <p:sldId id="539" r:id="rId112"/>
    <p:sldId id="538" r:id="rId113"/>
    <p:sldId id="495" r:id="rId114"/>
    <p:sldId id="540" r:id="rId115"/>
    <p:sldId id="550" r:id="rId116"/>
    <p:sldId id="497" r:id="rId117"/>
    <p:sldId id="541" r:id="rId118"/>
    <p:sldId id="542" r:id="rId119"/>
    <p:sldId id="551" r:id="rId120"/>
    <p:sldId id="543" r:id="rId121"/>
    <p:sldId id="544" r:id="rId122"/>
    <p:sldId id="498" r:id="rId123"/>
    <p:sldId id="552" r:id="rId124"/>
    <p:sldId id="545" r:id="rId125"/>
    <p:sldId id="499" r:id="rId126"/>
    <p:sldId id="546" r:id="rId127"/>
    <p:sldId id="553" r:id="rId128"/>
    <p:sldId id="547" r:id="rId129"/>
    <p:sldId id="500" r:id="rId130"/>
    <p:sldId id="548" r:id="rId131"/>
    <p:sldId id="554" r:id="rId132"/>
    <p:sldId id="549" r:id="rId133"/>
    <p:sldId id="501" r:id="rId134"/>
    <p:sldId id="502" r:id="rId135"/>
    <p:sldId id="555" r:id="rId136"/>
    <p:sldId id="556" r:id="rId137"/>
    <p:sldId id="557" r:id="rId138"/>
    <p:sldId id="504" r:id="rId139"/>
    <p:sldId id="579" r:id="rId140"/>
    <p:sldId id="505" r:id="rId141"/>
    <p:sldId id="373" r:id="rId1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3/18/2015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141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Topological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Topological sort</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altLang="en-US" dirty="0" smtClean="0">
                <a:latin typeface="Arial" charset="0"/>
                <a:cs typeface="Arial" charset="0"/>
              </a:rPr>
              <a:t>Applications</a:t>
            </a:r>
          </a:p>
        </p:txBody>
      </p:sp>
      <p:sp>
        <p:nvSpPr>
          <p:cNvPr id="1638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following is a task graph for getting dressed:</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One topological sort is:</a:t>
            </a:r>
          </a:p>
          <a:p>
            <a:pPr lvl="2">
              <a:buFont typeface="Arial" charset="0"/>
              <a:buNone/>
            </a:pPr>
            <a:r>
              <a:rPr lang="en-US" altLang="en-US" dirty="0" smtClean="0">
                <a:latin typeface="Arial" charset="0"/>
                <a:cs typeface="Arial" charset="0"/>
              </a:rPr>
              <a:t>briefs, pants, wallet, keys, belt, socks, shoes, shirt, tie, jacket, iPod, watch</a:t>
            </a:r>
          </a:p>
          <a:p>
            <a:pPr lvl="2">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 more reasonable topological sort is:</a:t>
            </a:r>
          </a:p>
          <a:p>
            <a:pPr lvl="2">
              <a:buFont typeface="Arial" charset="0"/>
              <a:buNone/>
            </a:pPr>
            <a:r>
              <a:rPr lang="en-US" altLang="en-US" dirty="0" smtClean="0">
                <a:latin typeface="Arial" charset="0"/>
                <a:cs typeface="Arial" charset="0"/>
              </a:rPr>
              <a:t> briefs, socks, pants, shirt, belt, tie, jacket, wallet, keys, iPod, watch, shoes</a:t>
            </a:r>
          </a:p>
        </p:txBody>
      </p:sp>
      <p:pic>
        <p:nvPicPr>
          <p:cNvPr id="16388" name="Picture 4" descr="d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060575"/>
            <a:ext cx="3524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14876" y="3429000"/>
            <a:ext cx="936104" cy="297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051398" y="3223202"/>
            <a:ext cx="275396" cy="297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17339866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73172034"/>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511864004"/>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6095718"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1" name="Straight Arrow Connector 10"/>
          <p:cNvCxnSpPr/>
          <p:nvPr/>
        </p:nvCxnSpPr>
        <p:spPr>
          <a:xfrm flipV="1">
            <a:off x="579613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36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L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no neighbors—it is also a </a:t>
            </a:r>
            <a:r>
              <a:rPr lang="en-US" altLang="en-US" i="1" dirty="0" smtClean="0">
                <a:solidFill>
                  <a:prstClr val="black"/>
                </a:solidFill>
                <a:latin typeface="Arial" charset="0"/>
                <a:cs typeface="Arial" charset="0"/>
              </a:rPr>
              <a:t>sink</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034159063"/>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346890940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6095718"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3" name="Straight Arrow Connector 12"/>
          <p:cNvCxnSpPr/>
          <p:nvPr/>
        </p:nvCxnSpPr>
        <p:spPr>
          <a:xfrm flipV="1">
            <a:off x="61943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5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The queue is empty, so we are done</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24678125"/>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336994007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13" name="Straight Arrow Connector 12"/>
          <p:cNvCxnSpPr/>
          <p:nvPr/>
        </p:nvCxnSpPr>
        <p:spPr>
          <a:xfrm flipV="1">
            <a:off x="61943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741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We deallocate the memory for the temporary in-degree array</a:t>
            </a:r>
          </a:p>
          <a:p>
            <a:pPr>
              <a:buNone/>
            </a:pPr>
            <a:endParaRPr lang="en-US" altLang="en-US" i="1" dirty="0">
              <a:latin typeface="Arial" charset="0"/>
              <a:cs typeface="Arial" charset="0"/>
            </a:endParaRPr>
          </a:p>
          <a:p>
            <a:pPr>
              <a:buNone/>
            </a:pPr>
            <a:r>
              <a:rPr lang="en-US" altLang="en-US" dirty="0" smtClean="0">
                <a:latin typeface="Arial" charset="0"/>
                <a:cs typeface="Arial" charset="0"/>
              </a:rPr>
              <a:t>	The array stores the topological sorting</a:t>
            </a: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0976606"/>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12" name="Group 5"/>
          <p:cNvGraphicFramePr>
            <a:graphicFrameLocks noGrp="1"/>
          </p:cNvGraphicFramePr>
          <p:nvPr>
            <p:extLst>
              <p:ext uri="{D42A27DB-BD31-4B8C-83A1-F6EECF244321}">
                <p14:modId xmlns:p14="http://schemas.microsoft.com/office/powerpoint/2010/main" val="221431307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94975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We deallocate the memory for the temporary in-degree array</a:t>
            </a:r>
          </a:p>
          <a:p>
            <a:pPr>
              <a:buNone/>
            </a:pPr>
            <a:endParaRPr lang="en-US" altLang="en-US" i="1" dirty="0">
              <a:latin typeface="Arial" charset="0"/>
              <a:cs typeface="Arial" charset="0"/>
            </a:endParaRPr>
          </a:p>
          <a:p>
            <a:pPr>
              <a:buNone/>
            </a:pPr>
            <a:r>
              <a:rPr lang="en-US" altLang="en-US" dirty="0" smtClean="0">
                <a:latin typeface="Arial" charset="0"/>
                <a:cs typeface="Arial" charset="0"/>
              </a:rPr>
              <a:t>	The array used for the queue stores the topological sort</a:t>
            </a:r>
          </a:p>
          <a:p>
            <a:pPr lvl="1"/>
            <a:r>
              <a:rPr lang="en-US" altLang="en-US" dirty="0" smtClean="0">
                <a:latin typeface="Arial" charset="0"/>
                <a:cs typeface="Arial" charset="0"/>
              </a:rPr>
              <a:t>Note the difference in order from our previous sort?</a:t>
            </a: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CA" altLang="en-US" dirty="0" smtClean="0"/>
              <a:t>C</a:t>
            </a:r>
            <a:r>
              <a:rPr lang="en-CA" altLang="en-US" dirty="0"/>
              <a:t>, H, D, </a:t>
            </a:r>
            <a:r>
              <a:rPr lang="en-CA" altLang="en-US" dirty="0" smtClean="0">
                <a:solidFill>
                  <a:srgbClr val="FF0000"/>
                </a:solidFill>
              </a:rPr>
              <a:t>A</a:t>
            </a:r>
            <a:r>
              <a:rPr lang="en-CA" altLang="en-US" dirty="0"/>
              <a:t>,</a:t>
            </a:r>
            <a:r>
              <a:rPr lang="en-CA" altLang="en-US" dirty="0" smtClean="0">
                <a:solidFill>
                  <a:srgbClr val="FF0000"/>
                </a:solidFill>
              </a:rPr>
              <a:t> B</a:t>
            </a:r>
            <a:r>
              <a:rPr lang="en-CA" altLang="en-US" dirty="0"/>
              <a:t>,</a:t>
            </a:r>
            <a:r>
              <a:rPr lang="en-CA" altLang="en-US" dirty="0" smtClean="0">
                <a:solidFill>
                  <a:srgbClr val="FF0000"/>
                </a:solidFill>
              </a:rPr>
              <a:t> I</a:t>
            </a:r>
            <a:r>
              <a:rPr lang="en-CA" altLang="en-US" dirty="0"/>
              <a:t>,</a:t>
            </a:r>
            <a:r>
              <a:rPr lang="en-CA" altLang="en-US" dirty="0" smtClean="0">
                <a:solidFill>
                  <a:srgbClr val="FF0000"/>
                </a:solidFill>
              </a:rPr>
              <a:t> J</a:t>
            </a:r>
            <a:r>
              <a:rPr lang="en-CA" altLang="en-US" dirty="0"/>
              <a:t>,</a:t>
            </a:r>
            <a:r>
              <a:rPr lang="en-CA" altLang="en-US" dirty="0" smtClean="0">
                <a:solidFill>
                  <a:srgbClr val="FF0000"/>
                </a:solidFill>
              </a:rPr>
              <a:t> F</a:t>
            </a:r>
            <a:r>
              <a:rPr lang="en-CA" altLang="en-US" dirty="0"/>
              <a:t>,</a:t>
            </a:r>
            <a:r>
              <a:rPr lang="en-CA" altLang="en-US" dirty="0" smtClean="0">
                <a:solidFill>
                  <a:srgbClr val="FF0000"/>
                </a:solidFill>
              </a:rPr>
              <a:t> G</a:t>
            </a:r>
            <a:r>
              <a:rPr lang="en-CA" altLang="en-US" dirty="0"/>
              <a:t>,</a:t>
            </a:r>
            <a:r>
              <a:rPr lang="en-CA" altLang="en-US" dirty="0" smtClean="0">
                <a:solidFill>
                  <a:srgbClr val="FF0000"/>
                </a:solidFill>
              </a:rPr>
              <a:t> E</a:t>
            </a:r>
            <a:r>
              <a:rPr lang="en-CA" altLang="en-US" dirty="0"/>
              <a:t>,</a:t>
            </a:r>
            <a:r>
              <a:rPr lang="en-CA" altLang="en-US" dirty="0" smtClean="0">
                <a:solidFill>
                  <a:srgbClr val="FF0000"/>
                </a:solidFill>
              </a:rPr>
              <a:t> </a:t>
            </a:r>
            <a:r>
              <a:rPr lang="en-CA" altLang="en-US" dirty="0">
                <a:solidFill>
                  <a:srgbClr val="FF0000"/>
                </a:solidFill>
              </a:rPr>
              <a:t>K</a:t>
            </a:r>
            <a:r>
              <a:rPr lang="en-CA" altLang="en-US" dirty="0"/>
              <a:t>, L</a:t>
            </a:r>
          </a:p>
          <a:p>
            <a:pPr marL="457200" lvl="1" indent="0">
              <a:buNone/>
            </a:pP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26981264"/>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rgbClr val="FF000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12" name="Group 5"/>
          <p:cNvGraphicFramePr>
            <a:graphicFrameLocks noGrp="1"/>
          </p:cNvGraphicFramePr>
          <p:nvPr>
            <p:extLst>
              <p:ext uri="{D42A27DB-BD31-4B8C-83A1-F6EECF244321}">
                <p14:modId xmlns:p14="http://schemas.microsoft.com/office/powerpoint/2010/main" val="346489232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7033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Grp="1"/>
          </p:cNvSpPr>
          <p:nvPr>
            <p:ph type="title" idx="4294967295"/>
          </p:nvPr>
        </p:nvSpPr>
        <p:spPr/>
        <p:txBody>
          <a:bodyPr/>
          <a:lstStyle/>
          <a:p>
            <a:r>
              <a:rPr lang="en-US" altLang="en-US" dirty="0" smtClean="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Suppose each task has a performance time associated with it</a:t>
            </a:r>
          </a:p>
          <a:p>
            <a:pPr lvl="1"/>
            <a:r>
              <a:rPr lang="en-US" altLang="en-US" dirty="0" smtClean="0">
                <a:latin typeface="Arial" charset="0"/>
                <a:cs typeface="Arial" charset="0"/>
              </a:rPr>
              <a:t>If the tasks are performed serially, the time required to complete the last task equals to the sum of the individual task times</a:t>
            </a: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These tasks require </a:t>
            </a:r>
            <a:r>
              <a:rPr lang="en-US" altLang="en-US" dirty="0" smtClean="0">
                <a:latin typeface="Times New Roman" panose="02020603050405020304" pitchFamily="18" charset="0"/>
                <a:cs typeface="Times New Roman" panose="02020603050405020304" pitchFamily="18" charset="0"/>
              </a:rPr>
              <a:t>0.3 + 0.7 + 0.5 + 0.4 + 0.1 = 2.0 s </a:t>
            </a:r>
            <a:r>
              <a:rPr lang="en-US" altLang="en-US" dirty="0" smtClean="0">
                <a:latin typeface="Arial" charset="0"/>
                <a:cs typeface="Arial" charset="0"/>
              </a:rPr>
              <a:t>to execute serially</a:t>
            </a: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a:t>
            </a:r>
            <a:endParaRPr lang="en-CA" altLang="en-US" dirty="0"/>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397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title" idx="4294967295"/>
          </p:nvPr>
        </p:nvSpPr>
        <p:spPr/>
        <p:txBody>
          <a:bodyPr/>
          <a:lstStyle/>
          <a:p>
            <a:r>
              <a:rPr lang="en-US" altLang="en-US" dirty="0" smtClean="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a:t>
            </a:r>
            <a:r>
              <a:rPr lang="en-US" altLang="en-US" dirty="0" smtClean="0">
                <a:latin typeface="Arial" charset="0"/>
                <a:cs typeface="Arial" charset="0"/>
              </a:rPr>
              <a:t>Suppose two tasks are ready to execute</a:t>
            </a:r>
          </a:p>
          <a:p>
            <a:pPr lvl="1"/>
            <a:r>
              <a:rPr lang="en-US" altLang="en-US" dirty="0" smtClean="0">
                <a:latin typeface="Arial" charset="0"/>
                <a:cs typeface="Arial" charset="0"/>
              </a:rPr>
              <a:t>We could perform these tasks in parallel</a:t>
            </a: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Computer tasks can be executed in parallel (multi-processing)</a:t>
            </a:r>
          </a:p>
          <a:p>
            <a:pPr lvl="1"/>
            <a:r>
              <a:rPr lang="en-US" altLang="en-US" dirty="0" smtClean="0">
                <a:latin typeface="Arial" charset="0"/>
                <a:cs typeface="Arial" charset="0"/>
              </a:rPr>
              <a:t>Different tasks can be completed by different teams in a company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a:t>
            </a:r>
            <a:endParaRPr lang="en-CA" altLang="en-US" dirty="0"/>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313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title" idx="4294967295"/>
          </p:nvPr>
        </p:nvSpPr>
        <p:spPr/>
        <p:txBody>
          <a:bodyPr/>
          <a:lstStyle/>
          <a:p>
            <a:r>
              <a:rPr lang="en-US" altLang="en-US" dirty="0" smtClean="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a:t>
            </a:r>
            <a:r>
              <a:rPr lang="en-US" altLang="en-US" dirty="0" smtClean="0">
                <a:latin typeface="Arial" charset="0"/>
                <a:cs typeface="Arial" charset="0"/>
              </a:rPr>
              <a:t>Suppose Task A completes</a:t>
            </a:r>
          </a:p>
          <a:p>
            <a:pPr lvl="1"/>
            <a:r>
              <a:rPr lang="en-US" altLang="en-US" dirty="0" smtClean="0">
                <a:latin typeface="Arial" charset="0"/>
                <a:cs typeface="Arial" charset="0"/>
              </a:rPr>
              <a:t>We can now execute Tasks B and D in parallel</a:t>
            </a: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However, Task E cannot execute until Task C completes, and Task C cannot execute until Task B completes</a:t>
            </a:r>
          </a:p>
          <a:p>
            <a:pPr lvl="2"/>
            <a:r>
              <a:rPr lang="en-US" altLang="en-US" dirty="0" smtClean="0">
                <a:latin typeface="Arial" charset="0"/>
                <a:cs typeface="Arial" charset="0"/>
              </a:rPr>
              <a:t>The least time in which these five tasks can be completed is</a:t>
            </a:r>
            <a:br>
              <a:rPr lang="en-US" altLang="en-US" dirty="0" smtClean="0">
                <a:latin typeface="Arial" charset="0"/>
                <a:cs typeface="Arial" charset="0"/>
              </a:rPr>
            </a:b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0.3 + 0.5 + 0.4 + 0.1 = 1.3 s</a:t>
            </a:r>
          </a:p>
          <a:p>
            <a:pPr lvl="2"/>
            <a:r>
              <a:rPr lang="en-US" altLang="en-US" dirty="0" smtClean="0">
                <a:latin typeface="Arial" charset="0"/>
                <a:cs typeface="Arial" charset="0"/>
              </a:rPr>
              <a:t>This is called the </a:t>
            </a:r>
            <a:r>
              <a:rPr lang="en-US" altLang="en-US" i="1" dirty="0">
                <a:latin typeface="Arial" charset="0"/>
                <a:cs typeface="Arial" charset="0"/>
              </a:rPr>
              <a:t>critical </a:t>
            </a:r>
            <a:r>
              <a:rPr lang="en-US" altLang="en-US" i="1" dirty="0" smtClean="0">
                <a:latin typeface="Arial" charset="0"/>
                <a:cs typeface="Arial" charset="0"/>
              </a:rPr>
              <a:t>time</a:t>
            </a:r>
            <a:r>
              <a:rPr lang="en-US" altLang="en-US" dirty="0">
                <a:latin typeface="Arial" charset="0"/>
                <a:cs typeface="Arial" charset="0"/>
              </a:rPr>
              <a:t> </a:t>
            </a:r>
            <a:r>
              <a:rPr lang="en-US" altLang="en-US" i="1" dirty="0" smtClean="0">
                <a:latin typeface="Arial" charset="0"/>
                <a:cs typeface="Arial" charset="0"/>
              </a:rPr>
              <a:t>of all tasks</a:t>
            </a:r>
            <a:endParaRPr lang="en-US" altLang="en-US" i="1" dirty="0">
              <a:latin typeface="Times New Roman" panose="02020603050405020304" pitchFamily="18" charset="0"/>
              <a:cs typeface="Times New Roman" panose="02020603050405020304" pitchFamily="18" charset="0"/>
            </a:endParaRPr>
          </a:p>
          <a:p>
            <a:pPr lvl="2"/>
            <a:r>
              <a:rPr lang="en-US" altLang="en-US" dirty="0" smtClean="0">
                <a:latin typeface="Arial" charset="0"/>
                <a:cs typeface="Arial" charset="0"/>
              </a:rPr>
              <a:t>The path (A, B, C, E) is said to be the </a:t>
            </a:r>
            <a:r>
              <a:rPr lang="en-US" altLang="en-US" i="1" dirty="0" smtClean="0">
                <a:latin typeface="Arial" charset="0"/>
                <a:cs typeface="Arial" charset="0"/>
              </a:rPr>
              <a:t>critical path</a:t>
            </a:r>
            <a:endParaRPr lang="en-US" altLang="en-US" dirty="0" smtClean="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a:t>
            </a:r>
            <a:endParaRPr lang="en-CA" altLang="en-US" dirty="0"/>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4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765175"/>
            <a:ext cx="40608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title" idx="4294967295"/>
          </p:nvPr>
        </p:nvSpPr>
        <p:spPr/>
        <p:txBody>
          <a:bodyPr/>
          <a:lstStyle/>
          <a:p>
            <a:r>
              <a:rPr lang="en-US" altLang="en-US" dirty="0">
                <a:latin typeface="Arial" charset="0"/>
                <a:cs typeface="Arial" charset="0"/>
              </a:rPr>
              <a:t>Critical path</a:t>
            </a:r>
            <a:endParaRPr lang="en-US" altLang="en-US" dirty="0" smtClean="0">
              <a:latin typeface="Arial" charset="0"/>
              <a:cs typeface="Arial" charset="0"/>
            </a:endParaRPr>
          </a:p>
        </p:txBody>
      </p:sp>
      <p:sp>
        <p:nvSpPr>
          <p:cNvPr id="20484"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program described previously</a:t>
            </a:r>
            <a:br>
              <a:rPr lang="en-US" altLang="en-US" dirty="0" smtClean="0">
                <a:latin typeface="Arial" charset="0"/>
                <a:cs typeface="Arial" charset="0"/>
              </a:rPr>
            </a:br>
            <a:r>
              <a:rPr lang="en-US" altLang="en-US" dirty="0" smtClean="0">
                <a:latin typeface="Arial" charset="0"/>
                <a:cs typeface="Arial" charset="0"/>
              </a:rPr>
              <a:t>shows the critical path in red</a:t>
            </a:r>
          </a:p>
          <a:p>
            <a:pPr lvl="1"/>
            <a:r>
              <a:rPr lang="en-US" altLang="en-US" dirty="0" smtClean="0">
                <a:latin typeface="Arial" charset="0"/>
                <a:cs typeface="Arial" charset="0"/>
              </a:rPr>
              <a:t>We will define the </a:t>
            </a:r>
            <a:r>
              <a:rPr lang="en-US" altLang="en-US" i="1" dirty="0" smtClean="0">
                <a:latin typeface="Arial" charset="0"/>
                <a:cs typeface="Arial" charset="0"/>
              </a:rPr>
              <a:t>critical time</a:t>
            </a:r>
            <a:r>
              <a:rPr lang="en-US" altLang="en-US" dirty="0" smtClean="0">
                <a:latin typeface="Arial" charset="0"/>
                <a:cs typeface="Arial" charset="0"/>
              </a:rPr>
              <a:t> of</a:t>
            </a:r>
            <a:br>
              <a:rPr lang="en-US" altLang="en-US" dirty="0" smtClean="0">
                <a:latin typeface="Arial" charset="0"/>
                <a:cs typeface="Arial" charset="0"/>
              </a:rPr>
            </a:br>
            <a:r>
              <a:rPr lang="en-US" altLang="en-US" dirty="0" smtClean="0">
                <a:latin typeface="Arial" charset="0"/>
                <a:cs typeface="Arial" charset="0"/>
              </a:rPr>
              <a:t>each task to be the earliest time</a:t>
            </a:r>
            <a:br>
              <a:rPr lang="en-US" altLang="en-US" dirty="0" smtClean="0">
                <a:latin typeface="Arial" charset="0"/>
                <a:cs typeface="Arial" charset="0"/>
              </a:rPr>
            </a:br>
            <a:r>
              <a:rPr lang="en-US" altLang="en-US" dirty="0" smtClean="0">
                <a:latin typeface="Arial" charset="0"/>
                <a:cs typeface="Arial" charset="0"/>
              </a:rPr>
              <a:t>that it could be completed after</a:t>
            </a:r>
            <a:br>
              <a:rPr lang="en-US" altLang="en-US" dirty="0" smtClean="0">
                <a:latin typeface="Arial" charset="0"/>
                <a:cs typeface="Arial" charset="0"/>
              </a:rPr>
            </a:br>
            <a:r>
              <a:rPr lang="en-US" altLang="en-US" dirty="0" smtClean="0">
                <a:latin typeface="Arial" charset="0"/>
                <a:cs typeface="Arial" charset="0"/>
              </a:rPr>
              <a:t>the start of execution</a:t>
            </a:r>
            <a:endParaRPr lang="en-US" altLang="en-US" sz="1000" dirty="0" smtClean="0">
              <a:solidFill>
                <a:schemeClr val="bg2"/>
              </a:solidFill>
              <a:latin typeface="Arial" charset="0"/>
              <a:cs typeface="Arial" charset="0"/>
            </a:endParaRPr>
          </a:p>
        </p:txBody>
      </p:sp>
      <p:sp>
        <p:nvSpPr>
          <p:cNvPr id="161797" name="Rectangle 5"/>
          <p:cNvSpPr>
            <a:spLocks noChangeArrowheads="1"/>
          </p:cNvSpPr>
          <p:nvPr/>
        </p:nvSpPr>
        <p:spPr bwMode="auto">
          <a:xfrm>
            <a:off x="1944688" y="6216650"/>
            <a:ext cx="5651500" cy="584200"/>
          </a:xfrm>
          <a:prstGeom prst="rect">
            <a:avLst/>
          </a:prstGeom>
          <a:noFill/>
          <a:ln w="9525">
            <a:noFill/>
            <a:miter lim="800000"/>
            <a:headEnd/>
            <a:tailEnd/>
          </a:ln>
          <a:effectLst/>
        </p:spPr>
        <p:txBody>
          <a:bodyPr>
            <a:spAutoFit/>
          </a:bodyPr>
          <a:lstStyle/>
          <a:p>
            <a:pPr>
              <a:defRPr/>
            </a:pPr>
            <a:r>
              <a:rPr lang="en-US" sz="1600" dirty="0">
                <a:solidFill>
                  <a:schemeClr val="tx1">
                    <a:lumMod val="50000"/>
                    <a:lumOff val="50000"/>
                  </a:schemeClr>
                </a:solidFill>
              </a:rPr>
              <a:t>Ref: The Standard Task Graph</a:t>
            </a:r>
          </a:p>
          <a:p>
            <a:pPr>
              <a:defRPr/>
            </a:pPr>
            <a:r>
              <a:rPr lang="en-US" sz="1600" dirty="0">
                <a:solidFill>
                  <a:schemeClr val="tx1">
                    <a:lumMod val="50000"/>
                    <a:lumOff val="50000"/>
                  </a:schemeClr>
                </a:solidFill>
              </a:rPr>
              <a:t>       http://www.kasahara.elec.waseda.ac.jp/schedule/</a:t>
            </a: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a:t>
            </a:r>
            <a:endParaRPr lang="en-CA" altLang="en-US" dirty="0"/>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941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type="title" idx="4294967295"/>
          </p:nvPr>
        </p:nvSpPr>
        <p:spPr/>
        <p:txBody>
          <a:bodyPr/>
          <a:lstStyle/>
          <a:p>
            <a:r>
              <a:rPr lang="en-US" altLang="en-US" dirty="0">
                <a:latin typeface="Arial" charset="0"/>
                <a:cs typeface="Arial" charset="0"/>
              </a:rPr>
              <a:t>Finding the critical path</a:t>
            </a:r>
            <a:endParaRPr lang="en-US" altLang="en-US" dirty="0" smtClean="0">
              <a:latin typeface="Arial" charset="0"/>
              <a:cs typeface="Arial" charset="0"/>
            </a:endParaRPr>
          </a:p>
        </p:txBody>
      </p:sp>
      <p:sp>
        <p:nvSpPr>
          <p:cNvPr id="59395" name="Rectangle 4"/>
          <p:cNvSpPr>
            <a:spLocks noGrp="1"/>
          </p:cNvSpPr>
          <p:nvPr>
            <p:ph type="body" idx="4294967295"/>
          </p:nvPr>
        </p:nvSpPr>
        <p:spPr/>
        <p:txBody>
          <a:bodyPr/>
          <a:lstStyle/>
          <a:p>
            <a:pPr>
              <a:buNone/>
            </a:pPr>
            <a:r>
              <a:rPr lang="en-US" altLang="en-US" dirty="0">
                <a:latin typeface="Arial" charset="0"/>
                <a:cs typeface="Arial" charset="0"/>
              </a:rPr>
              <a:t>	Tasks that have no prerequisites </a:t>
            </a:r>
            <a:r>
              <a:rPr lang="en-US" altLang="en-US" dirty="0" smtClean="0">
                <a:latin typeface="Arial" charset="0"/>
                <a:cs typeface="Arial" charset="0"/>
              </a:rPr>
              <a:t>have a critical time equal to the time it takes to complete that task</a:t>
            </a: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 tasks that depend on others, the critical time will be:</a:t>
            </a:r>
          </a:p>
          <a:p>
            <a:pPr lvl="1"/>
            <a:r>
              <a:rPr lang="en-US" altLang="en-US" dirty="0" smtClean="0">
                <a:latin typeface="Arial" charset="0"/>
                <a:cs typeface="Arial" charset="0"/>
              </a:rPr>
              <a:t>The maximum critical time that it takes to complete a prerequisite </a:t>
            </a:r>
          </a:p>
          <a:p>
            <a:pPr lvl="1"/>
            <a:r>
              <a:rPr lang="en-US" altLang="en-US" dirty="0" smtClean="0">
                <a:latin typeface="Arial" charset="0"/>
                <a:cs typeface="Arial" charset="0"/>
              </a:rPr>
              <a:t>Plus the time it takes to complete this task</a:t>
            </a: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In this example, the critical times are:</a:t>
            </a:r>
          </a:p>
          <a:p>
            <a:pPr lvl="1"/>
            <a:r>
              <a:rPr lang="en-US" altLang="en-US" dirty="0" smtClean="0">
                <a:latin typeface="Arial" charset="0"/>
                <a:cs typeface="Arial" charset="0"/>
              </a:rPr>
              <a:t>Task A completes in </a:t>
            </a:r>
            <a:r>
              <a:rPr lang="en-US" altLang="en-US" dirty="0" smtClean="0">
                <a:latin typeface="Times New Roman" panose="02020603050405020304" pitchFamily="18" charset="0"/>
                <a:cs typeface="Times New Roman" panose="02020603050405020304" pitchFamily="18" charset="0"/>
              </a:rPr>
              <a:t>0.3 s</a:t>
            </a:r>
          </a:p>
          <a:p>
            <a:pPr lvl="1"/>
            <a:r>
              <a:rPr lang="en-US" altLang="en-US" dirty="0" smtClean="0">
                <a:latin typeface="Arial" charset="0"/>
                <a:cs typeface="Arial" charset="0"/>
              </a:rPr>
              <a:t>Task B must wait for A and completes after </a:t>
            </a:r>
            <a:r>
              <a:rPr lang="en-US" altLang="en-US" dirty="0" smtClean="0">
                <a:latin typeface="Times New Roman" panose="02020603050405020304" pitchFamily="18" charset="0"/>
                <a:cs typeface="Times New Roman" panose="02020603050405020304" pitchFamily="18" charset="0"/>
              </a:rPr>
              <a:t>0.8 s</a:t>
            </a:r>
          </a:p>
          <a:p>
            <a:pPr lvl="1"/>
            <a:r>
              <a:rPr lang="en-US" altLang="en-US" dirty="0" smtClean="0">
                <a:latin typeface="Arial" charset="0"/>
                <a:cs typeface="Arial" charset="0"/>
              </a:rPr>
              <a:t>Task D must wait for A and completes after </a:t>
            </a:r>
            <a:r>
              <a:rPr lang="en-US" altLang="en-US" dirty="0" smtClean="0">
                <a:latin typeface="Times New Roman" panose="02020603050405020304" pitchFamily="18" charset="0"/>
                <a:cs typeface="Times New Roman" panose="02020603050405020304" pitchFamily="18" charset="0"/>
              </a:rPr>
              <a:t>1.0 s</a:t>
            </a:r>
          </a:p>
          <a:p>
            <a:pPr lvl="1"/>
            <a:r>
              <a:rPr lang="en-US" altLang="en-US" dirty="0" smtClean="0">
                <a:latin typeface="Arial" charset="0"/>
                <a:cs typeface="Arial" charset="0"/>
              </a:rPr>
              <a:t>Task C must wait for B and completes after </a:t>
            </a:r>
            <a:r>
              <a:rPr lang="en-US" altLang="en-US" dirty="0" smtClean="0">
                <a:latin typeface="Times New Roman" panose="02020603050405020304" pitchFamily="18" charset="0"/>
                <a:cs typeface="Times New Roman" panose="02020603050405020304" pitchFamily="18" charset="0"/>
              </a:rPr>
              <a:t>1.2 s</a:t>
            </a:r>
          </a:p>
          <a:p>
            <a:pPr lvl="1"/>
            <a:r>
              <a:rPr lang="en-US" altLang="en-US" dirty="0" smtClean="0">
                <a:latin typeface="Arial" charset="0"/>
                <a:cs typeface="Arial" charset="0"/>
              </a:rPr>
              <a:t>Task E must wait for both C and D, and completes after</a:t>
            </a:r>
            <a:br>
              <a:rPr lang="en-US" altLang="en-US" dirty="0" smtClean="0">
                <a:latin typeface="Arial" charset="0"/>
                <a:cs typeface="Arial" charset="0"/>
              </a:rPr>
            </a:b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max(1.0, 1.2) + 0.1 = 1.3 s</a:t>
            </a:r>
          </a:p>
          <a:p>
            <a:pPr lvl="1"/>
            <a:endParaRPr lang="en-US" altLang="en-US" dirty="0">
              <a:latin typeface="Arial" charset="0"/>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1977" y="3645024"/>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a:t>
            </a:r>
            <a:endParaRPr lang="en-CA" altLang="en-US" dirty="0"/>
          </a:p>
        </p:txBody>
      </p:sp>
      <p:pic>
        <p:nvPicPr>
          <p:cNvPr id="6"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altLang="en-US" dirty="0" smtClean="0">
                <a:latin typeface="Arial" charset="0"/>
                <a:cs typeface="Arial" charset="0"/>
              </a:rPr>
              <a:t>Applications</a:t>
            </a:r>
          </a:p>
        </p:txBody>
      </p:sp>
      <p:sp>
        <p:nvSpPr>
          <p:cNvPr id="1741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C++ header and source files have </a:t>
            </a:r>
            <a:r>
              <a:rPr lang="en-US" altLang="en-US" dirty="0" smtClean="0">
                <a:latin typeface="Consolas" panose="020B0609020204030204" pitchFamily="49" charset="0"/>
                <a:cs typeface="Consolas" panose="020B0609020204030204" pitchFamily="49" charset="0"/>
              </a:rPr>
              <a:t>#include</a:t>
            </a:r>
            <a:r>
              <a:rPr lang="en-US" altLang="en-US" dirty="0" smtClean="0">
                <a:latin typeface="Arial" charset="0"/>
                <a:cs typeface="Arial" charset="0"/>
              </a:rPr>
              <a:t> statements</a:t>
            </a:r>
          </a:p>
          <a:p>
            <a:pPr lvl="1"/>
            <a:r>
              <a:rPr lang="en-US" altLang="en-US" dirty="0" smtClean="0">
                <a:latin typeface="Arial" charset="0"/>
                <a:cs typeface="Arial" charset="0"/>
              </a:rPr>
              <a:t>A change to an included file requires a recompilation of the current file</a:t>
            </a:r>
          </a:p>
          <a:p>
            <a:pPr lvl="1"/>
            <a:r>
              <a:rPr lang="en-US" altLang="en-US" dirty="0" smtClean="0">
                <a:latin typeface="Arial" charset="0"/>
                <a:cs typeface="Arial" charset="0"/>
              </a:rPr>
              <a:t>On a large project, it is desirable to recompile only those source files that depended on those files which changed</a:t>
            </a:r>
          </a:p>
          <a:p>
            <a:pPr lvl="1"/>
            <a:r>
              <a:rPr lang="en-US" altLang="en-US" dirty="0" smtClean="0">
                <a:latin typeface="Arial" charset="0"/>
                <a:cs typeface="Arial" charset="0"/>
              </a:rPr>
              <a:t>For large software projects, full compilations may take hours</a:t>
            </a:r>
          </a:p>
          <a:p>
            <a:pPr lvl="1"/>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18944686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0419"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Thus, we require more information:</a:t>
            </a:r>
          </a:p>
          <a:p>
            <a:pPr lvl="1"/>
            <a:r>
              <a:rPr lang="en-US" altLang="en-US" dirty="0" smtClean="0">
                <a:latin typeface="Arial" charset="0"/>
                <a:cs typeface="Arial" charset="0"/>
              </a:rPr>
              <a:t>We must know the execution time of each task</a:t>
            </a:r>
          </a:p>
          <a:p>
            <a:pPr lvl="1"/>
            <a:r>
              <a:rPr lang="en-US" altLang="en-US" dirty="0" smtClean="0">
                <a:latin typeface="Arial" charset="0"/>
                <a:cs typeface="Arial" charset="0"/>
              </a:rPr>
              <a:t>We will have to record the critical time for each task</a:t>
            </a:r>
          </a:p>
          <a:p>
            <a:pPr lvl="2"/>
            <a:r>
              <a:rPr lang="en-US" altLang="en-US" dirty="0" smtClean="0">
                <a:latin typeface="Arial" charset="0"/>
                <a:cs typeface="Arial" charset="0"/>
              </a:rPr>
              <a:t>Initialize these to zero</a:t>
            </a:r>
          </a:p>
          <a:p>
            <a:pPr lvl="1"/>
            <a:r>
              <a:rPr lang="en-US" altLang="en-US" dirty="0" smtClean="0">
                <a:latin typeface="Arial" charset="0"/>
                <a:cs typeface="Arial" charset="0"/>
              </a:rPr>
              <a:t>We will need to know the previous task with the longest critical time to determine the critical path</a:t>
            </a:r>
          </a:p>
          <a:p>
            <a:pPr lvl="2"/>
            <a:r>
              <a:rPr lang="en-US" altLang="en-US" dirty="0" smtClean="0">
                <a:latin typeface="Arial" charset="0"/>
                <a:cs typeface="Arial" charset="0"/>
              </a:rPr>
              <a:t>Set these to null</a:t>
            </a:r>
          </a:p>
        </p:txBody>
      </p:sp>
      <p:sp>
        <p:nvSpPr>
          <p:cNvPr id="4"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11.4.8.1</a:t>
            </a:r>
            <a:endParaRPr lang="en-CA" altLang="en-US" dirty="0"/>
          </a:p>
        </p:txBody>
      </p:sp>
      <p:pic>
        <p:nvPicPr>
          <p:cNvPr id="5" name="Picture 10" descr="noex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17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Users\dwharder\Deskto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1442"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Suppose we have the following times for the tasks</a:t>
            </a:r>
          </a:p>
        </p:txBody>
      </p:sp>
      <p:sp>
        <p:nvSpPr>
          <p:cNvPr id="6144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graphicFrame>
        <p:nvGraphicFramePr>
          <p:cNvPr id="5" name="Group 5"/>
          <p:cNvGraphicFramePr>
            <a:graphicFrameLocks noGrp="1"/>
          </p:cNvGraphicFramePr>
          <p:nvPr>
            <p:extLst>
              <p:ext uri="{D42A27DB-BD31-4B8C-83A1-F6EECF244321}">
                <p14:modId xmlns:p14="http://schemas.microsoft.com/office/powerpoint/2010/main" val="664354719"/>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lumMod val="50000"/>
                              <a:lumOff val="50000"/>
                            </a:schemeClr>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lumMod val="50000"/>
                              <a:lumOff val="50000"/>
                            </a:schemeClr>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Task</a:t>
                      </a:r>
                      <a:br>
                        <a:rPr kumimoji="0" lang="en-US" sz="1600" b="1" i="0" u="none" strike="noStrike" cap="none" normalizeH="0" baseline="0" dirty="0" smtClean="0">
                          <a:ln>
                            <a:noFill/>
                          </a:ln>
                          <a:solidFill>
                            <a:srgbClr val="FF0000"/>
                          </a:solidFill>
                          <a:effectLst/>
                          <a:latin typeface="Arial" charset="0"/>
                          <a:cs typeface="Arial" charset="0"/>
                        </a:rPr>
                      </a:br>
                      <a:r>
                        <a:rPr kumimoji="0" lang="en-US" sz="1600" b="1" i="0" u="none" strike="noStrike" cap="none" normalizeH="0" baseline="0" dirty="0" smtClean="0">
                          <a:ln>
                            <a:noFill/>
                          </a:ln>
                          <a:solidFill>
                            <a:srgbClr val="FF0000"/>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smtClean="0">
                          <a:ln>
                            <a:noFill/>
                          </a:ln>
                          <a:solidFill>
                            <a:prstClr val="black"/>
                          </a:solidFill>
                          <a:effectLst/>
                          <a:uLnTx/>
                          <a:uFillTx/>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chemeClr val="tx1"/>
                          </a:solidFill>
                          <a:effectLst/>
                          <a:latin typeface="+mn-lt"/>
                          <a:ea typeface="+mn-ea"/>
                          <a:cs typeface="+mn-cs"/>
                        </a:rPr>
                        <a:t>Ø</a:t>
                      </a:r>
                      <a:endParaRPr kumimoji="0" lang="en-US" sz="32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lumMod val="50000"/>
                              <a:lumOff val="50000"/>
                            </a:schemeClr>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844946810"/>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1507"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9"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468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0419"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Each time we pop a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in addition to what we already do:</a:t>
            </a:r>
          </a:p>
          <a:p>
            <a:pPr lvl="1"/>
            <a:r>
              <a:rPr lang="en-US" altLang="en-US" dirty="0" smtClean="0">
                <a:latin typeface="Arial" charset="0"/>
                <a:cs typeface="Arial" charset="0"/>
              </a:rPr>
              <a:t>For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add the task time onto the critical time for that vertex:</a:t>
            </a:r>
          </a:p>
          <a:p>
            <a:pPr lvl="2"/>
            <a:r>
              <a:rPr lang="en-US" altLang="en-US" dirty="0" smtClean="0">
                <a:latin typeface="Arial" charset="0"/>
                <a:cs typeface="Arial" charset="0"/>
              </a:rPr>
              <a:t>That is the critical time for </a:t>
            </a:r>
            <a:r>
              <a:rPr lang="en-US" altLang="en-US" i="1" dirty="0" smtClean="0">
                <a:latin typeface="Times New Roman" pitchFamily="18" charset="0"/>
                <a:cs typeface="Times New Roman" pitchFamily="18" charset="0"/>
              </a:rPr>
              <a:t>v</a:t>
            </a:r>
            <a:endParaRPr lang="en-US" altLang="en-US" dirty="0" smtClean="0">
              <a:latin typeface="Arial" charset="0"/>
              <a:cs typeface="Arial" charset="0"/>
            </a:endParaRPr>
          </a:p>
          <a:p>
            <a:pPr lvl="1"/>
            <a:r>
              <a:rPr lang="en-US" altLang="en-US" dirty="0" smtClean="0">
                <a:latin typeface="Arial" charset="0"/>
                <a:cs typeface="Arial" charset="0"/>
              </a:rPr>
              <a:t>For each </a:t>
            </a:r>
            <a:r>
              <a:rPr lang="en-US" altLang="en-US" u="sng" dirty="0" smtClean="0">
                <a:latin typeface="Arial" charset="0"/>
                <a:cs typeface="Arial" charset="0"/>
              </a:rPr>
              <a:t>adjacent</a:t>
            </a:r>
            <a:r>
              <a:rPr lang="en-US" altLang="en-US" dirty="0" smtClean="0">
                <a:latin typeface="Arial" charset="0"/>
                <a:cs typeface="Arial" charset="0"/>
              </a:rPr>
              <a:t> vertex </a:t>
            </a:r>
            <a:r>
              <a:rPr lang="en-US" altLang="en-US" i="1" dirty="0" smtClean="0">
                <a:latin typeface="Times New Roman" pitchFamily="18" charset="0"/>
                <a:cs typeface="Times New Roman" pitchFamily="18" charset="0"/>
              </a:rPr>
              <a:t>w</a:t>
            </a:r>
            <a:r>
              <a:rPr lang="en-US" altLang="en-US" dirty="0" smtClean="0">
                <a:latin typeface="Arial" charset="0"/>
                <a:cs typeface="Arial" charset="0"/>
              </a:rPr>
              <a:t>:</a:t>
            </a:r>
          </a:p>
          <a:p>
            <a:pPr lvl="2"/>
            <a:r>
              <a:rPr lang="en-US" altLang="en-US" dirty="0" smtClean="0">
                <a:latin typeface="Arial" charset="0"/>
                <a:cs typeface="Arial" charset="0"/>
              </a:rPr>
              <a:t>If the critical time for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is greater than the currently stored critical time for </a:t>
            </a:r>
            <a:r>
              <a:rPr lang="en-US" altLang="en-US" i="1" dirty="0">
                <a:latin typeface="Times New Roman" pitchFamily="18" charset="0"/>
                <a:cs typeface="Times New Roman" pitchFamily="18" charset="0"/>
              </a:rPr>
              <a:t>w</a:t>
            </a:r>
            <a:endParaRPr lang="en-US" altLang="en-US" dirty="0" smtClean="0">
              <a:latin typeface="Arial" charset="0"/>
              <a:cs typeface="Arial" charset="0"/>
            </a:endParaRPr>
          </a:p>
          <a:p>
            <a:pPr lvl="3"/>
            <a:r>
              <a:rPr lang="en-US" altLang="en-US" dirty="0" smtClean="0">
                <a:latin typeface="Arial" charset="0"/>
                <a:cs typeface="Arial" charset="0"/>
              </a:rPr>
              <a:t>Update the critical time with the critical time for </a:t>
            </a:r>
            <a:r>
              <a:rPr lang="en-US" altLang="en-US" i="1" dirty="0" smtClean="0">
                <a:latin typeface="Times New Roman" pitchFamily="18" charset="0"/>
                <a:cs typeface="Times New Roman" pitchFamily="18" charset="0"/>
              </a:rPr>
              <a:t>v</a:t>
            </a:r>
            <a:endParaRPr lang="en-US" altLang="en-US" dirty="0" smtClean="0">
              <a:latin typeface="Arial" charset="0"/>
              <a:cs typeface="Arial" charset="0"/>
            </a:endParaRPr>
          </a:p>
          <a:p>
            <a:pPr lvl="3"/>
            <a:r>
              <a:rPr lang="en-US" altLang="en-US" dirty="0" smtClean="0">
                <a:latin typeface="Arial" charset="0"/>
                <a:cs typeface="Arial" charset="0"/>
              </a:rPr>
              <a:t>Set the previous pointer to the vertex </a:t>
            </a:r>
            <a:r>
              <a:rPr lang="en-US" altLang="en-US" i="1" dirty="0" smtClean="0">
                <a:latin typeface="Times New Roman" pitchFamily="18" charset="0"/>
                <a:cs typeface="Times New Roman" pitchFamily="18" charset="0"/>
              </a:rPr>
              <a:t>v</a:t>
            </a:r>
            <a:endParaRPr lang="en-US" altLang="en-US" dirty="0" smtClean="0">
              <a:latin typeface="Arial" charset="0"/>
              <a:cs typeface="Arial" charset="0"/>
            </a:endParaRPr>
          </a:p>
        </p:txBody>
      </p:sp>
      <p:sp>
        <p:nvSpPr>
          <p:cNvPr id="4"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5" name="Picture 10" descr="noex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036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Users\dwharder\Deskto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1442"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So we initialize the queue with those vertices with in-degree zero</a:t>
            </a:r>
          </a:p>
        </p:txBody>
      </p:sp>
      <p:sp>
        <p:nvSpPr>
          <p:cNvPr id="6144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graphicFrame>
        <p:nvGraphicFramePr>
          <p:cNvPr id="5" name="Group 5"/>
          <p:cNvGraphicFramePr>
            <a:graphicFrameLocks noGrp="1"/>
          </p:cNvGraphicFramePr>
          <p:nvPr>
            <p:extLst>
              <p:ext uri="{D42A27DB-BD31-4B8C-83A1-F6EECF244321}">
                <p14:modId xmlns:p14="http://schemas.microsoft.com/office/powerpoint/2010/main" val="1523336170"/>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smtClean="0">
                          <a:ln>
                            <a:noFill/>
                          </a:ln>
                          <a:solidFill>
                            <a:prstClr val="black"/>
                          </a:solidFill>
                          <a:effectLst/>
                          <a:uLnTx/>
                          <a:uFillTx/>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chemeClr val="tx1"/>
                          </a:solidFill>
                          <a:effectLst/>
                          <a:latin typeface="+mn-lt"/>
                          <a:ea typeface="+mn-ea"/>
                          <a:cs typeface="+mn-cs"/>
                        </a:rPr>
                        <a:t>Ø</a:t>
                      </a:r>
                      <a:endParaRPr kumimoji="0" lang="en-US" sz="32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045293225"/>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1507"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9"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0644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Pop Task A and update its critical time 0.0 + 5.2 = 5.2</a:t>
            </a:r>
          </a:p>
          <a:p>
            <a:pPr marL="457200" lvl="1" indent="0">
              <a:buNone/>
            </a:pPr>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463230745"/>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rgbClr val="FF0000"/>
                          </a:solidFill>
                          <a:effectLst/>
                          <a:latin typeface="Arial" charset="0"/>
                          <a:cs typeface="Arial" charset="0"/>
                        </a:rPr>
                        <a:t>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smtClean="0">
                          <a:ln>
                            <a:noFill/>
                          </a:ln>
                          <a:solidFill>
                            <a:prstClr val="black"/>
                          </a:solidFill>
                          <a:effectLst/>
                          <a:uLnTx/>
                          <a:uFillTx/>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chemeClr val="tx1"/>
                          </a:solidFill>
                          <a:effectLst/>
                          <a:latin typeface="+mn-lt"/>
                          <a:ea typeface="+mn-ea"/>
                          <a:cs typeface="+mn-cs"/>
                        </a:rPr>
                        <a:t>Ø</a:t>
                      </a:r>
                      <a:endParaRPr kumimoji="0" lang="en-US" sz="32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78159857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2049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Pop Task A and update its critical time 0.0 + 5.2 = 5.2</a:t>
            </a:r>
          </a:p>
          <a:p>
            <a:pPr marL="457200" lvl="1" indent="0">
              <a:buNone/>
            </a:pPr>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264314480"/>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smtClean="0">
                          <a:ln>
                            <a:noFill/>
                          </a:ln>
                          <a:solidFill>
                            <a:prstClr val="black"/>
                          </a:solidFill>
                          <a:effectLst/>
                          <a:uLnTx/>
                          <a:uFillTx/>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chemeClr val="tx1"/>
                          </a:solidFill>
                          <a:effectLst/>
                          <a:latin typeface="+mn-lt"/>
                          <a:ea typeface="+mn-ea"/>
                          <a:cs typeface="+mn-cs"/>
                        </a:rPr>
                        <a:t>Ø</a:t>
                      </a:r>
                      <a:endParaRPr kumimoji="0" lang="en-US" sz="32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882664410"/>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4625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each neighbor of Task A:</a:t>
            </a:r>
          </a:p>
          <a:p>
            <a:pPr lvl="1"/>
            <a:r>
              <a:rPr lang="en-US" altLang="en-US" dirty="0" smtClean="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2860478957"/>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a:t>
                      </a:r>
                      <a:r>
                        <a:rPr kumimoji="0" lang="en-US" sz="2400" b="0" i="0" u="none" strike="noStrike" cap="none" normalizeH="0" baseline="0" dirty="0" smtClean="0">
                          <a:ln>
                            <a:noFill/>
                          </a:ln>
                          <a:solidFill>
                            <a:srgbClr val="00B0F0"/>
                          </a:solidFill>
                          <a:effectLst/>
                          <a:latin typeface="Arial" charset="0"/>
                          <a:cs typeface="Arial" charset="0"/>
                        </a:rPr>
                        <a:t>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rgbClr val="00B0F0"/>
                          </a:solidFill>
                          <a:effectLst/>
                          <a:latin typeface="+mn-lt"/>
                          <a:ea typeface="+mn-ea"/>
                          <a:cs typeface="+mn-cs"/>
                        </a:rPr>
                        <a:t>Ø</a:t>
                      </a:r>
                      <a:endParaRPr kumimoji="0" lang="en-US" sz="2400" b="0" i="0" u="none" strike="noStrike" cap="none" normalizeH="0" baseline="0" dirty="0" smtClean="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a:t>
                      </a:r>
                      <a:r>
                        <a:rPr kumimoji="0" lang="en-US" sz="2400" b="0" i="0" u="none" strike="noStrike" cap="none" normalizeH="0" baseline="0" dirty="0" smtClean="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smtClean="0">
                          <a:solidFill>
                            <a:srgbClr val="00B0F0"/>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101991935"/>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5420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each neighbor of Task A:</a:t>
            </a:r>
          </a:p>
          <a:p>
            <a:pPr lvl="1"/>
            <a:r>
              <a:rPr lang="en-US" altLang="en-US" dirty="0" smtClean="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4005627435"/>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333293881"/>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B0F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057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F </a:t>
            </a:r>
            <a:r>
              <a:rPr lang="en-US" altLang="en-US" dirty="0">
                <a:latin typeface="Arial" charset="0"/>
                <a:cs typeface="Arial" charset="0"/>
              </a:rPr>
              <a:t>and update its critical time 0.0 + </a:t>
            </a:r>
            <a:r>
              <a:rPr lang="en-US" altLang="en-US" dirty="0" smtClean="0">
                <a:latin typeface="Arial" charset="0"/>
                <a:cs typeface="Arial" charset="0"/>
              </a:rPr>
              <a:t>17.1 </a:t>
            </a:r>
            <a:r>
              <a:rPr lang="en-US" altLang="en-US" dirty="0">
                <a:latin typeface="Arial" charset="0"/>
                <a:cs typeface="Arial" charset="0"/>
              </a:rPr>
              <a:t>= </a:t>
            </a:r>
            <a:r>
              <a:rPr lang="en-US" altLang="en-US" dirty="0" smtClean="0">
                <a:latin typeface="Arial" charset="0"/>
                <a:cs typeface="Arial" charset="0"/>
              </a:rPr>
              <a:t>17.1</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67562720"/>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319455746"/>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60916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F </a:t>
            </a:r>
            <a:r>
              <a:rPr lang="en-US" altLang="en-US" dirty="0">
                <a:latin typeface="Arial" charset="0"/>
                <a:cs typeface="Arial" charset="0"/>
              </a:rPr>
              <a:t>and update its critical time 0.0 + </a:t>
            </a:r>
            <a:r>
              <a:rPr lang="en-US" altLang="en-US" dirty="0" smtClean="0">
                <a:latin typeface="Arial" charset="0"/>
                <a:cs typeface="Arial" charset="0"/>
              </a:rPr>
              <a:t>17.1 </a:t>
            </a:r>
            <a:r>
              <a:rPr lang="en-US" altLang="en-US" dirty="0">
                <a:latin typeface="Arial" charset="0"/>
                <a:cs typeface="Arial" charset="0"/>
              </a:rPr>
              <a:t>= </a:t>
            </a:r>
            <a:r>
              <a:rPr lang="en-US" altLang="en-US" dirty="0" smtClean="0">
                <a:latin typeface="Arial" charset="0"/>
                <a:cs typeface="Arial" charset="0"/>
              </a:rPr>
              <a:t>17.1</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974059088"/>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FF0000"/>
                          </a:solidFill>
                          <a:effectLst/>
                          <a:latin typeface="Arial" charset="0"/>
                          <a:cs typeface="Arial" charset="0"/>
                        </a:rPr>
                        <a:t>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FF0000"/>
                          </a:solidFill>
                          <a:effectLst/>
                          <a:latin typeface="+mn-lt"/>
                          <a:ea typeface="+mn-ea"/>
                          <a:cs typeface="+mn-cs"/>
                        </a:rPr>
                        <a:t>Ø</a:t>
                      </a:r>
                      <a:endParaRPr kumimoji="0" lang="en-US" sz="2400" b="0" i="0" u="none" strike="noStrike" cap="none" normalizeH="0" baseline="0" dirty="0" smtClean="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9470365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9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692696"/>
            <a:ext cx="42037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title" idx="4294967295"/>
          </p:nvPr>
        </p:nvSpPr>
        <p:spPr/>
        <p:txBody>
          <a:bodyPr/>
          <a:lstStyle/>
          <a:p>
            <a:r>
              <a:rPr lang="en-US" altLang="en-US" dirty="0" smtClean="0">
                <a:latin typeface="Arial" charset="0"/>
                <a:cs typeface="Arial" charset="0"/>
              </a:rPr>
              <a:t>Applications</a:t>
            </a:r>
          </a:p>
        </p:txBody>
      </p:sp>
      <p:sp>
        <p:nvSpPr>
          <p:cNvPr id="19460"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following is a DAG</a:t>
            </a:r>
          </a:p>
          <a:p>
            <a:pPr>
              <a:buFont typeface="Arial" charset="0"/>
              <a:buNone/>
            </a:pPr>
            <a:r>
              <a:rPr lang="en-US" altLang="en-US" dirty="0" smtClean="0">
                <a:latin typeface="Arial" charset="0"/>
                <a:cs typeface="Arial" charset="0"/>
              </a:rPr>
              <a:t>	representing a number of tasks</a:t>
            </a:r>
          </a:p>
          <a:p>
            <a:pPr lvl="1"/>
            <a:r>
              <a:rPr lang="en-US" altLang="en-US" dirty="0">
                <a:latin typeface="Arial" charset="0"/>
                <a:cs typeface="Arial" charset="0"/>
              </a:rPr>
              <a:t>The green arrows </a:t>
            </a:r>
            <a:r>
              <a:rPr lang="en-US" altLang="en-US" dirty="0" smtClean="0">
                <a:latin typeface="Arial" charset="0"/>
                <a:cs typeface="Arial" charset="0"/>
              </a:rPr>
              <a:t>represent</a:t>
            </a:r>
            <a:br>
              <a:rPr lang="en-US" altLang="en-US" dirty="0" smtClean="0">
                <a:latin typeface="Arial" charset="0"/>
                <a:cs typeface="Arial" charset="0"/>
              </a:rPr>
            </a:br>
            <a:r>
              <a:rPr lang="en-US" altLang="en-US" dirty="0" smtClean="0">
                <a:latin typeface="Arial" charset="0"/>
                <a:cs typeface="Arial" charset="0"/>
              </a:rPr>
              <a:t>dependencies</a:t>
            </a:r>
            <a:endParaRPr lang="en-US" altLang="en-US" dirty="0">
              <a:latin typeface="Arial" charset="0"/>
              <a:cs typeface="Arial" charset="0"/>
            </a:endParaRPr>
          </a:p>
          <a:p>
            <a:pPr lvl="1"/>
            <a:r>
              <a:rPr lang="en-US" altLang="en-US" dirty="0" smtClean="0">
                <a:latin typeface="Arial" charset="0"/>
                <a:cs typeface="Arial" charset="0"/>
              </a:rPr>
              <a:t>The numbering indicates a</a:t>
            </a:r>
            <a:br>
              <a:rPr lang="en-US" altLang="en-US" dirty="0" smtClean="0">
                <a:latin typeface="Arial" charset="0"/>
                <a:cs typeface="Arial" charset="0"/>
              </a:rPr>
            </a:br>
            <a:r>
              <a:rPr lang="en-US" altLang="en-US" dirty="0" smtClean="0">
                <a:latin typeface="Arial" charset="0"/>
                <a:cs typeface="Arial" charset="0"/>
              </a:rPr>
              <a:t>topological sort of the tasks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p>
        </p:txBody>
      </p:sp>
      <p:sp>
        <p:nvSpPr>
          <p:cNvPr id="160773" name="Rectangle 5"/>
          <p:cNvSpPr>
            <a:spLocks noChangeArrowheads="1"/>
          </p:cNvSpPr>
          <p:nvPr/>
        </p:nvSpPr>
        <p:spPr bwMode="auto">
          <a:xfrm>
            <a:off x="3492500" y="6216650"/>
            <a:ext cx="5651500" cy="584200"/>
          </a:xfrm>
          <a:prstGeom prst="rect">
            <a:avLst/>
          </a:prstGeom>
          <a:noFill/>
          <a:ln w="9525">
            <a:noFill/>
            <a:miter lim="800000"/>
            <a:headEnd/>
            <a:tailEnd/>
          </a:ln>
          <a:effectLst/>
        </p:spPr>
        <p:txBody>
          <a:bodyPr>
            <a:spAutoFit/>
          </a:bodyPr>
          <a:lstStyle/>
          <a:p>
            <a:pPr>
              <a:defRPr/>
            </a:pPr>
            <a:r>
              <a:rPr lang="en-US" sz="1600" dirty="0">
                <a:solidFill>
                  <a:schemeClr val="tx1">
                    <a:lumMod val="50000"/>
                    <a:lumOff val="50000"/>
                  </a:schemeClr>
                </a:solidFill>
              </a:rPr>
              <a:t>Ref: The Standard Task Graph</a:t>
            </a:r>
          </a:p>
          <a:p>
            <a:pPr>
              <a:defRPr/>
            </a:pPr>
            <a:r>
              <a:rPr lang="en-US" sz="1600" dirty="0">
                <a:solidFill>
                  <a:schemeClr val="tx1">
                    <a:lumMod val="50000"/>
                    <a:lumOff val="50000"/>
                  </a:schemeClr>
                </a:solidFill>
              </a:rPr>
              <a:t>       http://www.kasahara.elec.waseda.ac.jp/schedule/</a:t>
            </a:r>
          </a:p>
        </p:txBody>
      </p:sp>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13682952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a:t>
            </a:r>
            <a:r>
              <a:rPr lang="en-US" altLang="en-US" dirty="0" smtClean="0">
                <a:latin typeface="Arial" charset="0"/>
                <a:cs typeface="Arial" charset="0"/>
              </a:rPr>
              <a:t>Task F:</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1738536908"/>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00B0F0"/>
                          </a:solidFill>
                          <a:effectLst/>
                          <a:latin typeface="+mn-lt"/>
                          <a:ea typeface="+mn-ea"/>
                          <a:cs typeface="+mn-cs"/>
                        </a:rPr>
                        <a:t>Ø</a:t>
                      </a:r>
                      <a:endParaRPr kumimoji="0" lang="en-US" sz="2400" b="0" i="0" u="none" strike="noStrike" cap="none" normalizeH="0" baseline="0" dirty="0" smtClean="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rgbClr val="00B0F0"/>
                          </a:solidFill>
                          <a:effectLst/>
                          <a:latin typeface="+mn-lt"/>
                          <a:ea typeface="+mn-ea"/>
                          <a:cs typeface="+mn-cs"/>
                        </a:rPr>
                        <a:t>Ø</a:t>
                      </a:r>
                      <a:endParaRPr kumimoji="0" lang="en-US" sz="2400" b="0" i="0" u="none" strike="noStrike" cap="none" normalizeH="0" baseline="0" dirty="0" smtClean="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37085130"/>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7820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a:t>
            </a:r>
            <a:r>
              <a:rPr lang="en-US" altLang="en-US" dirty="0" smtClean="0">
                <a:latin typeface="Arial" charset="0"/>
                <a:cs typeface="Arial" charset="0"/>
              </a:rPr>
              <a:t>Task F:</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138278058"/>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6664036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577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B </a:t>
            </a:r>
            <a:r>
              <a:rPr lang="en-US" altLang="en-US" dirty="0">
                <a:latin typeface="Arial" charset="0"/>
                <a:cs typeface="Arial" charset="0"/>
              </a:rPr>
              <a:t>and update its critical time </a:t>
            </a:r>
            <a:r>
              <a:rPr lang="en-US" altLang="en-US" dirty="0" smtClean="0">
                <a:latin typeface="Arial" charset="0"/>
                <a:cs typeface="Arial" charset="0"/>
              </a:rPr>
              <a:t>5.2 </a:t>
            </a:r>
            <a:r>
              <a:rPr lang="en-US" altLang="en-US" dirty="0">
                <a:latin typeface="Arial" charset="0"/>
                <a:cs typeface="Arial" charset="0"/>
              </a:rPr>
              <a:t>+ </a:t>
            </a:r>
            <a:r>
              <a:rPr lang="en-US" altLang="en-US" dirty="0" smtClean="0">
                <a:latin typeface="Arial" charset="0"/>
                <a:cs typeface="Arial" charset="0"/>
              </a:rPr>
              <a:t>6.1 </a:t>
            </a:r>
            <a:r>
              <a:rPr lang="en-US" altLang="en-US" dirty="0">
                <a:latin typeface="Arial" charset="0"/>
                <a:cs typeface="Arial" charset="0"/>
              </a:rPr>
              <a:t>= </a:t>
            </a:r>
            <a:r>
              <a:rPr lang="en-US" altLang="en-US" dirty="0" smtClean="0">
                <a:latin typeface="Arial" charset="0"/>
                <a:cs typeface="Arial" charset="0"/>
              </a:rPr>
              <a:t>11.3</a:t>
            </a:r>
          </a:p>
        </p:txBody>
      </p:sp>
      <p:graphicFrame>
        <p:nvGraphicFramePr>
          <p:cNvPr id="5" name="Group 5"/>
          <p:cNvGraphicFramePr>
            <a:graphicFrameLocks noGrp="1"/>
          </p:cNvGraphicFramePr>
          <p:nvPr>
            <p:extLst>
              <p:ext uri="{D42A27DB-BD31-4B8C-83A1-F6EECF244321}">
                <p14:modId xmlns:p14="http://schemas.microsoft.com/office/powerpoint/2010/main" val="843195195"/>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rgbClr val="FF0000"/>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4350092"/>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9093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B </a:t>
            </a:r>
            <a:r>
              <a:rPr lang="en-US" altLang="en-US" dirty="0">
                <a:latin typeface="Arial" charset="0"/>
                <a:cs typeface="Arial" charset="0"/>
              </a:rPr>
              <a:t>and update its critical time </a:t>
            </a:r>
            <a:r>
              <a:rPr lang="en-US" altLang="en-US" dirty="0" smtClean="0">
                <a:latin typeface="Arial" charset="0"/>
                <a:cs typeface="Arial" charset="0"/>
              </a:rPr>
              <a:t>5.2 </a:t>
            </a:r>
            <a:r>
              <a:rPr lang="en-US" altLang="en-US" dirty="0">
                <a:latin typeface="Arial" charset="0"/>
                <a:cs typeface="Arial" charset="0"/>
              </a:rPr>
              <a:t>+ </a:t>
            </a:r>
            <a:r>
              <a:rPr lang="en-US" altLang="en-US" dirty="0" smtClean="0">
                <a:latin typeface="Arial" charset="0"/>
                <a:cs typeface="Arial" charset="0"/>
              </a:rPr>
              <a:t>6.1 </a:t>
            </a:r>
            <a:r>
              <a:rPr lang="en-US" altLang="en-US" dirty="0">
                <a:latin typeface="Arial" charset="0"/>
                <a:cs typeface="Arial" charset="0"/>
              </a:rPr>
              <a:t>= </a:t>
            </a:r>
            <a:r>
              <a:rPr lang="en-US" altLang="en-US" dirty="0" smtClean="0">
                <a:latin typeface="Arial" charset="0"/>
                <a:cs typeface="Arial" charset="0"/>
              </a:rPr>
              <a:t>11.3</a:t>
            </a:r>
          </a:p>
        </p:txBody>
      </p:sp>
      <p:graphicFrame>
        <p:nvGraphicFramePr>
          <p:cNvPr id="5" name="Group 5"/>
          <p:cNvGraphicFramePr>
            <a:graphicFrameLocks noGrp="1"/>
          </p:cNvGraphicFramePr>
          <p:nvPr>
            <p:extLst>
              <p:ext uri="{D42A27DB-BD31-4B8C-83A1-F6EECF244321}">
                <p14:modId xmlns:p14="http://schemas.microsoft.com/office/powerpoint/2010/main" val="3227079789"/>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499017378"/>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504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Task </a:t>
            </a:r>
            <a:r>
              <a:rPr lang="en-US" altLang="en-US" dirty="0" smtClean="0">
                <a:latin typeface="Arial" charset="0"/>
                <a:cs typeface="Arial" charset="0"/>
              </a:rPr>
              <a:t>B:</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649536472"/>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96901057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6014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Task F:</a:t>
            </a:r>
          </a:p>
          <a:p>
            <a:pPr lvl="1"/>
            <a:r>
              <a:rPr lang="en-US" altLang="en-US" dirty="0">
                <a:latin typeface="Arial" charset="0"/>
                <a:cs typeface="Arial" charset="0"/>
              </a:rPr>
              <a:t>Decrement the in-degree, push if necessary, and check if we must update the critical </a:t>
            </a:r>
            <a:r>
              <a:rPr lang="en-US" altLang="en-US" dirty="0" smtClean="0">
                <a:latin typeface="Arial" charset="0"/>
                <a:cs typeface="Arial" charset="0"/>
              </a:rPr>
              <a:t>time</a:t>
            </a:r>
          </a:p>
          <a:p>
            <a:pPr lvl="1"/>
            <a:r>
              <a:rPr lang="en-US" altLang="en-US" dirty="0" smtClean="0">
                <a:latin typeface="Arial" charset="0"/>
                <a:cs typeface="Arial" charset="0"/>
              </a:rPr>
              <a:t>Both C and E are waiting on F</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769606256"/>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a:t>
                      </a:r>
                      <a:r>
                        <a:rPr kumimoji="0" lang="en-US" sz="2400" b="1" i="0" u="none" strike="noStrike" cap="none" normalizeH="0" baseline="0" dirty="0" smtClean="0">
                          <a:ln>
                            <a:noFill/>
                          </a:ln>
                          <a:solidFill>
                            <a:srgbClr val="00B0F0"/>
                          </a:solidFill>
                          <a:effectLst/>
                          <a:latin typeface="Arial" charset="0"/>
                          <a:cs typeface="Arial" charset="0"/>
                        </a:rPr>
                        <a:t>11.3</a:t>
                      </a:r>
                      <a:endParaRPr kumimoji="0" lang="en-US" sz="2400" b="0" i="0" u="none" strike="noStrike" cap="none" normalizeH="0" baseline="0" dirty="0" smtClean="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93141107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B0F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5022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E </a:t>
            </a:r>
            <a:r>
              <a:rPr lang="en-US" altLang="en-US" dirty="0">
                <a:latin typeface="Arial" charset="0"/>
                <a:cs typeface="Arial" charset="0"/>
              </a:rPr>
              <a:t>and update its critical time </a:t>
            </a:r>
            <a:r>
              <a:rPr lang="en-US" altLang="en-US" dirty="0" smtClean="0">
                <a:latin typeface="Arial" charset="0"/>
                <a:cs typeface="Arial" charset="0"/>
              </a:rPr>
              <a:t>17.1 </a:t>
            </a:r>
            <a:r>
              <a:rPr lang="en-US" altLang="en-US" dirty="0">
                <a:latin typeface="Arial" charset="0"/>
                <a:cs typeface="Arial" charset="0"/>
              </a:rPr>
              <a:t>+ </a:t>
            </a:r>
            <a:r>
              <a:rPr lang="en-US" altLang="en-US" dirty="0" smtClean="0">
                <a:latin typeface="Arial" charset="0"/>
                <a:cs typeface="Arial" charset="0"/>
              </a:rPr>
              <a:t>9.5 </a:t>
            </a:r>
            <a:r>
              <a:rPr lang="en-US" altLang="en-US" dirty="0">
                <a:latin typeface="Arial" charset="0"/>
                <a:cs typeface="Arial" charset="0"/>
              </a:rPr>
              <a:t>= </a:t>
            </a:r>
            <a:r>
              <a:rPr lang="en-US" altLang="en-US" dirty="0" smtClean="0">
                <a:latin typeface="Arial" charset="0"/>
                <a:cs typeface="Arial" charset="0"/>
              </a:rPr>
              <a:t>26.6</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4104567214"/>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035485027"/>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014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E </a:t>
            </a:r>
            <a:r>
              <a:rPr lang="en-US" altLang="en-US" dirty="0">
                <a:latin typeface="Arial" charset="0"/>
                <a:cs typeface="Arial" charset="0"/>
              </a:rPr>
              <a:t>and update its critical time </a:t>
            </a:r>
            <a:r>
              <a:rPr lang="en-US" altLang="en-US" dirty="0" smtClean="0">
                <a:latin typeface="Arial" charset="0"/>
                <a:cs typeface="Arial" charset="0"/>
              </a:rPr>
              <a:t>17.1 </a:t>
            </a:r>
            <a:r>
              <a:rPr lang="en-US" altLang="en-US" dirty="0">
                <a:latin typeface="Arial" charset="0"/>
                <a:cs typeface="Arial" charset="0"/>
              </a:rPr>
              <a:t>+ </a:t>
            </a:r>
            <a:r>
              <a:rPr lang="en-US" altLang="en-US" dirty="0" smtClean="0">
                <a:latin typeface="Arial" charset="0"/>
                <a:cs typeface="Arial" charset="0"/>
              </a:rPr>
              <a:t>9.5 </a:t>
            </a:r>
            <a:r>
              <a:rPr lang="en-US" altLang="en-US" dirty="0">
                <a:latin typeface="Arial" charset="0"/>
                <a:cs typeface="Arial" charset="0"/>
              </a:rPr>
              <a:t>= </a:t>
            </a:r>
            <a:r>
              <a:rPr lang="en-US" altLang="en-US" dirty="0" smtClean="0">
                <a:latin typeface="Arial" charset="0"/>
                <a:cs typeface="Arial" charset="0"/>
              </a:rPr>
              <a:t>26.6</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920122094"/>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FF0000"/>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669610343"/>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181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a:t>
            </a:r>
            <a:r>
              <a:rPr lang="en-US" altLang="en-US" dirty="0" smtClean="0">
                <a:latin typeface="Arial" charset="0"/>
                <a:cs typeface="Arial" charset="0"/>
              </a:rPr>
              <a:t>Task E:</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2497371390"/>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052078232"/>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752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Task </a:t>
            </a:r>
            <a:r>
              <a:rPr lang="en-US" altLang="en-US" dirty="0" smtClean="0">
                <a:latin typeface="Arial" charset="0"/>
                <a:cs typeface="Arial" charset="0"/>
              </a:rPr>
              <a:t>E:</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a:t>
            </a:r>
            <a:r>
              <a:rPr lang="en-US" altLang="en-US" dirty="0" smtClean="0">
                <a:latin typeface="Arial" charset="0"/>
                <a:cs typeface="Arial" charset="0"/>
              </a:rPr>
              <a:t>time</a:t>
            </a:r>
          </a:p>
        </p:txBody>
      </p:sp>
      <p:graphicFrame>
        <p:nvGraphicFramePr>
          <p:cNvPr id="5" name="Group 5"/>
          <p:cNvGraphicFramePr>
            <a:graphicFrameLocks noGrp="1"/>
          </p:cNvGraphicFramePr>
          <p:nvPr>
            <p:extLst>
              <p:ext uri="{D42A27DB-BD31-4B8C-83A1-F6EECF244321}">
                <p14:modId xmlns:p14="http://schemas.microsoft.com/office/powerpoint/2010/main" val="2269298239"/>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smtClean="0">
                          <a:ln>
                            <a:noFill/>
                          </a:ln>
                          <a:solidFill>
                            <a:srgbClr val="00B0F0"/>
                          </a:solidFill>
                          <a:effectLst/>
                          <a:latin typeface="Arial" charset="0"/>
                          <a:cs typeface="Arial" charset="0"/>
                        </a:rPr>
                        <a:t> </a:t>
                      </a:r>
                      <a:r>
                        <a:rPr kumimoji="0" lang="en-US" sz="2400" b="1" i="0" u="none" strike="noStrike" cap="none" normalizeH="0" baseline="0" dirty="0" smtClean="0">
                          <a:ln>
                            <a:noFill/>
                          </a:ln>
                          <a:solidFill>
                            <a:srgbClr val="00B0F0"/>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716603178"/>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cap="none" normalizeH="0" baseline="0" dirty="0" smtClean="0">
                          <a:ln>
                            <a:noFill/>
                          </a:ln>
                          <a:solidFill>
                            <a:srgbClr val="00B0F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79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9219"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Theorem:</a:t>
            </a:r>
          </a:p>
          <a:p>
            <a:pPr lvl="1">
              <a:buFont typeface="Arial" charset="0"/>
              <a:buNone/>
            </a:pPr>
            <a:r>
              <a:rPr lang="en-US" altLang="en-US" dirty="0" smtClean="0">
                <a:latin typeface="Arial" charset="0"/>
                <a:cs typeface="Arial" charset="0"/>
              </a:rPr>
              <a:t>	A graph is a DAG if and only if it has a topological sorting</a:t>
            </a:r>
          </a:p>
          <a:p>
            <a:pPr lvl="1">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Proof strategy:</a:t>
            </a:r>
          </a:p>
          <a:p>
            <a:pPr lvl="1">
              <a:buFont typeface="Arial" charset="0"/>
              <a:buNone/>
            </a:pPr>
            <a:r>
              <a:rPr lang="en-US" altLang="en-US" dirty="0" smtClean="0">
                <a:latin typeface="Arial" charset="0"/>
                <a:cs typeface="Arial" charset="0"/>
              </a:rPr>
              <a:t>	Such a statement is of the form </a:t>
            </a: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 </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b</a:t>
            </a:r>
            <a:r>
              <a:rPr lang="en-CA" altLang="en-US" dirty="0" smtClean="0">
                <a:latin typeface="Arial" charset="0"/>
                <a:cs typeface="Arial" charset="0"/>
              </a:rPr>
              <a:t> and this is equivalent to:</a:t>
            </a:r>
          </a:p>
          <a:p>
            <a:pPr lvl="1" algn="ctr">
              <a:buFont typeface="Arial" charset="0"/>
              <a:buNone/>
            </a:pP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 </a:t>
            </a:r>
            <a:r>
              <a:rPr lang="en-CA" altLang="en-US" dirty="0" smtClean="0">
                <a:latin typeface="Arial" charset="0"/>
                <a:cs typeface="Arial" charset="0"/>
              </a:rPr>
              <a:t>→</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b</a:t>
            </a:r>
            <a:r>
              <a:rPr lang="en-CA" altLang="en-US" dirty="0" smtClean="0">
                <a:latin typeface="Arial" charset="0"/>
                <a:cs typeface="Arial" charset="0"/>
              </a:rPr>
              <a:t> and </a:t>
            </a:r>
            <a:r>
              <a:rPr lang="en-US" altLang="en-US" i="1" dirty="0" smtClean="0">
                <a:latin typeface="Times New Roman" pitchFamily="18" charset="0"/>
                <a:cs typeface="Times New Roman" pitchFamily="18" charset="0"/>
              </a:rPr>
              <a:t>b</a:t>
            </a:r>
            <a:r>
              <a:rPr lang="en-US" altLang="en-US" dirty="0" smtClean="0">
                <a:latin typeface="Times New Roman" pitchFamily="18" charset="0"/>
                <a:cs typeface="Times New Roman" pitchFamily="18" charset="0"/>
              </a:rPr>
              <a:t> </a:t>
            </a:r>
            <a:r>
              <a:rPr lang="en-CA" altLang="en-US" dirty="0" smtClean="0">
                <a:latin typeface="Arial" charset="0"/>
                <a:cs typeface="Arial" charset="0"/>
              </a:rPr>
              <a:t>→</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a</a:t>
            </a: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11.4.4</a:t>
            </a:r>
            <a:endParaRPr lang="en-CA" altLang="en-US" dirty="0"/>
          </a:p>
        </p:txBody>
      </p:sp>
    </p:spTree>
    <p:extLst>
      <p:ext uri="{BB962C8B-B14F-4D97-AF65-F5344CB8AC3E}">
        <p14:creationId xmlns:p14="http://schemas.microsoft.com/office/powerpoint/2010/main" val="42270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C </a:t>
            </a:r>
            <a:r>
              <a:rPr lang="en-US" altLang="en-US" dirty="0">
                <a:latin typeface="Arial" charset="0"/>
                <a:cs typeface="Arial" charset="0"/>
              </a:rPr>
              <a:t>and update its critical time </a:t>
            </a:r>
            <a:r>
              <a:rPr lang="en-US" altLang="en-US" dirty="0" smtClean="0">
                <a:latin typeface="Arial" charset="0"/>
                <a:cs typeface="Arial" charset="0"/>
              </a:rPr>
              <a:t>26.6 </a:t>
            </a:r>
            <a:r>
              <a:rPr lang="en-US" altLang="en-US" dirty="0">
                <a:latin typeface="Arial" charset="0"/>
                <a:cs typeface="Arial" charset="0"/>
              </a:rPr>
              <a:t>+ </a:t>
            </a:r>
            <a:r>
              <a:rPr lang="en-US" altLang="en-US" dirty="0" smtClean="0">
                <a:latin typeface="Arial" charset="0"/>
                <a:cs typeface="Arial" charset="0"/>
              </a:rPr>
              <a:t>4.7 </a:t>
            </a:r>
            <a:r>
              <a:rPr lang="en-US" altLang="en-US" dirty="0">
                <a:latin typeface="Arial" charset="0"/>
                <a:cs typeface="Arial" charset="0"/>
              </a:rPr>
              <a:t>= </a:t>
            </a:r>
            <a:r>
              <a:rPr lang="en-US" altLang="en-US" dirty="0" smtClean="0">
                <a:latin typeface="Arial" charset="0"/>
                <a:cs typeface="Arial" charset="0"/>
              </a:rPr>
              <a:t>31.3</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439107607"/>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smtClean="0">
                          <a:ln>
                            <a:noFill/>
                          </a:ln>
                          <a:solidFill>
                            <a:srgbClr val="FF0000"/>
                          </a:solidFill>
                          <a:effectLst/>
                          <a:latin typeface="Arial" charset="0"/>
                          <a:cs typeface="Arial" charset="0"/>
                        </a:rPr>
                        <a:t> 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264767601"/>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58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C </a:t>
            </a:r>
            <a:r>
              <a:rPr lang="en-US" altLang="en-US" dirty="0">
                <a:latin typeface="Arial" charset="0"/>
                <a:cs typeface="Arial" charset="0"/>
              </a:rPr>
              <a:t>and update its critical time </a:t>
            </a:r>
            <a:r>
              <a:rPr lang="en-US" altLang="en-US" dirty="0" smtClean="0">
                <a:latin typeface="Arial" charset="0"/>
                <a:cs typeface="Arial" charset="0"/>
              </a:rPr>
              <a:t>26.6 </a:t>
            </a:r>
            <a:r>
              <a:rPr lang="en-US" altLang="en-US" dirty="0">
                <a:latin typeface="Arial" charset="0"/>
                <a:cs typeface="Arial" charset="0"/>
              </a:rPr>
              <a:t>+ </a:t>
            </a:r>
            <a:r>
              <a:rPr lang="en-US" altLang="en-US" dirty="0" smtClean="0">
                <a:latin typeface="Arial" charset="0"/>
                <a:cs typeface="Arial" charset="0"/>
              </a:rPr>
              <a:t>4.7 </a:t>
            </a:r>
            <a:r>
              <a:rPr lang="en-US" altLang="en-US" dirty="0">
                <a:latin typeface="Arial" charset="0"/>
                <a:cs typeface="Arial" charset="0"/>
              </a:rPr>
              <a:t>= </a:t>
            </a:r>
            <a:r>
              <a:rPr lang="en-US" altLang="en-US" dirty="0" smtClean="0">
                <a:latin typeface="Arial" charset="0"/>
                <a:cs typeface="Arial" charset="0"/>
              </a:rPr>
              <a:t>31.3</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2588696607"/>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FF000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028054860"/>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8626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Task </a:t>
            </a:r>
            <a:r>
              <a:rPr lang="en-US" altLang="en-US" dirty="0" smtClean="0">
                <a:latin typeface="Arial" charset="0"/>
                <a:cs typeface="Arial" charset="0"/>
              </a:rPr>
              <a:t>C:</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1527456536"/>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56491142"/>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smtClean="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499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7587"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each neighbor of Task </a:t>
            </a:r>
            <a:r>
              <a:rPr lang="en-US" altLang="en-US" dirty="0" smtClean="0">
                <a:latin typeface="Arial" charset="0"/>
                <a:cs typeface="Arial" charset="0"/>
              </a:rPr>
              <a:t>C:</a:t>
            </a:r>
            <a:endParaRPr lang="en-US" altLang="en-US" dirty="0">
              <a:latin typeface="Arial" charset="0"/>
              <a:cs typeface="Arial" charset="0"/>
            </a:endParaRP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325930398"/>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B0F0"/>
                          </a:solidFill>
                          <a:effectLst/>
                          <a:latin typeface="Arial" charset="0"/>
                          <a:cs typeface="Arial" charset="0"/>
                        </a:rPr>
                        <a:t> </a:t>
                      </a:r>
                      <a:r>
                        <a:rPr kumimoji="0" lang="en-US" sz="2400" b="1" i="0" u="none" strike="noStrike" cap="none" normalizeH="0" baseline="0" dirty="0" smtClean="0">
                          <a:ln>
                            <a:noFill/>
                          </a:ln>
                          <a:solidFill>
                            <a:srgbClr val="00B0F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7920137"/>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00B0F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7650"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3" descr="C:\Users\dwharder\Desktop\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6037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D </a:t>
            </a:r>
            <a:r>
              <a:rPr lang="en-US" altLang="en-US" dirty="0">
                <a:latin typeface="Arial" charset="0"/>
                <a:cs typeface="Arial" charset="0"/>
              </a:rPr>
              <a:t>and update its critical time </a:t>
            </a:r>
            <a:r>
              <a:rPr lang="en-US" altLang="en-US" dirty="0" smtClean="0">
                <a:latin typeface="Arial" charset="0"/>
                <a:cs typeface="Arial" charset="0"/>
              </a:rPr>
              <a:t>31.3 </a:t>
            </a:r>
            <a:r>
              <a:rPr lang="en-US" altLang="en-US" dirty="0">
                <a:latin typeface="Arial" charset="0"/>
                <a:cs typeface="Arial" charset="0"/>
              </a:rPr>
              <a:t>+ </a:t>
            </a:r>
            <a:r>
              <a:rPr lang="en-US" altLang="en-US" dirty="0" smtClean="0">
                <a:latin typeface="Arial" charset="0"/>
                <a:cs typeface="Arial" charset="0"/>
              </a:rPr>
              <a:t>8.1 </a:t>
            </a:r>
            <a:r>
              <a:rPr lang="en-US" altLang="en-US" dirty="0">
                <a:latin typeface="Arial" charset="0"/>
                <a:cs typeface="Arial" charset="0"/>
              </a:rPr>
              <a:t>= </a:t>
            </a:r>
            <a:r>
              <a:rPr lang="en-US" altLang="en-US" dirty="0" smtClean="0">
                <a:latin typeface="Arial" charset="0"/>
                <a:cs typeface="Arial" charset="0"/>
              </a:rPr>
              <a:t>39.4</a:t>
            </a: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904388284"/>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rgbClr val="FF000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131107315"/>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80594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Pop Task </a:t>
            </a:r>
            <a:r>
              <a:rPr lang="en-US" altLang="en-US" dirty="0" smtClean="0">
                <a:latin typeface="Arial" charset="0"/>
                <a:cs typeface="Arial" charset="0"/>
              </a:rPr>
              <a:t>D </a:t>
            </a:r>
            <a:r>
              <a:rPr lang="en-US" altLang="en-US" dirty="0">
                <a:latin typeface="Arial" charset="0"/>
                <a:cs typeface="Arial" charset="0"/>
              </a:rPr>
              <a:t>and update its critical time </a:t>
            </a:r>
            <a:r>
              <a:rPr lang="en-US" altLang="en-US" dirty="0" smtClean="0">
                <a:latin typeface="Arial" charset="0"/>
                <a:cs typeface="Arial" charset="0"/>
              </a:rPr>
              <a:t>31.3 </a:t>
            </a:r>
            <a:r>
              <a:rPr lang="en-US" altLang="en-US" dirty="0">
                <a:latin typeface="Arial" charset="0"/>
                <a:cs typeface="Arial" charset="0"/>
              </a:rPr>
              <a:t>+ </a:t>
            </a:r>
            <a:r>
              <a:rPr lang="en-US" altLang="en-US" dirty="0" smtClean="0">
                <a:latin typeface="Arial" charset="0"/>
                <a:cs typeface="Arial" charset="0"/>
              </a:rPr>
              <a:t>8.1 </a:t>
            </a:r>
            <a:r>
              <a:rPr lang="en-US" altLang="en-US" dirty="0">
                <a:latin typeface="Arial" charset="0"/>
                <a:cs typeface="Arial" charset="0"/>
              </a:rPr>
              <a:t>= </a:t>
            </a:r>
            <a:r>
              <a:rPr lang="en-US" altLang="en-US" dirty="0" smtClean="0">
                <a:latin typeface="Arial" charset="0"/>
                <a:cs typeface="Arial" charset="0"/>
              </a:rPr>
              <a:t>39.4</a:t>
            </a:r>
          </a:p>
        </p:txBody>
      </p:sp>
      <p:graphicFrame>
        <p:nvGraphicFramePr>
          <p:cNvPr id="5" name="Group 5"/>
          <p:cNvGraphicFramePr>
            <a:graphicFrameLocks noGrp="1"/>
          </p:cNvGraphicFramePr>
          <p:nvPr>
            <p:extLst>
              <p:ext uri="{D42A27DB-BD31-4B8C-83A1-F6EECF244321}">
                <p14:modId xmlns:p14="http://schemas.microsoft.com/office/powerpoint/2010/main" val="1986875017"/>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56160527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710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smtClean="0">
                <a:latin typeface="Arial" charset="0"/>
                <a:cs typeface="Arial" charset="0"/>
              </a:rPr>
              <a:t>	Task D has no neighbors and the queue is empty</a:t>
            </a:r>
          </a:p>
          <a:p>
            <a:pPr lvl="1"/>
            <a:r>
              <a:rPr lang="en-US" altLang="en-US" dirty="0" smtClean="0">
                <a:latin typeface="Arial" charset="0"/>
                <a:cs typeface="Arial" charset="0"/>
              </a:rPr>
              <a:t>We are done</a:t>
            </a:r>
          </a:p>
        </p:txBody>
      </p:sp>
      <p:graphicFrame>
        <p:nvGraphicFramePr>
          <p:cNvPr id="5" name="Group 5"/>
          <p:cNvGraphicFramePr>
            <a:graphicFrameLocks noGrp="1"/>
          </p:cNvGraphicFramePr>
          <p:nvPr>
            <p:extLst>
              <p:ext uri="{D42A27DB-BD31-4B8C-83A1-F6EECF244321}">
                <p14:modId xmlns:p14="http://schemas.microsoft.com/office/powerpoint/2010/main" val="1520903107"/>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2496774"/>
              </p:ext>
            </p:extLst>
          </p:nvPr>
        </p:nvGraphicFramePr>
        <p:xfrm>
          <a:off x="971550" y="5645621"/>
          <a:ext cx="2592388" cy="447675"/>
        </p:xfrm>
        <a:graphic>
          <a:graphicData uri="http://schemas.openxmlformats.org/drawingml/2006/table">
            <a:tbl>
              <a:tblPr/>
              <a:tblGrid>
                <a:gridCol w="647700"/>
                <a:gridCol w="649288"/>
                <a:gridCol w="647700"/>
                <a:gridCol w="647700"/>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10"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8168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smtClean="0">
                <a:latin typeface="Arial" charset="0"/>
                <a:cs typeface="Arial" charset="0"/>
              </a:rPr>
              <a:t>	Task D has no neighbors and the queue is empty</a:t>
            </a:r>
          </a:p>
          <a:p>
            <a:pPr lvl="1"/>
            <a:r>
              <a:rPr lang="en-US" altLang="en-US" dirty="0" smtClean="0">
                <a:latin typeface="Arial" charset="0"/>
                <a:cs typeface="Arial" charset="0"/>
              </a:rPr>
              <a:t>We are done</a:t>
            </a:r>
          </a:p>
        </p:txBody>
      </p:sp>
      <p:graphicFrame>
        <p:nvGraphicFramePr>
          <p:cNvPr id="5" name="Group 5"/>
          <p:cNvGraphicFramePr>
            <a:graphicFrameLocks noGrp="1"/>
          </p:cNvGraphicFramePr>
          <p:nvPr>
            <p:extLst>
              <p:ext uri="{D42A27DB-BD31-4B8C-83A1-F6EECF244321}">
                <p14:modId xmlns:p14="http://schemas.microsoft.com/office/powerpoint/2010/main" val="202621059"/>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8" name="Picture 2" descr="C:\Users\dwharder\Desktop\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33" y="2753579"/>
            <a:ext cx="2797175"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9"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7218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70660"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We can also plot the completing of the tasks tasks in time</a:t>
            </a:r>
          </a:p>
          <a:p>
            <a:pPr lvl="1"/>
            <a:r>
              <a:rPr lang="en-US" altLang="en-US" dirty="0" smtClean="0">
                <a:latin typeface="Arial" charset="0"/>
                <a:cs typeface="Arial" charset="0"/>
              </a:rPr>
              <a:t>We need to be able to execute two tasks in parallel for this example</a:t>
            </a:r>
          </a:p>
        </p:txBody>
      </p:sp>
      <p:graphicFrame>
        <p:nvGraphicFramePr>
          <p:cNvPr id="5" name="Group 5"/>
          <p:cNvGraphicFramePr>
            <a:graphicFrameLocks noGrp="1"/>
          </p:cNvGraphicFramePr>
          <p:nvPr>
            <p:extLst>
              <p:ext uri="{D42A27DB-BD31-4B8C-83A1-F6EECF244321}">
                <p14:modId xmlns:p14="http://schemas.microsoft.com/office/powerpoint/2010/main" val="4075731863"/>
              </p:ext>
            </p:extLst>
          </p:nvPr>
        </p:nvGraphicFramePr>
        <p:xfrm>
          <a:off x="4427538" y="2420938"/>
          <a:ext cx="4464050" cy="3322639"/>
        </p:xfrm>
        <a:graphic>
          <a:graphicData uri="http://schemas.openxmlformats.org/drawingml/2006/table">
            <a:tbl>
              <a:tblPr/>
              <a:tblGrid>
                <a:gridCol w="837006"/>
                <a:gridCol w="906761"/>
                <a:gridCol w="906761"/>
                <a:gridCol w="906761"/>
                <a:gridCol w="906761"/>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br>
                        <a:rPr kumimoji="0" lang="en-US" sz="1600" b="1" i="0" u="none" strike="noStrike" cap="none" normalizeH="0" baseline="0" dirty="0" smtClean="0">
                          <a:ln>
                            <a:noFill/>
                          </a:ln>
                          <a:solidFill>
                            <a:schemeClr val="tx1"/>
                          </a:solidFill>
                          <a:effectLst/>
                          <a:latin typeface="Arial" charset="0"/>
                          <a:cs typeface="Arial" charset="0"/>
                        </a:rPr>
                      </a:br>
                      <a:r>
                        <a:rPr kumimoji="0" lang="en-US" sz="1600" b="1" i="0" u="none" strike="noStrike" cap="none" normalizeH="0" baseline="0" dirty="0" smtClean="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9218"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39" y="2348880"/>
            <a:ext cx="3224213" cy="4062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7"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9451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title" idx="4294967295"/>
          </p:nvPr>
        </p:nvSpPr>
        <p:spPr/>
        <p:txBody>
          <a:bodyPr/>
          <a:lstStyle/>
          <a:p>
            <a:r>
              <a:rPr lang="en-US" altLang="en-US" dirty="0" smtClean="0">
                <a:latin typeface="Arial" charset="0"/>
                <a:cs typeface="Arial" charset="0"/>
              </a:rPr>
              <a:t>Finding the critical path</a:t>
            </a:r>
          </a:p>
        </p:txBody>
      </p:sp>
      <p:sp>
        <p:nvSpPr>
          <p:cNvPr id="70660"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Incidentally, the task and previous task defines a forest using the parental tree data structure</a:t>
            </a:r>
          </a:p>
        </p:txBody>
      </p:sp>
      <p:graphicFrame>
        <p:nvGraphicFramePr>
          <p:cNvPr id="5" name="Group 5"/>
          <p:cNvGraphicFramePr>
            <a:graphicFrameLocks noGrp="1"/>
          </p:cNvGraphicFramePr>
          <p:nvPr>
            <p:extLst>
              <p:ext uri="{D42A27DB-BD31-4B8C-83A1-F6EECF244321}">
                <p14:modId xmlns:p14="http://schemas.microsoft.com/office/powerpoint/2010/main" val="3857592930"/>
              </p:ext>
            </p:extLst>
          </p:nvPr>
        </p:nvGraphicFramePr>
        <p:xfrm>
          <a:off x="4417474" y="2506518"/>
          <a:ext cx="1743767" cy="3237248"/>
        </p:xfrm>
        <a:graphic>
          <a:graphicData uri="http://schemas.openxmlformats.org/drawingml/2006/table">
            <a:tbl>
              <a:tblPr/>
              <a:tblGrid>
                <a:gridCol w="837006"/>
                <a:gridCol w="906761"/>
              </a:tblGrid>
              <a:tr h="14717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smtClean="0">
                          <a:solidFill>
                            <a:schemeClr val="tx1"/>
                          </a:solidFill>
                          <a:effectLst/>
                          <a:latin typeface="+mn-lt"/>
                          <a:ea typeface="+mn-ea"/>
                          <a:cs typeface="+mn-cs"/>
                        </a:rPr>
                        <a:t>Ø</a:t>
                      </a:r>
                      <a:endParaRPr kumimoji="0" lang="en-US" sz="2400" b="0" i="0" u="none" strike="noStrike" cap="none" normalizeH="0" baseline="0" dirty="0" smtClean="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11.4.8.2</a:t>
            </a:r>
            <a:endParaRPr lang="en-CA"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837" y="2348880"/>
            <a:ext cx="3224016" cy="4062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63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First, we need a two lemmas:</a:t>
            </a:r>
          </a:p>
          <a:p>
            <a:pPr lvl="1"/>
            <a:r>
              <a:rPr lang="en-US" altLang="en-US" dirty="0" smtClean="0">
                <a:latin typeface="Arial" charset="0"/>
                <a:cs typeface="Arial" charset="0"/>
              </a:rPr>
              <a:t>A DAG always has at least one vertex with in-degree zero</a:t>
            </a:r>
          </a:p>
          <a:p>
            <a:pPr lvl="2"/>
            <a:r>
              <a:rPr lang="en-US" altLang="en-US" dirty="0" smtClean="0">
                <a:latin typeface="Arial" charset="0"/>
                <a:cs typeface="Arial" charset="0"/>
              </a:rPr>
              <a:t>That is, it has at least one </a:t>
            </a:r>
            <a:r>
              <a:rPr lang="en-US" altLang="en-US" i="1" dirty="0" smtClean="0">
                <a:latin typeface="Arial" charset="0"/>
                <a:cs typeface="Arial" charset="0"/>
              </a:rPr>
              <a:t>source</a:t>
            </a:r>
          </a:p>
          <a:p>
            <a:pPr marL="914400" lvl="2" inden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Proof:	</a:t>
            </a:r>
          </a:p>
          <a:p>
            <a:pPr lvl="1"/>
            <a:r>
              <a:rPr lang="en-US" altLang="en-US" dirty="0" smtClean="0">
                <a:latin typeface="Arial" charset="0"/>
                <a:cs typeface="Arial" charset="0"/>
              </a:rPr>
              <a:t>If we cannot find a vertex with in-degree zero, we will show there must be a cycle</a:t>
            </a:r>
          </a:p>
          <a:p>
            <a:pPr lvl="1"/>
            <a:r>
              <a:rPr lang="en-US" altLang="en-US" dirty="0" smtClean="0">
                <a:latin typeface="Arial" charset="0"/>
                <a:cs typeface="Arial" charset="0"/>
              </a:rPr>
              <a:t>Start with any vertex and define a list </a:t>
            </a:r>
            <a:r>
              <a:rPr lang="en-US" altLang="en-US" i="1" dirty="0" smtClean="0">
                <a:latin typeface="Times New Roman" panose="02020603050405020304" pitchFamily="18" charset="0"/>
                <a:cs typeface="Times New Roman" panose="02020603050405020304" pitchFamily="18" charset="0"/>
              </a:rPr>
              <a:t>L</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p>
          <a:p>
            <a:pPr lvl="1"/>
            <a:r>
              <a:rPr lang="en-US" altLang="en-US" dirty="0" smtClean="0">
                <a:latin typeface="Arial" charset="0"/>
                <a:cs typeface="Arial" charset="0"/>
              </a:rPr>
              <a:t>Then iterate this loop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times:</a:t>
            </a:r>
            <a:endParaRPr lang="en-US" altLang="en-US" i="1" dirty="0" smtClean="0">
              <a:latin typeface="Arial" charset="0"/>
              <a:cs typeface="Arial" charset="0"/>
            </a:endParaRPr>
          </a:p>
          <a:p>
            <a:pPr lvl="2"/>
            <a:r>
              <a:rPr lang="en-US" altLang="en-US" dirty="0" smtClean="0">
                <a:latin typeface="Arial" charset="0"/>
                <a:cs typeface="Arial" charset="0"/>
              </a:rPr>
              <a:t>Given the list </a:t>
            </a:r>
            <a:r>
              <a:rPr lang="en-US" altLang="en-US" i="1" dirty="0" smtClean="0">
                <a:latin typeface="Times New Roman" panose="02020603050405020304" pitchFamily="18" charset="0"/>
                <a:cs typeface="Times New Roman" panose="02020603050405020304" pitchFamily="18" charset="0"/>
              </a:rPr>
              <a:t>L</a:t>
            </a:r>
            <a:r>
              <a:rPr lang="en-US" altLang="en-US" dirty="0" smtClean="0">
                <a:latin typeface="Arial" charset="0"/>
                <a:cs typeface="Arial" charset="0"/>
              </a:rPr>
              <a:t>, the first vertex </a:t>
            </a:r>
            <a:r>
              <a:rPr lang="en-CA" i="1" dirty="0" smtClean="0">
                <a:latin typeface="Times New Roman" panose="02020603050405020304" pitchFamily="18" charset="0"/>
                <a:cs typeface="Times New Roman" panose="02020603050405020304" pitchFamily="18" charset="0"/>
              </a:rPr>
              <a:t>ℓ</a:t>
            </a:r>
            <a:r>
              <a:rPr lang="en-CA" baseline="-25000" dirty="0" smtClean="0">
                <a:latin typeface="Times New Roman" panose="02020603050405020304" pitchFamily="18" charset="0"/>
                <a:cs typeface="Times New Roman" panose="02020603050405020304" pitchFamily="18" charset="0"/>
              </a:rPr>
              <a:t>1</a:t>
            </a:r>
            <a:r>
              <a:rPr lang="en-US" altLang="en-US" dirty="0" smtClean="0">
                <a:latin typeface="Arial" charset="0"/>
                <a:cs typeface="Arial" charset="0"/>
              </a:rPr>
              <a:t> does not have in-degree zero</a:t>
            </a:r>
          </a:p>
          <a:p>
            <a:pPr lvl="2"/>
            <a:r>
              <a:rPr lang="en-US" altLang="en-US" dirty="0" smtClean="0">
                <a:latin typeface="Arial" charset="0"/>
                <a:cs typeface="Arial" charset="0"/>
              </a:rPr>
              <a:t>Find any vertex </a:t>
            </a:r>
            <a:r>
              <a:rPr lang="en-US" altLang="en-US" i="1" dirty="0" smtClean="0">
                <a:latin typeface="Times New Roman" panose="02020603050405020304" pitchFamily="18" charset="0"/>
                <a:cs typeface="Times New Roman" panose="02020603050405020304" pitchFamily="18" charset="0"/>
              </a:rPr>
              <a:t>w</a:t>
            </a:r>
            <a:r>
              <a:rPr lang="en-US" altLang="en-US" dirty="0" smtClean="0">
                <a:latin typeface="Arial" charset="0"/>
                <a:cs typeface="Arial" charset="0"/>
              </a:rPr>
              <a:t> such that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w</a:t>
            </a:r>
            <a:r>
              <a:rPr lang="en-US" altLang="en-US"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ℓ</a:t>
            </a:r>
            <a:r>
              <a:rPr lang="en-CA" baseline="-25000" dirty="0" smtClean="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is an edge</a:t>
            </a:r>
          </a:p>
          <a:p>
            <a:pPr lvl="2"/>
            <a:r>
              <a:rPr lang="en-US" altLang="en-US" dirty="0" smtClean="0">
                <a:latin typeface="Arial" charset="0"/>
                <a:cs typeface="Arial" charset="0"/>
              </a:rPr>
              <a:t>Create a new list </a:t>
            </a:r>
            <a:r>
              <a:rPr lang="en-US" altLang="en-US" i="1" dirty="0" smtClean="0">
                <a:latin typeface="Times New Roman" panose="02020603050405020304" pitchFamily="18" charset="0"/>
                <a:cs typeface="Times New Roman" panose="02020603050405020304" pitchFamily="18" charset="0"/>
              </a:rPr>
              <a:t>L</a:t>
            </a:r>
            <a:r>
              <a:rPr lang="en-US" altLang="en-US" dirty="0" smtClean="0">
                <a:latin typeface="Times New Roman" panose="02020603050405020304" pitchFamily="18" charset="0"/>
                <a:cs typeface="Times New Roman" panose="02020603050405020304" pitchFamily="18" charset="0"/>
              </a:rPr>
              <a:t> =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w</a:t>
            </a:r>
            <a:r>
              <a:rPr lang="en-US" altLang="en-US"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ℓ</a:t>
            </a:r>
            <a:r>
              <a:rPr lang="en-CA" baseline="-25000" dirty="0" smtClean="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ℓ</a:t>
            </a:r>
            <a:r>
              <a:rPr lang="en-CA" i="1" baseline="-25000"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endParaRPr lang="en-US" altLang="en-US" dirty="0" smtClean="0">
              <a:latin typeface="Arial" charset="0"/>
              <a:cs typeface="Arial" charset="0"/>
            </a:endParaRPr>
          </a:p>
          <a:p>
            <a:pPr lvl="1"/>
            <a:r>
              <a:rPr lang="en-US" altLang="en-US" dirty="0" smtClean="0">
                <a:latin typeface="Arial" charset="0"/>
                <a:cs typeface="Arial" charset="0"/>
              </a:rPr>
              <a:t>By the pigeon-hole principle, at least one vertex must appear twice</a:t>
            </a:r>
          </a:p>
          <a:p>
            <a:pPr lvl="2"/>
            <a:r>
              <a:rPr lang="en-US" altLang="en-US" dirty="0" smtClean="0">
                <a:latin typeface="Arial" charset="0"/>
                <a:cs typeface="Arial" charset="0"/>
              </a:rPr>
              <a:t>This forms a cycle; hence a contradiction, as this is a DAG</a:t>
            </a:r>
          </a:p>
          <a:p>
            <a:pPr lvl="2"/>
            <a:endParaRPr lang="en-US" altLang="en-US" dirty="0" smtClean="0">
              <a:latin typeface="Arial" charset="0"/>
              <a:cs typeface="Arial" charset="0"/>
            </a:endParaRPr>
          </a:p>
          <a:p>
            <a:pPr marL="357188" indent="-357188">
              <a:buNone/>
            </a:pPr>
            <a:r>
              <a:rPr lang="en-CA" dirty="0"/>
              <a:t>	</a:t>
            </a:r>
            <a:r>
              <a:rPr lang="en-CA" dirty="0" smtClean="0"/>
              <a:t>∴</a:t>
            </a:r>
            <a:r>
              <a:rPr lang="en-US" altLang="en-US" dirty="0" smtClean="0">
                <a:latin typeface="Arial" charset="0"/>
                <a:cs typeface="Arial" charset="0"/>
              </a:rPr>
              <a:t> we can always find a vertex with in-degree zero</a:t>
            </a:r>
            <a:endParaRPr lang="en-US" altLang="en-US" dirty="0" smtClean="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11.4.4</a:t>
            </a:r>
            <a:endParaRPr lang="en-CA" altLang="en-US" dirty="0"/>
          </a:p>
        </p:txBody>
      </p:sp>
    </p:spTree>
    <p:extLst>
      <p:ext uri="{BB962C8B-B14F-4D97-AF65-F5344CB8AC3E}">
        <p14:creationId xmlns:p14="http://schemas.microsoft.com/office/powerpoint/2010/main" val="13528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altLang="en-US" smtClean="0">
                <a:latin typeface="Arial" charset="0"/>
                <a:cs typeface="Arial" charset="0"/>
              </a:rPr>
              <a:t>Summary</a:t>
            </a:r>
          </a:p>
        </p:txBody>
      </p:sp>
      <p:sp>
        <p:nvSpPr>
          <p:cNvPr id="71683"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In this topic, we have discussed topological sorts</a:t>
            </a:r>
          </a:p>
          <a:p>
            <a:pPr lvl="1"/>
            <a:r>
              <a:rPr lang="en-US" altLang="en-US" dirty="0" smtClean="0">
                <a:latin typeface="Arial" charset="0"/>
                <a:cs typeface="Arial" charset="0"/>
              </a:rPr>
              <a:t>Sorting of elements in a DAG</a:t>
            </a:r>
          </a:p>
          <a:p>
            <a:pPr lvl="1"/>
            <a:r>
              <a:rPr lang="en-US" altLang="en-US" dirty="0" smtClean="0">
                <a:latin typeface="Arial" charset="0"/>
                <a:cs typeface="Arial" charset="0"/>
              </a:rPr>
              <a:t>Implementation</a:t>
            </a:r>
          </a:p>
          <a:p>
            <a:pPr lvl="2"/>
            <a:r>
              <a:rPr lang="en-US" altLang="en-US" dirty="0" smtClean="0">
                <a:latin typeface="Arial" charset="0"/>
                <a:cs typeface="Arial" charset="0"/>
              </a:rPr>
              <a:t>A table of in-degrees</a:t>
            </a:r>
          </a:p>
          <a:p>
            <a:pPr lvl="2"/>
            <a:r>
              <a:rPr lang="en-US" altLang="en-US" dirty="0" smtClean="0">
                <a:latin typeface="Arial" charset="0"/>
                <a:cs typeface="Arial" charset="0"/>
              </a:rPr>
              <a:t>Select that vertex which has current in-degree zero</a:t>
            </a:r>
          </a:p>
          <a:p>
            <a:pPr lvl="1"/>
            <a:r>
              <a:rPr lang="en-US" altLang="en-US" dirty="0" smtClean="0">
                <a:latin typeface="Arial" charset="0"/>
                <a:cs typeface="Arial" charset="0"/>
              </a:rPr>
              <a:t>We defined critical paths</a:t>
            </a:r>
          </a:p>
          <a:p>
            <a:pPr lvl="2"/>
            <a:r>
              <a:rPr lang="en-US" altLang="en-US" dirty="0" smtClean="0">
                <a:latin typeface="Arial" charset="0"/>
                <a:cs typeface="Arial" charset="0"/>
              </a:rPr>
              <a:t>The implementation requires only a few more table entries</a:t>
            </a:r>
          </a:p>
        </p:txBody>
      </p:sp>
    </p:spTree>
    <p:extLst>
      <p:ext uri="{BB962C8B-B14F-4D97-AF65-F5344CB8AC3E}">
        <p14:creationId xmlns:p14="http://schemas.microsoft.com/office/powerpoint/2010/main" val="20186221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en.wikipedia.org/wiki/Topological_sorting</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§9.2, p.342-5.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First, we need a two lemmas:</a:t>
            </a:r>
          </a:p>
          <a:p>
            <a:pPr lvl="1"/>
            <a:r>
              <a:rPr lang="en-US" altLang="en-US" dirty="0" smtClean="0">
                <a:latin typeface="Arial" charset="0"/>
                <a:cs typeface="Arial" charset="0"/>
              </a:rPr>
              <a:t>Any sub-graph of a DAG is a DAG</a:t>
            </a:r>
          </a:p>
          <a:p>
            <a:pPr marL="914400" lvl="2" inden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Proof:	</a:t>
            </a:r>
          </a:p>
          <a:p>
            <a:pPr lvl="1"/>
            <a:r>
              <a:rPr lang="en-CA" altLang="en-US" dirty="0" smtClean="0">
                <a:latin typeface="Arial" charset="0"/>
                <a:cs typeface="Arial" charset="0"/>
              </a:rPr>
              <a:t>If a sub-graph has a cycle, that same cycle must appear in the super-graph</a:t>
            </a:r>
          </a:p>
          <a:p>
            <a:pPr lvl="1"/>
            <a:r>
              <a:rPr lang="en-CA" altLang="en-US" dirty="0" smtClean="0">
                <a:latin typeface="Arial" charset="0"/>
                <a:cs typeface="Arial" charset="0"/>
              </a:rPr>
              <a:t>We assumed the super-graph was a DAG</a:t>
            </a:r>
          </a:p>
          <a:p>
            <a:pPr lvl="1"/>
            <a:r>
              <a:rPr lang="en-CA" altLang="en-US" dirty="0" smtClean="0">
                <a:latin typeface="Arial" charset="0"/>
                <a:cs typeface="Arial" charset="0"/>
              </a:rPr>
              <a:t>This is a contradiction</a:t>
            </a:r>
          </a:p>
          <a:p>
            <a:pPr marL="357188" lvl="0" indent="-357188">
              <a:buNone/>
            </a:pPr>
            <a:r>
              <a:rPr lang="en-CA" dirty="0">
                <a:solidFill>
                  <a:prstClr val="black"/>
                </a:solidFill>
              </a:rPr>
              <a:t>	∴</a:t>
            </a: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the sub-graph must be a DAG</a:t>
            </a:r>
            <a:endParaRPr lang="en-US" altLang="en-US" dirty="0">
              <a:solidFill>
                <a:prstClr val="black"/>
              </a:solidFill>
              <a:latin typeface="Times New Roman" panose="02020603050405020304" pitchFamily="18" charset="0"/>
              <a:cs typeface="Times New Roman" panose="02020603050405020304" pitchFamily="18" charset="0"/>
            </a:endParaRPr>
          </a:p>
          <a:p>
            <a:pPr lvl="1"/>
            <a:endParaRPr lang="en-US" altLang="en-US" dirty="0" smtClean="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11.4.4</a:t>
            </a:r>
            <a:endParaRPr lang="en-CA" altLang="en-US" dirty="0"/>
          </a:p>
        </p:txBody>
      </p:sp>
    </p:spTree>
    <p:extLst>
      <p:ext uri="{BB962C8B-B14F-4D97-AF65-F5344CB8AC3E}">
        <p14:creationId xmlns:p14="http://schemas.microsoft.com/office/powerpoint/2010/main" val="33629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10243" name="Rectangle 3"/>
          <p:cNvSpPr>
            <a:spLocks noGrp="1"/>
          </p:cNvSpPr>
          <p:nvPr>
            <p:ph type="body" idx="4294967295"/>
          </p:nvPr>
        </p:nvSpPr>
        <p:spPr/>
        <p:txBody>
          <a:bodyPr/>
          <a:lstStyle/>
          <a:p>
            <a:pPr lvl="1">
              <a:buFont typeface="Arial" charset="0"/>
              <a:buNone/>
            </a:pPr>
            <a:r>
              <a:rPr lang="en-US" altLang="en-US" dirty="0" smtClean="0">
                <a:latin typeface="Arial" charset="0"/>
                <a:cs typeface="Arial" charset="0"/>
              </a:rPr>
              <a:t>	We will start with showing </a:t>
            </a: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 </a:t>
            </a:r>
            <a:r>
              <a:rPr lang="en-CA" altLang="en-US" dirty="0" smtClean="0">
                <a:latin typeface="Arial" charset="0"/>
                <a:cs typeface="Arial" charset="0"/>
              </a:rPr>
              <a:t>→</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b</a:t>
            </a:r>
            <a:r>
              <a:rPr lang="en-US" altLang="en-US" dirty="0" smtClean="0">
                <a:latin typeface="Arial" charset="0"/>
                <a:cs typeface="Arial" charset="0"/>
              </a:rPr>
              <a:t>:</a:t>
            </a:r>
          </a:p>
          <a:p>
            <a:pPr lvl="1">
              <a:buFont typeface="Arial" charset="0"/>
              <a:buNone/>
            </a:pPr>
            <a:r>
              <a:rPr lang="en-US" altLang="en-US" dirty="0" smtClean="0">
                <a:latin typeface="Arial" charset="0"/>
                <a:cs typeface="Arial" charset="0"/>
              </a:rPr>
              <a:t>		     If a graph is a DAG, it has a topological sort</a:t>
            </a:r>
          </a:p>
          <a:p>
            <a:pPr lvl="1">
              <a:buFont typeface="Arial" charset="0"/>
              <a:buNone/>
            </a:pPr>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	By induction:</a:t>
            </a:r>
          </a:p>
          <a:p>
            <a:pPr lvl="2">
              <a:buFont typeface="Arial" charset="0"/>
              <a:buNone/>
            </a:pPr>
            <a:r>
              <a:rPr lang="en-US" altLang="en-US" dirty="0" smtClean="0">
                <a:latin typeface="Arial" charset="0"/>
                <a:cs typeface="Arial" charset="0"/>
              </a:rPr>
              <a:t>	A graph with one vertex is a DAG and it has a topological sort</a:t>
            </a:r>
          </a:p>
          <a:p>
            <a:pPr lvl="2">
              <a:buFont typeface="Arial" charset="0"/>
              <a:buNone/>
            </a:pPr>
            <a:endParaRPr lang="en-US" altLang="en-US" dirty="0" smtClean="0">
              <a:latin typeface="Arial" charset="0"/>
              <a:cs typeface="Arial" charset="0"/>
            </a:endParaRPr>
          </a:p>
          <a:p>
            <a:pPr lvl="2">
              <a:buFont typeface="Arial" charset="0"/>
              <a:buNone/>
            </a:pPr>
            <a:r>
              <a:rPr lang="en-US" altLang="en-US" dirty="0" smtClean="0">
                <a:latin typeface="Arial" charset="0"/>
                <a:cs typeface="Arial" charset="0"/>
              </a:rPr>
              <a:t>	Assume a DAG with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vertices has a topological sort</a:t>
            </a:r>
          </a:p>
          <a:p>
            <a:pPr lvl="2">
              <a:buFont typeface="Arial" charset="0"/>
              <a:buNone/>
            </a:pPr>
            <a:endParaRPr lang="en-US" altLang="en-US" dirty="0" smtClean="0">
              <a:latin typeface="Arial" charset="0"/>
              <a:cs typeface="Arial" charset="0"/>
            </a:endParaRPr>
          </a:p>
          <a:p>
            <a:pPr lvl="2">
              <a:buFont typeface="Arial" charset="0"/>
              <a:buNone/>
            </a:pPr>
            <a:r>
              <a:rPr lang="en-US" altLang="en-US" dirty="0">
                <a:latin typeface="Arial" charset="0"/>
                <a:cs typeface="Arial" charset="0"/>
              </a:rPr>
              <a:t>	</a:t>
            </a:r>
            <a:r>
              <a:rPr lang="en-US" altLang="en-US" dirty="0" smtClean="0">
                <a:latin typeface="Arial" charset="0"/>
                <a:cs typeface="Arial" charset="0"/>
              </a:rPr>
              <a:t>A DAG with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+ 1</a:t>
            </a:r>
            <a:r>
              <a:rPr lang="en-US" altLang="en-US" dirty="0" smtClean="0">
                <a:latin typeface="Arial" charset="0"/>
                <a:cs typeface="Arial" charset="0"/>
              </a:rPr>
              <a:t> vertices must have at least one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of in-degree zero</a:t>
            </a:r>
          </a:p>
          <a:p>
            <a:pPr lvl="2">
              <a:buFont typeface="Arial" charset="0"/>
              <a:buNone/>
            </a:pPr>
            <a:r>
              <a:rPr lang="en-US" altLang="en-US" dirty="0">
                <a:latin typeface="Arial" charset="0"/>
                <a:cs typeface="Arial" charset="0"/>
              </a:rPr>
              <a:t>	</a:t>
            </a:r>
            <a:r>
              <a:rPr lang="en-US" altLang="en-US" dirty="0" smtClean="0">
                <a:latin typeface="Arial" charset="0"/>
                <a:cs typeface="Arial" charset="0"/>
              </a:rPr>
              <a:t>Removing the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and consider the vertex-induced sub-graph with the remaining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vertices</a:t>
            </a:r>
          </a:p>
          <a:p>
            <a:pPr lvl="3"/>
            <a:r>
              <a:rPr lang="en-US" altLang="en-US" dirty="0" smtClean="0">
                <a:latin typeface="Arial" charset="0"/>
                <a:cs typeface="Arial" charset="0"/>
              </a:rPr>
              <a:t>If this sub-graph has a cycle, so would the original graph—contradiction</a:t>
            </a:r>
          </a:p>
          <a:p>
            <a:pPr lvl="3"/>
            <a:r>
              <a:rPr lang="en-US" altLang="en-US" dirty="0" smtClean="0">
                <a:latin typeface="Arial" charset="0"/>
                <a:cs typeface="Arial" charset="0"/>
              </a:rPr>
              <a:t>Thus, the graph with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vertices is also a DAG, therefore it has a topological sort</a:t>
            </a:r>
          </a:p>
          <a:p>
            <a:pPr lvl="2">
              <a:buFont typeface="Arial" charset="0"/>
              <a:buNone/>
            </a:pPr>
            <a:r>
              <a:rPr lang="en-US" altLang="en-US" dirty="0" smtClean="0">
                <a:latin typeface="Arial" charset="0"/>
                <a:cs typeface="Arial" charset="0"/>
              </a:rPr>
              <a:t>	Add the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to the start of the topological sort to get one for the graph of size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+ 1</a:t>
            </a:r>
          </a:p>
          <a:p>
            <a:pPr lvl="1">
              <a:buFont typeface="Arial" charset="0"/>
              <a:buNone/>
            </a:pPr>
            <a:endParaRPr lang="en-US" altLang="en-US" dirty="0" smtClean="0">
              <a:latin typeface="Arial" charset="0"/>
              <a:cs typeface="Arial"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11.4.4</a:t>
            </a:r>
            <a:endParaRPr lang="en-CA" altLang="en-US" dirty="0"/>
          </a:p>
        </p:txBody>
      </p:sp>
    </p:spTree>
    <p:extLst>
      <p:ext uri="{BB962C8B-B14F-4D97-AF65-F5344CB8AC3E}">
        <p14:creationId xmlns:p14="http://schemas.microsoft.com/office/powerpoint/2010/main" val="354066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11267" name="Rectangle 3"/>
          <p:cNvSpPr>
            <a:spLocks noGrp="1"/>
          </p:cNvSpPr>
          <p:nvPr>
            <p:ph type="body" idx="4294967295"/>
          </p:nvPr>
        </p:nvSpPr>
        <p:spPr/>
        <p:txBody>
          <a:bodyPr/>
          <a:lstStyle/>
          <a:p>
            <a:pPr lvl="1">
              <a:buFont typeface="Arial" charset="0"/>
              <a:buNone/>
            </a:pPr>
            <a:r>
              <a:rPr lang="en-US" altLang="en-US" dirty="0" smtClean="0">
                <a:latin typeface="Arial" charset="0"/>
                <a:cs typeface="Arial" charset="0"/>
              </a:rPr>
              <a:t>	Next, we will show that </a:t>
            </a:r>
            <a:r>
              <a:rPr lang="en-US" altLang="en-US" i="1" dirty="0" smtClean="0">
                <a:latin typeface="Times New Roman" pitchFamily="18" charset="0"/>
                <a:cs typeface="Times New Roman" pitchFamily="18" charset="0"/>
              </a:rPr>
              <a:t>b</a:t>
            </a:r>
            <a:r>
              <a:rPr lang="en-US" altLang="en-US" dirty="0" smtClean="0">
                <a:latin typeface="Times New Roman" pitchFamily="18" charset="0"/>
                <a:cs typeface="Times New Roman" pitchFamily="18" charset="0"/>
              </a:rPr>
              <a:t> </a:t>
            </a:r>
            <a:r>
              <a:rPr lang="en-CA" altLang="en-US" dirty="0" smtClean="0">
                <a:latin typeface="Arial" charset="0"/>
                <a:cs typeface="Arial" charset="0"/>
              </a:rPr>
              <a:t>→</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a</a:t>
            </a:r>
            <a:r>
              <a:rPr lang="en-US" altLang="en-US" dirty="0" smtClean="0">
                <a:latin typeface="Arial" charset="0"/>
                <a:cs typeface="Arial" charset="0"/>
              </a:rPr>
              <a:t>:</a:t>
            </a:r>
          </a:p>
          <a:p>
            <a:pPr lvl="1">
              <a:buFont typeface="Arial" charset="0"/>
              <a:buNone/>
            </a:pPr>
            <a:r>
              <a:rPr lang="en-US" altLang="en-US" dirty="0" smtClean="0">
                <a:latin typeface="Arial" charset="0"/>
                <a:cs typeface="Arial" charset="0"/>
              </a:rPr>
              <a:t>		     If a graph has a topological ordering, it must be a DAG</a:t>
            </a:r>
          </a:p>
          <a:p>
            <a:pPr lvl="1">
              <a:buFont typeface="Arial" charset="0"/>
              <a:buNone/>
            </a:pPr>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	We will show this by showing the contrapositive:  </a:t>
            </a:r>
            <a:r>
              <a:rPr lang="en-CA"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a</a:t>
            </a:r>
            <a:r>
              <a:rPr lang="en-US" altLang="en-US" dirty="0" smtClean="0">
                <a:latin typeface="Times New Roman" pitchFamily="18" charset="0"/>
                <a:cs typeface="Times New Roman" pitchFamily="18" charset="0"/>
              </a:rPr>
              <a:t> </a:t>
            </a:r>
            <a:r>
              <a:rPr lang="en-CA" altLang="en-US" dirty="0" smtClean="0">
                <a:latin typeface="Arial" charset="0"/>
                <a:cs typeface="Arial" charset="0"/>
              </a:rPr>
              <a:t>→</a:t>
            </a:r>
            <a:r>
              <a:rPr lang="en-CA" altLang="en-US" dirty="0" smtClean="0">
                <a:latin typeface="Times New Roman" pitchFamily="18" charset="0"/>
                <a:cs typeface="Times New Roman" pitchFamily="18" charset="0"/>
              </a:rPr>
              <a:t> ¬</a:t>
            </a:r>
            <a:r>
              <a:rPr lang="en-CA" altLang="en-US" i="1" dirty="0" smtClean="0">
                <a:latin typeface="Times New Roman" pitchFamily="18" charset="0"/>
                <a:cs typeface="Times New Roman" pitchFamily="18" charset="0"/>
              </a:rPr>
              <a:t>b</a:t>
            </a:r>
            <a:r>
              <a:rPr lang="en-CA" altLang="en-US" dirty="0" smtClean="0">
                <a:latin typeface="Arial" charset="0"/>
                <a:cs typeface="Arial" charset="0"/>
              </a:rPr>
              <a:t>:</a:t>
            </a:r>
          </a:p>
          <a:p>
            <a:pPr lvl="2">
              <a:buFont typeface="Arial" charset="0"/>
              <a:buNone/>
            </a:pPr>
            <a:r>
              <a:rPr lang="en-CA" altLang="en-US" dirty="0" smtClean="0">
                <a:latin typeface="Arial" charset="0"/>
                <a:cs typeface="Arial" charset="0"/>
              </a:rPr>
              <a:t>	</a:t>
            </a:r>
            <a:r>
              <a:rPr lang="en-US" altLang="en-US" dirty="0" smtClean="0">
                <a:latin typeface="Arial" charset="0"/>
                <a:cs typeface="Arial" charset="0"/>
              </a:rPr>
              <a:t>If a graph is not a DAG, it does not have a topological sort</a:t>
            </a:r>
          </a:p>
          <a:p>
            <a:pPr lvl="2">
              <a:buFont typeface="Arial" charset="0"/>
              <a:buNone/>
            </a:pPr>
            <a:r>
              <a:rPr lang="en-US" altLang="en-US" dirty="0" smtClean="0">
                <a:latin typeface="Arial" charset="0"/>
                <a:cs typeface="Arial" charset="0"/>
              </a:rPr>
              <a:t>	By definition, it has a cycle: </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3</a:t>
            </a:r>
            <a:r>
              <a:rPr lang="en-US" altLang="en-US" dirty="0" smtClean="0">
                <a:latin typeface="Times New Roman" pitchFamily="18" charset="0"/>
                <a:cs typeface="Times New Roman" pitchFamily="18" charset="0"/>
              </a:rPr>
              <a:t>, …,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a:t>
            </a:r>
            <a:endParaRPr lang="en-US" altLang="en-US" dirty="0" smtClean="0">
              <a:latin typeface="Arial" charset="0"/>
              <a:cs typeface="Arial" charset="0"/>
            </a:endParaRPr>
          </a:p>
          <a:p>
            <a:pPr lvl="3"/>
            <a:r>
              <a:rPr lang="en-US" altLang="en-US" dirty="0" smtClean="0">
                <a:latin typeface="Arial" charset="0"/>
                <a:cs typeface="Arial" charset="0"/>
              </a:rPr>
              <a:t>In any topological sort,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Arial" charset="0"/>
                <a:cs typeface="Arial" charset="0"/>
              </a:rPr>
              <a:t> must appear before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because </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is a path</a:t>
            </a:r>
            <a:endParaRPr lang="en-US" altLang="en-US" dirty="0" smtClean="0">
              <a:latin typeface="Times New Roman" pitchFamily="18" charset="0"/>
              <a:cs typeface="Times New Roman" pitchFamily="18" charset="0"/>
            </a:endParaRPr>
          </a:p>
          <a:p>
            <a:pPr lvl="3"/>
            <a:r>
              <a:rPr lang="en-US" altLang="en-US" dirty="0" smtClean="0">
                <a:latin typeface="Arial" charset="0"/>
                <a:cs typeface="Arial" charset="0"/>
              </a:rPr>
              <a:t>However, there is also a path from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to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Arial" charset="0"/>
                <a:cs typeface="Arial" charset="0"/>
              </a:rPr>
              <a:t>: </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3</a:t>
            </a:r>
            <a:r>
              <a:rPr lang="en-US" altLang="en-US" dirty="0" smtClean="0">
                <a:latin typeface="Times New Roman" pitchFamily="18" charset="0"/>
                <a:cs typeface="Times New Roman" pitchFamily="18" charset="0"/>
              </a:rPr>
              <a:t>, …,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a:t>
            </a:r>
          </a:p>
          <a:p>
            <a:pPr lvl="3"/>
            <a:r>
              <a:rPr lang="en-US" altLang="en-US" dirty="0" smtClean="0">
                <a:latin typeface="Arial" charset="0"/>
                <a:cs typeface="Arial" charset="0"/>
              </a:rPr>
              <a:t>Therefore,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2 </a:t>
            </a:r>
            <a:r>
              <a:rPr lang="en-US" altLang="en-US" dirty="0" smtClean="0">
                <a:latin typeface="Arial" charset="0"/>
                <a:cs typeface="Arial" charset="0"/>
              </a:rPr>
              <a:t> must appear in the topological sort before </a:t>
            </a:r>
            <a:r>
              <a:rPr lang="en-US" altLang="en-US" i="1" dirty="0" smtClean="0">
                <a:latin typeface="Times New Roman" pitchFamily="18" charset="0"/>
                <a:cs typeface="Times New Roman" pitchFamily="18" charset="0"/>
              </a:rPr>
              <a:t>v</a:t>
            </a:r>
            <a:r>
              <a:rPr lang="en-US" altLang="en-US" baseline="-25000" dirty="0" smtClean="0">
                <a:latin typeface="Times New Roman" pitchFamily="18" charset="0"/>
                <a:cs typeface="Times New Roman" pitchFamily="18" charset="0"/>
              </a:rPr>
              <a:t>1</a:t>
            </a:r>
            <a:endParaRPr lang="en-US" altLang="en-US" dirty="0" smtClean="0">
              <a:latin typeface="Times New Roman" pitchFamily="18" charset="0"/>
              <a:cs typeface="Times New Roman" pitchFamily="18" charset="0"/>
            </a:endParaRPr>
          </a:p>
          <a:p>
            <a:pPr lvl="2">
              <a:buFont typeface="Arial" charset="0"/>
              <a:buNone/>
            </a:pPr>
            <a:endParaRPr lang="en-US" altLang="en-US" dirty="0" smtClean="0">
              <a:latin typeface="Times New Roman" pitchFamily="18" charset="0"/>
              <a:cs typeface="Times New Roman" pitchFamily="18" charset="0"/>
            </a:endParaRPr>
          </a:p>
          <a:p>
            <a:pPr lvl="2">
              <a:buFont typeface="Arial" charset="0"/>
              <a:buNone/>
            </a:pPr>
            <a:r>
              <a:rPr lang="en-US" altLang="en-US" dirty="0" smtClean="0">
                <a:latin typeface="Times New Roman" pitchFamily="18" charset="0"/>
                <a:cs typeface="Times New Roman" pitchFamily="18" charset="0"/>
              </a:rPr>
              <a:t>	</a:t>
            </a:r>
            <a:r>
              <a:rPr lang="en-US" altLang="en-US" dirty="0" smtClean="0">
                <a:latin typeface="Arial" charset="0"/>
                <a:cs typeface="Arial" charset="0"/>
              </a:rPr>
              <a:t>This is a contradiction, therefore the graph cannot have a topological sort</a:t>
            </a:r>
          </a:p>
          <a:p>
            <a:pPr lvl="2">
              <a:buFont typeface="Arial" charset="0"/>
              <a:buNone/>
            </a:pPr>
            <a:endParaRPr lang="en-US" altLang="en-US" dirty="0">
              <a:latin typeface="Arial" charset="0"/>
              <a:cs typeface="Arial" charset="0"/>
            </a:endParaRPr>
          </a:p>
          <a:p>
            <a:pPr lvl="1">
              <a:buNone/>
            </a:pPr>
            <a:r>
              <a:rPr lang="en-CA" dirty="0" smtClean="0"/>
              <a:t>	∴  </a:t>
            </a:r>
            <a:r>
              <a:rPr lang="en-US" altLang="en-US" dirty="0" smtClean="0">
                <a:latin typeface="Arial" charset="0"/>
                <a:cs typeface="Arial" charset="0"/>
              </a:rPr>
              <a:t>A </a:t>
            </a:r>
            <a:r>
              <a:rPr lang="en-US" altLang="en-US" dirty="0">
                <a:latin typeface="Arial" charset="0"/>
                <a:cs typeface="Arial" charset="0"/>
              </a:rPr>
              <a:t>graph is a DAG if and only if it has a topological sorting</a:t>
            </a:r>
          </a:p>
          <a:p>
            <a:pPr lvl="1">
              <a:buFont typeface="Arial" charset="0"/>
              <a:buNone/>
            </a:pPr>
            <a:endParaRPr lang="en-US" altLang="en-US" dirty="0" smtClean="0">
              <a:latin typeface="Times New Roman" pitchFamily="18" charset="0"/>
              <a:cs typeface="Times New Roman" pitchFamily="18"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11.4.4</a:t>
            </a:r>
            <a:endParaRPr lang="en-CA" altLang="en-US" dirty="0"/>
          </a:p>
        </p:txBody>
      </p:sp>
    </p:spTree>
    <p:extLst>
      <p:ext uri="{BB962C8B-B14F-4D97-AF65-F5344CB8AC3E}">
        <p14:creationId xmlns:p14="http://schemas.microsoft.com/office/powerpoint/2010/main" val="42190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Idea:</a:t>
            </a:r>
          </a:p>
          <a:p>
            <a:pPr lvl="1"/>
            <a:r>
              <a:rPr lang="en-US" altLang="en-US" dirty="0" smtClean="0">
                <a:latin typeface="Arial" charset="0"/>
                <a:cs typeface="Arial" charset="0"/>
              </a:rPr>
              <a:t>Given a DAG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make a copy </a:t>
            </a:r>
            <a:r>
              <a:rPr lang="en-US" altLang="en-US" i="1" dirty="0" smtClean="0">
                <a:latin typeface="Times New Roman" panose="02020603050405020304" pitchFamily="18" charset="0"/>
                <a:cs typeface="Times New Roman" panose="02020603050405020304" pitchFamily="18" charset="0"/>
              </a:rPr>
              <a:t>W</a:t>
            </a:r>
            <a:r>
              <a:rPr lang="en-US" altLang="en-US" dirty="0" smtClean="0">
                <a:latin typeface="Arial" charset="0"/>
                <a:cs typeface="Arial" charset="0"/>
              </a:rPr>
              <a:t> and iterate:</a:t>
            </a:r>
          </a:p>
          <a:p>
            <a:pPr lvl="2"/>
            <a:r>
              <a:rPr lang="en-US" altLang="en-US" dirty="0" smtClean="0">
                <a:latin typeface="Arial" charset="0"/>
                <a:cs typeface="Arial" charset="0"/>
              </a:rPr>
              <a:t>Find a vertex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in </a:t>
            </a:r>
            <a:r>
              <a:rPr lang="en-US" altLang="en-US" i="1" dirty="0" smtClean="0">
                <a:latin typeface="Times New Roman" panose="02020603050405020304" pitchFamily="18" charset="0"/>
                <a:cs typeface="Times New Roman" panose="02020603050405020304" pitchFamily="18" charset="0"/>
              </a:rPr>
              <a:t>W </a:t>
            </a:r>
            <a:r>
              <a:rPr lang="en-US" altLang="en-US" dirty="0" smtClean="0">
                <a:latin typeface="Arial" charset="0"/>
                <a:cs typeface="Arial" charset="0"/>
              </a:rPr>
              <a:t>with in-degree zero</a:t>
            </a:r>
          </a:p>
          <a:p>
            <a:pPr lvl="2"/>
            <a:r>
              <a:rPr lang="en-US" altLang="en-US" dirty="0" smtClean="0">
                <a:latin typeface="Arial" charset="0"/>
                <a:cs typeface="Arial" charset="0"/>
              </a:rPr>
              <a:t>Let </a:t>
            </a:r>
            <a:r>
              <a:rPr lang="en-US" altLang="en-US" i="1" dirty="0">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be the next vertex in the topological sort</a:t>
            </a:r>
          </a:p>
          <a:p>
            <a:pPr lvl="2"/>
            <a:r>
              <a:rPr lang="en-US" altLang="en-US" dirty="0" smtClean="0">
                <a:latin typeface="Arial" charset="0"/>
                <a:cs typeface="Arial" charset="0"/>
              </a:rPr>
              <a:t>Continue iterating with the vertex-induced sub-graph </a:t>
            </a:r>
            <a:r>
              <a:rPr lang="en-US" altLang="en-US" i="1" dirty="0" smtClean="0">
                <a:latin typeface="Times New Roman" panose="02020603050405020304" pitchFamily="18" charset="0"/>
                <a:cs typeface="Times New Roman" panose="02020603050405020304" pitchFamily="18" charset="0"/>
              </a:rPr>
              <a:t>W</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p>
          <a:p>
            <a:pPr marL="914400" lvl="2" indent="0">
              <a:buNone/>
            </a:pPr>
            <a:endParaRPr lang="en-US" altLang="en-US" dirty="0" smtClean="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a:t>
            </a:r>
            <a:endParaRPr lang="en-CA" altLang="en-US" dirty="0"/>
          </a:p>
        </p:txBody>
      </p:sp>
    </p:spTree>
    <p:extLst>
      <p:ext uri="{BB962C8B-B14F-4D97-AF65-F5344CB8AC3E}">
        <p14:creationId xmlns:p14="http://schemas.microsoft.com/office/powerpoint/2010/main" val="812092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2"/>
          <p:cNvSpPr>
            <a:spLocks noGrp="1"/>
          </p:cNvSpPr>
          <p:nvPr>
            <p:ph type="title" idx="4294967295"/>
          </p:nvPr>
        </p:nvSpPr>
        <p:spPr/>
        <p:txBody>
          <a:bodyPr/>
          <a:lstStyle/>
          <a:p>
            <a:r>
              <a:rPr lang="en-US" altLang="en-US" dirty="0" smtClean="0">
                <a:latin typeface="Arial" charset="0"/>
                <a:cs typeface="Arial" charset="0"/>
              </a:rPr>
              <a:t>Example</a:t>
            </a:r>
          </a:p>
        </p:txBody>
      </p:sp>
      <p:sp>
        <p:nvSpPr>
          <p:cNvPr id="22532" name="Rectangle 3"/>
          <p:cNvSpPr>
            <a:spLocks noGrp="1"/>
          </p:cNvSpPr>
          <p:nvPr>
            <p:ph type="body" idx="4294967295"/>
          </p:nvPr>
        </p:nvSpPr>
        <p:spPr>
          <a:xfrm>
            <a:off x="457200" y="1600200"/>
            <a:ext cx="8363272" cy="4525963"/>
          </a:xfrm>
        </p:spPr>
        <p:txBody>
          <a:bodyPr/>
          <a:lstStyle/>
          <a:p>
            <a:pPr>
              <a:buFont typeface="Arial" charset="0"/>
              <a:buNone/>
            </a:pPr>
            <a:r>
              <a:rPr lang="en-US" altLang="en-US" dirty="0" smtClean="0">
                <a:latin typeface="Arial" charset="0"/>
                <a:cs typeface="Arial" charset="0"/>
              </a:rPr>
              <a:t>	On this graph, iterate the following</a:t>
            </a:r>
            <a:r>
              <a:rPr lang="en-US" altLang="en-US" i="1" dirty="0" smtClean="0">
                <a:latin typeface="Arial" charset="0"/>
                <a:cs typeface="Arial" charset="0"/>
              </a:rPr>
              <a:t>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 = 12</a:t>
            </a:r>
            <a:r>
              <a:rPr lang="en-US" altLang="en-US" dirty="0" smtClean="0">
                <a:latin typeface="Arial" charset="0"/>
                <a:cs typeface="Arial" charset="0"/>
              </a:rPr>
              <a:t> times</a:t>
            </a:r>
          </a:p>
          <a:p>
            <a:pPr lvl="1"/>
            <a:r>
              <a:rPr lang="en-US" altLang="en-US" dirty="0" smtClean="0">
                <a:latin typeface="Arial" charset="0"/>
                <a:cs typeface="Arial" charset="0"/>
              </a:rPr>
              <a:t>Choose a vertex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that has in-degree zero</a:t>
            </a:r>
          </a:p>
          <a:p>
            <a:pPr lvl="1"/>
            <a:r>
              <a:rPr lang="en-US" altLang="en-US" dirty="0" smtClean="0">
                <a:latin typeface="Arial" charset="0"/>
                <a:cs typeface="Arial" charset="0"/>
              </a:rPr>
              <a:t>Let </a:t>
            </a:r>
            <a:r>
              <a:rPr lang="en-US" altLang="en-US" i="1" dirty="0" smtClean="0">
                <a:solidFill>
                  <a:prstClr val="black"/>
                </a:solidFill>
                <a:latin typeface="Times New Roman" panose="02020603050405020304" pitchFamily="18" charset="0"/>
                <a:cs typeface="Times New Roman" panose="02020603050405020304" pitchFamily="18" charset="0"/>
              </a:rPr>
              <a:t>v</a:t>
            </a:r>
            <a:r>
              <a:rPr lang="en-US" altLang="en-US" dirty="0" smtClean="0">
                <a:latin typeface="Arial" charset="0"/>
                <a:cs typeface="Arial" charset="0"/>
              </a:rPr>
              <a:t> be the next vertex in our topological sort</a:t>
            </a:r>
          </a:p>
          <a:p>
            <a:pPr lvl="1"/>
            <a:r>
              <a:rPr lang="en-US" altLang="en-US" dirty="0" smtClean="0">
                <a:latin typeface="Arial" charset="0"/>
                <a:cs typeface="Arial" charset="0"/>
              </a:rPr>
              <a:t>Remove </a:t>
            </a:r>
            <a:r>
              <a:rPr lang="en-US" altLang="en-US" i="1" dirty="0" smtClean="0">
                <a:solidFill>
                  <a:prstClr val="black"/>
                </a:solidFill>
                <a:latin typeface="Times New Roman" panose="02020603050405020304" pitchFamily="18" charset="0"/>
                <a:cs typeface="Times New Roman" panose="02020603050405020304" pitchFamily="18" charset="0"/>
              </a:rPr>
              <a:t>v </a:t>
            </a:r>
            <a:r>
              <a:rPr lang="en-US" altLang="en-US" dirty="0" smtClean="0">
                <a:latin typeface="Arial" charset="0"/>
                <a:cs typeface="Arial" charset="0"/>
              </a:rPr>
              <a:t>and all edges connected to it</a:t>
            </a:r>
          </a:p>
        </p:txBody>
      </p:sp>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82739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p:txBody>
          <a:bodyPr/>
          <a:lstStyle/>
          <a:p>
            <a:r>
              <a:rPr lang="en-US" altLang="en-US" smtClean="0">
                <a:latin typeface="Arial" charset="0"/>
                <a:cs typeface="Arial" charset="0"/>
              </a:rPr>
              <a:t>Topological Sort</a:t>
            </a:r>
          </a:p>
        </p:txBody>
      </p:sp>
      <p:sp>
        <p:nvSpPr>
          <p:cNvPr id="5123"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In this topic, we will discuss:</a:t>
            </a:r>
          </a:p>
          <a:p>
            <a:pPr lvl="1"/>
            <a:r>
              <a:rPr lang="en-US" altLang="en-US" dirty="0" smtClean="0">
                <a:latin typeface="Arial" charset="0"/>
                <a:cs typeface="Arial" charset="0"/>
              </a:rPr>
              <a:t>Motivations</a:t>
            </a:r>
          </a:p>
          <a:p>
            <a:pPr lvl="1"/>
            <a:r>
              <a:rPr lang="en-US" altLang="en-US" dirty="0" smtClean="0">
                <a:latin typeface="Arial" charset="0"/>
                <a:cs typeface="Arial" charset="0"/>
              </a:rPr>
              <a:t>Review the definition of a directed acyclic graph (DAG)</a:t>
            </a:r>
          </a:p>
          <a:p>
            <a:pPr lvl="1"/>
            <a:r>
              <a:rPr lang="en-US" altLang="en-US" dirty="0" smtClean="0">
                <a:latin typeface="Arial" charset="0"/>
                <a:cs typeface="Arial" charset="0"/>
              </a:rPr>
              <a:t>Describe a topological sort and applications</a:t>
            </a:r>
          </a:p>
          <a:p>
            <a:pPr lvl="1"/>
            <a:r>
              <a:rPr lang="en-CA" altLang="en-US" dirty="0" smtClean="0">
                <a:latin typeface="Arial" charset="0"/>
                <a:cs typeface="Arial" charset="0"/>
              </a:rPr>
              <a:t>Prove </a:t>
            </a:r>
            <a:r>
              <a:rPr lang="en-CA" altLang="en-US" dirty="0">
                <a:latin typeface="Arial" charset="0"/>
                <a:cs typeface="Arial" charset="0"/>
              </a:rPr>
              <a:t>the existence of topological sorts on DAGs</a:t>
            </a:r>
          </a:p>
          <a:p>
            <a:pPr lvl="1"/>
            <a:r>
              <a:rPr lang="en-CA" altLang="en-US" dirty="0">
                <a:latin typeface="Arial" charset="0"/>
                <a:cs typeface="Arial" charset="0"/>
              </a:rPr>
              <a:t>Describe an abstract algorithm for a topological sort</a:t>
            </a:r>
          </a:p>
          <a:p>
            <a:pPr lvl="1"/>
            <a:r>
              <a:rPr lang="en-CA" altLang="en-US" dirty="0" smtClean="0">
                <a:latin typeface="Arial" charset="0"/>
                <a:cs typeface="Arial" charset="0"/>
              </a:rPr>
              <a:t>Do </a:t>
            </a:r>
            <a:r>
              <a:rPr lang="en-CA" altLang="en-US" dirty="0">
                <a:latin typeface="Arial" charset="0"/>
                <a:cs typeface="Arial" charset="0"/>
              </a:rPr>
              <a:t>a run-time and memory analysis of the algorithm</a:t>
            </a:r>
          </a:p>
          <a:p>
            <a:pPr lvl="1"/>
            <a:r>
              <a:rPr lang="en-CA" altLang="en-US" dirty="0">
                <a:latin typeface="Arial" charset="0"/>
                <a:cs typeface="Arial" charset="0"/>
              </a:rPr>
              <a:t>Describe a concrete algorithm</a:t>
            </a:r>
          </a:p>
          <a:p>
            <a:pPr lvl="1"/>
            <a:r>
              <a:rPr lang="en-CA" altLang="en-US" dirty="0" smtClean="0">
                <a:latin typeface="Arial" charset="0"/>
                <a:cs typeface="Arial" charset="0"/>
              </a:rPr>
              <a:t>Define critical times and critical paths</a:t>
            </a:r>
            <a:endParaRPr lang="en-CA" altLang="en-US" dirty="0">
              <a:latin typeface="Arial" charset="0"/>
              <a:cs typeface="Arial"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482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smtClean="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Let’s step through this algorithm with this example</a:t>
            </a:r>
          </a:p>
          <a:p>
            <a:pPr lvl="1"/>
            <a:r>
              <a:rPr lang="en-US" altLang="en-US" dirty="0" smtClean="0">
                <a:latin typeface="Arial" charset="0"/>
                <a:cs typeface="Arial" charset="0"/>
              </a:rPr>
              <a:t>Which task can we start with?</a:t>
            </a:r>
          </a:p>
          <a:p>
            <a:pPr lvl="1">
              <a:buFont typeface="Arial" charset="0"/>
              <a:buNone/>
            </a:pPr>
            <a:endParaRPr lang="en-US" altLang="en-US" dirty="0" smtClean="0">
              <a:solidFill>
                <a:schemeClr val="bg1"/>
              </a:solidFill>
              <a:latin typeface="Arial" charset="0"/>
              <a:cs typeface="Arial" charset="0"/>
            </a:endParaRPr>
          </a:p>
        </p:txBody>
      </p:sp>
      <p:pic>
        <p:nvPicPr>
          <p:cNvPr id="4098"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330788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Of Tasks C or H, choose Task C</a:t>
            </a:r>
            <a:endParaRPr lang="en-US" altLang="en-US" dirty="0" smtClean="0">
              <a:solidFill>
                <a:schemeClr val="bg1"/>
              </a:solidFill>
              <a:latin typeface="Arial" charset="0"/>
              <a:cs typeface="Arial" charset="0"/>
            </a:endParaRPr>
          </a:p>
        </p:txBody>
      </p:sp>
      <p:pic>
        <p:nvPicPr>
          <p:cNvPr id="5" name="Picture 3" descr="C:\Users\dwharder\Desktop\Old Desktop\b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16216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Having completed Task C, which vertices have in-degree zero?</a:t>
            </a:r>
          </a:p>
          <a:p>
            <a:pPr lvl="1">
              <a:buFont typeface="Arial" charset="0"/>
              <a:buNone/>
            </a:pPr>
            <a:endParaRPr lang="en-US" altLang="en-US" dirty="0" smtClean="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smtClean="0"/>
              <a:t>C</a:t>
            </a:r>
            <a:endParaRPr lang="en-CA" altLang="en-US" dirty="0"/>
          </a:p>
        </p:txBody>
      </p:sp>
      <p:pic>
        <p:nvPicPr>
          <p:cNvPr id="5" name="Picture 4" descr="C:\Users\dwharder\Desktop\Old Desktop\b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877160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Only Task H can be completed, so we choose it</a:t>
            </a:r>
          </a:p>
          <a:p>
            <a:pPr lvl="1">
              <a:buFont typeface="Arial" charset="0"/>
              <a:buNone/>
            </a:pPr>
            <a:endParaRPr lang="en-US" altLang="en-US" dirty="0" smtClean="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smtClean="0"/>
              <a:t>C</a:t>
            </a:r>
            <a:endParaRPr lang="en-CA" altLang="en-US" dirty="0"/>
          </a:p>
        </p:txBody>
      </p:sp>
      <p:pic>
        <p:nvPicPr>
          <p:cNvPr id="5" name="Picture 5" descr="C:\Users\dwharder\Desktop\Old Desktop\b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910037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a:t>
            </a:r>
            <a:r>
              <a:rPr lang="en-US" altLang="en-US" dirty="0" smtClean="0">
                <a:latin typeface="Arial" charset="0"/>
                <a:cs typeface="Arial" charset="0"/>
              </a:rPr>
              <a:t>Having removed H, what is next?</a:t>
            </a:r>
          </a:p>
          <a:p>
            <a:pPr lvl="1">
              <a:buFont typeface="Arial" charset="0"/>
              <a:buNone/>
            </a:pPr>
            <a:endParaRPr lang="en-US" altLang="en-US" dirty="0" smtClean="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smtClean="0"/>
              <a:t>C, H</a:t>
            </a:r>
            <a:endParaRPr lang="en-CA" altLang="en-US" dirty="0"/>
          </a:p>
        </p:txBody>
      </p:sp>
      <p:pic>
        <p:nvPicPr>
          <p:cNvPr id="5" name="Picture 6" descr="C:\Users\dwharder\Desktop\Old Desktop\b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581812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Both Tasks D and I have in-degree zero</a:t>
            </a:r>
            <a:endParaRPr lang="en-US" altLang="en-US" dirty="0" smtClean="0">
              <a:solidFill>
                <a:schemeClr val="bg1"/>
              </a:solidFill>
              <a:latin typeface="Arial" charset="0"/>
              <a:cs typeface="Arial" charset="0"/>
            </a:endParaRPr>
          </a:p>
          <a:p>
            <a:pPr lvl="1"/>
            <a:r>
              <a:rPr lang="en-US" altLang="en-US" dirty="0" smtClean="0">
                <a:latin typeface="Arial" charset="0"/>
                <a:cs typeface="Arial" charset="0"/>
              </a:rPr>
              <a:t>Let us choose Task D</a:t>
            </a:r>
          </a:p>
          <a:p>
            <a:pPr lvl="1">
              <a:buFont typeface="Arial" charset="0"/>
              <a:buNone/>
            </a:pPr>
            <a:endParaRPr lang="en-US" altLang="en-US" dirty="0" smtClean="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p>
        </p:txBody>
      </p:sp>
      <p:pic>
        <p:nvPicPr>
          <p:cNvPr id="5" name="Picture 7" descr="C:\Users\dwharder\Desktop\Old Desktop\b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859426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smtClean="0">
                <a:latin typeface="Arial" charset="0"/>
                <a:cs typeface="Arial" charset="0"/>
              </a:rPr>
              <a:t>	We remove Task D, and now?</a:t>
            </a:r>
            <a:endParaRPr lang="en-US" altLang="en-US" dirty="0" smtClean="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992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a:t>
            </a:r>
            <a:endParaRPr lang="en-CA" altLang="en-US" sz="2000" dirty="0"/>
          </a:p>
        </p:txBody>
      </p:sp>
      <p:pic>
        <p:nvPicPr>
          <p:cNvPr id="6" name="Picture 8" descr="C:\Users\dwharder\Desktop\Old Desktop\b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942063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458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Both Tasks A and I have in-degree zero</a:t>
            </a:r>
          </a:p>
          <a:p>
            <a:pPr lvl="1"/>
            <a:r>
              <a:rPr lang="en-US" altLang="en-US" dirty="0" smtClean="0">
                <a:latin typeface="Arial" charset="0"/>
                <a:cs typeface="Arial" charset="0"/>
              </a:rPr>
              <a:t>Let’s choose Task A</a:t>
            </a:r>
          </a:p>
        </p:txBody>
      </p:sp>
      <p:pic>
        <p:nvPicPr>
          <p:cNvPr id="6" name="Picture 9" descr="C:\Users\dwharder\Desktop\Old Desktop\b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992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438973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5603"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Having removed A, what now?</a:t>
            </a:r>
          </a:p>
        </p:txBody>
      </p:sp>
      <p:pic>
        <p:nvPicPr>
          <p:cNvPr id="6" name="Picture 10" descr="C:\Users\dwharder\Desktop\Old Desktop\b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261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199587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6627"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Both Tasks B and I have in-degree zero</a:t>
            </a:r>
          </a:p>
          <a:p>
            <a:pPr lvl="1"/>
            <a:r>
              <a:rPr lang="en-US" altLang="en-US" dirty="0" smtClean="0">
                <a:latin typeface="Arial" charset="0"/>
                <a:cs typeface="Arial" charset="0"/>
              </a:rPr>
              <a:t>Choose Task B</a:t>
            </a:r>
          </a:p>
        </p:txBody>
      </p:sp>
      <p:pic>
        <p:nvPicPr>
          <p:cNvPr id="6" name="Picture 11" descr="C:\Users\dwharder\Desktop\Old Desktop\b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868488" y="5300663"/>
            <a:ext cx="1261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436547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3" name="Content Placeholder 2"/>
          <p:cNvSpPr>
            <a:spLocks noGrp="1"/>
          </p:cNvSpPr>
          <p:nvPr>
            <p:ph idx="1"/>
          </p:nvPr>
        </p:nvSpPr>
        <p:spPr/>
        <p:txBody>
          <a:bodyPr/>
          <a:lstStyle/>
          <a:p>
            <a:pPr marL="357188" indent="-357188">
              <a:buNone/>
            </a:pPr>
            <a:r>
              <a:rPr lang="en-CA" dirty="0" smtClean="0"/>
              <a:t>	Given a set of tasks with dependencies,</a:t>
            </a:r>
          </a:p>
          <a:p>
            <a:pPr marL="357188" indent="-357188">
              <a:buNone/>
            </a:pPr>
            <a:r>
              <a:rPr lang="en-CA" dirty="0"/>
              <a:t>	</a:t>
            </a:r>
            <a:r>
              <a:rPr lang="en-CA" dirty="0" smtClean="0"/>
              <a:t>	is there an order in which we can complete the tasks?</a:t>
            </a:r>
          </a:p>
          <a:p>
            <a:pPr marL="357188" indent="-357188">
              <a:buNone/>
            </a:pPr>
            <a:endParaRPr lang="en-CA" dirty="0"/>
          </a:p>
          <a:p>
            <a:pPr marL="357188" indent="-357188">
              <a:buNone/>
            </a:pPr>
            <a:r>
              <a:rPr lang="en-CA" dirty="0" smtClean="0"/>
              <a:t>	Dependencies form a partial ordering</a:t>
            </a:r>
          </a:p>
          <a:p>
            <a:pPr lvl="1"/>
            <a:r>
              <a:rPr lang="en-CA" dirty="0" smtClean="0"/>
              <a:t>A partial ordering on a finite number of objects can</a:t>
            </a:r>
            <a:br>
              <a:rPr lang="en-CA" dirty="0" smtClean="0"/>
            </a:br>
            <a:r>
              <a:rPr lang="en-CA" dirty="0" smtClean="0"/>
              <a:t>be represented as a directed acyclic graph (DAG)</a:t>
            </a:r>
            <a:endParaRPr lang="en-CA" dirty="0"/>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11.4.1</a:t>
            </a:r>
            <a:endParaRPr lang="en-CA" altLang="en-US" dirty="0"/>
          </a:p>
        </p:txBody>
      </p:sp>
    </p:spTree>
    <p:extLst>
      <p:ext uri="{BB962C8B-B14F-4D97-AF65-F5344CB8AC3E}">
        <p14:creationId xmlns:p14="http://schemas.microsoft.com/office/powerpoint/2010/main" val="1645718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765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Removing Task B, we note that Task E still has an in-degree of two</a:t>
            </a:r>
          </a:p>
          <a:p>
            <a:pPr lvl="1"/>
            <a:r>
              <a:rPr lang="en-US" altLang="en-US" dirty="0" smtClean="0">
                <a:latin typeface="Arial" charset="0"/>
                <a:cs typeface="Arial" charset="0"/>
              </a:rPr>
              <a:t>Next?</a:t>
            </a:r>
          </a:p>
        </p:txBody>
      </p:sp>
      <p:pic>
        <p:nvPicPr>
          <p:cNvPr id="6" name="Picture 12" descr="C:\Users\dwharder\Desktop\Old Desktop\b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
        <p:nvSpPr>
          <p:cNvPr id="9" name="TextBox 8"/>
          <p:cNvSpPr txBox="1">
            <a:spLocks noChangeArrowheads="1"/>
          </p:cNvSpPr>
          <p:nvPr/>
        </p:nvSpPr>
        <p:spPr bwMode="auto">
          <a:xfrm>
            <a:off x="1868488" y="5300663"/>
            <a:ext cx="1574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a:t>
            </a:r>
          </a:p>
        </p:txBody>
      </p:sp>
    </p:spTree>
    <p:extLst>
      <p:ext uri="{BB962C8B-B14F-4D97-AF65-F5344CB8AC3E}">
        <p14:creationId xmlns:p14="http://schemas.microsoft.com/office/powerpoint/2010/main" val="1504562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8675"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As only Task I has in-degree zero, we choose it</a:t>
            </a:r>
          </a:p>
        </p:txBody>
      </p:sp>
      <p:pic>
        <p:nvPicPr>
          <p:cNvPr id="6" name="Picture 13" descr="C:\Users\dwharder\Desktop\Old Desktop\b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574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645316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29699"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Having completed Task I, what now?</a:t>
            </a:r>
          </a:p>
        </p:txBody>
      </p:sp>
      <p:pic>
        <p:nvPicPr>
          <p:cNvPr id="6" name="Picture 2" descr="C:\Users\dwharder\Desktop\Old Desktop\b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786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a:t>
            </a:r>
            <a:r>
              <a:rPr lang="en-CA" altLang="en-US" sz="2000" dirty="0" smtClean="0"/>
              <a:t>B, I</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462495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174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Only Task J has in-degree zero:  choose it</a:t>
            </a:r>
          </a:p>
        </p:txBody>
      </p:sp>
      <p:pic>
        <p:nvPicPr>
          <p:cNvPr id="5" name="Picture 2" descr="C:\Users\dwharder\Desktop\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1786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I</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2993414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277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Having completed Task J, what now?</a:t>
            </a:r>
          </a:p>
        </p:txBody>
      </p:sp>
      <p:pic>
        <p:nvPicPr>
          <p:cNvPr id="6" name="Picture 3" descr="C:\Users\dwharder\Deskto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868488" y="5300663"/>
            <a:ext cx="2055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4142764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174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Only Task F can be completed, so choose it</a:t>
            </a:r>
          </a:p>
        </p:txBody>
      </p:sp>
      <p:pic>
        <p:nvPicPr>
          <p:cNvPr id="5" name="Picture 4"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055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740740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277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What choices do we have now?</a:t>
            </a:r>
          </a:p>
        </p:txBody>
      </p:sp>
      <p:pic>
        <p:nvPicPr>
          <p:cNvPr id="5" name="Picture 5"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353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2338972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174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We can perform Tasks G or K</a:t>
            </a:r>
          </a:p>
          <a:p>
            <a:pPr lvl="1"/>
            <a:r>
              <a:rPr lang="en-US" altLang="en-US" dirty="0" smtClean="0">
                <a:latin typeface="Arial" charset="0"/>
                <a:cs typeface="Arial" charset="0"/>
              </a:rPr>
              <a:t>Choose Task G</a:t>
            </a:r>
          </a:p>
        </p:txBody>
      </p:sp>
      <p:pic>
        <p:nvPicPr>
          <p:cNvPr id="5" name="Picture 6" descr="C:\Users\dwharder\Desktop\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353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834606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277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Having removed Task G from the graph, what next?</a:t>
            </a:r>
          </a:p>
        </p:txBody>
      </p:sp>
      <p:sp>
        <p:nvSpPr>
          <p:cNvPr id="6" name="TextBox 5"/>
          <p:cNvSpPr txBox="1">
            <a:spLocks noChangeArrowheads="1"/>
          </p:cNvSpPr>
          <p:nvPr/>
        </p:nvSpPr>
        <p:spPr bwMode="auto">
          <a:xfrm>
            <a:off x="1868488" y="5300663"/>
            <a:ext cx="2665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 G</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720019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2771"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Choosing between Tasks E and K, choose Task E</a:t>
            </a:r>
          </a:p>
        </p:txBody>
      </p:sp>
      <p:pic>
        <p:nvPicPr>
          <p:cNvPr id="5" name="Picture 7" descr="C:\Users\dwharder\Desktop\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665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 G</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13120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r>
              <a:rPr lang="en-US" altLang="en-US" dirty="0" smtClean="0">
                <a:latin typeface="Arial" charset="0"/>
                <a:cs typeface="Arial" charset="0"/>
              </a:rPr>
              <a:t>Motivation</a:t>
            </a:r>
          </a:p>
        </p:txBody>
      </p:sp>
      <p:sp>
        <p:nvSpPr>
          <p:cNvPr id="819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Cycles in dependencies can cause issues...</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491528"/>
            <a:ext cx="8712968" cy="237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74494" y="4849217"/>
            <a:ext cx="1785938" cy="307975"/>
          </a:xfrm>
          <a:prstGeom prst="rect">
            <a:avLst/>
          </a:prstGeom>
        </p:spPr>
        <p:txBody>
          <a:bodyPr wrap="none">
            <a:spAutoFit/>
          </a:bodyPr>
          <a:lstStyle/>
          <a:p>
            <a:pPr>
              <a:defRPr/>
            </a:pPr>
            <a:r>
              <a:rPr lang="en-CA" sz="1400" dirty="0">
                <a:solidFill>
                  <a:schemeClr val="tx1">
                    <a:lumMod val="50000"/>
                    <a:lumOff val="50000"/>
                  </a:schemeClr>
                </a:solidFill>
              </a:rPr>
              <a:t>http://xkcd.com/754/</a:t>
            </a:r>
          </a:p>
        </p:txBody>
      </p:sp>
      <p:cxnSp>
        <p:nvCxnSpPr>
          <p:cNvPr id="3" name="Straight Connector 2"/>
          <p:cNvCxnSpPr/>
          <p:nvPr/>
        </p:nvCxnSpPr>
        <p:spPr>
          <a:xfrm>
            <a:off x="2411760" y="3933056"/>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38272" y="3933056"/>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11.4.1</a:t>
            </a:r>
            <a:endParaRPr lang="en-CA" altLang="en-US" dirty="0"/>
          </a:p>
        </p:txBody>
      </p:sp>
    </p:spTree>
    <p:extLst>
      <p:ext uri="{BB962C8B-B14F-4D97-AF65-F5344CB8AC3E}">
        <p14:creationId xmlns:p14="http://schemas.microsoft.com/office/powerpoint/2010/main" val="857828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4819"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At this point, Task K is the only one that can be run</a:t>
            </a:r>
          </a:p>
        </p:txBody>
      </p:sp>
      <p:pic>
        <p:nvPicPr>
          <p:cNvPr id="6" name="Picture 9" descr="C:\Users\dwharder\Desktop\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2977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 G, E</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1308895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686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And now that both Tasks G and K are complete,</a:t>
            </a:r>
            <a:br>
              <a:rPr lang="en-US" altLang="en-US" dirty="0" smtClean="0">
                <a:latin typeface="Arial" charset="0"/>
                <a:cs typeface="Arial" charset="0"/>
              </a:rPr>
            </a:br>
            <a:r>
              <a:rPr lang="en-US" altLang="en-US" dirty="0" smtClean="0">
                <a:latin typeface="Arial" charset="0"/>
                <a:cs typeface="Arial" charset="0"/>
              </a:rPr>
              <a:t>we can complete Task L</a:t>
            </a:r>
          </a:p>
        </p:txBody>
      </p:sp>
      <p:pic>
        <p:nvPicPr>
          <p:cNvPr id="6" name="Picture 11" descr="C:\Users\dwharder\Desktop\a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3290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 G, E, K</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3766255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789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There are no more vertices left</a:t>
            </a:r>
          </a:p>
        </p:txBody>
      </p:sp>
      <p:pic>
        <p:nvPicPr>
          <p:cNvPr id="5" name="Picture 12" descr="C:\Users\dwharder\Desktop\a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3573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a:t>
            </a:r>
            <a:r>
              <a:rPr lang="en-CA" altLang="en-US" sz="2000" dirty="0" smtClean="0"/>
              <a:t>H</a:t>
            </a:r>
            <a:r>
              <a:rPr lang="en-CA" altLang="en-US" dirty="0" smtClean="0"/>
              <a:t>, D, A</a:t>
            </a:r>
            <a:r>
              <a:rPr lang="en-CA" altLang="en-US" sz="2000" dirty="0"/>
              <a:t>, B, </a:t>
            </a:r>
            <a:r>
              <a:rPr lang="en-CA" altLang="en-US" sz="2000" dirty="0" smtClean="0"/>
              <a:t>I, J, F, G, E, K, L</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433420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8915"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Thus, one possible topological sort would be:</a:t>
            </a:r>
          </a:p>
          <a:p>
            <a:pPr algn="ctr">
              <a:buNone/>
            </a:pPr>
            <a:r>
              <a:rPr lang="en-CA" altLang="en-US" dirty="0"/>
              <a:t>C, H, D, A, B, I, J, F, G, E, K, L</a:t>
            </a:r>
          </a:p>
          <a:p>
            <a:pPr algn="ctr">
              <a:buFont typeface="Arial" charset="0"/>
              <a:buNone/>
            </a:pPr>
            <a:endParaRPr lang="en-US" altLang="en-US" dirty="0" smtClean="0">
              <a:latin typeface="Arial" charset="0"/>
              <a:cs typeface="Arial" charset="0"/>
            </a:endParaRPr>
          </a:p>
        </p:txBody>
      </p:sp>
      <p:pic>
        <p:nvPicPr>
          <p:cNvPr id="4"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2855911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tLang="en-US" dirty="0">
                <a:latin typeface="Arial" charset="0"/>
                <a:cs typeface="Arial" charset="0"/>
              </a:rPr>
              <a:t>Example</a:t>
            </a:r>
            <a:endParaRPr lang="en-US" altLang="en-US" dirty="0" smtClean="0">
              <a:latin typeface="Arial" charset="0"/>
              <a:cs typeface="Arial" charset="0"/>
            </a:endParaRPr>
          </a:p>
        </p:txBody>
      </p:sp>
      <p:sp>
        <p:nvSpPr>
          <p:cNvPr id="38915"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Note that topological sorts need not be unique:</a:t>
            </a:r>
          </a:p>
          <a:p>
            <a:pPr algn="ctr">
              <a:buNone/>
            </a:pPr>
            <a:r>
              <a:rPr lang="en-CA" altLang="en-US" dirty="0"/>
              <a:t>C, H, D, A, B, I, J, F, G, E, K, L</a:t>
            </a:r>
          </a:p>
          <a:p>
            <a:pPr algn="ctr">
              <a:buNone/>
            </a:pPr>
            <a:r>
              <a:rPr lang="en-CA" altLang="en-US" dirty="0" smtClean="0"/>
              <a:t>H, I, J, C, D, F, G, K, L, A, B, E</a:t>
            </a:r>
          </a:p>
          <a:p>
            <a:pPr algn="ctr">
              <a:buFont typeface="Arial" charset="0"/>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11.4.5.1</a:t>
            </a:r>
            <a:endParaRPr lang="en-CA" altLang="en-US" dirty="0"/>
          </a:p>
        </p:txBody>
      </p:sp>
    </p:spTree>
    <p:extLst>
      <p:ext uri="{BB962C8B-B14F-4D97-AF65-F5344CB8AC3E}">
        <p14:creationId xmlns:p14="http://schemas.microsoft.com/office/powerpoint/2010/main" val="756976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en-US" dirty="0" smtClean="0">
                <a:latin typeface="Arial" charset="0"/>
                <a:cs typeface="Arial" charset="0"/>
              </a:rPr>
              <a:t>Analysis</a:t>
            </a:r>
          </a:p>
        </p:txBody>
      </p:sp>
      <p:sp>
        <p:nvSpPr>
          <p:cNvPr id="43011" name="Rectangle 3"/>
          <p:cNvSpPr>
            <a:spLocks noGrp="1"/>
          </p:cNvSpPr>
          <p:nvPr>
            <p:ph type="body" idx="4294967295"/>
          </p:nvPr>
        </p:nvSpPr>
        <p:spPr>
          <a:xfrm>
            <a:off x="457200" y="1600200"/>
            <a:ext cx="6923088" cy="4525963"/>
          </a:xfrm>
        </p:spPr>
        <p:txBody>
          <a:bodyPr/>
          <a:lstStyle/>
          <a:p>
            <a:pPr>
              <a:buFont typeface="Arial" charset="0"/>
              <a:buNone/>
            </a:pPr>
            <a:r>
              <a:rPr lang="en-US" altLang="en-US" dirty="0" smtClean="0">
                <a:latin typeface="Arial" charset="0"/>
                <a:cs typeface="Arial" charset="0"/>
              </a:rPr>
              <a:t>	What are the tools necessary for a topological sort?</a:t>
            </a:r>
          </a:p>
          <a:p>
            <a:pPr lvl="1"/>
            <a:r>
              <a:rPr lang="en-US" altLang="en-US" dirty="0" smtClean="0">
                <a:latin typeface="Arial" charset="0"/>
                <a:cs typeface="Arial" charset="0"/>
              </a:rPr>
              <a:t>We must know and be able to update the in-degrees of each of the vertices</a:t>
            </a:r>
          </a:p>
          <a:p>
            <a:pPr lvl="1"/>
            <a:r>
              <a:rPr lang="en-US" altLang="en-US" dirty="0" smtClean="0">
                <a:latin typeface="Arial" charset="0"/>
                <a:cs typeface="Arial" charset="0"/>
              </a:rPr>
              <a:t>We could do this with a table of the in-degrees of</a:t>
            </a:r>
            <a:br>
              <a:rPr lang="en-US" altLang="en-US" dirty="0" smtClean="0">
                <a:latin typeface="Arial" charset="0"/>
                <a:cs typeface="Arial" charset="0"/>
              </a:rPr>
            </a:br>
            <a:r>
              <a:rPr lang="en-US" altLang="en-US" dirty="0" smtClean="0">
                <a:latin typeface="Arial" charset="0"/>
                <a:cs typeface="Arial" charset="0"/>
              </a:rPr>
              <a:t>each of the vertices</a:t>
            </a:r>
          </a:p>
          <a:p>
            <a:pPr lvl="1"/>
            <a:r>
              <a:rPr lang="en-US" altLang="en-US" dirty="0" smtClean="0">
                <a:latin typeface="Arial" charset="0"/>
                <a:cs typeface="Arial" charset="0"/>
              </a:rPr>
              <a:t>This requires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memory</a:t>
            </a:r>
          </a:p>
        </p:txBody>
      </p:sp>
      <p:graphicFrame>
        <p:nvGraphicFramePr>
          <p:cNvPr id="182277" name="Group 5"/>
          <p:cNvGraphicFramePr>
            <a:graphicFrameLocks noGrp="1"/>
          </p:cNvGraphicFramePr>
          <p:nvPr>
            <p:extLst>
              <p:ext uri="{D42A27DB-BD31-4B8C-83A1-F6EECF244321}">
                <p14:modId xmlns:p14="http://schemas.microsoft.com/office/powerpoint/2010/main" val="250130184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25870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8075240" cy="4525963"/>
          </a:xfrm>
        </p:spPr>
        <p:txBody>
          <a:bodyPr/>
          <a:lstStyle/>
          <a:p>
            <a:pPr>
              <a:buNone/>
            </a:pPr>
            <a:r>
              <a:rPr lang="en-US" altLang="en-US" dirty="0" smtClean="0">
                <a:latin typeface="Arial" charset="0"/>
                <a:cs typeface="Arial" charset="0"/>
              </a:rPr>
              <a:t>	We must iterate at least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times, so the run-time must be </a:t>
            </a:r>
            <a:r>
              <a:rPr lang="en-US" altLang="en-US" dirty="0" smtClean="0">
                <a:latin typeface="Symbol" panose="05050102010706020507" pitchFamily="18" charset="2"/>
                <a:cs typeface="Arial" charset="0"/>
              </a:rPr>
              <a:t>W</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934667853"/>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2804176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smtClean="0">
                <a:latin typeface="Arial" charset="0"/>
                <a:cs typeface="Arial" charset="0"/>
              </a:rPr>
              <a:t>	We need to find vertices with in-degree zero</a:t>
            </a:r>
          </a:p>
          <a:p>
            <a:pPr lvl="1"/>
            <a:r>
              <a:rPr lang="en-US" altLang="en-US" dirty="0" smtClean="0">
                <a:latin typeface="Arial" charset="0"/>
                <a:cs typeface="Arial" charset="0"/>
              </a:rPr>
              <a:t>We could loop through the array with each iteration</a:t>
            </a:r>
          </a:p>
          <a:p>
            <a:pPr lvl="1"/>
            <a:r>
              <a:rPr lang="en-US" altLang="en-US" dirty="0" smtClean="0">
                <a:latin typeface="Arial" charset="0"/>
                <a:cs typeface="Arial" charset="0"/>
              </a:rPr>
              <a:t>The run time would be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a:t>
            </a:r>
          </a:p>
        </p:txBody>
      </p:sp>
      <p:graphicFrame>
        <p:nvGraphicFramePr>
          <p:cNvPr id="5" name="Group 5"/>
          <p:cNvGraphicFramePr>
            <a:graphicFrameLocks noGrp="1"/>
          </p:cNvGraphicFramePr>
          <p:nvPr>
            <p:extLst>
              <p:ext uri="{D42A27DB-BD31-4B8C-83A1-F6EECF244321}">
                <p14:modId xmlns:p14="http://schemas.microsoft.com/office/powerpoint/2010/main" val="22857261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37673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smtClean="0">
                <a:latin typeface="Arial" charset="0"/>
                <a:cs typeface="Arial" charset="0"/>
              </a:rPr>
              <a:t>	What did we do with tree traversals?</a:t>
            </a:r>
          </a:p>
          <a:p>
            <a:pPr lvl="1"/>
            <a:r>
              <a:rPr lang="en-US" altLang="en-US" dirty="0" smtClean="0">
                <a:latin typeface="Arial" charset="0"/>
                <a:cs typeface="Arial" charset="0"/>
              </a:rPr>
              <a:t>Use a queue (or other container) to temporarily store those vertices with in-degree zero</a:t>
            </a:r>
          </a:p>
          <a:p>
            <a:pPr lvl="1"/>
            <a:r>
              <a:rPr lang="en-US" altLang="en-US" dirty="0" smtClean="0">
                <a:latin typeface="Arial" charset="0"/>
                <a:cs typeface="Arial" charset="0"/>
              </a:rPr>
              <a:t>Each time the in-degree of a vertex is decremented to</a:t>
            </a:r>
            <a:br>
              <a:rPr lang="en-US" altLang="en-US" dirty="0" smtClean="0">
                <a:latin typeface="Arial" charset="0"/>
                <a:cs typeface="Arial" charset="0"/>
              </a:rPr>
            </a:br>
            <a:r>
              <a:rPr lang="en-US" altLang="en-US" dirty="0" smtClean="0">
                <a:latin typeface="Arial" charset="0"/>
                <a:cs typeface="Arial" charset="0"/>
              </a:rPr>
              <a:t>zero, push it onto the queue</a:t>
            </a:r>
          </a:p>
        </p:txBody>
      </p:sp>
      <p:graphicFrame>
        <p:nvGraphicFramePr>
          <p:cNvPr id="5" name="Group 5"/>
          <p:cNvGraphicFramePr>
            <a:graphicFrameLocks noGrp="1"/>
          </p:cNvGraphicFramePr>
          <p:nvPr>
            <p:extLst>
              <p:ext uri="{D42A27DB-BD31-4B8C-83A1-F6EECF244321}">
                <p14:modId xmlns:p14="http://schemas.microsoft.com/office/powerpoint/2010/main" val="91827386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9941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smtClean="0">
                <a:latin typeface="Arial" charset="0"/>
                <a:cs typeface="Arial" charset="0"/>
              </a:rPr>
              <a:t>	What are the run times associated with the queue?</a:t>
            </a:r>
          </a:p>
          <a:p>
            <a:pPr lvl="1"/>
            <a:r>
              <a:rPr lang="en-US" altLang="en-US" dirty="0" smtClean="0">
                <a:latin typeface="Arial" charset="0"/>
                <a:cs typeface="Arial" charset="0"/>
              </a:rPr>
              <a:t>Initially, we must scan through each of the vertices: </a:t>
            </a:r>
            <a:r>
              <a:rPr lang="en-US" altLang="en-US" dirty="0" smtClean="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For each vertex, we will have to push onto and pop off the queue once, also </a:t>
            </a:r>
            <a:r>
              <a:rPr lang="en-US" altLang="en-US" dirty="0" smtClean="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lvl="1"/>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2941883288"/>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11777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altLang="en-US" dirty="0" smtClean="0">
                <a:latin typeface="Arial" charset="0"/>
                <a:cs typeface="Arial" charset="0"/>
              </a:rPr>
              <a:t>Restriction of paths in DAGs</a:t>
            </a:r>
          </a:p>
        </p:txBody>
      </p:sp>
      <p:sp>
        <p:nvSpPr>
          <p:cNvPr id="6147" name="Rectangle 3"/>
          <p:cNvSpPr>
            <a:spLocks noGrp="1"/>
          </p:cNvSpPr>
          <p:nvPr>
            <p:ph type="body" idx="4294967295"/>
          </p:nvPr>
        </p:nvSpPr>
        <p:spPr/>
        <p:txBody>
          <a:bodyPr/>
          <a:lstStyle/>
          <a:p>
            <a:pPr>
              <a:buNone/>
            </a:pPr>
            <a:r>
              <a:rPr lang="en-US" altLang="en-US" dirty="0" smtClean="0">
                <a:latin typeface="Arial" charset="0"/>
                <a:cs typeface="Arial" charset="0"/>
              </a:rPr>
              <a:t>	In a DAG, given two different vertices</a:t>
            </a:r>
            <a:r>
              <a:rPr lang="en-US" altLang="en-US" i="1"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and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Arial" charset="0"/>
                <a:cs typeface="Arial" charset="0"/>
              </a:rPr>
              <a:t>,</a:t>
            </a:r>
            <a:br>
              <a:rPr lang="en-US" altLang="en-US" dirty="0" smtClean="0">
                <a:latin typeface="Arial" charset="0"/>
                <a:cs typeface="Arial" charset="0"/>
              </a:rPr>
            </a:br>
            <a:r>
              <a:rPr lang="en-US" altLang="en-US" dirty="0" smtClean="0">
                <a:latin typeface="Arial" charset="0"/>
                <a:cs typeface="Arial" charset="0"/>
              </a:rPr>
              <a:t>there cannot both be a path from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Arial" charset="0"/>
                <a:cs typeface="Arial" charset="0"/>
              </a:rPr>
              <a:t> and a path from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Proof:</a:t>
            </a:r>
          </a:p>
          <a:p>
            <a:pPr lvl="1"/>
            <a:r>
              <a:rPr lang="en-US" altLang="en-US" dirty="0" smtClean="0">
                <a:latin typeface="Arial" charset="0"/>
                <a:cs typeface="Arial" charset="0"/>
              </a:rPr>
              <a:t>Assume otherwise; thus there exists two paths:</a:t>
            </a:r>
          </a:p>
          <a:p>
            <a:pPr lvl="1">
              <a:buFont typeface="Arial" charset="0"/>
              <a:buNone/>
            </a:pPr>
            <a:r>
              <a:rPr lang="en-US" altLang="en-US" dirty="0" smtClean="0">
                <a:latin typeface="Arial" charset="0"/>
                <a:cs typeface="Arial" charset="0"/>
              </a:rPr>
              <a:t>			</a:t>
            </a:r>
            <a:r>
              <a:rPr lang="en-US" altLang="en-US" dirty="0" smtClean="0">
                <a:latin typeface="Times New Roman" pitchFamily="18" charset="0"/>
                <a:cs typeface="Times New Roman" pitchFamily="18" charset="0"/>
              </a:rPr>
              <a:t>(</a:t>
            </a:r>
            <a:r>
              <a:rPr lang="en-US" altLang="en-US" i="1" dirty="0" err="1" smtClean="0">
                <a:solidFill>
                  <a:srgbClr val="FF0000"/>
                </a:solidFill>
                <a:latin typeface="Times New Roman" pitchFamily="18" charset="0"/>
                <a:cs typeface="Times New Roman" pitchFamily="18" charset="0"/>
              </a:rPr>
              <a:t>v</a:t>
            </a:r>
            <a:r>
              <a:rPr lang="en-US" altLang="en-US" i="1" baseline="-25000" dirty="0" err="1" smtClean="0">
                <a:solidFill>
                  <a:srgbClr val="FF0000"/>
                </a:solidFill>
                <a:latin typeface="Times New Roman" pitchFamily="18" charset="0"/>
                <a:cs typeface="Times New Roman" pitchFamily="18" charset="0"/>
              </a:rPr>
              <a:t>j</a:t>
            </a:r>
            <a:r>
              <a:rPr lang="en-US" altLang="en-US" dirty="0" smtClean="0">
                <a:latin typeface="Times New Roman" pitchFamily="18" charset="0"/>
                <a:cs typeface="Times New Roman" pitchFamily="18" charset="0"/>
              </a:rPr>
              <a:t>,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1,1</a:t>
            </a:r>
            <a:r>
              <a:rPr lang="en-US" altLang="en-US" dirty="0" smtClean="0">
                <a:solidFill>
                  <a:srgbClr val="0070C0"/>
                </a:solidFill>
                <a:latin typeface="Times New Roman" pitchFamily="18" charset="0"/>
                <a:cs typeface="Times New Roman" pitchFamily="18" charset="0"/>
              </a:rPr>
              <a:t>,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1,2</a:t>
            </a:r>
            <a:r>
              <a:rPr lang="en-US" altLang="en-US" dirty="0" smtClean="0">
                <a:solidFill>
                  <a:srgbClr val="0070C0"/>
                </a:solidFill>
                <a:latin typeface="Times New Roman" pitchFamily="18" charset="0"/>
                <a:cs typeface="Times New Roman" pitchFamily="18" charset="0"/>
              </a:rPr>
              <a:t> ,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1,3</a:t>
            </a:r>
            <a:r>
              <a:rPr lang="en-US" altLang="en-US" dirty="0" smtClean="0">
                <a:solidFill>
                  <a:srgbClr val="0070C0"/>
                </a:solidFill>
                <a:latin typeface="Times New Roman" pitchFamily="18" charset="0"/>
                <a:cs typeface="Times New Roman" pitchFamily="18" charset="0"/>
              </a:rPr>
              <a:t> , … </a:t>
            </a:r>
            <a:r>
              <a:rPr lang="en-US" altLang="en-US"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a:t>
            </a:r>
          </a:p>
          <a:p>
            <a:pPr lvl="1">
              <a:buFont typeface="Arial" charset="0"/>
              <a:buNone/>
            </a:pPr>
            <a:r>
              <a:rPr lang="en-US" altLang="en-US"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2,1</a:t>
            </a:r>
            <a:r>
              <a:rPr lang="en-US" altLang="en-US" dirty="0" smtClean="0">
                <a:solidFill>
                  <a:srgbClr val="7030A0"/>
                </a:solidFill>
                <a:latin typeface="Times New Roman" pitchFamily="18" charset="0"/>
                <a:cs typeface="Times New Roman" pitchFamily="18" charset="0"/>
              </a:rPr>
              <a:t>,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2,2</a:t>
            </a:r>
            <a:r>
              <a:rPr lang="en-US" altLang="en-US" dirty="0" smtClean="0">
                <a:solidFill>
                  <a:srgbClr val="7030A0"/>
                </a:solidFill>
                <a:latin typeface="Times New Roman" pitchFamily="18" charset="0"/>
                <a:cs typeface="Times New Roman" pitchFamily="18" charset="0"/>
              </a:rPr>
              <a:t> ,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2,3</a:t>
            </a:r>
            <a:r>
              <a:rPr lang="en-US" altLang="en-US" dirty="0" smtClean="0">
                <a:solidFill>
                  <a:srgbClr val="7030A0"/>
                </a:solidFill>
                <a:latin typeface="Times New Roman" pitchFamily="18" charset="0"/>
                <a:cs typeface="Times New Roman" pitchFamily="18" charset="0"/>
              </a:rPr>
              <a:t> , … </a:t>
            </a:r>
            <a:r>
              <a:rPr lang="en-US" altLang="en-US" dirty="0" smtClean="0">
                <a:latin typeface="Times New Roman" pitchFamily="18" charset="0"/>
                <a:cs typeface="Times New Roman" pitchFamily="18" charset="0"/>
              </a:rPr>
              <a:t>, </a:t>
            </a:r>
            <a:r>
              <a:rPr lang="en-US" altLang="en-US" i="1" dirty="0" err="1" smtClean="0">
                <a:solidFill>
                  <a:srgbClr val="FF0000"/>
                </a:solidFill>
                <a:latin typeface="Times New Roman" pitchFamily="18" charset="0"/>
                <a:cs typeface="Times New Roman" pitchFamily="18" charset="0"/>
              </a:rPr>
              <a:t>v</a:t>
            </a:r>
            <a:r>
              <a:rPr lang="en-US" altLang="en-US" i="1" baseline="-25000" dirty="0" err="1" smtClean="0">
                <a:solidFill>
                  <a:srgbClr val="FF0000"/>
                </a:solidFill>
                <a:latin typeface="Times New Roman" pitchFamily="18" charset="0"/>
                <a:cs typeface="Times New Roman" pitchFamily="18" charset="0"/>
              </a:rPr>
              <a:t>j</a:t>
            </a:r>
            <a:r>
              <a:rPr lang="en-US" altLang="en-US" dirty="0" smtClean="0">
                <a:latin typeface="Times New Roman" pitchFamily="18" charset="0"/>
                <a:cs typeface="Times New Roman" pitchFamily="18" charset="0"/>
              </a:rPr>
              <a:t>)</a:t>
            </a:r>
            <a:endParaRPr lang="en-US" altLang="en-US" i="1" dirty="0" smtClean="0">
              <a:latin typeface="Times New Roman" pitchFamily="18" charset="0"/>
              <a:cs typeface="Times New Roman" pitchFamily="18" charset="0"/>
            </a:endParaRPr>
          </a:p>
          <a:p>
            <a:pPr lvl="1">
              <a:buFont typeface="Arial" charset="0"/>
              <a:buNone/>
            </a:pPr>
            <a:r>
              <a:rPr lang="en-US" altLang="en-US" dirty="0" smtClean="0">
                <a:latin typeface="Arial" charset="0"/>
                <a:cs typeface="Arial" charset="0"/>
              </a:rPr>
              <a:t>	From this, we can construct the path</a:t>
            </a:r>
          </a:p>
          <a:p>
            <a:pPr lvl="1">
              <a:buFont typeface="Arial" charset="0"/>
              <a:buNone/>
            </a:pPr>
            <a:r>
              <a:rPr lang="en-US" altLang="en-US" dirty="0">
                <a:latin typeface="Arial" charset="0"/>
                <a:cs typeface="Arial" charset="0"/>
              </a:rPr>
              <a:t>	</a:t>
            </a:r>
            <a:r>
              <a:rPr lang="en-US" altLang="en-US" dirty="0" smtClean="0">
                <a:latin typeface="Arial" charset="0"/>
                <a:cs typeface="Arial" charset="0"/>
              </a:rPr>
              <a:t>		</a:t>
            </a:r>
            <a:r>
              <a:rPr lang="en-US" altLang="en-US" dirty="0" smtClean="0">
                <a:latin typeface="Times New Roman" pitchFamily="18" charset="0"/>
                <a:cs typeface="Times New Roman" pitchFamily="18" charset="0"/>
              </a:rPr>
              <a:t>(</a:t>
            </a:r>
            <a:r>
              <a:rPr lang="en-US" altLang="en-US" i="1" dirty="0" err="1" smtClean="0">
                <a:solidFill>
                  <a:srgbClr val="FF0000"/>
                </a:solidFill>
                <a:latin typeface="Times New Roman" pitchFamily="18" charset="0"/>
                <a:cs typeface="Times New Roman" pitchFamily="18" charset="0"/>
              </a:rPr>
              <a:t>v</a:t>
            </a:r>
            <a:r>
              <a:rPr lang="en-US" altLang="en-US" i="1" baseline="-25000" dirty="0" err="1" smtClean="0">
                <a:solidFill>
                  <a:srgbClr val="FF0000"/>
                </a:solidFill>
                <a:latin typeface="Times New Roman" pitchFamily="18" charset="0"/>
                <a:cs typeface="Times New Roman" pitchFamily="18" charset="0"/>
              </a:rPr>
              <a:t>j</a:t>
            </a:r>
            <a:r>
              <a:rPr lang="en-US" altLang="en-US" dirty="0" smtClean="0">
                <a:latin typeface="Times New Roman" pitchFamily="18" charset="0"/>
                <a:cs typeface="Times New Roman" pitchFamily="18" charset="0"/>
              </a:rPr>
              <a:t>,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1,1</a:t>
            </a:r>
            <a:r>
              <a:rPr lang="en-US" altLang="en-US" dirty="0" smtClean="0">
                <a:solidFill>
                  <a:srgbClr val="0070C0"/>
                </a:solidFill>
                <a:latin typeface="Times New Roman" pitchFamily="18" charset="0"/>
                <a:cs typeface="Times New Roman" pitchFamily="18" charset="0"/>
              </a:rPr>
              <a:t>,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1,2</a:t>
            </a:r>
            <a:r>
              <a:rPr lang="en-US" altLang="en-US" dirty="0" smtClean="0">
                <a:solidFill>
                  <a:srgbClr val="0070C0"/>
                </a:solidFill>
                <a:latin typeface="Times New Roman" pitchFamily="18" charset="0"/>
                <a:cs typeface="Times New Roman" pitchFamily="18" charset="0"/>
              </a:rPr>
              <a:t> , </a:t>
            </a:r>
            <a:r>
              <a:rPr lang="en-US" altLang="en-US" i="1" dirty="0" smtClean="0">
                <a:solidFill>
                  <a:srgbClr val="0070C0"/>
                </a:solidFill>
                <a:latin typeface="Times New Roman" pitchFamily="18" charset="0"/>
                <a:cs typeface="Times New Roman" pitchFamily="18" charset="0"/>
              </a:rPr>
              <a:t>v</a:t>
            </a:r>
            <a:r>
              <a:rPr lang="en-US" altLang="en-US" baseline="-25000" dirty="0" smtClean="0">
                <a:solidFill>
                  <a:srgbClr val="0070C0"/>
                </a:solidFill>
                <a:latin typeface="Times New Roman" pitchFamily="18" charset="0"/>
                <a:cs typeface="Times New Roman" pitchFamily="18" charset="0"/>
              </a:rPr>
              <a:t>1,3</a:t>
            </a:r>
            <a:r>
              <a:rPr lang="en-US" altLang="en-US" dirty="0" smtClean="0">
                <a:solidFill>
                  <a:srgbClr val="0070C0"/>
                </a:solidFill>
                <a:latin typeface="Times New Roman" pitchFamily="18" charset="0"/>
                <a:cs typeface="Times New Roman" pitchFamily="18" charset="0"/>
              </a:rPr>
              <a:t> , … </a:t>
            </a:r>
            <a:r>
              <a:rPr lang="en-US" altLang="en-US"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2,1</a:t>
            </a:r>
            <a:r>
              <a:rPr lang="en-US" altLang="en-US" dirty="0" smtClean="0">
                <a:solidFill>
                  <a:srgbClr val="7030A0"/>
                </a:solidFill>
                <a:latin typeface="Times New Roman" pitchFamily="18" charset="0"/>
                <a:cs typeface="Times New Roman" pitchFamily="18" charset="0"/>
              </a:rPr>
              <a:t>,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2,2</a:t>
            </a:r>
            <a:r>
              <a:rPr lang="en-US" altLang="en-US" dirty="0" smtClean="0">
                <a:solidFill>
                  <a:srgbClr val="7030A0"/>
                </a:solidFill>
                <a:latin typeface="Times New Roman" pitchFamily="18" charset="0"/>
                <a:cs typeface="Times New Roman" pitchFamily="18" charset="0"/>
              </a:rPr>
              <a:t> , </a:t>
            </a:r>
            <a:r>
              <a:rPr lang="en-US" altLang="en-US" i="1" dirty="0" smtClean="0">
                <a:solidFill>
                  <a:srgbClr val="7030A0"/>
                </a:solidFill>
                <a:latin typeface="Times New Roman" pitchFamily="18" charset="0"/>
                <a:cs typeface="Times New Roman" pitchFamily="18" charset="0"/>
              </a:rPr>
              <a:t>v</a:t>
            </a:r>
            <a:r>
              <a:rPr lang="en-US" altLang="en-US" baseline="-25000" dirty="0" smtClean="0">
                <a:solidFill>
                  <a:srgbClr val="7030A0"/>
                </a:solidFill>
                <a:latin typeface="Times New Roman" pitchFamily="18" charset="0"/>
                <a:cs typeface="Times New Roman" pitchFamily="18" charset="0"/>
              </a:rPr>
              <a:t>2,3</a:t>
            </a:r>
            <a:r>
              <a:rPr lang="en-US" altLang="en-US" dirty="0" smtClean="0">
                <a:solidFill>
                  <a:srgbClr val="7030A0"/>
                </a:solidFill>
                <a:latin typeface="Times New Roman" pitchFamily="18" charset="0"/>
                <a:cs typeface="Times New Roman" pitchFamily="18" charset="0"/>
              </a:rPr>
              <a:t> , … </a:t>
            </a:r>
            <a:r>
              <a:rPr lang="en-US" altLang="en-US" dirty="0" smtClean="0">
                <a:latin typeface="Times New Roman" pitchFamily="18" charset="0"/>
                <a:cs typeface="Times New Roman" pitchFamily="18" charset="0"/>
              </a:rPr>
              <a:t>, </a:t>
            </a:r>
            <a:r>
              <a:rPr lang="en-US" altLang="en-US" i="1" dirty="0" err="1" smtClean="0">
                <a:solidFill>
                  <a:srgbClr val="FF0000"/>
                </a:solidFill>
                <a:latin typeface="Times New Roman" pitchFamily="18" charset="0"/>
                <a:cs typeface="Times New Roman" pitchFamily="18" charset="0"/>
              </a:rPr>
              <a:t>v</a:t>
            </a:r>
            <a:r>
              <a:rPr lang="en-US" altLang="en-US" i="1" baseline="-25000" dirty="0" err="1" smtClean="0">
                <a:solidFill>
                  <a:srgbClr val="FF0000"/>
                </a:solidFill>
                <a:latin typeface="Times New Roman" pitchFamily="18" charset="0"/>
                <a:cs typeface="Times New Roman" pitchFamily="18" charset="0"/>
              </a:rPr>
              <a:t>j</a:t>
            </a:r>
            <a:r>
              <a:rPr lang="en-US" altLang="en-US" dirty="0" smtClean="0">
                <a:latin typeface="Times New Roman" pitchFamily="18" charset="0"/>
                <a:cs typeface="Times New Roman" pitchFamily="18" charset="0"/>
              </a:rPr>
              <a:t>)</a:t>
            </a:r>
          </a:p>
          <a:p>
            <a:pPr lvl="1">
              <a:buFont typeface="Arial" charset="0"/>
              <a:buNone/>
            </a:pPr>
            <a:r>
              <a:rPr lang="en-US" altLang="en-US" dirty="0">
                <a:latin typeface="Times New Roman" pitchFamily="18" charset="0"/>
                <a:cs typeface="Times New Roman" pitchFamily="18" charset="0"/>
              </a:rPr>
              <a:t>	</a:t>
            </a:r>
            <a:r>
              <a:rPr lang="en-US" altLang="en-US" dirty="0" smtClean="0">
                <a:latin typeface="Arial" charset="0"/>
                <a:cs typeface="Arial" charset="0"/>
              </a:rPr>
              <a:t>This a path is a cycle, but this is an </a:t>
            </a:r>
            <a:r>
              <a:rPr lang="en-US" altLang="en-US" i="1" dirty="0" smtClean="0">
                <a:latin typeface="Arial" charset="0"/>
                <a:cs typeface="Arial" charset="0"/>
              </a:rPr>
              <a:t>acyclic </a:t>
            </a:r>
            <a:r>
              <a:rPr lang="en-US" altLang="en-US" dirty="0" smtClean="0">
                <a:latin typeface="Arial" charset="0"/>
                <a:cs typeface="Arial" charset="0"/>
              </a:rPr>
              <a:t>graph</a:t>
            </a:r>
          </a:p>
          <a:p>
            <a:pPr lvl="1">
              <a:buNone/>
            </a:pPr>
            <a:r>
              <a:rPr lang="en-US" altLang="en-US" dirty="0">
                <a:latin typeface="Arial" charset="0"/>
                <a:cs typeface="Arial" charset="0"/>
              </a:rPr>
              <a:t>	</a:t>
            </a:r>
            <a:r>
              <a:rPr lang="en-CA" dirty="0"/>
              <a:t>∴</a:t>
            </a:r>
            <a:r>
              <a:rPr lang="en-US" altLang="en-US" dirty="0" smtClean="0">
                <a:latin typeface="Arial" charset="0"/>
                <a:cs typeface="Arial" charset="0"/>
              </a:rPr>
              <a:t> contradiction</a:t>
            </a:r>
            <a:endParaRPr lang="en-US" altLang="en-US" i="1" dirty="0" smtClean="0">
              <a:latin typeface="Times New Roman" pitchFamily="18" charset="0"/>
              <a:cs typeface="Times New Roman" pitchFamily="18" charset="0"/>
            </a:endParaRPr>
          </a:p>
          <a:p>
            <a:pPr lvl="1">
              <a:buFont typeface="Arial" charset="0"/>
              <a:buNone/>
            </a:pPr>
            <a:endParaRPr lang="en-US" altLang="en-US" i="1" dirty="0" smtClean="0">
              <a:latin typeface="Times New Roman" pitchFamily="18" charset="0"/>
              <a:cs typeface="Times New Roman" pitchFamily="18" charset="0"/>
            </a:endParaRP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11.4.2</a:t>
            </a:r>
            <a:endParaRPr lang="en-CA" altLang="en-US" dirty="0"/>
          </a:p>
        </p:txBody>
      </p:sp>
    </p:spTree>
    <p:extLst>
      <p:ext uri="{BB962C8B-B14F-4D97-AF65-F5344CB8AC3E}">
        <p14:creationId xmlns:p14="http://schemas.microsoft.com/office/powerpoint/2010/main" val="20716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smtClean="0">
                <a:latin typeface="Arial" charset="0"/>
                <a:cs typeface="Arial" charset="0"/>
              </a:rPr>
              <a:t>	Finally, each value in the in-degree table is associated with an edge</a:t>
            </a:r>
          </a:p>
          <a:p>
            <a:pPr lvl="1"/>
            <a:r>
              <a:rPr lang="en-US" altLang="en-US" dirty="0" smtClean="0">
                <a:latin typeface="Arial" charset="0"/>
                <a:cs typeface="Arial" charset="0"/>
              </a:rPr>
              <a:t>Here,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 16</a:t>
            </a:r>
            <a:endParaRPr lang="en-US" altLang="en-US" dirty="0" smtClean="0">
              <a:latin typeface="Arial" charset="0"/>
              <a:cs typeface="Arial" charset="0"/>
            </a:endParaRPr>
          </a:p>
          <a:p>
            <a:pPr lvl="1"/>
            <a:r>
              <a:rPr lang="en-US" altLang="en-US" dirty="0">
                <a:latin typeface="Arial" charset="0"/>
                <a:cs typeface="Arial" charset="0"/>
              </a:rPr>
              <a:t>E</a:t>
            </a:r>
            <a:r>
              <a:rPr lang="en-US" altLang="en-US" dirty="0" smtClean="0">
                <a:latin typeface="Arial" charset="0"/>
                <a:cs typeface="Arial" charset="0"/>
              </a:rPr>
              <a:t>ach of the in-degrees must be decremented to zero</a:t>
            </a:r>
          </a:p>
          <a:p>
            <a:pPr lvl="1"/>
            <a:r>
              <a:rPr lang="en-US" altLang="en-US" dirty="0" smtClean="0">
                <a:latin typeface="Arial" charset="0"/>
                <a:cs typeface="Arial" charset="0"/>
              </a:rPr>
              <a:t>The run time of these operations is </a:t>
            </a:r>
            <a:r>
              <a:rPr lang="en-US" altLang="en-US" dirty="0" smtClean="0">
                <a:latin typeface="Symbol" panose="05050102010706020507" pitchFamily="18" charset="2"/>
                <a:cs typeface="Arial" charset="0"/>
              </a:rPr>
              <a:t>W</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E</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Arial" charset="0"/>
              <a:cs typeface="Arial" charset="0"/>
            </a:endParaRPr>
          </a:p>
          <a:p>
            <a:pPr lvl="1"/>
            <a:r>
              <a:rPr lang="en-US" altLang="en-US" dirty="0" smtClean="0">
                <a:latin typeface="Arial" charset="0"/>
                <a:cs typeface="Arial" charset="0"/>
              </a:rPr>
              <a:t>If we are using an adjacency matrix: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lvl="1"/>
            <a:r>
              <a:rPr lang="en-US" altLang="en-US" dirty="0">
                <a:latin typeface="Arial" charset="0"/>
                <a:cs typeface="Arial" charset="0"/>
              </a:rPr>
              <a:t>If we are using an adjacency </a:t>
            </a:r>
            <a:r>
              <a:rPr lang="en-US" altLang="en-US" dirty="0" smtClean="0">
                <a:latin typeface="Arial" charset="0"/>
                <a:cs typeface="Arial" charset="0"/>
              </a:rPr>
              <a:t>list:	</a:t>
            </a:r>
            <a:r>
              <a:rPr lang="en-US" altLang="en-US" dirty="0" smtClean="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(|E</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smtClean="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46401841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Connector 6"/>
          <p:cNvCxnSpPr/>
          <p:nvPr/>
        </p:nvCxnSpPr>
        <p:spPr>
          <a:xfrm>
            <a:off x="7668344" y="643231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75270" y="6444044"/>
            <a:ext cx="441146" cy="369332"/>
          </a:xfrm>
          <a:prstGeom prst="rect">
            <a:avLst/>
          </a:prstGeom>
        </p:spPr>
        <p:txBody>
          <a:bodyPr wrap="none">
            <a:spAutoFit/>
          </a:bodyPr>
          <a:lstStyle/>
          <a:p>
            <a:r>
              <a:rPr lang="en-US" altLang="en-US" b="1" dirty="0" smtClean="0">
                <a:solidFill>
                  <a:srgbClr val="FF0000"/>
                </a:solidFill>
              </a:rPr>
              <a:t>16</a:t>
            </a:r>
            <a:endParaRPr lang="en-CA" b="1" dirty="0">
              <a:solidFill>
                <a:srgbClr val="FF0000"/>
              </a:solidFill>
            </a:endParaRPr>
          </a:p>
        </p:txBody>
      </p:sp>
      <p:sp>
        <p:nvSpPr>
          <p:cNvPr id="11" name="Rectangle 10"/>
          <p:cNvSpPr/>
          <p:nvPr/>
        </p:nvSpPr>
        <p:spPr>
          <a:xfrm>
            <a:off x="7740352" y="6022506"/>
            <a:ext cx="319318" cy="369332"/>
          </a:xfrm>
          <a:prstGeom prst="rect">
            <a:avLst/>
          </a:prstGeom>
        </p:spPr>
        <p:txBody>
          <a:bodyPr wrap="none">
            <a:spAutoFit/>
          </a:bodyPr>
          <a:lstStyle/>
          <a:p>
            <a:r>
              <a:rPr lang="en-US" altLang="en-US" b="1" dirty="0" smtClean="0">
                <a:solidFill>
                  <a:srgbClr val="FF0000"/>
                </a:solidFill>
              </a:rPr>
              <a:t>+</a:t>
            </a:r>
            <a:endParaRPr lang="en-CA" b="1" dirty="0">
              <a:solidFill>
                <a:srgbClr val="FF0000"/>
              </a:solidFill>
            </a:endParaRPr>
          </a:p>
        </p:txBody>
      </p:sp>
      <p:sp>
        <p:nvSpPr>
          <p:cNvPr id="12"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19903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endParaRPr lang="en-US" altLang="en-US" dirty="0" smtClean="0">
              <a:latin typeface="Arial" charset="0"/>
              <a:cs typeface="Arial" charset="0"/>
            </a:endParaRPr>
          </a:p>
        </p:txBody>
      </p:sp>
      <p:sp>
        <p:nvSpPr>
          <p:cNvPr id="44035" name="Rectangle 3"/>
          <p:cNvSpPr>
            <a:spLocks noGrp="1"/>
          </p:cNvSpPr>
          <p:nvPr>
            <p:ph type="body" idx="4294967295"/>
          </p:nvPr>
        </p:nvSpPr>
        <p:spPr>
          <a:xfrm>
            <a:off x="457200" y="1600200"/>
            <a:ext cx="699512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Therefore, the run time of a topological sort is:</a:t>
            </a:r>
          </a:p>
          <a:p>
            <a:pPr marL="342900" lvl="1" indent="-342900">
              <a:buNone/>
            </a:pPr>
            <a:r>
              <a:rPr lang="en-US" altLang="en-US" dirty="0">
                <a:latin typeface="Arial" charset="0"/>
                <a:cs typeface="Arial" charset="0"/>
              </a:rPr>
              <a:t>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 if we use an adjacency list</a:t>
            </a:r>
            <a:endParaRPr lang="en-US" altLang="en-US" dirty="0">
              <a:latin typeface="Times New Roman" panose="02020603050405020304" pitchFamily="18" charset="0"/>
              <a:cs typeface="Times New Roman" panose="02020603050405020304" pitchFamily="18" charset="0"/>
            </a:endParaRPr>
          </a:p>
          <a:p>
            <a:pPr marL="342900" lvl="1" indent="-342900">
              <a:buNone/>
            </a:pPr>
            <a:r>
              <a:rPr lang="en-US" altLang="en-US" dirty="0">
                <a:latin typeface="Arial" charset="0"/>
                <a:cs typeface="Arial" charset="0"/>
              </a:rPr>
              <a:t>		</a:t>
            </a:r>
            <a:r>
              <a:rPr lang="en-US" altLang="en-US" dirty="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baseline="30000" dirty="0" smtClean="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if we use an adjacency </a:t>
            </a:r>
            <a:r>
              <a:rPr lang="en-US" altLang="en-US" dirty="0" smtClean="0">
                <a:latin typeface="Arial" charset="0"/>
                <a:cs typeface="Arial" charset="0"/>
              </a:rPr>
              <a:t>matrix</a:t>
            </a:r>
          </a:p>
          <a:p>
            <a:pPr marL="342900" lvl="1" indent="-342900">
              <a:buNone/>
            </a:pPr>
            <a:r>
              <a:rPr lang="en-US" altLang="en-US" dirty="0">
                <a:latin typeface="Arial" charset="0"/>
                <a:cs typeface="Arial" charset="0"/>
              </a:rPr>
              <a:t>	</a:t>
            </a:r>
            <a:r>
              <a:rPr lang="en-US" altLang="en-US" dirty="0" smtClean="0">
                <a:latin typeface="Arial" charset="0"/>
                <a:cs typeface="Arial" charset="0"/>
              </a:rPr>
              <a:t>and the memory requirements is </a:t>
            </a:r>
            <a:r>
              <a:rPr lang="en-US" altLang="en-US" dirty="0" smtClean="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70140103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2429849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p:cNvSpPr>
          <p:nvPr>
            <p:ph type="title" idx="4294967295"/>
          </p:nvPr>
        </p:nvSpPr>
        <p:spPr/>
        <p:txBody>
          <a:bodyPr/>
          <a:lstStyle/>
          <a:p>
            <a:r>
              <a:rPr lang="en-US" altLang="en-US" dirty="0" smtClean="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None/>
            </a:pPr>
            <a:r>
              <a:rPr lang="en-US" altLang="en-US" dirty="0" smtClean="0">
                <a:latin typeface="Arial" charset="0"/>
                <a:cs typeface="Arial" charset="0"/>
              </a:rPr>
              <a:t>	What happens if at some step, all remaining vertices have an in-degree greater than zero?</a:t>
            </a:r>
          </a:p>
          <a:p>
            <a:pPr lvl="1"/>
            <a:r>
              <a:rPr lang="en-US" altLang="en-US" dirty="0" smtClean="0">
                <a:latin typeface="Arial" charset="0"/>
                <a:cs typeface="Arial" charset="0"/>
              </a:rPr>
              <a:t>There must be at least one cycle within that sub-set of vertices</a:t>
            </a:r>
          </a:p>
          <a:p>
            <a:pPr lvl="1"/>
            <a:endParaRPr lang="en-US" altLang="en-US" dirty="0">
              <a:latin typeface="Arial" charset="0"/>
              <a:cs typeface="Arial" charset="0"/>
            </a:endParaRPr>
          </a:p>
          <a:p>
            <a:pPr marL="357188" indent="-357188">
              <a:buNone/>
            </a:pPr>
            <a:r>
              <a:rPr lang="en-US" altLang="en-US" dirty="0" smtClean="0">
                <a:latin typeface="Arial" charset="0"/>
                <a:cs typeface="Arial" charset="0"/>
              </a:rPr>
              <a:t>	Consequence:  we now have an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 </a:t>
            </a:r>
            <a:r>
              <a:rPr lang="en-US" altLang="en-US" dirty="0" smtClean="0">
                <a:latin typeface="Arial" charset="0"/>
                <a:cs typeface="Arial" charset="0"/>
              </a:rPr>
              <a:t>algorithm</a:t>
            </a:r>
            <a:br>
              <a:rPr lang="en-US" altLang="en-US" dirty="0" smtClean="0">
                <a:latin typeface="Arial" charset="0"/>
                <a:cs typeface="Arial" charset="0"/>
              </a:rPr>
            </a:br>
            <a:r>
              <a:rPr lang="en-US" altLang="en-US" dirty="0" smtClean="0">
                <a:latin typeface="Arial" charset="0"/>
                <a:cs typeface="Arial" charset="0"/>
              </a:rPr>
              <a:t>for determining if a graph has a cycle</a:t>
            </a:r>
            <a:endParaRPr lang="en-US" altLang="en-US" dirty="0">
              <a:latin typeface="Times New Roman" panose="02020603050405020304" pitchFamily="18" charset="0"/>
              <a:cs typeface="Times New Roman" panose="02020603050405020304" pitchFamily="18" charset="0"/>
            </a:endParaRPr>
          </a:p>
          <a:p>
            <a:pPr>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74119814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11.4.6</a:t>
            </a:r>
            <a:endParaRPr lang="en-CA" altLang="en-US" dirty="0"/>
          </a:p>
        </p:txBody>
      </p:sp>
    </p:spTree>
    <p:extLst>
      <p:ext uri="{BB962C8B-B14F-4D97-AF65-F5344CB8AC3E}">
        <p14:creationId xmlns:p14="http://schemas.microsoft.com/office/powerpoint/2010/main" val="1303656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marL="357188" indent="-357188">
              <a:buNone/>
            </a:pPr>
            <a:r>
              <a:rPr lang="en-CA" dirty="0" smtClean="0"/>
              <a:t>	Thus, to implement a topological sort:</a:t>
            </a:r>
          </a:p>
          <a:p>
            <a:pPr lvl="1"/>
            <a:r>
              <a:rPr lang="en-CA" dirty="0" smtClean="0"/>
              <a:t>Allocate memory for and initialize an array of in-degrees</a:t>
            </a:r>
          </a:p>
          <a:p>
            <a:pPr lvl="1"/>
            <a:r>
              <a:rPr lang="en-CA" dirty="0" smtClean="0"/>
              <a:t>Create a queue and initialize it with all vertices that have in-degree zero</a:t>
            </a:r>
          </a:p>
          <a:p>
            <a:pPr lvl="1"/>
            <a:endParaRPr lang="en-CA" dirty="0"/>
          </a:p>
          <a:p>
            <a:pPr>
              <a:buNone/>
            </a:pPr>
            <a:r>
              <a:rPr lang="en-CA" dirty="0" smtClean="0"/>
              <a:t>	While the queue is not empty:</a:t>
            </a:r>
            <a:endParaRPr lang="en-US" altLang="en-US" dirty="0">
              <a:latin typeface="Arial" charset="0"/>
              <a:cs typeface="Arial" charset="0"/>
            </a:endParaRPr>
          </a:p>
          <a:p>
            <a:pPr lvl="1"/>
            <a:r>
              <a:rPr lang="en-US" altLang="en-US" dirty="0">
                <a:latin typeface="Arial" charset="0"/>
                <a:cs typeface="Arial" charset="0"/>
              </a:rPr>
              <a:t>Pop a vertex from the </a:t>
            </a:r>
            <a:r>
              <a:rPr lang="en-US" altLang="en-US" dirty="0" smtClean="0">
                <a:latin typeface="Arial" charset="0"/>
                <a:cs typeface="Arial" charset="0"/>
              </a:rPr>
              <a:t>queue</a:t>
            </a:r>
          </a:p>
          <a:p>
            <a:pPr lvl="1"/>
            <a:r>
              <a:rPr lang="en-US" altLang="en-US" dirty="0" smtClean="0">
                <a:latin typeface="Arial" charset="0"/>
                <a:cs typeface="Arial" charset="0"/>
              </a:rPr>
              <a:t>Decrement </a:t>
            </a:r>
            <a:r>
              <a:rPr lang="en-US" altLang="en-US" dirty="0">
                <a:latin typeface="Arial" charset="0"/>
                <a:cs typeface="Arial" charset="0"/>
              </a:rPr>
              <a:t>the in-degree of each </a:t>
            </a:r>
            <a:r>
              <a:rPr lang="en-US" altLang="en-US" dirty="0" smtClean="0">
                <a:latin typeface="Arial" charset="0"/>
                <a:cs typeface="Arial" charset="0"/>
              </a:rPr>
              <a:t>neighbor</a:t>
            </a:r>
          </a:p>
          <a:p>
            <a:pPr lvl="1"/>
            <a:r>
              <a:rPr lang="en-US" altLang="en-US" dirty="0" smtClean="0">
                <a:latin typeface="Arial" charset="0"/>
                <a:cs typeface="Arial" charset="0"/>
              </a:rPr>
              <a:t>Those neighbors whose in-degree was decremented to zero are pushed onto the queue</a:t>
            </a:r>
            <a:endParaRPr lang="en-CA" dirty="0" smtClean="0"/>
          </a:p>
          <a:p>
            <a:pPr marL="357188" indent="-357188">
              <a:buNone/>
            </a:pPr>
            <a:endParaRPr lang="en-CA" dirty="0" smtClean="0"/>
          </a:p>
          <a:p>
            <a:pPr lvl="1"/>
            <a:endParaRPr lang="en-CA" dirty="0"/>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11.4.7</a:t>
            </a:r>
            <a:endParaRPr lang="en-CA" altLang="en-US" dirty="0"/>
          </a:p>
        </p:txBody>
      </p:sp>
    </p:spTree>
    <p:extLst>
      <p:ext uri="{BB962C8B-B14F-4D97-AF65-F5344CB8AC3E}">
        <p14:creationId xmlns:p14="http://schemas.microsoft.com/office/powerpoint/2010/main" val="9902842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marL="357188" indent="-357188">
              <a:buNone/>
            </a:pPr>
            <a:r>
              <a:rPr lang="en-CA" dirty="0" smtClean="0"/>
              <a:t>	We will, however, use a trick with our queue</a:t>
            </a:r>
          </a:p>
          <a:p>
            <a:pPr lvl="1"/>
            <a:r>
              <a:rPr lang="en-CA" dirty="0" smtClean="0"/>
              <a:t>Initialization</a:t>
            </a:r>
          </a:p>
          <a:p>
            <a:pPr marL="914400" lvl="2" indent="0">
              <a:buNone/>
            </a:pPr>
            <a:r>
              <a:rPr lang="en-CA" dirty="0" smtClean="0">
                <a:latin typeface="Consolas" panose="020B0609020204030204" pitchFamily="49" charset="0"/>
                <a:cs typeface="Consolas" panose="020B0609020204030204" pitchFamily="49" charset="0"/>
              </a:rPr>
              <a:t>Type array[</a:t>
            </a:r>
            <a:r>
              <a:rPr lang="en-CA" dirty="0" err="1" smtClean="0">
                <a:latin typeface="Consolas" panose="020B0609020204030204" pitchFamily="49" charset="0"/>
                <a:cs typeface="Consolas" panose="020B0609020204030204" pitchFamily="49" charset="0"/>
              </a:rPr>
              <a:t>vertex_size</a:t>
            </a:r>
            <a:r>
              <a:rPr lang="en-CA" dirty="0" smtClean="0">
                <a:latin typeface="Consolas" panose="020B0609020204030204" pitchFamily="49" charset="0"/>
                <a:cs typeface="Consolas" panose="020B0609020204030204" pitchFamily="49" charset="0"/>
              </a:rPr>
              <a:t>()];</a:t>
            </a:r>
          </a:p>
          <a:p>
            <a:pPr marL="914400" lvl="2" indent="0">
              <a:buNone/>
            </a:pPr>
            <a:r>
              <a:rPr lang="en-CA" dirty="0" err="1" smtClean="0">
                <a:latin typeface="Consolas" panose="020B0609020204030204" pitchFamily="49" charset="0"/>
                <a:cs typeface="Consolas" panose="020B0609020204030204" pitchFamily="49" charset="0"/>
              </a:rPr>
              <a:t>int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ihead</a:t>
            </a:r>
            <a:r>
              <a:rPr lang="en-CA" dirty="0" smtClean="0">
                <a:latin typeface="Consolas" panose="020B0609020204030204" pitchFamily="49" charset="0"/>
                <a:cs typeface="Consolas" panose="020B0609020204030204" pitchFamily="49" charset="0"/>
              </a:rPr>
              <a:t> = 0, </a:t>
            </a:r>
            <a:r>
              <a:rPr lang="en-CA" dirty="0" err="1" smtClean="0">
                <a:latin typeface="Consolas" panose="020B0609020204030204" pitchFamily="49" charset="0"/>
                <a:cs typeface="Consolas" panose="020B0609020204030204" pitchFamily="49" charset="0"/>
              </a:rPr>
              <a:t>itail</a:t>
            </a:r>
            <a:r>
              <a:rPr lang="en-CA" dirty="0" smtClean="0">
                <a:latin typeface="Consolas" panose="020B0609020204030204" pitchFamily="49" charset="0"/>
                <a:cs typeface="Consolas" panose="020B0609020204030204" pitchFamily="49" charset="0"/>
              </a:rPr>
              <a:t> = -1;</a:t>
            </a:r>
          </a:p>
          <a:p>
            <a:pPr lvl="1"/>
            <a:endParaRPr lang="en-CA" sz="1000" dirty="0" smtClean="0"/>
          </a:p>
          <a:p>
            <a:pPr lvl="1"/>
            <a:r>
              <a:rPr lang="en-CA" dirty="0" smtClean="0"/>
              <a:t>Testing if empty:</a:t>
            </a:r>
            <a:endParaRPr lang="en-CA" dirty="0"/>
          </a:p>
          <a:p>
            <a:pPr marL="914400" lvl="2" indent="0">
              <a:buNone/>
            </a:pPr>
            <a:r>
              <a:rPr lang="en-CA" dirty="0" err="1" smtClean="0">
                <a:latin typeface="Consolas" panose="020B0609020204030204" pitchFamily="49" charset="0"/>
                <a:cs typeface="Consolas" panose="020B0609020204030204" pitchFamily="49" charset="0"/>
              </a:rPr>
              <a:t>ihead</a:t>
            </a:r>
            <a:r>
              <a:rPr lang="en-CA" dirty="0" smtClean="0">
                <a:latin typeface="Consolas" panose="020B0609020204030204" pitchFamily="49" charset="0"/>
                <a:cs typeface="Consolas" panose="020B0609020204030204" pitchFamily="49" charset="0"/>
              </a:rPr>
              <a:t> == </a:t>
            </a:r>
            <a:r>
              <a:rPr lang="en-CA" dirty="0" err="1" smtClean="0">
                <a:latin typeface="Consolas" panose="020B0609020204030204" pitchFamily="49" charset="0"/>
                <a:cs typeface="Consolas" panose="020B0609020204030204" pitchFamily="49" charset="0"/>
              </a:rPr>
              <a:t>itail</a:t>
            </a:r>
            <a:r>
              <a:rPr lang="en-CA" dirty="0" smtClean="0">
                <a:latin typeface="Consolas" panose="020B0609020204030204" pitchFamily="49" charset="0"/>
                <a:cs typeface="Consolas" panose="020B0609020204030204" pitchFamily="49" charset="0"/>
              </a:rPr>
              <a:t> + 1</a:t>
            </a:r>
            <a:endParaRPr lang="en-CA" dirty="0">
              <a:latin typeface="Consolas" panose="020B0609020204030204" pitchFamily="49" charset="0"/>
              <a:cs typeface="Consolas" panose="020B0609020204030204" pitchFamily="49" charset="0"/>
            </a:endParaRPr>
          </a:p>
          <a:p>
            <a:pPr lvl="1"/>
            <a:endParaRPr lang="en-CA" sz="1000" dirty="0" smtClean="0"/>
          </a:p>
          <a:p>
            <a:pPr lvl="1"/>
            <a:r>
              <a:rPr lang="en-CA" dirty="0" smtClean="0"/>
              <a:t>For push</a:t>
            </a:r>
            <a:endParaRPr lang="en-CA" dirty="0"/>
          </a:p>
          <a:p>
            <a:pPr marL="914400" lvl="2" indent="0">
              <a:buNone/>
            </a:pP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itail</a:t>
            </a:r>
            <a:r>
              <a:rPr lang="en-CA" dirty="0" smtClean="0">
                <a:latin typeface="Consolas" panose="020B0609020204030204" pitchFamily="49" charset="0"/>
                <a:cs typeface="Consolas" panose="020B0609020204030204" pitchFamily="49" charset="0"/>
              </a:rPr>
              <a:t>;</a:t>
            </a:r>
          </a:p>
          <a:p>
            <a:pPr marL="914400" lvl="2" indent="0">
              <a:buNone/>
            </a:pPr>
            <a:r>
              <a:rPr lang="en-CA" dirty="0" smtClean="0">
                <a:latin typeface="Consolas" panose="020B0609020204030204" pitchFamily="49" charset="0"/>
                <a:cs typeface="Consolas" panose="020B0609020204030204" pitchFamily="49" charset="0"/>
              </a:rPr>
              <a:t>array[</a:t>
            </a:r>
            <a:r>
              <a:rPr lang="en-CA" dirty="0" err="1" smtClean="0">
                <a:latin typeface="Consolas" panose="020B0609020204030204" pitchFamily="49" charset="0"/>
                <a:cs typeface="Consolas" panose="020B0609020204030204" pitchFamily="49" charset="0"/>
              </a:rPr>
              <a:t>itail</a:t>
            </a:r>
            <a:r>
              <a:rPr lang="en-CA" dirty="0" smtClean="0">
                <a:latin typeface="Consolas" panose="020B0609020204030204" pitchFamily="49" charset="0"/>
                <a:cs typeface="Consolas" panose="020B0609020204030204" pitchFamily="49" charset="0"/>
              </a:rPr>
              <a:t>] = </a:t>
            </a:r>
            <a:r>
              <a:rPr lang="en-CA" i="1" dirty="0" smtClean="0">
                <a:latin typeface="Consolas" panose="020B0609020204030204" pitchFamily="49" charset="0"/>
                <a:cs typeface="Consolas" panose="020B0609020204030204" pitchFamily="49" charset="0"/>
              </a:rPr>
              <a:t>next vertex</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lvl="1"/>
            <a:endParaRPr lang="en-CA" sz="1000" dirty="0" smtClean="0"/>
          </a:p>
          <a:p>
            <a:pPr lvl="1"/>
            <a:r>
              <a:rPr lang="en-CA" dirty="0"/>
              <a:t>For </a:t>
            </a:r>
            <a:r>
              <a:rPr lang="en-CA" dirty="0" smtClean="0"/>
              <a:t>pop</a:t>
            </a:r>
            <a:endParaRPr lang="en-CA" dirty="0"/>
          </a:p>
          <a:p>
            <a:pPr marL="914400" lvl="2" indent="0">
              <a:buNone/>
            </a:pPr>
            <a:r>
              <a:rPr lang="en-CA" dirty="0" smtClean="0">
                <a:latin typeface="Consolas" panose="020B0609020204030204" pitchFamily="49" charset="0"/>
                <a:cs typeface="Consolas" panose="020B0609020204030204" pitchFamily="49" charset="0"/>
              </a:rPr>
              <a:t>Type </a:t>
            </a:r>
            <a:r>
              <a:rPr lang="en-CA" dirty="0" err="1" smtClean="0">
                <a:latin typeface="Consolas" panose="020B0609020204030204" pitchFamily="49" charset="0"/>
                <a:cs typeface="Consolas" panose="020B0609020204030204" pitchFamily="49" charset="0"/>
              </a:rPr>
              <a:t>current_top</a:t>
            </a:r>
            <a:r>
              <a:rPr lang="en-CA" dirty="0" smtClean="0">
                <a:latin typeface="Consolas" panose="020B0609020204030204" pitchFamily="49" charset="0"/>
                <a:cs typeface="Consolas" panose="020B0609020204030204" pitchFamily="49" charset="0"/>
              </a:rPr>
              <a:t> = array[</a:t>
            </a:r>
            <a:r>
              <a:rPr lang="en-CA" dirty="0" err="1" smtClean="0">
                <a:latin typeface="Consolas" panose="020B0609020204030204" pitchFamily="49" charset="0"/>
                <a:cs typeface="Consolas" panose="020B0609020204030204" pitchFamily="49" charset="0"/>
              </a:rPr>
              <a:t>ihead</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ihead</a:t>
            </a:r>
            <a:r>
              <a:rPr lang="en-CA" dirty="0" smtClean="0">
                <a:latin typeface="Consolas" panose="020B0609020204030204" pitchFamily="49" charset="0"/>
                <a:cs typeface="Consolas" panose="020B0609020204030204" pitchFamily="49" charset="0"/>
              </a:rPr>
              <a:t>;</a:t>
            </a: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11.4.7</a:t>
            </a:r>
            <a:endParaRPr lang="en-CA" altLang="en-US" dirty="0"/>
          </a:p>
        </p:txBody>
      </p:sp>
    </p:spTree>
    <p:extLst>
      <p:ext uri="{BB962C8B-B14F-4D97-AF65-F5344CB8AC3E}">
        <p14:creationId xmlns:p14="http://schemas.microsoft.com/office/powerpoint/2010/main" val="245939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marL="357188" indent="-357188">
              <a:buNone/>
            </a:pPr>
            <a:r>
              <a:rPr lang="en-CA" dirty="0" smtClean="0"/>
              <a:t>	Because we place each vertex into the queue exactly once</a:t>
            </a:r>
          </a:p>
          <a:p>
            <a:pPr lvl="1"/>
            <a:r>
              <a:rPr lang="en-CA" dirty="0" smtClean="0"/>
              <a:t>We must never resize the array</a:t>
            </a:r>
          </a:p>
          <a:p>
            <a:pPr lvl="1"/>
            <a:r>
              <a:rPr lang="en-CA" dirty="0" smtClean="0"/>
              <a:t>We do not have to worry about the queue cycling</a:t>
            </a:r>
          </a:p>
          <a:p>
            <a:pPr lvl="1"/>
            <a:endParaRPr lang="en-CA" dirty="0"/>
          </a:p>
          <a:p>
            <a:pPr marL="355600" indent="-355600">
              <a:buNone/>
            </a:pPr>
            <a:r>
              <a:rPr lang="en-CA" dirty="0" smtClean="0"/>
              <a:t>	Most importantly, however, because of the properties of a queue</a:t>
            </a:r>
          </a:p>
          <a:p>
            <a:pPr lvl="1"/>
            <a:r>
              <a:rPr lang="en-CA" dirty="0" smtClean="0"/>
              <a:t>When we finish, the underlying array stores the topological sort</a:t>
            </a: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11.4.7</a:t>
            </a:r>
            <a:endParaRPr lang="en-CA" altLang="en-US" dirty="0"/>
          </a:p>
        </p:txBody>
      </p:sp>
    </p:spTree>
    <p:extLst>
      <p:ext uri="{BB962C8B-B14F-4D97-AF65-F5344CB8AC3E}">
        <p14:creationId xmlns:p14="http://schemas.microsoft.com/office/powerpoint/2010/main" val="2618378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marL="355600" indent="-355600">
              <a:buNone/>
            </a:pPr>
            <a:r>
              <a:rPr lang="en-CA" dirty="0" smtClean="0"/>
              <a:t>	With the previous example, we initialize:</a:t>
            </a:r>
          </a:p>
          <a:p>
            <a:pPr lvl="1"/>
            <a:r>
              <a:rPr lang="en-CA" dirty="0" smtClean="0"/>
              <a:t>The array of in-degrees</a:t>
            </a:r>
          </a:p>
          <a:p>
            <a:pPr lvl="1"/>
            <a:r>
              <a:rPr lang="en-CA" dirty="0" smtClean="0"/>
              <a:t>The queue</a:t>
            </a:r>
            <a:endParaRPr lang="en-CA" dirty="0"/>
          </a:p>
        </p:txBody>
      </p:sp>
      <p:graphicFrame>
        <p:nvGraphicFramePr>
          <p:cNvPr id="4" name="Group 5"/>
          <p:cNvGraphicFramePr>
            <a:graphicFrameLocks noGrp="1"/>
          </p:cNvGraphicFramePr>
          <p:nvPr>
            <p:extLst>
              <p:ext uri="{D42A27DB-BD31-4B8C-83A1-F6EECF244321}">
                <p14:modId xmlns:p14="http://schemas.microsoft.com/office/powerpoint/2010/main" val="156134047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642618163"/>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79605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smtClean="0"/>
              <a:t>The queue is empty</a:t>
            </a:r>
            <a:endParaRPr lang="en-CA" sz="1400" dirty="0"/>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8777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Stepping </a:t>
            </a:r>
            <a:r>
              <a:rPr lang="en-US" altLang="en-US" dirty="0">
                <a:latin typeface="Arial" charset="0"/>
                <a:cs typeface="Arial" charset="0"/>
              </a:rPr>
              <a:t>through the </a:t>
            </a:r>
            <a:r>
              <a:rPr lang="en-US" altLang="en-US" dirty="0" smtClean="0">
                <a:latin typeface="Arial" charset="0"/>
                <a:cs typeface="Arial" charset="0"/>
              </a:rPr>
              <a:t>table, push </a:t>
            </a:r>
            <a:r>
              <a:rPr lang="en-US" altLang="en-US" dirty="0">
                <a:latin typeface="Arial" charset="0"/>
                <a:cs typeface="Arial" charset="0"/>
              </a:rPr>
              <a:t>all </a:t>
            </a:r>
            <a:r>
              <a:rPr lang="en-US" altLang="en-US" dirty="0" smtClean="0">
                <a:latin typeface="Arial" charset="0"/>
                <a:cs typeface="Arial" charset="0"/>
              </a:rPr>
              <a:t>source vertices into </a:t>
            </a:r>
            <a:r>
              <a:rPr lang="en-US" altLang="en-US" dirty="0">
                <a:latin typeface="Arial" charset="0"/>
                <a:cs typeface="Arial" charset="0"/>
              </a:rPr>
              <a:t>the queue</a:t>
            </a:r>
          </a:p>
        </p:txBody>
      </p:sp>
      <p:graphicFrame>
        <p:nvGraphicFramePr>
          <p:cNvPr id="4" name="Group 5"/>
          <p:cNvGraphicFramePr>
            <a:graphicFrameLocks noGrp="1"/>
          </p:cNvGraphicFramePr>
          <p:nvPr>
            <p:extLst>
              <p:ext uri="{D42A27DB-BD31-4B8C-83A1-F6EECF244321}">
                <p14:modId xmlns:p14="http://schemas.microsoft.com/office/powerpoint/2010/main" val="489592458"/>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063916691"/>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79605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smtClean="0"/>
              <a:t>The queue is empty</a:t>
            </a:r>
            <a:endParaRPr lang="en-CA" sz="1400" dirty="0"/>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56981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Stepping </a:t>
            </a:r>
            <a:r>
              <a:rPr lang="en-US" altLang="en-US" dirty="0">
                <a:latin typeface="Arial" charset="0"/>
                <a:cs typeface="Arial" charset="0"/>
              </a:rPr>
              <a:t>through the </a:t>
            </a:r>
            <a:r>
              <a:rPr lang="en-US" altLang="en-US" dirty="0" smtClean="0">
                <a:latin typeface="Arial" charset="0"/>
                <a:cs typeface="Arial" charset="0"/>
              </a:rPr>
              <a:t>table, push </a:t>
            </a:r>
            <a:r>
              <a:rPr lang="en-US" altLang="en-US" dirty="0">
                <a:latin typeface="Arial" charset="0"/>
                <a:cs typeface="Arial" charset="0"/>
              </a:rPr>
              <a:t>all </a:t>
            </a:r>
            <a:r>
              <a:rPr lang="en-US" altLang="en-US" dirty="0" smtClean="0">
                <a:latin typeface="Arial" charset="0"/>
                <a:cs typeface="Arial" charset="0"/>
              </a:rPr>
              <a:t>source vertices into </a:t>
            </a:r>
            <a:r>
              <a:rPr lang="en-US" altLang="en-US" dirty="0">
                <a:latin typeface="Arial" charset="0"/>
                <a:cs typeface="Arial" charset="0"/>
              </a:rPr>
              <a:t>the queue</a:t>
            </a:r>
          </a:p>
        </p:txBody>
      </p:sp>
      <p:graphicFrame>
        <p:nvGraphicFramePr>
          <p:cNvPr id="4" name="Group 5"/>
          <p:cNvGraphicFramePr>
            <a:graphicFrameLocks noGrp="1"/>
          </p:cNvGraphicFramePr>
          <p:nvPr>
            <p:extLst>
              <p:ext uri="{D42A27DB-BD31-4B8C-83A1-F6EECF244321}">
                <p14:modId xmlns:p14="http://schemas.microsoft.com/office/powerpoint/2010/main" val="192206383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04673784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smtClean="0"/>
              <a:t>The queue is empty</a:t>
            </a:r>
            <a:endParaRPr lang="en-CA" sz="1400" dirty="0"/>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79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6311517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590059682"/>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5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altLang="en-US" dirty="0" smtClean="0">
                <a:latin typeface="Arial" charset="0"/>
                <a:cs typeface="Arial" charset="0"/>
              </a:rPr>
              <a:t>Definition of topological sorting</a:t>
            </a:r>
          </a:p>
        </p:txBody>
      </p:sp>
      <p:sp>
        <p:nvSpPr>
          <p:cNvPr id="6147" name="Rectangle 3"/>
          <p:cNvSpPr>
            <a:spLocks noGrp="1"/>
          </p:cNvSpPr>
          <p:nvPr>
            <p:ph type="body" idx="4294967295"/>
          </p:nvPr>
        </p:nvSpPr>
        <p:spPr/>
        <p:txBody>
          <a:bodyPr/>
          <a:lstStyle/>
          <a:p>
            <a:pPr>
              <a:buNone/>
            </a:pPr>
            <a:r>
              <a:rPr lang="en-US" altLang="en-US" dirty="0" smtClean="0">
                <a:latin typeface="Arial" charset="0"/>
                <a:cs typeface="Arial" charset="0"/>
              </a:rPr>
              <a:t>	A topological sorting of the vertices in a DAG is an ordering</a:t>
            </a:r>
          </a:p>
          <a:p>
            <a:pPr algn="ctr">
              <a:buNone/>
            </a:pP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1</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2</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3</a:t>
            </a:r>
            <a:r>
              <a:rPr lang="en-US" altLang="en-US" dirty="0" smtClean="0">
                <a:latin typeface="Times New Roman" panose="02020603050405020304" pitchFamily="18" charset="0"/>
                <a:cs typeface="Times New Roman" panose="02020603050405020304" pitchFamily="18" charset="0"/>
              </a:rPr>
              <a:t>, …, </a:t>
            </a:r>
            <a:r>
              <a:rPr lang="en-US" altLang="en-US" i="1" dirty="0" err="1" smtClean="0">
                <a:latin typeface="Times New Roman" pitchFamily="18" charset="0"/>
                <a:cs typeface="Arial" charset="0"/>
              </a:rPr>
              <a:t>v</a:t>
            </a:r>
            <a:r>
              <a:rPr lang="en-US" altLang="en-US" baseline="-25000" dirty="0" err="1" smtClean="0">
                <a:latin typeface="Times New Roman" pitchFamily="18" charset="0"/>
                <a:cs typeface="Arial" charset="0"/>
              </a:rPr>
              <a:t>|</a:t>
            </a:r>
            <a:r>
              <a:rPr lang="en-US" altLang="en-US" i="1" baseline="-25000" dirty="0" err="1" smtClean="0">
                <a:latin typeface="Times New Roman" pitchFamily="18" charset="0"/>
                <a:cs typeface="Arial" charset="0"/>
              </a:rPr>
              <a:t>V</a:t>
            </a:r>
            <a:r>
              <a:rPr lang="en-US" altLang="en-US" baseline="-25000" dirty="0" smtClean="0">
                <a:latin typeface="Times New Roman" pitchFamily="18" charset="0"/>
                <a:cs typeface="Arial" charset="0"/>
              </a:rPr>
              <a:t>|</a:t>
            </a:r>
            <a:r>
              <a:rPr lang="en-US" altLang="en-US" dirty="0" smtClean="0">
                <a:latin typeface="Times New Roman" panose="02020603050405020304" pitchFamily="18" charset="0"/>
                <a:cs typeface="Times New Roman" panose="02020603050405020304" pitchFamily="18" charset="0"/>
              </a:rPr>
              <a:t> </a:t>
            </a:r>
            <a:endParaRPr lang="en-US" altLang="en-US" dirty="0" smtClean="0">
              <a:latin typeface="Arial"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such that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appears before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Arial" charset="0"/>
                <a:cs typeface="Arial" charset="0"/>
              </a:rPr>
              <a:t> if there is a path from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endParaRPr lang="en-US" altLang="en-US" dirty="0" smtClean="0">
              <a:latin typeface="Arial" charset="0"/>
              <a:cs typeface="Arial" charset="0"/>
            </a:endParaRP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4145418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latin typeface="Arial" charset="0"/>
                <a:cs typeface="Arial" charset="0"/>
              </a:rPr>
              <a:t>C has one neighbor:  D</a:t>
            </a: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4248216434"/>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5111588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3144579"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6632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latin typeface="Arial" charset="0"/>
                <a:cs typeface="Arial" charset="0"/>
              </a:rPr>
              <a:t>C has one neighbor:  D</a:t>
            </a:r>
          </a:p>
          <a:p>
            <a:pPr lvl="1"/>
            <a:r>
              <a:rPr lang="en-US" altLang="en-US" dirty="0" smtClean="0">
                <a:latin typeface="Arial" charset="0"/>
                <a:cs typeface="Arial" charset="0"/>
              </a:rPr>
              <a:t>Decrement its in-degree</a:t>
            </a: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3962251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641170971"/>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3144579"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1970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p:txBody>
      </p:sp>
      <p:graphicFrame>
        <p:nvGraphicFramePr>
          <p:cNvPr id="4" name="Group 5"/>
          <p:cNvGraphicFramePr>
            <a:graphicFrameLocks noGrp="1"/>
          </p:cNvGraphicFramePr>
          <p:nvPr>
            <p:extLst>
              <p:ext uri="{D42A27DB-BD31-4B8C-83A1-F6EECF244321}">
                <p14:modId xmlns:p14="http://schemas.microsoft.com/office/powerpoint/2010/main" val="3299278680"/>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5529109"/>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10413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solidFill>
                  <a:prstClr val="black"/>
                </a:solidFill>
                <a:latin typeface="Arial" charset="0"/>
                <a:cs typeface="Arial" charset="0"/>
              </a:rPr>
              <a:t>H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D and I</a:t>
            </a:r>
            <a:endParaRPr lang="en-US" altLang="en-US" dirty="0">
              <a:solidFill>
                <a:prstClr val="black"/>
              </a:solidFill>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386589048"/>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222532364"/>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4" name="Oval 13"/>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0986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solidFill>
                  <a:prstClr val="black"/>
                </a:solidFill>
                <a:latin typeface="Arial" charset="0"/>
                <a:cs typeface="Arial" charset="0"/>
              </a:rPr>
              <a:t>H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D and I</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endParaRPr lang="en-US" altLang="en-US" dirty="0">
              <a:latin typeface="Arial" charset="0"/>
              <a:cs typeface="Arial" charset="0"/>
            </a:endParaRPr>
          </a:p>
          <a:p>
            <a:pPr lvl="1"/>
            <a:endParaRPr lang="en-US" altLang="en-US" dirty="0">
              <a:solidFill>
                <a:prstClr val="black"/>
              </a:solidFill>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91686849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105540506"/>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6598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solidFill>
                  <a:prstClr val="black"/>
                </a:solidFill>
                <a:latin typeface="Arial" charset="0"/>
                <a:cs typeface="Arial" charset="0"/>
              </a:rPr>
              <a:t>H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D and I</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p>
          <a:p>
            <a:pPr lvl="2"/>
            <a:r>
              <a:rPr lang="en-US" altLang="en-US" dirty="0" smtClean="0">
                <a:latin typeface="Arial" charset="0"/>
                <a:cs typeface="Arial" charset="0"/>
              </a:rPr>
              <a:t>Both are decremented to zero, so push them onto the queue</a:t>
            </a:r>
            <a:endParaRPr lang="en-US" altLang="en-US" dirty="0">
              <a:latin typeface="Arial" charset="0"/>
              <a:cs typeface="Arial" charset="0"/>
            </a:endParaRPr>
          </a:p>
          <a:p>
            <a:pPr lvl="1"/>
            <a:endParaRPr lang="en-US" altLang="en-US" dirty="0">
              <a:solidFill>
                <a:prstClr val="black"/>
              </a:solidFill>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49075946"/>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27525034"/>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2878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lvl="1"/>
            <a:r>
              <a:rPr lang="en-US" altLang="en-US" dirty="0" smtClean="0">
                <a:solidFill>
                  <a:prstClr val="black"/>
                </a:solidFill>
                <a:latin typeface="Arial" charset="0"/>
                <a:cs typeface="Arial" charset="0"/>
              </a:rPr>
              <a:t>H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D and I</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p>
          <a:p>
            <a:pPr lvl="2"/>
            <a:r>
              <a:rPr lang="en-US" altLang="en-US" dirty="0" smtClean="0">
                <a:latin typeface="Arial" charset="0"/>
                <a:cs typeface="Arial" charset="0"/>
              </a:rPr>
              <a:t>Both are decremented to zero, so push them onto the queue</a:t>
            </a:r>
            <a:endParaRPr lang="en-US" altLang="en-US" dirty="0">
              <a:latin typeface="Arial" charset="0"/>
              <a:cs typeface="Arial" charset="0"/>
            </a:endParaRPr>
          </a:p>
          <a:p>
            <a:pPr lvl="1"/>
            <a:endParaRPr lang="en-US" altLang="en-US" dirty="0">
              <a:solidFill>
                <a:prstClr val="black"/>
              </a:solidFill>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9189283"/>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1136056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5620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64991794"/>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716329500"/>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24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D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a:t>
            </a: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A, E </a:t>
            </a:r>
            <a:r>
              <a:rPr lang="en-US" altLang="en-US" dirty="0">
                <a:solidFill>
                  <a:prstClr val="black"/>
                </a:solidFill>
                <a:latin typeface="Arial" charset="0"/>
                <a:cs typeface="Arial" charset="0"/>
              </a:rPr>
              <a:t>and </a:t>
            </a:r>
            <a:r>
              <a:rPr lang="en-US" altLang="en-US" dirty="0" smtClean="0">
                <a:solidFill>
                  <a:prstClr val="black"/>
                </a:solidFill>
                <a:latin typeface="Arial" charset="0"/>
                <a:cs typeface="Arial" charset="0"/>
              </a:rPr>
              <a:t>F</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4257677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445523612"/>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1" name="Straight Arrow Connector 10"/>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8641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D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a:t>
            </a: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A, E </a:t>
            </a:r>
            <a:r>
              <a:rPr lang="en-US" altLang="en-US" dirty="0">
                <a:solidFill>
                  <a:prstClr val="black"/>
                </a:solidFill>
                <a:latin typeface="Arial" charset="0"/>
                <a:cs typeface="Arial" charset="0"/>
              </a:rPr>
              <a:t>and </a:t>
            </a:r>
            <a:r>
              <a:rPr lang="en-US" altLang="en-US" dirty="0" smtClean="0">
                <a:solidFill>
                  <a:prstClr val="black"/>
                </a:solidFill>
                <a:latin typeface="Arial" charset="0"/>
                <a:cs typeface="Arial" charset="0"/>
              </a:rPr>
              <a:t>F</a:t>
            </a:r>
            <a:endParaRPr lang="en-US" altLang="en-US" dirty="0">
              <a:latin typeface="Arial" charset="0"/>
              <a:cs typeface="Arial" charset="0"/>
            </a:endParaRPr>
          </a:p>
          <a:p>
            <a:pPr lvl="1"/>
            <a:r>
              <a:rPr lang="en-US" altLang="en-US" dirty="0">
                <a:latin typeface="Arial" charset="0"/>
                <a:cs typeface="Arial" charset="0"/>
              </a:rPr>
              <a:t>Decrement their in-degrees</a:t>
            </a: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45234561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72828670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25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dirty="0">
                <a:latin typeface="Arial" charset="0"/>
                <a:cs typeface="Arial" charset="0"/>
              </a:rPr>
              <a:t>Definition of topological </a:t>
            </a:r>
            <a:r>
              <a:rPr lang="en-US" altLang="en-US" dirty="0" smtClean="0">
                <a:latin typeface="Arial" charset="0"/>
                <a:cs typeface="Arial" charset="0"/>
              </a:rPr>
              <a:t>sorting</a:t>
            </a:r>
          </a:p>
        </p:txBody>
      </p:sp>
      <p:sp>
        <p:nvSpPr>
          <p:cNvPr id="717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Given this DAG, a topological sort is</a:t>
            </a:r>
            <a:br>
              <a:rPr lang="en-US" altLang="en-US" dirty="0" smtClean="0">
                <a:latin typeface="Arial" charset="0"/>
                <a:cs typeface="Arial" charset="0"/>
              </a:rPr>
            </a:b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H, C, I, D, J, A, F, B, G, K, E, L</a:t>
            </a:r>
          </a:p>
        </p:txBody>
      </p:sp>
      <p:pic>
        <p:nvPicPr>
          <p:cNvPr id="4"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7716895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D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a:t>
            </a: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A, E </a:t>
            </a:r>
            <a:r>
              <a:rPr lang="en-US" altLang="en-US" dirty="0">
                <a:solidFill>
                  <a:prstClr val="black"/>
                </a:solidFill>
                <a:latin typeface="Arial" charset="0"/>
                <a:cs typeface="Arial" charset="0"/>
              </a:rPr>
              <a:t>and </a:t>
            </a:r>
            <a:r>
              <a:rPr lang="en-US" altLang="en-US" dirty="0" smtClean="0">
                <a:solidFill>
                  <a:prstClr val="black"/>
                </a:solidFill>
                <a:latin typeface="Arial" charset="0"/>
                <a:cs typeface="Arial" charset="0"/>
              </a:rPr>
              <a:t>F</a:t>
            </a:r>
            <a:endParaRPr lang="en-US" altLang="en-US" dirty="0">
              <a:latin typeface="Arial" charset="0"/>
              <a:cs typeface="Arial" charset="0"/>
            </a:endParaRPr>
          </a:p>
          <a:p>
            <a:pPr lvl="1"/>
            <a:r>
              <a:rPr lang="en-US" altLang="en-US" dirty="0">
                <a:latin typeface="Arial" charset="0"/>
                <a:cs typeface="Arial" charset="0"/>
              </a:rPr>
              <a:t>Decrement their </a:t>
            </a:r>
            <a:r>
              <a:rPr lang="en-US" altLang="en-US" dirty="0" smtClean="0">
                <a:latin typeface="Arial" charset="0"/>
                <a:cs typeface="Arial" charset="0"/>
              </a:rPr>
              <a:t>in-degrees</a:t>
            </a:r>
            <a:endParaRPr lang="en-US" altLang="en-US" dirty="0">
              <a:latin typeface="Arial" charset="0"/>
              <a:cs typeface="Arial" charset="0"/>
            </a:endParaRPr>
          </a:p>
          <a:p>
            <a:pPr lvl="2"/>
            <a:r>
              <a:rPr lang="en-US" altLang="en-US" dirty="0" smtClean="0">
                <a:latin typeface="Arial" charset="0"/>
                <a:cs typeface="Arial" charset="0"/>
              </a:rPr>
              <a:t>A is decremented to </a:t>
            </a:r>
            <a:r>
              <a:rPr lang="en-US" altLang="en-US" dirty="0">
                <a:latin typeface="Arial" charset="0"/>
                <a:cs typeface="Arial" charset="0"/>
              </a:rPr>
              <a:t>zero, so push </a:t>
            </a:r>
            <a:r>
              <a:rPr lang="en-US" altLang="en-US" dirty="0" smtClean="0">
                <a:latin typeface="Arial" charset="0"/>
                <a:cs typeface="Arial" charset="0"/>
              </a:rPr>
              <a:t>it </a:t>
            </a:r>
            <a:r>
              <a:rPr lang="en-US" altLang="en-US" dirty="0">
                <a:latin typeface="Arial" charset="0"/>
                <a:cs typeface="Arial" charset="0"/>
              </a:rPr>
              <a:t>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4334866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5889637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3523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4055362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682828896"/>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01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I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J</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698230073"/>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287253053"/>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5634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I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J</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92661595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73386276"/>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6846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I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J</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2"/>
            <a:r>
              <a:rPr lang="en-US" altLang="en-US" dirty="0" smtClean="0">
                <a:latin typeface="Arial" charset="0"/>
                <a:cs typeface="Arial" charset="0"/>
              </a:rPr>
              <a:t>J is decremented to zero, so push it onto the queue</a:t>
            </a:r>
          </a:p>
          <a:p>
            <a:pPr lvl="1"/>
            <a:endParaRPr lang="en-US" altLang="en-US" dirty="0" smtClean="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882198136"/>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1257891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5715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64340434"/>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703603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31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A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B</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850925176"/>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04723879"/>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88785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A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B</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690399451"/>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00736871"/>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4158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A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B</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2"/>
            <a:r>
              <a:rPr lang="en-US" altLang="en-US" dirty="0" smtClean="0">
                <a:latin typeface="Arial" charset="0"/>
                <a:cs typeface="Arial" charset="0"/>
              </a:rPr>
              <a:t>B is decremented to zero, so push it onto the queue</a:t>
            </a:r>
          </a:p>
          <a:p>
            <a:pPr lvl="1"/>
            <a:endParaRPr lang="en-US" altLang="en-US" dirty="0" smtClean="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046445868"/>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97207401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1910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95639231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31910785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8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dirty="0" smtClean="0">
                <a:latin typeface="Arial" charset="0"/>
                <a:cs typeface="Arial" charset="0"/>
              </a:rPr>
              <a:t>Example</a:t>
            </a:r>
          </a:p>
        </p:txBody>
      </p:sp>
      <p:sp>
        <p:nvSpPr>
          <p:cNvPr id="7171"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example, there are paths from H, C, I, D and J to F, so all these must come before F in a topological sort</a:t>
            </a:r>
          </a:p>
          <a:p>
            <a:pPr>
              <a:buFont typeface="Arial" charset="0"/>
              <a:buNone/>
            </a:pPr>
            <a:r>
              <a:rPr lang="en-US" altLang="en-US" b="1" dirty="0" smtClean="0">
                <a:solidFill>
                  <a:srgbClr val="00B0F0"/>
                </a:solidFill>
                <a:latin typeface="Arial" charset="0"/>
                <a:cs typeface="Arial" charset="0"/>
              </a:rPr>
              <a:t>			H</a:t>
            </a:r>
            <a:r>
              <a:rPr lang="en-US" altLang="en-US" dirty="0" smtClean="0">
                <a:latin typeface="Arial" charset="0"/>
                <a:cs typeface="Arial" charset="0"/>
              </a:rPr>
              <a:t>, </a:t>
            </a:r>
            <a:r>
              <a:rPr lang="en-US" altLang="en-US" b="1" dirty="0" smtClean="0">
                <a:solidFill>
                  <a:srgbClr val="00B0F0"/>
                </a:solidFill>
                <a:latin typeface="Arial" charset="0"/>
                <a:cs typeface="Arial" charset="0"/>
              </a:rPr>
              <a:t>C</a:t>
            </a:r>
            <a:r>
              <a:rPr lang="en-US" altLang="en-US" dirty="0" smtClean="0">
                <a:latin typeface="Arial" charset="0"/>
                <a:cs typeface="Arial" charset="0"/>
              </a:rPr>
              <a:t>, </a:t>
            </a:r>
            <a:r>
              <a:rPr lang="en-US" altLang="en-US" b="1" dirty="0" smtClean="0">
                <a:solidFill>
                  <a:srgbClr val="00B0F0"/>
                </a:solidFill>
                <a:latin typeface="Arial" charset="0"/>
                <a:cs typeface="Arial" charset="0"/>
              </a:rPr>
              <a:t>I</a:t>
            </a:r>
            <a:r>
              <a:rPr lang="en-US" altLang="en-US" dirty="0" smtClean="0">
                <a:latin typeface="Arial" charset="0"/>
                <a:cs typeface="Arial" charset="0"/>
              </a:rPr>
              <a:t>, </a:t>
            </a:r>
            <a:r>
              <a:rPr lang="en-US" altLang="en-US" b="1" dirty="0" smtClean="0">
                <a:solidFill>
                  <a:srgbClr val="00B0F0"/>
                </a:solidFill>
                <a:latin typeface="Arial" charset="0"/>
                <a:cs typeface="Arial" charset="0"/>
              </a:rPr>
              <a:t>D</a:t>
            </a:r>
            <a:r>
              <a:rPr lang="en-US" altLang="en-US" dirty="0" smtClean="0">
                <a:latin typeface="Arial" charset="0"/>
                <a:cs typeface="Arial" charset="0"/>
              </a:rPr>
              <a:t>, </a:t>
            </a:r>
            <a:r>
              <a:rPr lang="en-US" altLang="en-US" b="1" dirty="0" smtClean="0">
                <a:solidFill>
                  <a:srgbClr val="00B0F0"/>
                </a:solidFill>
                <a:latin typeface="Arial" charset="0"/>
                <a:cs typeface="Arial" charset="0"/>
              </a:rPr>
              <a:t>J</a:t>
            </a:r>
            <a:r>
              <a:rPr lang="en-US" altLang="en-US" dirty="0" smtClean="0">
                <a:latin typeface="Arial" charset="0"/>
                <a:cs typeface="Arial" charset="0"/>
              </a:rPr>
              <a:t>,</a:t>
            </a:r>
            <a:r>
              <a:rPr lang="en-US" altLang="en-US" sz="1100" dirty="0" smtClean="0">
                <a:latin typeface="Arial" charset="0"/>
                <a:cs typeface="Arial" charset="0"/>
              </a:rPr>
              <a:t> </a:t>
            </a:r>
            <a:r>
              <a:rPr lang="en-US" altLang="en-US" dirty="0" smtClean="0">
                <a:latin typeface="Arial" charset="0"/>
                <a:cs typeface="Arial" charset="0"/>
              </a:rPr>
              <a:t>A, </a:t>
            </a:r>
            <a:r>
              <a:rPr lang="en-US" altLang="en-US" b="1" dirty="0" smtClean="0">
                <a:solidFill>
                  <a:srgbClr val="FF0000"/>
                </a:solidFill>
                <a:latin typeface="Arial" charset="0"/>
                <a:cs typeface="Arial" charset="0"/>
              </a:rPr>
              <a:t>F</a:t>
            </a:r>
            <a:r>
              <a:rPr lang="en-US" altLang="en-US" dirty="0" smtClean="0">
                <a:latin typeface="Arial" charset="0"/>
                <a:cs typeface="Arial" charset="0"/>
              </a:rPr>
              <a:t>,</a:t>
            </a:r>
            <a:r>
              <a:rPr lang="en-US" altLang="en-US" sz="1200" dirty="0" smtClean="0">
                <a:latin typeface="Arial" charset="0"/>
                <a:cs typeface="Arial" charset="0"/>
              </a:rPr>
              <a:t> </a:t>
            </a:r>
            <a:r>
              <a:rPr lang="en-US" altLang="en-US" dirty="0" smtClean="0">
                <a:latin typeface="Arial" charset="0"/>
                <a:cs typeface="Arial" charset="0"/>
              </a:rPr>
              <a:t>B, G, K, E, L</a:t>
            </a:r>
          </a:p>
          <a:p>
            <a:pPr algn="ctr">
              <a:buFont typeface="Arial" charset="0"/>
              <a:buNone/>
            </a:pPr>
            <a:endParaRPr lang="en-US" altLang="en-US" dirty="0">
              <a:latin typeface="Arial" charset="0"/>
              <a:cs typeface="Arial" charset="0"/>
            </a:endParaRPr>
          </a:p>
          <a:p>
            <a:pPr algn="ctr">
              <a:buFont typeface="Arial" charset="0"/>
              <a:buNone/>
            </a:pPr>
            <a:endParaRPr lang="en-US" altLang="en-US" dirty="0" smtClean="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smtClean="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smtClean="0">
              <a:latin typeface="Arial" charset="0"/>
              <a:cs typeface="Arial" charset="0"/>
            </a:endParaRPr>
          </a:p>
          <a:p>
            <a:pPr algn="ctr">
              <a:buFont typeface="Arial" charset="0"/>
              <a:buNone/>
            </a:pPr>
            <a:endParaRPr lang="en-US" altLang="en-US" dirty="0">
              <a:latin typeface="Arial" charset="0"/>
              <a:cs typeface="Arial" charset="0"/>
            </a:endParaRPr>
          </a:p>
          <a:p>
            <a:pPr>
              <a:buNone/>
            </a:pPr>
            <a:r>
              <a:rPr lang="en-US" altLang="en-US" dirty="0" smtClean="0">
                <a:solidFill>
                  <a:prstClr val="black"/>
                </a:solidFill>
                <a:latin typeface="Arial" charset="0"/>
                <a:cs typeface="Arial" charset="0"/>
              </a:rPr>
              <a:t>	Clearly, this sorting need not be unique</a:t>
            </a:r>
            <a:endParaRPr lang="en-US" altLang="en-US" dirty="0" smtClean="0">
              <a:latin typeface="Arial" charset="0"/>
              <a:cs typeface="Arial" charset="0"/>
            </a:endParaRPr>
          </a:p>
        </p:txBody>
      </p:sp>
      <p:pic>
        <p:nvPicPr>
          <p:cNvPr id="4"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273458" y="3792956"/>
            <a:ext cx="690112" cy="5406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35449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J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F</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13773691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102971322"/>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5514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J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F</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421785606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97028428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119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J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F</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2"/>
            <a:r>
              <a:rPr lang="en-US" altLang="en-US" dirty="0" smtClean="0">
                <a:latin typeface="Arial" charset="0"/>
                <a:cs typeface="Arial" charset="0"/>
              </a:rPr>
              <a:t>F </a:t>
            </a:r>
            <a:r>
              <a:rPr lang="en-US" altLang="en-US" dirty="0">
                <a:latin typeface="Arial" charset="0"/>
                <a:cs typeface="Arial" charset="0"/>
              </a:rPr>
              <a:t>is decremented to zero, so push it 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422809988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24620860"/>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14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172248780"/>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A</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B</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E</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F</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G</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H</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K</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107515922"/>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6440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B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E</a:t>
            </a:r>
            <a:endParaRPr lang="en-US" altLang="en-US" dirty="0">
              <a:latin typeface="Arial" charset="0"/>
              <a:cs typeface="Arial" charset="0"/>
            </a:endParaRPr>
          </a:p>
          <a:p>
            <a:pPr marL="457200" lvl="1" indent="0">
              <a:buNone/>
            </a:pPr>
            <a:endParaRPr lang="en-US" altLang="en-US" dirty="0" smtClean="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73798634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F</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G</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1</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H</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K</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1</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L</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42253435"/>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5148064" y="3429000"/>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246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B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  E</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50008132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5148064" y="3429000"/>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070442170"/>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F</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G</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1</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H</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K</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1</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L</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52210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720422339"/>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255198036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F</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G</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H</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K</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4038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F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  E, G and K</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156036501"/>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432478826"/>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L</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99614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F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  E, G and K</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249995429"/>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513350050"/>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L</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91516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F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three neighbors:  E, G and K</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endParaRPr lang="en-US" altLang="en-US" dirty="0">
              <a:latin typeface="Arial" charset="0"/>
              <a:cs typeface="Arial" charset="0"/>
            </a:endParaRPr>
          </a:p>
          <a:p>
            <a:pPr lvl="2"/>
            <a:r>
              <a:rPr lang="en-US" altLang="en-US" dirty="0" smtClean="0">
                <a:latin typeface="Arial" charset="0"/>
                <a:cs typeface="Arial" charset="0"/>
              </a:rPr>
              <a:t>G and K are </a:t>
            </a:r>
            <a:r>
              <a:rPr lang="en-US" altLang="en-US" dirty="0">
                <a:latin typeface="Arial" charset="0"/>
                <a:cs typeface="Arial" charset="0"/>
              </a:rPr>
              <a:t>decremented to </a:t>
            </a:r>
            <a:r>
              <a:rPr lang="en-US" altLang="en-US" dirty="0" smtClean="0">
                <a:latin typeface="Arial" charset="0"/>
                <a:cs typeface="Arial" charset="0"/>
              </a:rPr>
              <a:t>zero,</a:t>
            </a:r>
            <a:br>
              <a:rPr lang="en-US" altLang="en-US" dirty="0" smtClean="0">
                <a:latin typeface="Arial" charset="0"/>
                <a:cs typeface="Arial" charset="0"/>
              </a:rPr>
            </a:br>
            <a:r>
              <a:rPr lang="en-US" altLang="en-US" dirty="0" smtClean="0">
                <a:latin typeface="Arial" charset="0"/>
                <a:cs typeface="Arial" charset="0"/>
              </a:rPr>
              <a:t>                   so </a:t>
            </a:r>
            <a:r>
              <a:rPr lang="en-US" altLang="en-US" dirty="0">
                <a:latin typeface="Arial" charset="0"/>
                <a:cs typeface="Arial" charset="0"/>
              </a:rPr>
              <a:t>push </a:t>
            </a:r>
            <a:r>
              <a:rPr lang="en-US" altLang="en-US" dirty="0" smtClean="0">
                <a:latin typeface="Arial" charset="0"/>
                <a:cs typeface="Arial" charset="0"/>
              </a:rPr>
              <a:t>them </a:t>
            </a:r>
            <a:r>
              <a:rPr lang="en-US" altLang="en-US" dirty="0">
                <a:latin typeface="Arial" charset="0"/>
                <a:cs typeface="Arial" charset="0"/>
              </a:rPr>
              <a:t>onto the queue</a:t>
            </a:r>
          </a:p>
          <a:p>
            <a:pPr lvl="1"/>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489824085"/>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395891483"/>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L</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0363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en-US" altLang="en-US" dirty="0" smtClean="0">
                <a:latin typeface="Arial" charset="0"/>
                <a:cs typeface="Arial" charset="0"/>
              </a:rPr>
              <a:t>Applications</a:t>
            </a:r>
          </a:p>
        </p:txBody>
      </p:sp>
      <p:sp>
        <p:nvSpPr>
          <p:cNvPr id="15363"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Consider the course instructor getting ready for a dinner out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He must wear the following:</a:t>
            </a:r>
          </a:p>
          <a:p>
            <a:pPr lvl="1"/>
            <a:r>
              <a:rPr lang="en-US" altLang="en-US" dirty="0" smtClean="0">
                <a:latin typeface="Arial" charset="0"/>
                <a:cs typeface="Arial" charset="0"/>
              </a:rPr>
              <a:t>jacket, shirt, briefs, socks, tie, etc.</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There are certain constraints:</a:t>
            </a:r>
          </a:p>
          <a:p>
            <a:pPr lvl="1"/>
            <a:r>
              <a:rPr lang="en-US" altLang="en-US" dirty="0" smtClean="0">
                <a:latin typeface="Arial" charset="0"/>
                <a:cs typeface="Arial" charset="0"/>
              </a:rPr>
              <a:t>the pants really should go on after the briefs,</a:t>
            </a:r>
          </a:p>
          <a:p>
            <a:pPr lvl="1"/>
            <a:r>
              <a:rPr lang="en-US" altLang="en-US" dirty="0" smtClean="0">
                <a:latin typeface="Arial" charset="0"/>
                <a:cs typeface="Arial" charset="0"/>
              </a:rPr>
              <a:t>socks are put on before shoes</a:t>
            </a:r>
          </a:p>
          <a:p>
            <a:pPr>
              <a:buFont typeface="Arial" charset="0"/>
              <a:buNone/>
            </a:pPr>
            <a:endParaRPr lang="en-US" altLang="en-US" sz="1000" dirty="0" smtClean="0">
              <a:solidFill>
                <a:schemeClr val="bg2"/>
              </a:solidFill>
              <a:latin typeface="Arial" charset="0"/>
              <a:cs typeface="Arial" charset="0"/>
            </a:endParaRPr>
          </a:p>
          <a:p>
            <a:pPr>
              <a:buFont typeface="Arial" charset="0"/>
              <a:buNone/>
            </a:pPr>
            <a:r>
              <a:rPr lang="en-US" altLang="en-US" sz="1000" dirty="0" smtClean="0">
                <a:solidFill>
                  <a:schemeClr val="bg2"/>
                </a:solidFill>
                <a:latin typeface="Arial" charset="0"/>
                <a:cs typeface="Arial" charset="0"/>
              </a:rPr>
              <a:t>http://www.idealliance.org/proceedings/xml03/slides/mansfield&amp;otkunc/Paper/03-02-04.html</a:t>
            </a: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11.4.3</a:t>
            </a:r>
            <a:endParaRPr lang="en-CA" altLang="en-US" dirty="0"/>
          </a:p>
        </p:txBody>
      </p:sp>
    </p:spTree>
    <p:extLst>
      <p:ext uri="{BB962C8B-B14F-4D97-AF65-F5344CB8AC3E}">
        <p14:creationId xmlns:p14="http://schemas.microsoft.com/office/powerpoint/2010/main" val="23826668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91396440"/>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700658430"/>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4462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G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E and L</a:t>
            </a:r>
            <a:endParaRPr lang="en-US" altLang="en-US" dirty="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041729835"/>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244066849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70372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G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E and L</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8211708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563128948"/>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9281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G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two neighbors:  E and L</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their in-degrees</a:t>
            </a:r>
            <a:endParaRPr lang="en-US" altLang="en-US" dirty="0">
              <a:latin typeface="Arial" charset="0"/>
              <a:cs typeface="Arial" charset="0"/>
            </a:endParaRPr>
          </a:p>
          <a:p>
            <a:pPr lvl="2"/>
            <a:r>
              <a:rPr lang="en-US" altLang="en-US" dirty="0" smtClean="0">
                <a:latin typeface="Arial" charset="0"/>
                <a:cs typeface="Arial" charset="0"/>
              </a:rPr>
              <a:t>E is </a:t>
            </a:r>
            <a:r>
              <a:rPr lang="en-US" altLang="en-US" dirty="0">
                <a:latin typeface="Arial" charset="0"/>
                <a:cs typeface="Arial" charset="0"/>
              </a:rPr>
              <a:t>decremented to </a:t>
            </a:r>
            <a:r>
              <a:rPr lang="en-US" altLang="en-US" dirty="0" smtClean="0">
                <a:latin typeface="Arial" charset="0"/>
                <a:cs typeface="Arial" charset="0"/>
              </a:rPr>
              <a:t>zero, so </a:t>
            </a:r>
            <a:r>
              <a:rPr lang="en-US" altLang="en-US" dirty="0">
                <a:latin typeface="Arial" charset="0"/>
                <a:cs typeface="Arial" charset="0"/>
              </a:rPr>
              <a:t>push </a:t>
            </a:r>
            <a:r>
              <a:rPr lang="en-US" altLang="en-US" dirty="0" smtClean="0">
                <a:latin typeface="Arial" charset="0"/>
                <a:cs typeface="Arial" charset="0"/>
              </a:rPr>
              <a:t>it onto </a:t>
            </a:r>
            <a:r>
              <a:rPr lang="en-US" altLang="en-US" dirty="0">
                <a:latin typeface="Arial" charset="0"/>
                <a:cs typeface="Arial" charset="0"/>
              </a:rPr>
              <a:t>the queue</a:t>
            </a:r>
          </a:p>
          <a:p>
            <a:pPr lvl="1"/>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01487859"/>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327236826"/>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91446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37281173"/>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160109537"/>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397623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K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neighbors:  L</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07480271"/>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78468738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93060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K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neighbors:  L</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41441072"/>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804275732"/>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2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K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one neighbors:  L</a:t>
            </a:r>
            <a:endParaRPr lang="en-US" altLang="en-US" dirty="0">
              <a:latin typeface="Arial" charset="0"/>
              <a:cs typeface="Arial" charset="0"/>
            </a:endParaRPr>
          </a:p>
          <a:p>
            <a:pPr lvl="1"/>
            <a:r>
              <a:rPr lang="en-US" altLang="en-US" dirty="0">
                <a:latin typeface="Arial" charset="0"/>
                <a:cs typeface="Arial" charset="0"/>
              </a:rPr>
              <a:t>Decrement </a:t>
            </a:r>
            <a:r>
              <a:rPr lang="en-US" altLang="en-US" dirty="0" smtClean="0">
                <a:latin typeface="Arial" charset="0"/>
                <a:cs typeface="Arial" charset="0"/>
              </a:rPr>
              <a:t>its in-degree</a:t>
            </a:r>
            <a:endParaRPr lang="en-US" altLang="en-US" dirty="0">
              <a:latin typeface="Arial" charset="0"/>
              <a:cs typeface="Arial" charset="0"/>
            </a:endParaRPr>
          </a:p>
          <a:p>
            <a:pPr lvl="2"/>
            <a:r>
              <a:rPr lang="en-US" altLang="en-US" dirty="0" smtClean="0">
                <a:latin typeface="Arial" charset="0"/>
                <a:cs typeface="Arial" charset="0"/>
              </a:rPr>
              <a:t>L </a:t>
            </a:r>
            <a:r>
              <a:rPr lang="en-US" altLang="en-US" dirty="0">
                <a:latin typeface="Arial" charset="0"/>
                <a:cs typeface="Arial" charset="0"/>
              </a:rPr>
              <a:t>is decremented to zero, so push it onto the queue</a:t>
            </a: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16449298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153780428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303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99305337"/>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1706023409"/>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I</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J</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Arial" charset="0"/>
                          <a:cs typeface="Arial" charset="0"/>
                        </a:rPr>
                        <a:t>0</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226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a:r>
            <a:r>
              <a:rPr lang="en-US" altLang="en-US" dirty="0" smtClean="0">
                <a:latin typeface="Arial" charset="0"/>
                <a:cs typeface="Arial" charset="0"/>
              </a:rPr>
              <a:t>Pop the front of the queue</a:t>
            </a:r>
            <a:endParaRPr lang="en-US" altLang="en-US" dirty="0">
              <a:latin typeface="Arial" charset="0"/>
              <a:cs typeface="Arial" charset="0"/>
            </a:endParaRPr>
          </a:p>
          <a:p>
            <a:pPr lvl="1"/>
            <a:r>
              <a:rPr lang="en-US" altLang="en-US" dirty="0" smtClean="0">
                <a:solidFill>
                  <a:prstClr val="black"/>
                </a:solidFill>
                <a:latin typeface="Arial" charset="0"/>
                <a:cs typeface="Arial" charset="0"/>
              </a:rPr>
              <a:t>E </a:t>
            </a:r>
            <a:r>
              <a:rPr lang="en-US" altLang="en-US" dirty="0">
                <a:solidFill>
                  <a:prstClr val="black"/>
                </a:solidFill>
                <a:latin typeface="Arial" charset="0"/>
                <a:cs typeface="Arial" charset="0"/>
              </a:rPr>
              <a:t>has </a:t>
            </a:r>
            <a:r>
              <a:rPr lang="en-US" altLang="en-US" dirty="0" smtClean="0">
                <a:solidFill>
                  <a:prstClr val="black"/>
                </a:solidFill>
                <a:latin typeface="Arial" charset="0"/>
                <a:cs typeface="Arial" charset="0"/>
              </a:rPr>
              <a:t>no neighbors—it is a </a:t>
            </a:r>
            <a:r>
              <a:rPr lang="en-US" altLang="en-US" i="1" dirty="0" smtClean="0">
                <a:solidFill>
                  <a:prstClr val="black"/>
                </a:solidFill>
                <a:latin typeface="Arial" charset="0"/>
                <a:cs typeface="Arial" charset="0"/>
              </a:rPr>
              <a:t>sink</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smtClean="0">
              <a:latin typeface="Arial" charset="0"/>
              <a:cs typeface="Arial" charset="0"/>
            </a:endParaRPr>
          </a:p>
        </p:txBody>
      </p:sp>
      <p:pic>
        <p:nvPicPr>
          <p:cNvPr id="5" name="Picture 2" descr="C:\Users\dwharder\Desktop\a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6446888"/>
              </p:ext>
            </p:extLst>
          </p:nvPr>
        </p:nvGraphicFramePr>
        <p:xfrm>
          <a:off x="971550" y="5734050"/>
          <a:ext cx="5112614" cy="447675"/>
        </p:xfrm>
        <a:graphic>
          <a:graphicData uri="http://schemas.openxmlformats.org/drawingml/2006/table">
            <a:tbl>
              <a:tblPr/>
              <a:tblGrid>
                <a:gridCol w="425964"/>
                <a:gridCol w="427010"/>
                <a:gridCol w="425964"/>
                <a:gridCol w="425964"/>
                <a:gridCol w="425964"/>
                <a:gridCol w="425964"/>
                <a:gridCol w="425964"/>
                <a:gridCol w="425964"/>
                <a:gridCol w="425964"/>
                <a:gridCol w="425964"/>
                <a:gridCol w="425964"/>
                <a:gridCol w="425964"/>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latin typeface="Consolas" panose="020B0609020204030204" pitchFamily="49" charset="0"/>
                <a:cs typeface="Consolas" panose="020B0609020204030204" pitchFamily="49" charset="0"/>
              </a:rPr>
              <a:t>Queue:</a:t>
            </a:r>
            <a:endParaRPr lang="en-US" altLang="en-US" dirty="0">
              <a:latin typeface="Consolas" panose="020B0609020204030204" pitchFamily="49" charset="0"/>
              <a:cs typeface="Consolas" panose="020B0609020204030204" pitchFamily="49" charset="0"/>
            </a:endParaRPr>
          </a:p>
        </p:txBody>
      </p:sp>
      <p:graphicFrame>
        <p:nvGraphicFramePr>
          <p:cNvPr id="12" name="Group 5"/>
          <p:cNvGraphicFramePr>
            <a:graphicFrameLocks noGrp="1"/>
          </p:cNvGraphicFramePr>
          <p:nvPr>
            <p:extLst>
              <p:ext uri="{D42A27DB-BD31-4B8C-83A1-F6EECF244321}">
                <p14:modId xmlns:p14="http://schemas.microsoft.com/office/powerpoint/2010/main" val="3492124415"/>
              </p:ext>
            </p:extLst>
          </p:nvPr>
        </p:nvGraphicFramePr>
        <p:xfrm>
          <a:off x="7308304" y="2348880"/>
          <a:ext cx="1223912" cy="4023360"/>
        </p:xfrm>
        <a:graphic>
          <a:graphicData uri="http://schemas.openxmlformats.org/drawingml/2006/table">
            <a:tbl>
              <a:tblPr/>
              <a:tblGrid>
                <a:gridCol w="431824"/>
                <a:gridCol w="792088"/>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C</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D</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I</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J</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85000"/>
                            </a:schemeClr>
                          </a:solidFill>
                          <a:effectLst/>
                          <a:latin typeface="Arial" charset="0"/>
                          <a:cs typeface="Arial" charset="0"/>
                        </a:rPr>
                        <a:t>0</a:t>
                      </a:r>
                      <a:endParaRPr kumimoji="0" lang="en-US" sz="1600" b="0" i="0" u="none" strike="noStrike" cap="none" normalizeH="0" baseline="0" dirty="0" smtClean="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15" name="Oval 14"/>
          <p:cNvSpPr/>
          <p:nvPr/>
        </p:nvSpPr>
        <p:spPr>
          <a:xfrm>
            <a:off x="6104185" y="3939737"/>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3" name="Straight Arrow Connector 12"/>
          <p:cNvCxnSpPr/>
          <p:nvPr/>
        </p:nvCxnSpPr>
        <p:spPr>
          <a:xfrm flipV="1">
            <a:off x="579613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772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17430</TotalTime>
  <Words>3790</Words>
  <Application>Microsoft Office PowerPoint</Application>
  <PresentationFormat>On-screen Show (4:3)</PresentationFormat>
  <Paragraphs>3549</Paragraphs>
  <Slides>141</Slides>
  <Notes>2</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Custom Design</vt:lpstr>
      <vt:lpstr>PowerPoint Presentation</vt:lpstr>
      <vt:lpstr>Topological Sort</vt:lpstr>
      <vt:lpstr>Motivation</vt:lpstr>
      <vt:lpstr>Motivation</vt:lpstr>
      <vt:lpstr>Restriction of paths in DAGs</vt:lpstr>
      <vt:lpstr>Definition of topological sorting</vt:lpstr>
      <vt:lpstr>Definition of topological sorting</vt:lpstr>
      <vt:lpstr>Example</vt:lpstr>
      <vt:lpstr>Applications</vt:lpstr>
      <vt:lpstr>Applications</vt:lpstr>
      <vt:lpstr>Applications</vt:lpstr>
      <vt:lpstr>Applications</vt:lpstr>
      <vt:lpstr>Topological Sort</vt:lpstr>
      <vt:lpstr>Topological Sort</vt:lpstr>
      <vt:lpstr>Topological Sort</vt:lpstr>
      <vt:lpstr>Topological Sort</vt:lpstr>
      <vt:lpstr>Topological Sort</vt:lpstr>
      <vt:lpstr>Topological Sort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Analysis</vt:lpstr>
      <vt:lpstr>Analysis</vt:lpstr>
      <vt:lpstr>Analysis</vt:lpstr>
      <vt:lpstr>Analysis</vt:lpstr>
      <vt:lpstr>Analysis</vt:lpstr>
      <vt:lpstr>Analysis</vt:lpstr>
      <vt:lpstr>Analysis</vt:lpstr>
      <vt:lpstr>Analysis</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Critical path</vt:lpstr>
      <vt:lpstr>Critical path</vt:lpstr>
      <vt:lpstr>Critical path</vt:lpstr>
      <vt:lpstr>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1249</cp:revision>
  <dcterms:created xsi:type="dcterms:W3CDTF">2009-09-11T23:00:44Z</dcterms:created>
  <dcterms:modified xsi:type="dcterms:W3CDTF">2015-03-18T13:44:17Z</dcterms:modified>
</cp:coreProperties>
</file>