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4"/>
  </p:notesMasterIdLst>
  <p:handoutMasterIdLst>
    <p:handoutMasterId r:id="rId85"/>
  </p:handoutMasterIdLst>
  <p:sldIdLst>
    <p:sldId id="256" r:id="rId2"/>
    <p:sldId id="444" r:id="rId3"/>
    <p:sldId id="463" r:id="rId4"/>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541" r:id="rId29"/>
    <p:sldId id="542" r:id="rId30"/>
    <p:sldId id="543" r:id="rId31"/>
    <p:sldId id="540"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02" r:id="rId47"/>
    <p:sldId id="503" r:id="rId48"/>
    <p:sldId id="504" r:id="rId49"/>
    <p:sldId id="505" r:id="rId50"/>
    <p:sldId id="506" r:id="rId51"/>
    <p:sldId id="507" r:id="rId52"/>
    <p:sldId id="508" r:id="rId53"/>
    <p:sldId id="509" r:id="rId54"/>
    <p:sldId id="510" r:id="rId55"/>
    <p:sldId id="511" r:id="rId56"/>
    <p:sldId id="512" r:id="rId57"/>
    <p:sldId id="513" r:id="rId58"/>
    <p:sldId id="514" r:id="rId59"/>
    <p:sldId id="515" r:id="rId60"/>
    <p:sldId id="516" r:id="rId61"/>
    <p:sldId id="517" r:id="rId62"/>
    <p:sldId id="518" r:id="rId63"/>
    <p:sldId id="519" r:id="rId64"/>
    <p:sldId id="520" r:id="rId65"/>
    <p:sldId id="521" r:id="rId66"/>
    <p:sldId id="522" r:id="rId67"/>
    <p:sldId id="523" r:id="rId68"/>
    <p:sldId id="524" r:id="rId69"/>
    <p:sldId id="525" r:id="rId70"/>
    <p:sldId id="526" r:id="rId71"/>
    <p:sldId id="527" r:id="rId72"/>
    <p:sldId id="528" r:id="rId73"/>
    <p:sldId id="529" r:id="rId74"/>
    <p:sldId id="530" r:id="rId75"/>
    <p:sldId id="531" r:id="rId76"/>
    <p:sldId id="532" r:id="rId77"/>
    <p:sldId id="533" r:id="rId78"/>
    <p:sldId id="534" r:id="rId79"/>
    <p:sldId id="535" r:id="rId80"/>
    <p:sldId id="536" r:id="rId81"/>
    <p:sldId id="537" r:id="rId82"/>
    <p:sldId id="373"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81" d="100"/>
          <a:sy n="81" d="100"/>
        </p:scale>
        <p:origin x="-690" y="-8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23/03/2015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6172D0-818E-4D8A-99E4-81E40C6C778D}" type="slidenum">
              <a:rPr lang="en-CA" smtClean="0"/>
              <a:pPr>
                <a:defRPr/>
              </a:pPr>
              <a:t>20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757936-5DCA-4B0D-86A9-1888BFB8D7B4}" type="slidenum">
              <a:rPr lang="en-CA" smtClean="0"/>
              <a:pPr>
                <a:defRPr/>
              </a:pPr>
              <a:t>21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21CA888-A8D6-4BAE-B0D7-61CF4DADF046}" type="slidenum">
              <a:rPr lang="en-CA" smtClean="0"/>
              <a:pPr>
                <a:defRPr/>
              </a:pPr>
              <a:t>22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F709C27-02BF-4BDA-ADCD-E60B875B6BEA}" type="slidenum">
              <a:rPr lang="en-CA" smtClean="0"/>
              <a:pPr>
                <a:defRPr/>
              </a:pPr>
              <a:t>23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340534-4562-43C0-A4F9-62B8795D350F}" type="slidenum">
              <a:rPr lang="en-CA" smtClean="0"/>
              <a:pPr>
                <a:defRPr/>
              </a:pPr>
              <a:t>24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AE00890-A7FE-4F50-B429-7B7A3D223072}" type="slidenum">
              <a:rPr lang="en-CA" smtClean="0"/>
              <a:pPr>
                <a:defRPr/>
              </a:pPr>
              <a:t>25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FF19964-8E37-439F-81A2-7E5DD630AB35}" type="slidenum">
              <a:rPr lang="en-CA" smtClean="0"/>
              <a:pPr>
                <a:defRPr/>
              </a:pPr>
              <a:t>26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15F55A-9151-4C90-95FD-F0C8C21A4CA2}" type="slidenum">
              <a:rPr lang="en-CA" smtClean="0"/>
              <a:pPr>
                <a:defRPr/>
              </a:pPr>
              <a:t>27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15F55A-9151-4C90-95FD-F0C8C21A4CA2}" type="slidenum">
              <a:rPr lang="en-CA" smtClean="0"/>
              <a:pPr>
                <a:defRPr/>
              </a:pPr>
              <a:t>28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15F55A-9151-4C90-95FD-F0C8C21A4CA2}" type="slidenum">
              <a:rPr lang="en-CA" smtClean="0"/>
              <a:pPr>
                <a:defRPr/>
              </a:pPr>
              <a:t>29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5190BD0-EEF6-4F87-993F-84D8EB610D6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15F55A-9151-4C90-95FD-F0C8C21A4CA2}" type="slidenum">
              <a:rPr lang="en-CA" smtClean="0"/>
              <a:pPr>
                <a:defRPr/>
              </a:pPr>
              <a:t>30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9128ED5-63F0-4B63-A6A5-5E806C1334C3}" type="slidenum">
              <a:rPr lang="en-CA" sz="1200">
                <a:latin typeface="+mn-lt"/>
                <a:cs typeface="+mn-cs"/>
              </a:rPr>
              <a:pPr algn="r" fontAlgn="auto">
                <a:spcBef>
                  <a:spcPts val="0"/>
                </a:spcBef>
                <a:spcAft>
                  <a:spcPts val="0"/>
                </a:spcAft>
                <a:defRPr/>
              </a:pPr>
              <a:t>32</a:t>
            </a:fld>
            <a:endParaRPr lang="en-CA"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0EF44E-86B2-43F0-90C1-61D0F62CFEA8}" type="slidenum">
              <a:rPr lang="en-CA" smtClean="0"/>
              <a:pPr>
                <a:defRPr/>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7F723FA-A161-4CF1-8EAC-24FE91BFA4C0}" type="slidenum">
              <a:rPr lang="en-CA" smtClean="0"/>
              <a:pPr>
                <a:defRPr/>
              </a:pPr>
              <a:t>34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5643D9-328B-4710-9F9A-DF06F1401E51}" type="slidenum">
              <a:rPr lang="en-CA" smtClean="0"/>
              <a:pPr>
                <a:defRPr/>
              </a:pPr>
              <a:t>35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B923B38-E764-4A33-907C-F91463251268}" type="slidenum">
              <a:rPr lang="en-CA" smtClean="0"/>
              <a:pPr>
                <a:defRPr/>
              </a:pPr>
              <a:t>36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C93E659-0032-45A3-8780-04EDE32DCBB4}" type="slidenum">
              <a:rPr lang="en-CA" smtClean="0"/>
              <a:pPr>
                <a:defRPr/>
              </a:pPr>
              <a:t>37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2B496D1-34BF-4C27-8DFD-8880C7764B53}" type="slidenum">
              <a:rPr lang="en-CA" smtClean="0"/>
              <a:pPr>
                <a:defRPr/>
              </a:pPr>
              <a:t>38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BBF4EF2-090B-4037-BAB7-964CFCFB6BB6}" type="slidenum">
              <a:rPr lang="en-CA" smtClean="0"/>
              <a:pPr>
                <a:defRPr/>
              </a:pPr>
              <a:t>39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E24FD4-389C-470C-BBAF-08132E3B88A9}" type="slidenum">
              <a:rPr lang="en-CA" smtClean="0"/>
              <a:pPr>
                <a:defRPr/>
              </a:pPr>
              <a:t>40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F572F4-A963-4E26-96F1-DDD8C32AF711}"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9D3EF7-C11F-4D08-8705-CB777D1E5D05}" type="slidenum">
              <a:rPr lang="en-CA" smtClean="0"/>
              <a:pPr>
                <a:defRPr/>
              </a:pPr>
              <a:t>41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AA90B6C-BD7B-4A00-9577-518054D6133D}" type="slidenum">
              <a:rPr lang="en-CA" smtClean="0"/>
              <a:pPr>
                <a:defRPr/>
              </a:pPr>
              <a:t>42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7897131-800C-4B0F-8EEF-80C89D7577DD}" type="slidenum">
              <a:rPr lang="en-CA" smtClean="0"/>
              <a:pPr>
                <a:defRPr/>
              </a:pPr>
              <a:t>43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47AEAEA-79B6-42F7-9DE9-6F7C8599F94D}" type="slidenum">
              <a:rPr lang="en-CA" smtClean="0"/>
              <a:pPr>
                <a:defRPr/>
              </a:pPr>
              <a:t>44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EAA126E-3F73-49B2-A8D7-6321BA5785E6}" type="slidenum">
              <a:rPr lang="en-CA" smtClean="0"/>
              <a:pPr>
                <a:defRPr/>
              </a:pPr>
              <a:t>45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D9301BE-BE40-41BD-BE28-34619D28EE0F}" type="slidenum">
              <a:rPr lang="en-CA" smtClean="0"/>
              <a:pPr>
                <a:defRPr/>
              </a:pPr>
              <a:t>46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419B995-763A-4939-9AE2-02451F0046EF}" type="slidenum">
              <a:rPr lang="en-CA" smtClean="0"/>
              <a:pPr>
                <a:defRPr/>
              </a:pPr>
              <a:t>47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2D3E91-D3F2-4B57-BADE-88F736111EE9}" type="slidenum">
              <a:rPr lang="en-CA" smtClean="0"/>
              <a:pPr>
                <a:defRPr/>
              </a:pPr>
              <a:t>48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6C8B00-EF30-4534-A85D-03F3FAB5AB84}" type="slidenum">
              <a:rPr lang="en-CA" smtClean="0"/>
              <a:pPr>
                <a:defRPr/>
              </a:pPr>
              <a:t>49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F3BD7F9-1FD5-4545-9FE9-A13E5D2DEAD8}" type="slidenum">
              <a:rPr lang="en-CA" smtClean="0"/>
              <a:pPr>
                <a:defRPr/>
              </a:pPr>
              <a:t>50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8567AE4-64D3-46EE-92F2-A29F7E5DEC09}" type="slidenum">
              <a:rPr lang="en-CA" sz="1200">
                <a:latin typeface="+mn-lt"/>
                <a:cs typeface="+mn-cs"/>
              </a:rPr>
              <a:pPr algn="r" fontAlgn="auto">
                <a:spcBef>
                  <a:spcPts val="0"/>
                </a:spcBef>
                <a:spcAft>
                  <a:spcPts val="0"/>
                </a:spcAft>
                <a:defRPr/>
              </a:pPr>
              <a:t>4</a:t>
            </a:fld>
            <a:endParaRPr lang="en-CA" sz="1200">
              <a:latin typeface="+mn-lt"/>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928EC59-B946-4098-833F-39B8A242452C}" type="slidenum">
              <a:rPr lang="en-CA" smtClean="0"/>
              <a:pPr>
                <a:defRPr/>
              </a:pPr>
              <a:t>51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3553414-AC3D-4107-92C7-A0B464CF9462}" type="slidenum">
              <a:rPr lang="en-CA" smtClean="0"/>
              <a:pPr>
                <a:defRPr/>
              </a:pPr>
              <a:t>52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52F10A3-1C4C-4E53-9106-ED7459AC93D8}" type="slidenum">
              <a:rPr lang="en-CA" sz="1200">
                <a:latin typeface="+mn-lt"/>
                <a:cs typeface="+mn-cs"/>
              </a:rPr>
              <a:pPr algn="r" fontAlgn="auto">
                <a:spcBef>
                  <a:spcPts val="0"/>
                </a:spcBef>
                <a:spcAft>
                  <a:spcPts val="0"/>
                </a:spcAft>
                <a:defRPr/>
              </a:pPr>
              <a:t>53</a:t>
            </a:fld>
            <a:endParaRPr lang="en-CA" sz="1200">
              <a:latin typeface="+mn-lt"/>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F5447CB-0092-459E-9801-86BDBE2D8CBD}" type="slidenum">
              <a:rPr lang="en-CA" smtClean="0"/>
              <a:pPr>
                <a:defRPr/>
              </a:pPr>
              <a:t>54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833E6C6-F77E-486F-B081-83D1F3CCEF7C}" type="slidenum">
              <a:rPr lang="en-CA" smtClean="0"/>
              <a:pPr>
                <a:defRPr/>
              </a:pPr>
              <a:t>55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733D8DB-170C-48D1-8A46-BDAE421C97C6}" type="slidenum">
              <a:rPr lang="en-CA" smtClean="0"/>
              <a:pPr>
                <a:defRPr/>
              </a:pPr>
              <a:t>56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91C937-3A81-42C0-BF28-2C923358019D}" type="slidenum">
              <a:rPr lang="en-CA" smtClean="0"/>
              <a:pPr>
                <a:defRPr/>
              </a:pPr>
              <a:t>57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258BA1C-53B5-49FA-95A0-A771AFF27371}" type="slidenum">
              <a:rPr lang="en-CA" sz="1200">
                <a:latin typeface="+mn-lt"/>
                <a:cs typeface="+mn-cs"/>
              </a:rPr>
              <a:pPr algn="r" fontAlgn="auto">
                <a:spcBef>
                  <a:spcPts val="0"/>
                </a:spcBef>
                <a:spcAft>
                  <a:spcPts val="0"/>
                </a:spcAft>
                <a:defRPr/>
              </a:pPr>
              <a:t>58</a:t>
            </a:fld>
            <a:endParaRPr lang="en-CA" sz="1200">
              <a:latin typeface="+mn-lt"/>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E3E9D29-AA82-4212-BB02-C3E2034571D0}" type="slidenum">
              <a:rPr lang="en-CA" smtClean="0"/>
              <a:pPr>
                <a:defRPr/>
              </a:pPr>
              <a:t>59</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ED446A6-016A-49D6-8777-BF1D8988AD24}" type="slidenum">
              <a:rPr lang="en-CA" smtClean="0"/>
              <a:pPr>
                <a:defRPr/>
              </a:pPr>
              <a:t>60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C98C610-702C-4BC5-93CF-67C7A85EE808}" type="slidenum">
              <a:rPr lang="en-CA" sz="1200">
                <a:latin typeface="+mn-lt"/>
                <a:cs typeface="+mn-cs"/>
              </a:rPr>
              <a:pPr algn="r" fontAlgn="auto">
                <a:spcBef>
                  <a:spcPts val="0"/>
                </a:spcBef>
                <a:spcAft>
                  <a:spcPts val="0"/>
                </a:spcAft>
                <a:defRPr/>
              </a:pPr>
              <a:t>5</a:t>
            </a:fld>
            <a:endParaRPr lang="en-CA" sz="1200">
              <a:latin typeface="+mn-lt"/>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F770B0B-D849-4331-B3D5-4F0BBF47C12A}" type="slidenum">
              <a:rPr lang="en-CA" smtClean="0"/>
              <a:pPr>
                <a:defRPr/>
              </a:pPr>
              <a:t>61</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29030B-2796-458F-BE03-D01F2E2C48F8}" type="slidenum">
              <a:rPr lang="en-CA" smtClean="0"/>
              <a:pPr>
                <a:defRPr/>
              </a:pPr>
              <a:t>62</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14A7A9-2147-4AEC-ACBC-3B9612BEE08C}" type="slidenum">
              <a:rPr lang="en-CA" smtClean="0"/>
              <a:pPr>
                <a:defRPr/>
              </a:pPr>
              <a:t>63</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9E429C-C277-43F5-813E-2A2310B2579C}" type="slidenum">
              <a:rPr lang="en-CA" smtClean="0"/>
              <a:pPr>
                <a:defRPr/>
              </a:pPr>
              <a:t>64</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A8E9BE5-B36C-4A93-B794-7C8181D16EC9}" type="slidenum">
              <a:rPr lang="en-CA" smtClean="0"/>
              <a:pPr>
                <a:defRPr/>
              </a:pPr>
              <a:t>65</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1B2156D-F935-4167-821C-8A124C8C0A36}" type="slidenum">
              <a:rPr lang="en-CA" smtClean="0"/>
              <a:pPr>
                <a:defRPr/>
              </a:pPr>
              <a:t>66</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D330787-01E5-417D-AF1A-9D33E45AA14C}" type="slidenum">
              <a:rPr lang="en-CA" smtClean="0"/>
              <a:pPr>
                <a:defRPr/>
              </a:pPr>
              <a:t>67</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76E6C6-4168-4F8F-BE12-C4DA31A78DFC}" type="slidenum">
              <a:rPr lang="en-CA" smtClean="0"/>
              <a:pPr>
                <a:defRPr/>
              </a:pPr>
              <a:t>68</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69359E3-E8C7-4F5B-B04F-2A19171B327A}" type="slidenum">
              <a:rPr lang="en-CA" smtClean="0"/>
              <a:pPr>
                <a:defRPr/>
              </a:pPr>
              <a:t>69</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54AAA97-F6B2-4F29-959C-C750146BEB71}" type="slidenum">
              <a:rPr lang="en-CA" smtClean="0"/>
              <a:pPr>
                <a:defRPr/>
              </a:pPr>
              <a:t>78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BF66F1C-B6DC-4C13-9FFB-5DF160F4276D}" type="slidenum">
              <a:rPr lang="en-CA" sz="1200">
                <a:latin typeface="+mn-lt"/>
                <a:cs typeface="+mn-cs"/>
              </a:rPr>
              <a:pPr algn="r" fontAlgn="auto">
                <a:spcBef>
                  <a:spcPts val="0"/>
                </a:spcBef>
                <a:spcAft>
                  <a:spcPts val="0"/>
                </a:spcAft>
                <a:defRPr/>
              </a:pPr>
              <a:t>6</a:t>
            </a:fld>
            <a:endParaRPr lang="en-CA" sz="1200">
              <a:latin typeface="+mn-lt"/>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8586659-4E06-4FB1-A277-C49D46C4C20F}" type="slidenum">
              <a:rPr lang="en-CA" smtClean="0"/>
              <a:pPr>
                <a:defRPr/>
              </a:pPr>
              <a:t>79</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FAE3263-DD7E-4F30-94BA-08FC64BFA5A1}" type="slidenum">
              <a:rPr lang="en-CA" smtClean="0"/>
              <a:pPr>
                <a:defRPr/>
              </a:pPr>
              <a:t>80</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3DB14C-44ED-4A8F-830F-64D7E3D1E3F7}" type="slidenum">
              <a:rPr lang="en-CA" smtClean="0"/>
              <a:pPr>
                <a:defRPr/>
              </a:pPr>
              <a:t>81</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82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76586E3-9905-4C97-AA21-F48677EF5F20}" type="slidenum">
              <a:rPr lang="en-CA" sz="1200">
                <a:latin typeface="+mn-lt"/>
                <a:cs typeface="+mn-cs"/>
              </a:rPr>
              <a:pPr algn="r" fontAlgn="auto">
                <a:spcBef>
                  <a:spcPts val="0"/>
                </a:spcBef>
                <a:spcAft>
                  <a:spcPts val="0"/>
                </a:spcAft>
                <a:defRPr/>
              </a:pPr>
              <a:t>7</a:t>
            </a:fld>
            <a:endParaRPr lang="en-CA"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CC27B77-86EA-461A-BC03-DE4BF2A85C3F}" type="slidenum">
              <a:rPr lang="en-CA" sz="1200">
                <a:latin typeface="+mn-lt"/>
                <a:cs typeface="+mn-cs"/>
              </a:rPr>
              <a:pPr algn="r" fontAlgn="auto">
                <a:spcBef>
                  <a:spcPts val="0"/>
                </a:spcBef>
                <a:spcAft>
                  <a:spcPts val="0"/>
                </a:spcAft>
                <a:defRPr/>
              </a:pPr>
              <a:t>8</a:t>
            </a:fld>
            <a:endParaRPr lang="en-CA"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5BAC28F-F4F8-4528-9A99-AEC1D4D54CF5}" type="slidenum">
              <a:rPr lang="en-CA" sz="1200">
                <a:latin typeface="+mn-lt"/>
                <a:cs typeface="+mn-cs"/>
              </a:rPr>
              <a:pPr algn="r" fontAlgn="auto">
                <a:spcBef>
                  <a:spcPts val="0"/>
                </a:spcBef>
                <a:spcAft>
                  <a:spcPts val="0"/>
                </a:spcAft>
                <a:defRPr/>
              </a:pPr>
              <a:t>9</a:t>
            </a:fld>
            <a:endParaRPr lang="en-CA"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Greedy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5.wmf"/><Relationship Id="rId3" Type="http://schemas.openxmlformats.org/officeDocument/2006/relationships/notesSlide" Target="../notesSlides/notesSlide18.xml"/><Relationship Id="rId7" Type="http://schemas.openxmlformats.org/officeDocument/2006/relationships/image" Target="../media/image32.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7.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52.wmf"/><Relationship Id="rId3" Type="http://schemas.openxmlformats.org/officeDocument/2006/relationships/notesSlide" Target="../notesSlides/notesSlide44.xml"/><Relationship Id="rId7" Type="http://schemas.openxmlformats.org/officeDocument/2006/relationships/image" Target="../media/image49.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0.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53.w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9.wmf"/><Relationship Id="rId3" Type="http://schemas.openxmlformats.org/officeDocument/2006/relationships/notesSlide" Target="../notesSlides/notesSlide46.xml"/><Relationship Id="rId7" Type="http://schemas.openxmlformats.org/officeDocument/2006/relationships/image" Target="../media/image56.wmf"/><Relationship Id="rId12" Type="http://schemas.openxmlformats.org/officeDocument/2006/relationships/oleObject" Target="../embeddings/oleObject18.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57.wmf"/><Relationship Id="rId1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344742"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Greedy algorithms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altLang="en-US" dirty="0" smtClean="0">
                <a:latin typeface="Arial" charset="0"/>
                <a:cs typeface="Arial" charset="0"/>
              </a:rPr>
              <a:t>Making change</a:t>
            </a:r>
          </a:p>
        </p:txBody>
      </p:sp>
      <p:sp>
        <p:nvSpPr>
          <p:cNvPr id="1638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To make change for 0.72¢ requires six Canadian coins</a:t>
            </a:r>
          </a:p>
          <a:p>
            <a:pPr lvl="1"/>
            <a:r>
              <a:rPr lang="en-US" altLang="en-US" smtClean="0">
                <a:latin typeface="Arial" charset="0"/>
                <a:cs typeface="Arial" charset="0"/>
              </a:rPr>
              <a:t>However, we have only four coins less than $1</a:t>
            </a:r>
          </a:p>
          <a:p>
            <a:pPr lvl="1"/>
            <a:r>
              <a:rPr lang="en-US" altLang="en-US" smtClean="0">
                <a:latin typeface="Arial" charset="0"/>
                <a:cs typeface="Arial" charset="0"/>
              </a:rPr>
              <a:t>This is still, however, optimal</a:t>
            </a:r>
          </a:p>
          <a:p>
            <a:endParaRPr lang="en-US" altLang="en-US" smtClean="0">
              <a:latin typeface="Arial" charset="0"/>
              <a:cs typeface="Arial" charset="0"/>
            </a:endParaRPr>
          </a:p>
        </p:txBody>
      </p:sp>
      <p:pic>
        <p:nvPicPr>
          <p:cNvPr id="16388" name="Picture 5"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341688"/>
            <a:ext cx="777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708275"/>
            <a:ext cx="6191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789363"/>
            <a:ext cx="695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413125"/>
            <a:ext cx="641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3860800"/>
            <a:ext cx="92551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2852738"/>
            <a:ext cx="8826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349750"/>
            <a:ext cx="777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2"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557588"/>
            <a:ext cx="6191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4581525"/>
            <a:ext cx="695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5"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00438"/>
            <a:ext cx="641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0"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2997200"/>
            <a:ext cx="777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2"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349750"/>
            <a:ext cx="6191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3"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060825"/>
            <a:ext cx="641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90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altLang="en-US" dirty="0" smtClean="0">
                <a:latin typeface="Arial" charset="0"/>
                <a:cs typeface="Arial" charset="0"/>
              </a:rPr>
              <a:t>Making change</a:t>
            </a:r>
          </a:p>
        </p:txBody>
      </p:sp>
      <p:sp>
        <p:nvSpPr>
          <p:cNvPr id="1741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Does this strategy always work?</a:t>
            </a:r>
          </a:p>
          <a:p>
            <a:pPr lvl="1"/>
            <a:r>
              <a:rPr lang="en-US" altLang="en-US" smtClean="0">
                <a:latin typeface="Arial" charset="0"/>
                <a:cs typeface="Arial" charset="0"/>
              </a:rPr>
              <a:t>What if our coin denominations grow quadraticly?</a:t>
            </a:r>
          </a:p>
          <a:p>
            <a:pPr lvl="1" algn="ctr">
              <a:buFont typeface="Arial" charset="0"/>
              <a:buNone/>
            </a:pPr>
            <a:r>
              <a:rPr lang="en-US" altLang="en-US" smtClean="0">
                <a:latin typeface="Arial" charset="0"/>
                <a:cs typeface="Arial" charset="0"/>
              </a:rPr>
              <a:t>Consider 1, 4, 9, 16, 25, 36, and 49 dumbledores</a:t>
            </a:r>
          </a:p>
          <a:p>
            <a:endParaRPr lang="en-US" altLang="en-US" smtClean="0">
              <a:latin typeface="Arial" charset="0"/>
              <a:cs typeface="Arial" charset="0"/>
            </a:endParaRPr>
          </a:p>
        </p:txBody>
      </p:sp>
      <p:pic>
        <p:nvPicPr>
          <p:cNvPr id="17412" name="Picture 26"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738563"/>
            <a:ext cx="744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7"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01783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8" descr="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8100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9" descr="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3883025"/>
            <a:ext cx="744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0" descr="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1" descr="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2"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464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33"/>
          <p:cNvSpPr txBox="1">
            <a:spLocks noChangeArrowheads="1"/>
          </p:cNvSpPr>
          <p:nvPr/>
        </p:nvSpPr>
        <p:spPr bwMode="auto">
          <a:xfrm>
            <a:off x="1692275" y="6184900"/>
            <a:ext cx="671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C0C0C0"/>
                </a:solidFill>
              </a:rPr>
              <a:t>Reference:  J.K. Rowlings, </a:t>
            </a:r>
            <a:r>
              <a:rPr lang="en-US" altLang="en-US" i="1">
                <a:solidFill>
                  <a:srgbClr val="C0C0C0"/>
                </a:solidFill>
              </a:rPr>
              <a:t>Harry Potter</a:t>
            </a:r>
            <a:r>
              <a:rPr lang="en-US" altLang="en-US">
                <a:solidFill>
                  <a:srgbClr val="C0C0C0"/>
                </a:solidFill>
              </a:rPr>
              <a:t>, Raincoast Books, 1997.</a:t>
            </a:r>
          </a:p>
        </p:txBody>
      </p:sp>
    </p:spTree>
    <p:extLst>
      <p:ext uri="{BB962C8B-B14F-4D97-AF65-F5344CB8AC3E}">
        <p14:creationId xmlns:p14="http://schemas.microsoft.com/office/powerpoint/2010/main" val="258896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en-US" altLang="en-US" dirty="0" smtClean="0">
                <a:latin typeface="Arial" charset="0"/>
                <a:cs typeface="Arial" charset="0"/>
              </a:rPr>
              <a:t>Making change</a:t>
            </a:r>
          </a:p>
        </p:txBody>
      </p:sp>
      <p:sp>
        <p:nvSpPr>
          <p:cNvPr id="1843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Using our algorithm, to make change for </a:t>
            </a:r>
            <a:r>
              <a:rPr lang="en-US" altLang="en-US" smtClean="0">
                <a:latin typeface="Times New Roman" pitchFamily="18" charset="0"/>
                <a:cs typeface="Arial" charset="0"/>
              </a:rPr>
              <a:t>72 </a:t>
            </a:r>
            <a:r>
              <a:rPr lang="en-US" altLang="en-US" smtClean="0">
                <a:latin typeface="Arial" charset="0"/>
                <a:cs typeface="Arial" charset="0"/>
              </a:rPr>
              <a:t>dumbledores, we require six coins:</a:t>
            </a:r>
          </a:p>
          <a:p>
            <a:pPr lvl="1" algn="ctr">
              <a:buFont typeface="Arial" charset="0"/>
              <a:buNone/>
            </a:pPr>
            <a:r>
              <a:rPr lang="en-US" altLang="en-US" smtClean="0">
                <a:latin typeface="Times New Roman" pitchFamily="18" charset="0"/>
                <a:cs typeface="Arial" charset="0"/>
              </a:rPr>
              <a:t>72 = 49 + 16 + 4 + 1 + 1 + 1</a:t>
            </a:r>
          </a:p>
        </p:txBody>
      </p:sp>
      <p:pic>
        <p:nvPicPr>
          <p:cNvPr id="18436" name="Picture 11" descr="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997200"/>
            <a:ext cx="744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852738"/>
            <a:ext cx="744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8608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8"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85273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71633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0"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4581525"/>
            <a:ext cx="744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1" descr="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3738563"/>
            <a:ext cx="744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2"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01783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3" descr="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38100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883025"/>
            <a:ext cx="744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5" descr="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6" descr="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7"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9464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33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en-US" altLang="en-US" dirty="0" smtClean="0">
                <a:latin typeface="Arial" charset="0"/>
                <a:cs typeface="Arial" charset="0"/>
              </a:rPr>
              <a:t>Making change</a:t>
            </a:r>
          </a:p>
        </p:txBody>
      </p:sp>
      <p:sp>
        <p:nvSpPr>
          <p:cNvPr id="1945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The optimal solution, however, is two </a:t>
            </a:r>
            <a:r>
              <a:rPr lang="en-US" altLang="en-US" smtClean="0">
                <a:latin typeface="Times New Roman" pitchFamily="18" charset="0"/>
                <a:cs typeface="Arial" charset="0"/>
              </a:rPr>
              <a:t>36 </a:t>
            </a:r>
            <a:r>
              <a:rPr lang="en-US" altLang="en-US" smtClean="0">
                <a:latin typeface="Arial" charset="0"/>
                <a:cs typeface="Arial" charset="0"/>
              </a:rPr>
              <a:t>dumbledore coins</a:t>
            </a:r>
          </a:p>
        </p:txBody>
      </p:sp>
      <p:pic>
        <p:nvPicPr>
          <p:cNvPr id="19460" name="Picture 10"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738563"/>
            <a:ext cx="744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01783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descr="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8100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descr="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3883025"/>
            <a:ext cx="744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descr="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5" descr="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675188"/>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6" descr="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464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7" descr="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3429000"/>
            <a:ext cx="74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8" descr="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3789363"/>
            <a:ext cx="74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86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r>
              <a:rPr lang="en-US" altLang="en-US" smtClean="0">
                <a:latin typeface="Arial" charset="0"/>
                <a:cs typeface="Arial" charset="0"/>
              </a:rPr>
              <a:t>Definition</a:t>
            </a:r>
          </a:p>
        </p:txBody>
      </p:sp>
      <p:sp>
        <p:nvSpPr>
          <p:cNvPr id="2048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A greedy algorithm is an algorithm which has:</a:t>
            </a:r>
          </a:p>
          <a:p>
            <a:pPr lvl="1"/>
            <a:r>
              <a:rPr lang="en-US" altLang="en-US" smtClean="0">
                <a:latin typeface="Arial" charset="0"/>
                <a:cs typeface="Arial" charset="0"/>
              </a:rPr>
              <a:t>A set of partial solutions from which a solution is built</a:t>
            </a:r>
          </a:p>
          <a:p>
            <a:pPr lvl="1"/>
            <a:r>
              <a:rPr lang="en-US" altLang="en-US" smtClean="0">
                <a:latin typeface="Arial" charset="0"/>
                <a:cs typeface="Arial" charset="0"/>
              </a:rPr>
              <a:t>An </a:t>
            </a:r>
            <a:r>
              <a:rPr lang="en-US" altLang="en-US" i="1" smtClean="0">
                <a:latin typeface="Arial" charset="0"/>
                <a:cs typeface="Arial" charset="0"/>
              </a:rPr>
              <a:t>objective function</a:t>
            </a:r>
            <a:r>
              <a:rPr lang="en-US" altLang="en-US" smtClean="0">
                <a:latin typeface="Arial" charset="0"/>
                <a:cs typeface="Arial" charset="0"/>
              </a:rPr>
              <a:t> which assigns a value to any partial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given a partial solution, we</a:t>
            </a:r>
          </a:p>
          <a:p>
            <a:pPr lvl="1"/>
            <a:r>
              <a:rPr lang="en-US" altLang="en-US" smtClean="0">
                <a:latin typeface="Arial" charset="0"/>
                <a:cs typeface="Arial" charset="0"/>
              </a:rPr>
              <a:t>Consider possible extensions of the partial solution</a:t>
            </a:r>
          </a:p>
          <a:p>
            <a:pPr lvl="1"/>
            <a:r>
              <a:rPr lang="en-US" altLang="en-US" smtClean="0">
                <a:latin typeface="Arial" charset="0"/>
                <a:cs typeface="Arial" charset="0"/>
              </a:rPr>
              <a:t>Discard any extensions which are not feasible</a:t>
            </a:r>
          </a:p>
          <a:p>
            <a:pPr lvl="1"/>
            <a:r>
              <a:rPr lang="en-US" altLang="en-US" smtClean="0">
                <a:latin typeface="Arial" charset="0"/>
                <a:cs typeface="Arial" charset="0"/>
              </a:rPr>
              <a:t>Choose that extension which minimizes the object function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continues until some criteria has been reached</a:t>
            </a:r>
          </a:p>
        </p:txBody>
      </p:sp>
    </p:spTree>
    <p:extLst>
      <p:ext uri="{BB962C8B-B14F-4D97-AF65-F5344CB8AC3E}">
        <p14:creationId xmlns:p14="http://schemas.microsoft.com/office/powerpoint/2010/main" val="423479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altLang="en-US" dirty="0" smtClean="0">
                <a:latin typeface="Arial" charset="0"/>
                <a:cs typeface="Arial" charset="0"/>
              </a:rPr>
              <a:t>Optimal example</a:t>
            </a:r>
          </a:p>
        </p:txBody>
      </p:sp>
      <p:sp>
        <p:nvSpPr>
          <p:cNvPr id="2150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Prim’s algorithm is a greedy algorithm:</a:t>
            </a:r>
          </a:p>
          <a:p>
            <a:pPr lvl="1"/>
            <a:r>
              <a:rPr lang="en-US" altLang="en-US" smtClean="0">
                <a:latin typeface="Arial" charset="0"/>
                <a:cs typeface="Arial" charset="0"/>
              </a:rPr>
              <a:t>Any connected sub-graph of </a:t>
            </a:r>
            <a:r>
              <a:rPr lang="en-US" altLang="en-US" i="1" smtClean="0">
                <a:latin typeface="Times New Roman" pitchFamily="18" charset="0"/>
                <a:cs typeface="Arial" charset="0"/>
              </a:rPr>
              <a:t>k</a:t>
            </a:r>
            <a:r>
              <a:rPr lang="en-US" altLang="en-US" smtClean="0">
                <a:latin typeface="Arial" charset="0"/>
                <a:cs typeface="Arial" charset="0"/>
              </a:rPr>
              <a:t> vertices and </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r>
              <a:rPr lang="en-US" altLang="en-US" smtClean="0">
                <a:latin typeface="Arial" charset="0"/>
                <a:cs typeface="Arial" charset="0"/>
              </a:rPr>
              <a:t> edges is a partial solution</a:t>
            </a:r>
          </a:p>
          <a:p>
            <a:pPr lvl="1"/>
            <a:r>
              <a:rPr lang="en-US" altLang="en-US" smtClean="0">
                <a:latin typeface="Arial" charset="0"/>
                <a:cs typeface="Arial" charset="0"/>
              </a:rPr>
              <a:t>The value to any partial solution is the sum of the weights of the edges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given a partial solution, we</a:t>
            </a:r>
          </a:p>
          <a:p>
            <a:pPr lvl="1"/>
            <a:r>
              <a:rPr lang="en-US" altLang="en-US" smtClean="0">
                <a:latin typeface="Arial" charset="0"/>
                <a:cs typeface="Arial" charset="0"/>
              </a:rPr>
              <a:t>Add that edge which does not create a cycle in the partial solution and which minimizes the increase in the total weight</a:t>
            </a:r>
          </a:p>
          <a:p>
            <a:pPr lvl="1"/>
            <a:r>
              <a:rPr lang="en-US" altLang="en-US" smtClean="0">
                <a:latin typeface="Arial" charset="0"/>
                <a:cs typeface="Arial" charset="0"/>
              </a:rPr>
              <a:t>We continue building the partial solution until the partial solution has </a:t>
            </a:r>
            <a:r>
              <a:rPr lang="en-US" altLang="en-US" i="1" smtClean="0">
                <a:latin typeface="Times New Roman" pitchFamily="18" charset="0"/>
                <a:cs typeface="Arial" charset="0"/>
              </a:rPr>
              <a:t>n</a:t>
            </a:r>
            <a:r>
              <a:rPr lang="en-US" altLang="en-US" smtClean="0">
                <a:latin typeface="Arial" charset="0"/>
                <a:cs typeface="Arial" charset="0"/>
              </a:rPr>
              <a:t> vertices </a:t>
            </a:r>
          </a:p>
          <a:p>
            <a:pPr lvl="1"/>
            <a:r>
              <a:rPr lang="en-US" altLang="en-US" smtClean="0">
                <a:latin typeface="Arial" charset="0"/>
                <a:cs typeface="Arial" charset="0"/>
              </a:rPr>
              <a:t>An optimal solution is found</a:t>
            </a:r>
          </a:p>
        </p:txBody>
      </p:sp>
    </p:spTree>
    <p:extLst>
      <p:ext uri="{BB962C8B-B14F-4D97-AF65-F5344CB8AC3E}">
        <p14:creationId xmlns:p14="http://schemas.microsoft.com/office/powerpoint/2010/main" val="940616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altLang="en-US" dirty="0" smtClean="0">
                <a:latin typeface="Arial" charset="0"/>
                <a:cs typeface="Arial" charset="0"/>
              </a:rPr>
              <a:t>Optimal example</a:t>
            </a:r>
          </a:p>
        </p:txBody>
      </p:sp>
      <p:sp>
        <p:nvSpPr>
          <p:cNvPr id="2253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Dijkstra’s algorithm is a greedy algorithm:</a:t>
            </a:r>
          </a:p>
          <a:p>
            <a:pPr lvl="1"/>
            <a:r>
              <a:rPr lang="en-US" altLang="en-US" smtClean="0">
                <a:latin typeface="Arial" charset="0"/>
                <a:cs typeface="Arial" charset="0"/>
              </a:rPr>
              <a:t>A subset of </a:t>
            </a:r>
            <a:r>
              <a:rPr lang="en-US" altLang="en-US" i="1" smtClean="0">
                <a:latin typeface="Times New Roman" pitchFamily="18" charset="0"/>
                <a:cs typeface="Arial" charset="0"/>
              </a:rPr>
              <a:t>k</a:t>
            </a:r>
            <a:r>
              <a:rPr lang="en-US" altLang="en-US" smtClean="0">
                <a:latin typeface="Arial" charset="0"/>
                <a:cs typeface="Arial" charset="0"/>
              </a:rPr>
              <a:t> vertices and known the minimum distance to all </a:t>
            </a:r>
            <a:r>
              <a:rPr lang="en-US" altLang="en-US" i="1" smtClean="0">
                <a:latin typeface="Times New Roman" pitchFamily="18" charset="0"/>
                <a:cs typeface="Arial" charset="0"/>
              </a:rPr>
              <a:t>k</a:t>
            </a:r>
            <a:r>
              <a:rPr lang="en-US" altLang="en-US" smtClean="0">
                <a:latin typeface="Arial" charset="0"/>
                <a:cs typeface="Arial" charset="0"/>
              </a:rPr>
              <a:t> vertices is a partial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given a partial solution, we</a:t>
            </a:r>
          </a:p>
          <a:p>
            <a:pPr lvl="1"/>
            <a:r>
              <a:rPr lang="en-US" altLang="en-US" smtClean="0">
                <a:latin typeface="Arial" charset="0"/>
                <a:cs typeface="Arial" charset="0"/>
              </a:rPr>
              <a:t>Add that edge which is smallest which connects a vertex to which the minimum distance is known and a vertex to which the minimum distance is not known</a:t>
            </a:r>
          </a:p>
          <a:p>
            <a:pPr lvl="1"/>
            <a:r>
              <a:rPr lang="en-US" altLang="en-US" smtClean="0">
                <a:latin typeface="Arial" charset="0"/>
                <a:cs typeface="Arial" charset="0"/>
              </a:rPr>
              <a:t>We define the distance to that new vertex to be the distance to the known vertex plus the weight of the connecting edge</a:t>
            </a:r>
          </a:p>
          <a:p>
            <a:pPr lvl="1"/>
            <a:r>
              <a:rPr lang="en-US" altLang="en-US" smtClean="0">
                <a:latin typeface="Arial" charset="0"/>
                <a:cs typeface="Arial" charset="0"/>
              </a:rPr>
              <a:t>We continue building the partial solution until either:</a:t>
            </a:r>
          </a:p>
          <a:p>
            <a:pPr lvl="2"/>
            <a:r>
              <a:rPr lang="en-US" altLang="en-US" smtClean="0">
                <a:latin typeface="Arial" charset="0"/>
                <a:cs typeface="Arial" charset="0"/>
              </a:rPr>
              <a:t>The minimum distance to a specific vertex is known, or</a:t>
            </a:r>
          </a:p>
          <a:p>
            <a:pPr lvl="2"/>
            <a:r>
              <a:rPr lang="en-US" altLang="en-US" smtClean="0">
                <a:latin typeface="Arial" charset="0"/>
                <a:cs typeface="Arial" charset="0"/>
              </a:rPr>
              <a:t>The minimum distance to all vertices is known</a:t>
            </a:r>
          </a:p>
          <a:p>
            <a:pPr lvl="1"/>
            <a:r>
              <a:rPr lang="en-US" altLang="en-US" smtClean="0">
                <a:latin typeface="Arial" charset="0"/>
                <a:cs typeface="Arial" charset="0"/>
              </a:rPr>
              <a:t>An optimal solution is found</a:t>
            </a:r>
          </a:p>
        </p:txBody>
      </p:sp>
    </p:spTree>
    <p:extLst>
      <p:ext uri="{BB962C8B-B14F-4D97-AF65-F5344CB8AC3E}">
        <p14:creationId xmlns:p14="http://schemas.microsoft.com/office/powerpoint/2010/main" val="70316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smtClean="0">
                <a:latin typeface="Arial" charset="0"/>
                <a:cs typeface="Arial" charset="0"/>
              </a:rPr>
              <a:t>Optimal and sub-optimal examples</a:t>
            </a:r>
          </a:p>
        </p:txBody>
      </p:sp>
      <p:sp>
        <p:nvSpPr>
          <p:cNvPr id="2355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Our coin change example is greedy:</a:t>
            </a:r>
          </a:p>
          <a:p>
            <a:pPr lvl="1"/>
            <a:r>
              <a:rPr lang="en-US" altLang="en-US" smtClean="0">
                <a:latin typeface="Arial" charset="0"/>
                <a:cs typeface="Arial" charset="0"/>
              </a:rPr>
              <a:t>Any subset of </a:t>
            </a:r>
            <a:r>
              <a:rPr lang="en-US" altLang="en-US" i="1" smtClean="0">
                <a:latin typeface="Times New Roman" pitchFamily="18" charset="0"/>
                <a:cs typeface="Arial" charset="0"/>
              </a:rPr>
              <a:t>k</a:t>
            </a:r>
            <a:r>
              <a:rPr lang="en-US" altLang="en-US" smtClean="0">
                <a:latin typeface="Arial" charset="0"/>
                <a:cs typeface="Arial" charset="0"/>
              </a:rPr>
              <a:t> coins is a partial solution</a:t>
            </a:r>
          </a:p>
          <a:p>
            <a:pPr lvl="1"/>
            <a:r>
              <a:rPr lang="en-US" altLang="en-US" smtClean="0">
                <a:latin typeface="Arial" charset="0"/>
                <a:cs typeface="Arial" charset="0"/>
              </a:rPr>
              <a:t>The value to any partial solution is the sum of the values</a:t>
            </a:r>
          </a:p>
          <a:p>
            <a:pPr>
              <a:buFont typeface="Arial" charset="0"/>
              <a:buNone/>
            </a:pPr>
            <a:r>
              <a:rPr lang="en-US" altLang="en-US" smtClean="0">
                <a:latin typeface="Arial" charset="0"/>
                <a:cs typeface="Arial" charset="0"/>
              </a:rPr>
              <a:t>	Then given a partial solution, we</a:t>
            </a:r>
          </a:p>
          <a:p>
            <a:pPr lvl="1"/>
            <a:r>
              <a:rPr lang="en-US" altLang="en-US" smtClean="0">
                <a:latin typeface="Arial" charset="0"/>
                <a:cs typeface="Arial" charset="0"/>
              </a:rPr>
              <a:t>Add that coin which maximizes the increase in value without going over the target value</a:t>
            </a:r>
          </a:p>
          <a:p>
            <a:pPr>
              <a:buFont typeface="Arial" charset="0"/>
              <a:buNone/>
            </a:pPr>
            <a:r>
              <a:rPr lang="en-US" altLang="en-US" smtClean="0">
                <a:latin typeface="Arial" charset="0"/>
                <a:cs typeface="Arial" charset="0"/>
              </a:rPr>
              <a:t>	We continue building the set of coins until we have reached the target value</a:t>
            </a:r>
          </a:p>
          <a:p>
            <a:pPr>
              <a:buFont typeface="Arial" charset="0"/>
              <a:buNone/>
            </a:pPr>
            <a:r>
              <a:rPr lang="en-US" altLang="en-US" smtClean="0">
                <a:latin typeface="Arial" charset="0"/>
                <a:cs typeface="Arial" charset="0"/>
              </a:rPr>
              <a:t>	An optimal solution is found with euros and cents, but not with our </a:t>
            </a:r>
            <a:r>
              <a:rPr lang="en-US" altLang="en-US" i="1" smtClean="0">
                <a:latin typeface="Arial" charset="0"/>
                <a:cs typeface="Arial" charset="0"/>
              </a:rPr>
              <a:t>quadratic</a:t>
            </a:r>
            <a:r>
              <a:rPr lang="en-US" altLang="en-US" smtClean="0">
                <a:latin typeface="Arial" charset="0"/>
                <a:cs typeface="Arial" charset="0"/>
              </a:rPr>
              <a:t> dumbledore coins</a:t>
            </a:r>
          </a:p>
          <a:p>
            <a:pPr lvl="1"/>
            <a:r>
              <a:rPr lang="en-US" altLang="en-US" smtClean="0">
                <a:latin typeface="Arial" charset="0"/>
                <a:cs typeface="Arial" charset="0"/>
              </a:rPr>
              <a:t>It fails 29 out of 99 times:</a:t>
            </a:r>
            <a:br>
              <a:rPr lang="en-US" altLang="en-US" smtClean="0">
                <a:latin typeface="Arial" charset="0"/>
                <a:cs typeface="Arial" charset="0"/>
              </a:rPr>
            </a:br>
            <a:r>
              <a:rPr lang="en-US" altLang="en-US" sz="2400" smtClean="0">
                <a:latin typeface="Arial" charset="0"/>
                <a:cs typeface="Arial" charset="0"/>
              </a:rPr>
              <a:t>	</a:t>
            </a:r>
            <a:r>
              <a:rPr lang="en-US" altLang="en-US" smtClean="0">
                <a:latin typeface="Arial" charset="0"/>
                <a:cs typeface="Arial" charset="0"/>
              </a:rPr>
              <a:t>12   18   19   22   23   32   41   42   43   48   52   56   61   64    67</a:t>
            </a:r>
            <a:br>
              <a:rPr lang="en-US" altLang="en-US" smtClean="0">
                <a:latin typeface="Arial" charset="0"/>
                <a:cs typeface="Arial" charset="0"/>
              </a:rPr>
            </a:br>
            <a:r>
              <a:rPr lang="en-US" altLang="en-US" smtClean="0">
                <a:latin typeface="Arial" charset="0"/>
                <a:cs typeface="Arial" charset="0"/>
              </a:rPr>
              <a:t>	68   70   71   72   73   76   77   80   81   88   90   91   92   97</a:t>
            </a:r>
          </a:p>
        </p:txBody>
      </p:sp>
    </p:spTree>
    <p:extLst>
      <p:ext uri="{BB962C8B-B14F-4D97-AF65-F5344CB8AC3E}">
        <p14:creationId xmlns:p14="http://schemas.microsoft.com/office/powerpoint/2010/main" val="698569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altLang="en-US" dirty="0" smtClean="0">
                <a:latin typeface="Arial" charset="0"/>
                <a:cs typeface="Arial" charset="0"/>
              </a:rPr>
              <a:t>Optimal and sub-optimal examples</a:t>
            </a:r>
          </a:p>
        </p:txBody>
      </p:sp>
      <p:sp>
        <p:nvSpPr>
          <p:cNvPr id="2457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An implementation of the greedy algorithm is straight-forward:</a:t>
            </a:r>
          </a:p>
          <a:p>
            <a:pPr lvl="2">
              <a:buFont typeface="Arial" charset="0"/>
              <a:buNone/>
            </a:pPr>
            <a:endParaRPr lang="en-CA" altLang="en-US" smtClean="0">
              <a:latin typeface="Consolas" pitchFamily="49" charset="0"/>
              <a:cs typeface="Consolas" pitchFamily="49" charset="0"/>
            </a:endParaRPr>
          </a:p>
          <a:p>
            <a:pPr lvl="2">
              <a:buFont typeface="Arial" charset="0"/>
              <a:buNone/>
            </a:pPr>
            <a:r>
              <a:rPr lang="en-CA" altLang="en-US" smtClean="0">
                <a:latin typeface="Consolas" pitchFamily="49" charset="0"/>
                <a:cs typeface="Consolas" pitchFamily="49" charset="0"/>
              </a:rPr>
              <a:t>void greedy( int value, int *coins, int *rep, int n ) {</a:t>
            </a:r>
          </a:p>
          <a:p>
            <a:pPr lvl="2">
              <a:buFont typeface="Arial" charset="0"/>
              <a:buNone/>
            </a:pPr>
            <a:r>
              <a:rPr lang="en-CA" altLang="en-US" smtClean="0">
                <a:latin typeface="Consolas" pitchFamily="49" charset="0"/>
                <a:cs typeface="Consolas" pitchFamily="49" charset="0"/>
              </a:rPr>
              <a:t>    for ( int i = n - 1; i &gt;= 0; --i ) {</a:t>
            </a:r>
          </a:p>
          <a:p>
            <a:pPr lvl="2">
              <a:buFont typeface="Arial" charset="0"/>
              <a:buNone/>
            </a:pPr>
            <a:r>
              <a:rPr lang="en-CA" altLang="en-US" smtClean="0">
                <a:latin typeface="Consolas" pitchFamily="49" charset="0"/>
                <a:cs typeface="Consolas" pitchFamily="49" charset="0"/>
              </a:rPr>
              <a:t>        rep[i] = 0;</a:t>
            </a:r>
          </a:p>
          <a:p>
            <a:pPr lvl="2">
              <a:buFont typeface="Arial" charset="0"/>
              <a:buNone/>
            </a:pPr>
            <a:endParaRPr lang="en-CA" altLang="en-US" smtClean="0">
              <a:latin typeface="Consolas" pitchFamily="49" charset="0"/>
              <a:cs typeface="Consolas" pitchFamily="49" charset="0"/>
            </a:endParaRPr>
          </a:p>
          <a:p>
            <a:pPr lvl="2">
              <a:buFont typeface="Arial" charset="0"/>
              <a:buNone/>
            </a:pPr>
            <a:r>
              <a:rPr lang="en-CA" altLang="en-US" smtClean="0">
                <a:latin typeface="Consolas" pitchFamily="49" charset="0"/>
                <a:cs typeface="Consolas" pitchFamily="49" charset="0"/>
              </a:rPr>
              <a:t>        while ( coins[i] &lt;= value ) {</a:t>
            </a:r>
          </a:p>
          <a:p>
            <a:pPr lvl="2">
              <a:buFont typeface="Arial" charset="0"/>
              <a:buNone/>
            </a:pPr>
            <a:r>
              <a:rPr lang="en-CA" altLang="en-US" smtClean="0">
                <a:latin typeface="Consolas" pitchFamily="49" charset="0"/>
                <a:cs typeface="Consolas" pitchFamily="49" charset="0"/>
              </a:rPr>
              <a:t>            value -= coins[i];</a:t>
            </a:r>
          </a:p>
          <a:p>
            <a:pPr lvl="2">
              <a:buFont typeface="Arial" charset="0"/>
              <a:buNone/>
            </a:pPr>
            <a:r>
              <a:rPr lang="en-CA" altLang="en-US" smtClean="0">
                <a:latin typeface="Consolas" pitchFamily="49" charset="0"/>
                <a:cs typeface="Consolas" pitchFamily="49" charset="0"/>
              </a:rPr>
              <a:t>            ++( rep[i] );              //++rep[i] also works</a:t>
            </a:r>
          </a:p>
          <a:p>
            <a:pPr lvl="2">
              <a:buFont typeface="Arial" charset="0"/>
              <a:buNone/>
            </a:pPr>
            <a:r>
              <a:rPr lang="en-CA" altLang="en-US" smtClean="0">
                <a:latin typeface="Consolas" pitchFamily="49" charset="0"/>
                <a:cs typeface="Consolas" pitchFamily="49" charset="0"/>
              </a:rPr>
              <a:t>        }</a:t>
            </a:r>
          </a:p>
          <a:p>
            <a:pPr lvl="2">
              <a:buFont typeface="Arial" charset="0"/>
              <a:buNone/>
            </a:pPr>
            <a:r>
              <a:rPr lang="en-CA" altLang="en-US" smtClean="0">
                <a:latin typeface="Consolas" pitchFamily="49" charset="0"/>
                <a:cs typeface="Consolas" pitchFamily="49" charset="0"/>
              </a:rPr>
              <a:t>    }</a:t>
            </a:r>
          </a:p>
          <a:p>
            <a:pPr lvl="2">
              <a:buFont typeface="Arial" charset="0"/>
              <a:buNone/>
            </a:pPr>
            <a:r>
              <a:rPr lang="en-CA" altLang="en-US" smtClean="0">
                <a:latin typeface="Consolas" pitchFamily="49" charset="0"/>
                <a:cs typeface="Consolas" pitchFamily="49" charset="0"/>
              </a:rPr>
              <a:t>}</a:t>
            </a:r>
          </a:p>
        </p:txBody>
      </p:sp>
    </p:spTree>
    <p:extLst>
      <p:ext uri="{BB962C8B-B14F-4D97-AF65-F5344CB8AC3E}">
        <p14:creationId xmlns:p14="http://schemas.microsoft.com/office/powerpoint/2010/main" val="87775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altLang="en-US" dirty="0" smtClean="0">
                <a:latin typeface="Arial" charset="0"/>
                <a:cs typeface="Arial" charset="0"/>
              </a:rPr>
              <a:t>Optimal and sub-optimal examples</a:t>
            </a:r>
          </a:p>
        </p:txBody>
      </p:sp>
      <p:sp>
        <p:nvSpPr>
          <p:cNvPr id="2560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Determining whether </a:t>
            </a:r>
            <a:r>
              <a:rPr lang="en-US" altLang="en-US" i="1" smtClean="0">
                <a:latin typeface="Times New Roman" pitchFamily="18" charset="0"/>
                <a:cs typeface="Arial" charset="0"/>
              </a:rPr>
              <a:t>n</a:t>
            </a:r>
            <a:r>
              <a:rPr lang="en-US" altLang="en-US" smtClean="0">
                <a:latin typeface="Arial" charset="0"/>
                <a:cs typeface="Arial" charset="0"/>
              </a:rPr>
              <a:t> denominations of coins will allow a greedy algorithm to minimize change is difficult—there are no easy rules</a:t>
            </a:r>
          </a:p>
          <a:p>
            <a:pPr lvl="1"/>
            <a:r>
              <a:rPr lang="en-US" altLang="en-US" smtClean="0">
                <a:latin typeface="Arial" charset="0"/>
                <a:cs typeface="Arial" charset="0"/>
              </a:rPr>
              <a:t>The Pearson test is an </a:t>
            </a:r>
            <a:r>
              <a:rPr lang="en-US" altLang="en-US" smtClean="0">
                <a:latin typeface="Times New Roman" pitchFamily="18" charset="0"/>
                <a:cs typeface="Times New Roman" pitchFamily="18" charset="0"/>
              </a:rPr>
              <a:t>O(</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3</a:t>
            </a:r>
            <a:r>
              <a:rPr lang="en-US" altLang="en-US" smtClean="0">
                <a:latin typeface="Times New Roman" pitchFamily="18" charset="0"/>
                <a:cs typeface="Times New Roman" pitchFamily="18" charset="0"/>
              </a:rPr>
              <a:t>)</a:t>
            </a:r>
            <a:r>
              <a:rPr lang="en-US" altLang="en-US" smtClean="0">
                <a:latin typeface="Arial" charset="0"/>
                <a:cs typeface="Arial" charset="0"/>
              </a:rPr>
              <a:t> algorithm which returns either 0 or a value for which the greedy algorithm fails</a:t>
            </a:r>
          </a:p>
          <a:p>
            <a:pPr>
              <a:buFont typeface="Arial" charset="0"/>
              <a:buNone/>
            </a:pPr>
            <a:endParaRPr lang="en-CA" altLang="en-US" sz="900" smtClean="0">
              <a:latin typeface="Consolas" pitchFamily="49" charset="0"/>
              <a:cs typeface="Consolas" pitchFamily="49" charset="0"/>
            </a:endParaRPr>
          </a:p>
          <a:p>
            <a:pPr lvl="2">
              <a:buFont typeface="Arial" charset="0"/>
              <a:buNone/>
            </a:pPr>
            <a:r>
              <a:rPr lang="en-CA" altLang="en-US" sz="900" smtClean="0">
                <a:latin typeface="Consolas" pitchFamily="49" charset="0"/>
                <a:cs typeface="Consolas" pitchFamily="49" charset="0"/>
              </a:rPr>
              <a:t>    int pearson( int *coins, int n ) {</a:t>
            </a:r>
          </a:p>
          <a:p>
            <a:pPr lvl="2">
              <a:buFont typeface="Arial" charset="0"/>
              <a:buNone/>
            </a:pPr>
            <a:r>
              <a:rPr lang="en-CA" altLang="en-US" sz="900" smtClean="0">
                <a:latin typeface="Consolas" pitchFamily="49" charset="0"/>
                <a:cs typeface="Consolas" pitchFamily="49" charset="0"/>
              </a:rPr>
              <a:t>         int m = 0, rep1[n], rep2[n];</a:t>
            </a:r>
          </a:p>
          <a:p>
            <a:pPr lvl="2">
              <a:buFont typeface="Arial" charset="0"/>
              <a:buNone/>
            </a:pPr>
            <a:r>
              <a:rPr lang="en-CA" altLang="en-US" sz="900" smtClean="0">
                <a:latin typeface="Consolas" pitchFamily="49" charset="0"/>
                <a:cs typeface="Consolas" pitchFamily="49" charset="0"/>
              </a:rPr>
              <a:t>         for ( int j = 0; j &lt; n - 2; ++j ) {</a:t>
            </a:r>
          </a:p>
          <a:p>
            <a:pPr lvl="2">
              <a:buFont typeface="Arial" charset="0"/>
              <a:buNone/>
            </a:pPr>
            <a:r>
              <a:rPr lang="en-CA" altLang="en-US" sz="900" smtClean="0">
                <a:latin typeface="Consolas" pitchFamily="49" charset="0"/>
                <a:cs typeface="Consolas" pitchFamily="49" charset="0"/>
              </a:rPr>
              <a:t>             for ( int i = j; i &lt; n - 2; ++i ) {</a:t>
            </a:r>
          </a:p>
          <a:p>
            <a:pPr lvl="2">
              <a:buFont typeface="Arial" charset="0"/>
              <a:buNone/>
            </a:pPr>
            <a:r>
              <a:rPr lang="en-CA" altLang="en-US" sz="900" smtClean="0">
                <a:latin typeface="Consolas" pitchFamily="49" charset="0"/>
                <a:cs typeface="Consolas" pitchFamily="49" charset="0"/>
              </a:rPr>
              <a:t>                greedy( coins[i + 1] - 1, coins, rep1, n );</a:t>
            </a:r>
          </a:p>
          <a:p>
            <a:pPr lvl="2">
              <a:buFont typeface="Arial" charset="0"/>
              <a:buNone/>
            </a:pPr>
            <a:r>
              <a:rPr lang="en-CA" altLang="en-US" sz="900" smtClean="0">
                <a:latin typeface="Consolas" pitchFamily="49" charset="0"/>
                <a:cs typeface="Consolas" pitchFamily="49" charset="0"/>
              </a:rPr>
              <a:t>                ++( rep1[j] );</a:t>
            </a:r>
          </a:p>
          <a:p>
            <a:pPr lvl="2">
              <a:buFont typeface="Arial" charset="0"/>
              <a:buNone/>
            </a:pPr>
            <a:r>
              <a:rPr lang="en-CA" altLang="en-US" sz="900" smtClean="0">
                <a:latin typeface="Consolas" pitchFamily="49" charset="0"/>
                <a:cs typeface="Consolas" pitchFamily="49" charset="0"/>
              </a:rPr>
              <a:t>                for ( int k = 0; k &lt; j - 2; ++k ) rep1[k] = 0;</a:t>
            </a:r>
          </a:p>
          <a:p>
            <a:pPr lvl="2">
              <a:buFont typeface="Arial" charset="0"/>
              <a:buNone/>
            </a:pPr>
            <a:r>
              <a:rPr lang="en-CA" altLang="en-US" sz="900" smtClean="0">
                <a:latin typeface="Consolas" pitchFamily="49" charset="0"/>
                <a:cs typeface="Consolas" pitchFamily="49" charset="0"/>
              </a:rPr>
              <a:t>                int r = 0; for ( int k = 0; k &lt; n; ++k ) r += rep1[k]*coins[k];</a:t>
            </a:r>
          </a:p>
          <a:p>
            <a:pPr lvl="2">
              <a:buFont typeface="Arial" charset="0"/>
              <a:buNone/>
            </a:pPr>
            <a:endParaRPr lang="en-CA" altLang="en-US" sz="900" smtClean="0">
              <a:latin typeface="Consolas" pitchFamily="49" charset="0"/>
              <a:cs typeface="Consolas" pitchFamily="49" charset="0"/>
            </a:endParaRPr>
          </a:p>
          <a:p>
            <a:pPr lvl="2">
              <a:buFont typeface="Arial" charset="0"/>
              <a:buNone/>
            </a:pPr>
            <a:r>
              <a:rPr lang="en-CA" altLang="en-US" sz="900" smtClean="0">
                <a:latin typeface="Consolas" pitchFamily="49" charset="0"/>
                <a:cs typeface="Consolas" pitchFamily="49" charset="0"/>
              </a:rPr>
              <a:t>                if ( m == 0 || r &lt; m ) {</a:t>
            </a:r>
          </a:p>
          <a:p>
            <a:pPr lvl="2">
              <a:buFont typeface="Arial" charset="0"/>
              <a:buNone/>
            </a:pPr>
            <a:r>
              <a:rPr lang="en-CA" altLang="en-US" sz="900" smtClean="0">
                <a:latin typeface="Consolas" pitchFamily="49" charset="0"/>
                <a:cs typeface="Consolas" pitchFamily="49" charset="0"/>
              </a:rPr>
              <a:t>                    greedy( r, coins, rep2, n );</a:t>
            </a:r>
          </a:p>
          <a:p>
            <a:pPr lvl="2">
              <a:buFont typeface="Arial" charset="0"/>
              <a:buNone/>
            </a:pPr>
            <a:r>
              <a:rPr lang="en-CA" altLang="en-US" sz="900" smtClean="0">
                <a:latin typeface="Consolas" pitchFamily="49" charset="0"/>
                <a:cs typeface="Consolas" pitchFamily="49" charset="0"/>
              </a:rPr>
              <a:t>                    int sum1 = 0; for ( int k = 0; k &lt; n; ++k ) sum1 += rep1[k];</a:t>
            </a:r>
          </a:p>
          <a:p>
            <a:pPr lvl="2">
              <a:buFont typeface="Arial" charset="0"/>
              <a:buNone/>
            </a:pPr>
            <a:r>
              <a:rPr lang="en-CA" altLang="en-US" sz="900" smtClean="0">
                <a:latin typeface="Consolas" pitchFamily="49" charset="0"/>
                <a:cs typeface="Consolas" pitchFamily="49" charset="0"/>
              </a:rPr>
              <a:t>                    int sum2 = 0; for ( int k = 0; k &lt; n; ++k ) sum2 += rep2[k];</a:t>
            </a:r>
          </a:p>
          <a:p>
            <a:pPr lvl="2">
              <a:buFont typeface="Arial" charset="0"/>
              <a:buNone/>
            </a:pPr>
            <a:endParaRPr lang="en-CA" altLang="en-US" sz="900" smtClean="0">
              <a:latin typeface="Consolas" pitchFamily="49" charset="0"/>
              <a:cs typeface="Consolas" pitchFamily="49" charset="0"/>
            </a:endParaRPr>
          </a:p>
          <a:p>
            <a:pPr lvl="2">
              <a:buFont typeface="Arial" charset="0"/>
              <a:buNone/>
            </a:pPr>
            <a:r>
              <a:rPr lang="en-CA" altLang="en-US" sz="900" smtClean="0">
                <a:latin typeface="Consolas" pitchFamily="49" charset="0"/>
                <a:cs typeface="Consolas" pitchFamily="49" charset="0"/>
              </a:rPr>
              <a:t>                    if ( sum2 &gt; sum1 ) {</a:t>
            </a:r>
          </a:p>
          <a:p>
            <a:pPr lvl="2">
              <a:buFont typeface="Arial" charset="0"/>
              <a:buNone/>
            </a:pPr>
            <a:r>
              <a:rPr lang="en-CA" altLang="en-US" sz="900" smtClean="0">
                <a:latin typeface="Consolas" pitchFamily="49" charset="0"/>
                <a:cs typeface="Consolas" pitchFamily="49" charset="0"/>
              </a:rPr>
              <a:t>                        m = r;</a:t>
            </a:r>
          </a:p>
          <a:p>
            <a:pPr lvl="2">
              <a:buFont typeface="Arial" charset="0"/>
              <a:buNone/>
            </a:pPr>
            <a:r>
              <a:rPr lang="en-CA" altLang="en-US" sz="900" smtClean="0">
                <a:latin typeface="Consolas" pitchFamily="49" charset="0"/>
                <a:cs typeface="Consolas" pitchFamily="49" charset="0"/>
              </a:rPr>
              <a:t>                    }</a:t>
            </a:r>
          </a:p>
          <a:p>
            <a:pPr lvl="2">
              <a:buFont typeface="Arial" charset="0"/>
              <a:buNone/>
            </a:pPr>
            <a:r>
              <a:rPr lang="en-CA" altLang="en-US" sz="900" smtClean="0">
                <a:latin typeface="Consolas" pitchFamily="49" charset="0"/>
                <a:cs typeface="Consolas" pitchFamily="49" charset="0"/>
              </a:rPr>
              <a:t>                }</a:t>
            </a:r>
          </a:p>
          <a:p>
            <a:pPr lvl="2">
              <a:buFont typeface="Arial" charset="0"/>
              <a:buNone/>
            </a:pPr>
            <a:r>
              <a:rPr lang="en-CA" altLang="en-US" sz="900" smtClean="0">
                <a:latin typeface="Consolas" pitchFamily="49" charset="0"/>
                <a:cs typeface="Consolas" pitchFamily="49" charset="0"/>
              </a:rPr>
              <a:t>            }</a:t>
            </a:r>
          </a:p>
          <a:p>
            <a:pPr lvl="2">
              <a:buFont typeface="Arial" charset="0"/>
              <a:buNone/>
            </a:pPr>
            <a:r>
              <a:rPr lang="en-CA" altLang="en-US" sz="900" smtClean="0">
                <a:latin typeface="Consolas" pitchFamily="49" charset="0"/>
                <a:cs typeface="Consolas" pitchFamily="49" charset="0"/>
              </a:rPr>
              <a:t>        }</a:t>
            </a:r>
          </a:p>
          <a:p>
            <a:pPr lvl="2">
              <a:buFont typeface="Arial" charset="0"/>
              <a:buNone/>
            </a:pPr>
            <a:endParaRPr lang="en-CA" altLang="en-US" sz="900" smtClean="0">
              <a:latin typeface="Consolas" pitchFamily="49" charset="0"/>
              <a:cs typeface="Consolas" pitchFamily="49" charset="0"/>
            </a:endParaRPr>
          </a:p>
          <a:p>
            <a:pPr lvl="2">
              <a:buFont typeface="Arial" charset="0"/>
              <a:buNone/>
            </a:pPr>
            <a:r>
              <a:rPr lang="en-CA" altLang="en-US" sz="900" smtClean="0">
                <a:latin typeface="Consolas" pitchFamily="49" charset="0"/>
                <a:cs typeface="Consolas" pitchFamily="49" charset="0"/>
              </a:rPr>
              <a:t>        return m;</a:t>
            </a:r>
          </a:p>
          <a:p>
            <a:pPr lvl="2">
              <a:buFont typeface="Arial" charset="0"/>
              <a:buNone/>
            </a:pPr>
            <a:r>
              <a:rPr lang="en-CA" altLang="en-US" sz="900" smtClean="0">
                <a:latin typeface="Consolas" pitchFamily="49" charset="0"/>
                <a:cs typeface="Consolas" pitchFamily="49" charset="0"/>
              </a:rPr>
              <a:t>    }</a:t>
            </a:r>
          </a:p>
        </p:txBody>
      </p:sp>
      <p:sp>
        <p:nvSpPr>
          <p:cNvPr id="4" name="TextBox 3"/>
          <p:cNvSpPr txBox="1"/>
          <p:nvPr/>
        </p:nvSpPr>
        <p:spPr>
          <a:xfrm>
            <a:off x="3779838" y="6488113"/>
            <a:ext cx="5324475" cy="339725"/>
          </a:xfrm>
          <a:prstGeom prst="rect">
            <a:avLst/>
          </a:prstGeom>
          <a:noFill/>
        </p:spPr>
        <p:txBody>
          <a:bodyPr wrap="none">
            <a:spAutoFit/>
          </a:bodyPr>
          <a:lstStyle/>
          <a:p>
            <a:pPr>
              <a:defRPr/>
            </a:pPr>
            <a:r>
              <a:rPr lang="en-CA" sz="1600" dirty="0">
                <a:solidFill>
                  <a:schemeClr val="tx1">
                    <a:lumMod val="50000"/>
                    <a:lumOff val="50000"/>
                  </a:schemeClr>
                </a:solidFill>
              </a:rPr>
              <a:t>Jeffrey </a:t>
            </a:r>
            <a:r>
              <a:rPr lang="en-CA" sz="1600" dirty="0" err="1">
                <a:solidFill>
                  <a:schemeClr val="tx1">
                    <a:lumMod val="50000"/>
                    <a:lumOff val="50000"/>
                  </a:schemeClr>
                </a:solidFill>
              </a:rPr>
              <a:t>Shallit</a:t>
            </a:r>
            <a:r>
              <a:rPr lang="en-CA" sz="1600" dirty="0">
                <a:solidFill>
                  <a:schemeClr val="tx1">
                    <a:lumMod val="50000"/>
                    <a:lumOff val="50000"/>
                  </a:schemeClr>
                </a:solidFill>
              </a:rPr>
              <a:t>, </a:t>
            </a:r>
            <a:r>
              <a:rPr lang="en-CA" sz="1600" i="1" dirty="0">
                <a:solidFill>
                  <a:schemeClr val="tx1">
                    <a:lumMod val="50000"/>
                    <a:lumOff val="50000"/>
                  </a:schemeClr>
                </a:solidFill>
              </a:rPr>
              <a:t>What this Country Needs is an 18</a:t>
            </a:r>
            <a:r>
              <a:rPr lang="en-CA" sz="1600" dirty="0">
                <a:solidFill>
                  <a:schemeClr val="tx1">
                    <a:lumMod val="50000"/>
                    <a:lumOff val="50000"/>
                  </a:schemeClr>
                </a:solidFill>
              </a:rPr>
              <a:t>¢</a:t>
            </a:r>
            <a:r>
              <a:rPr lang="en-CA" sz="1600" i="1" dirty="0">
                <a:solidFill>
                  <a:schemeClr val="tx1">
                    <a:lumMod val="50000"/>
                    <a:lumOff val="50000"/>
                  </a:schemeClr>
                </a:solidFill>
              </a:rPr>
              <a:t> Piece.</a:t>
            </a:r>
          </a:p>
        </p:txBody>
      </p:sp>
    </p:spTree>
    <p:extLst>
      <p:ext uri="{BB962C8B-B14F-4D97-AF65-F5344CB8AC3E}">
        <p14:creationId xmlns:p14="http://schemas.microsoft.com/office/powerpoint/2010/main" val="38623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now, we have examined a number of data structures and algorithms to manipulate them</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have seen examples of efficient strategies</a:t>
            </a:r>
          </a:p>
          <a:p>
            <a:pPr lvl="1"/>
            <a:r>
              <a:rPr lang="en-US" altLang="en-US" dirty="0" smtClean="0">
                <a:latin typeface="Arial" charset="0"/>
                <a:cs typeface="Arial" charset="0"/>
              </a:rPr>
              <a:t>Divide and conquer</a:t>
            </a:r>
          </a:p>
          <a:p>
            <a:pPr lvl="2"/>
            <a:r>
              <a:rPr lang="en-US" altLang="en-US" dirty="0" smtClean="0">
                <a:latin typeface="Arial" charset="0"/>
                <a:cs typeface="Arial" charset="0"/>
              </a:rPr>
              <a:t>Binary search</a:t>
            </a:r>
          </a:p>
          <a:p>
            <a:pPr lvl="2"/>
            <a:r>
              <a:rPr lang="en-US" altLang="en-US" dirty="0" smtClean="0">
                <a:latin typeface="Arial" charset="0"/>
                <a:cs typeface="Arial" charset="0"/>
              </a:rPr>
              <a:t>Depth-first tree traversals</a:t>
            </a:r>
          </a:p>
          <a:p>
            <a:pPr lvl="2"/>
            <a:r>
              <a:rPr lang="en-US" altLang="en-US" dirty="0" smtClean="0">
                <a:latin typeface="Arial" charset="0"/>
                <a:cs typeface="Arial" charset="0"/>
              </a:rPr>
              <a:t>Merge sort</a:t>
            </a:r>
          </a:p>
          <a:p>
            <a:pPr lvl="2"/>
            <a:r>
              <a:rPr lang="en-US" altLang="en-US" dirty="0" smtClean="0">
                <a:latin typeface="Arial" charset="0"/>
                <a:cs typeface="Arial" charset="0"/>
              </a:rPr>
              <a:t>Quicksort</a:t>
            </a:r>
            <a:endParaRPr lang="en-US" altLang="en-US" dirty="0">
              <a:latin typeface="Arial" charset="0"/>
              <a:cs typeface="Arial" charset="0"/>
            </a:endParaRPr>
          </a:p>
          <a:p>
            <a:pPr lvl="1"/>
            <a:r>
              <a:rPr lang="en-US" altLang="en-US" dirty="0" smtClean="0">
                <a:latin typeface="Arial" charset="0"/>
                <a:cs typeface="Arial" charset="0"/>
              </a:rPr>
              <a:t>Greedy algorithms</a:t>
            </a:r>
          </a:p>
          <a:p>
            <a:pPr lvl="2"/>
            <a:r>
              <a:rPr lang="en-US" altLang="en-US" dirty="0" smtClean="0">
                <a:latin typeface="Arial" charset="0"/>
                <a:cs typeface="Arial" charset="0"/>
              </a:rPr>
              <a:t>Prim’s algorithm</a:t>
            </a:r>
          </a:p>
          <a:p>
            <a:pPr lvl="2"/>
            <a:r>
              <a:rPr lang="en-US" altLang="en-US" dirty="0" smtClean="0">
                <a:latin typeface="Arial" charset="0"/>
                <a:cs typeface="Arial" charset="0"/>
              </a:rPr>
              <a:t>Kruskal’s algorithm</a:t>
            </a:r>
          </a:p>
          <a:p>
            <a:pPr lvl="2"/>
            <a:r>
              <a:rPr lang="en-US" altLang="en-US" dirty="0" smtClean="0">
                <a:latin typeface="Arial" charset="0"/>
                <a:cs typeface="Arial" charset="0"/>
              </a:rPr>
              <a:t>Dijkstra’s algorithm</a:t>
            </a:r>
          </a:p>
        </p:txBody>
      </p:sp>
    </p:spTree>
    <p:extLst>
      <p:ext uri="{BB962C8B-B14F-4D97-AF65-F5344CB8AC3E}">
        <p14:creationId xmlns:p14="http://schemas.microsoft.com/office/powerpoint/2010/main" val="355188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266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some cases, it may be possible that not even a feasible solution is found</a:t>
            </a:r>
          </a:p>
          <a:p>
            <a:pPr lvl="1"/>
            <a:r>
              <a:rPr lang="en-US" altLang="en-US" dirty="0" smtClean="0">
                <a:latin typeface="Arial" charset="0"/>
                <a:cs typeface="Arial" charset="0"/>
              </a:rPr>
              <a:t>Consider the following greedy algorithm for solving Sudoku:</a:t>
            </a:r>
          </a:p>
          <a:p>
            <a:pPr lvl="1"/>
            <a:r>
              <a:rPr lang="en-US" altLang="en-US" dirty="0" smtClean="0">
                <a:latin typeface="Arial" charset="0"/>
                <a:cs typeface="Arial" charset="0"/>
              </a:rPr>
              <a:t>For each empty square, starting at the top-left corner and going across:</a:t>
            </a:r>
          </a:p>
          <a:p>
            <a:pPr lvl="2"/>
            <a:r>
              <a:rPr lang="en-US" altLang="en-US" dirty="0" smtClean="0">
                <a:latin typeface="Arial" charset="0"/>
                <a:cs typeface="Arial" charset="0"/>
              </a:rPr>
              <a:t>Fill that square with the smallest number which does not violate any of our conditions</a:t>
            </a:r>
          </a:p>
          <a:p>
            <a:pPr lvl="2"/>
            <a:r>
              <a:rPr lang="en-US" altLang="en-US" dirty="0" smtClean="0">
                <a:latin typeface="Arial" charset="0"/>
                <a:cs typeface="Arial" charset="0"/>
              </a:rPr>
              <a:t>All feasible solutions have equal weight</a:t>
            </a:r>
          </a:p>
        </p:txBody>
      </p:sp>
    </p:spTree>
    <p:extLst>
      <p:ext uri="{BB962C8B-B14F-4D97-AF65-F5344CB8AC3E}">
        <p14:creationId xmlns:p14="http://schemas.microsoft.com/office/powerpoint/2010/main" val="231731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s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2765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Let’s try this example the previously seen </a:t>
            </a:r>
            <a:r>
              <a:rPr lang="en-US" altLang="en-US" dirty="0" smtClean="0">
                <a:latin typeface="Arial" charset="0"/>
                <a:cs typeface="Arial" charset="0"/>
              </a:rPr>
              <a:t>Sudoku </a:t>
            </a:r>
            <a:r>
              <a:rPr lang="en-US" altLang="en-US" dirty="0" smtClean="0">
                <a:latin typeface="Arial" charset="0"/>
                <a:cs typeface="Arial" charset="0"/>
              </a:rPr>
              <a:t>square:</a:t>
            </a:r>
          </a:p>
        </p:txBody>
      </p:sp>
    </p:spTree>
    <p:extLst>
      <p:ext uri="{BB962C8B-B14F-4D97-AF65-F5344CB8AC3E}">
        <p14:creationId xmlns:p14="http://schemas.microsoft.com/office/powerpoint/2010/main" val="358639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Neither 1 nor 2 fits into the first empty square, so we fill it with 3</a:t>
            </a:r>
          </a:p>
        </p:txBody>
      </p:sp>
    </p:spTree>
    <p:extLst>
      <p:ext uri="{BB962C8B-B14F-4D97-AF65-F5344CB8AC3E}">
        <p14:creationId xmlns:p14="http://schemas.microsoft.com/office/powerpoint/2010/main" val="270174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2970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second empty square may be filled with 1</a:t>
            </a:r>
          </a:p>
        </p:txBody>
      </p:sp>
    </p:spTree>
    <p:extLst>
      <p:ext uri="{BB962C8B-B14F-4D97-AF65-F5344CB8AC3E}">
        <p14:creationId xmlns:p14="http://schemas.microsoft.com/office/powerpoint/2010/main" val="3302784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3072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And the 3</a:t>
            </a:r>
            <a:r>
              <a:rPr lang="en-US" altLang="en-US" baseline="30000" smtClean="0">
                <a:latin typeface="Arial" charset="0"/>
                <a:cs typeface="Arial" charset="0"/>
              </a:rPr>
              <a:t>rd</a:t>
            </a:r>
            <a:r>
              <a:rPr lang="en-US" altLang="en-US" smtClean="0">
                <a:latin typeface="Arial" charset="0"/>
                <a:cs typeface="Arial" charset="0"/>
              </a:rPr>
              <a:t> empty square may be filled with 4</a:t>
            </a:r>
          </a:p>
        </p:txBody>
      </p:sp>
    </p:spTree>
    <p:extLst>
      <p:ext uri="{BB962C8B-B14F-4D97-AF65-F5344CB8AC3E}">
        <p14:creationId xmlns:p14="http://schemas.microsoft.com/office/powerpoint/2010/main" val="3448231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we try to fill in the 4</a:t>
            </a:r>
            <a:r>
              <a:rPr lang="en-US" altLang="en-US" baseline="30000" smtClean="0">
                <a:latin typeface="Arial" charset="0"/>
                <a:cs typeface="Arial" charset="0"/>
              </a:rPr>
              <a:t>th</a:t>
            </a:r>
            <a:r>
              <a:rPr lang="en-US" altLang="en-US" smtClean="0">
                <a:latin typeface="Arial" charset="0"/>
                <a:cs typeface="Arial" charset="0"/>
              </a:rPr>
              <a:t> empty square</a:t>
            </a:r>
          </a:p>
        </p:txBody>
      </p:sp>
      <p:pic>
        <p:nvPicPr>
          <p:cNvPr id="31748" name="Picture 4" descr="s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44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p:txBody>
          <a:bodyPr/>
          <a:lstStyle/>
          <a:p>
            <a:r>
              <a:rPr lang="en-US" altLang="en-US" dirty="0" smtClean="0">
                <a:latin typeface="Arial" charset="0"/>
                <a:cs typeface="Arial" charset="0"/>
              </a:rPr>
              <a:t>Unfeasible example</a:t>
            </a:r>
          </a:p>
        </p:txBody>
      </p:sp>
      <p:sp>
        <p:nvSpPr>
          <p:cNvPr id="327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all nine numbers 1 – 9 already appear in such a way to block it from appearing in that square</a:t>
            </a:r>
          </a:p>
          <a:p>
            <a:pPr lvl="1"/>
            <a:r>
              <a:rPr lang="en-US" altLang="en-US" smtClean="0">
                <a:latin typeface="Arial" charset="0"/>
                <a:cs typeface="Arial" charset="0"/>
              </a:rPr>
              <a:t>There is no known greedy algorithm which finds the one feasible solution</a:t>
            </a:r>
          </a:p>
        </p:txBody>
      </p:sp>
    </p:spTree>
    <p:extLst>
      <p:ext uri="{BB962C8B-B14F-4D97-AF65-F5344CB8AC3E}">
        <p14:creationId xmlns:p14="http://schemas.microsoft.com/office/powerpoint/2010/main" val="2157647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Traveling salesman problem</a:t>
            </a:r>
            <a:endParaRPr lang="en-US" altLang="en-US" dirty="0" smtClean="0">
              <a:latin typeface="Arial" charset="0"/>
              <a:cs typeface="Arial" charset="0"/>
            </a:endParaRP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you want to cycle through </a:t>
            </a:r>
            <a:r>
              <a:rPr lang="en-US" altLang="en-US" i="1" dirty="0" smtClean="0">
                <a:latin typeface="Times New Roman" pitchFamily="18" charset="0"/>
                <a:cs typeface="Arial" charset="0"/>
              </a:rPr>
              <a:t>n</a:t>
            </a:r>
            <a:r>
              <a:rPr lang="en-US" altLang="en-US" dirty="0" smtClean="0">
                <a:latin typeface="Arial" charset="0"/>
                <a:cs typeface="Arial" charset="0"/>
              </a:rPr>
              <a:t> cities without visiting the same city twice</a:t>
            </a:r>
          </a:p>
          <a:p>
            <a:pPr algn="ctr">
              <a:buFont typeface="Arial" charset="0"/>
              <a:buNone/>
            </a:pPr>
            <a:r>
              <a:rPr lang="en-US" altLang="en-US" dirty="0" smtClean="0">
                <a:latin typeface="Arial" charset="0"/>
                <a:cs typeface="Arial" charset="0"/>
              </a:rPr>
              <a:t>The Traveling Salesman Problem</a:t>
            </a:r>
          </a:p>
          <a:p>
            <a:pPr lvl="1"/>
            <a:r>
              <a:rPr lang="en-US" altLang="en-US" dirty="0" smtClean="0">
                <a:latin typeface="Arial" charset="0"/>
                <a:cs typeface="Arial" charset="0"/>
              </a:rPr>
              <a:t>It is possible to go from any one city to another</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a:t>
            </a:r>
            <a:r>
              <a:rPr lang="en-US" altLang="en-US" i="1" dirty="0" smtClean="0">
                <a:latin typeface="Arial" charset="0"/>
                <a:cs typeface="Arial" charset="0"/>
              </a:rPr>
              <a:t>nearest neighbor</a:t>
            </a:r>
            <a:r>
              <a:rPr lang="en-US" altLang="en-US" dirty="0" smtClean="0">
                <a:latin typeface="Arial" charset="0"/>
                <a:cs typeface="Arial" charset="0"/>
              </a:rPr>
              <a:t> algorithm is greedy:</a:t>
            </a:r>
          </a:p>
          <a:p>
            <a:pPr lvl="1"/>
            <a:r>
              <a:rPr lang="en-US" altLang="en-US" dirty="0" smtClean="0">
                <a:latin typeface="Arial" charset="0"/>
                <a:cs typeface="Arial" charset="0"/>
              </a:rPr>
              <a:t>Go to the closest city which has not yet been visited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will find a solution, but it is unlikely to be optimal</a:t>
            </a:r>
          </a:p>
          <a:p>
            <a:pPr lvl="1"/>
            <a:r>
              <a:rPr lang="en-US" altLang="en-US" dirty="0" smtClean="0">
                <a:latin typeface="Arial" charset="0"/>
                <a:cs typeface="Arial" charset="0"/>
              </a:rPr>
              <a:t>Reasonable with Euclidean distances</a:t>
            </a:r>
          </a:p>
          <a:p>
            <a:pPr lvl="2"/>
            <a:r>
              <a:rPr lang="en-US" altLang="en-US" dirty="0" smtClean="0">
                <a:latin typeface="Arial" charset="0"/>
                <a:cs typeface="Arial" charset="0"/>
              </a:rPr>
              <a:t>With random distributions of cities, on average the solution is 125 % of the optimal solution</a:t>
            </a:r>
          </a:p>
          <a:p>
            <a:pPr lvl="1"/>
            <a:r>
              <a:rPr lang="en-US" altLang="en-US" dirty="0" smtClean="0">
                <a:latin typeface="Arial" charset="0"/>
                <a:cs typeface="Arial" charset="0"/>
              </a:rPr>
              <a:t>It can be made to find the worst possible path with constructed examples for non-Euclidean distances</a:t>
            </a:r>
          </a:p>
        </p:txBody>
      </p:sp>
    </p:spTree>
    <p:extLst>
      <p:ext uri="{BB962C8B-B14F-4D97-AF65-F5344CB8AC3E}">
        <p14:creationId xmlns:p14="http://schemas.microsoft.com/office/powerpoint/2010/main" val="274381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Linear programming</a:t>
            </a: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linear programming program attempts to optimize an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-variables linear objective function subject to constraints on those variables</a:t>
            </a:r>
          </a:p>
          <a:p>
            <a:pPr lvl="1"/>
            <a:endParaRPr lang="en-US" altLang="en-US" dirty="0" smtClean="0">
              <a:latin typeface="Arial" charset="0"/>
              <a:cs typeface="Arial" charset="0"/>
            </a:endParaRPr>
          </a:p>
          <a:p>
            <a:pPr lvl="1"/>
            <a:r>
              <a:rPr lang="en-US" altLang="en-US" dirty="0" smtClean="0">
                <a:latin typeface="Arial" charset="0"/>
                <a:cs typeface="Arial" charset="0"/>
              </a:rPr>
              <a:t>For example, maximize </a:t>
            </a:r>
            <a:r>
              <a:rPr lang="en-US" altLang="en-US" dirty="0" smtClean="0">
                <a:latin typeface="Times New Roman" panose="02020603050405020304" pitchFamily="18" charset="0"/>
                <a:cs typeface="Times New Roman" panose="02020603050405020304" pitchFamily="18" charset="0"/>
              </a:rPr>
              <a:t>3.5</a:t>
            </a:r>
            <a:r>
              <a:rPr lang="en-US" altLang="en-US" i="1"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+ 4.7</a:t>
            </a:r>
            <a:r>
              <a:rPr lang="en-US" altLang="en-US" i="1" dirty="0" smtClean="0">
                <a:latin typeface="Times New Roman" panose="02020603050405020304" pitchFamily="18" charset="0"/>
                <a:cs typeface="Times New Roman" panose="02020603050405020304" pitchFamily="18" charset="0"/>
              </a:rPr>
              <a:t>y</a:t>
            </a:r>
            <a:r>
              <a:rPr lang="en-US" altLang="en-US" dirty="0" smtClean="0">
                <a:latin typeface="Times New Roman" panose="02020603050405020304" pitchFamily="18" charset="0"/>
                <a:cs typeface="Times New Roman" panose="02020603050405020304" pitchFamily="18" charset="0"/>
              </a:rPr>
              <a:t> + 6.2</a:t>
            </a:r>
            <a:r>
              <a:rPr lang="en-US" altLang="en-US" i="1" dirty="0" smtClean="0">
                <a:latin typeface="Times New Roman" panose="02020603050405020304" pitchFamily="18" charset="0"/>
                <a:cs typeface="Times New Roman" panose="02020603050405020304" pitchFamily="18" charset="0"/>
              </a:rPr>
              <a:t>z</a:t>
            </a:r>
            <a:r>
              <a:rPr lang="en-US" altLang="en-US" dirty="0" smtClean="0">
                <a:latin typeface="Arial" charset="0"/>
                <a:cs typeface="Arial" charset="0"/>
              </a:rPr>
              <a:t> </a:t>
            </a:r>
            <a:br>
              <a:rPr lang="en-US" altLang="en-US" dirty="0" smtClean="0">
                <a:latin typeface="Arial" charset="0"/>
                <a:cs typeface="Arial" charset="0"/>
              </a:rPr>
            </a:br>
            <a:r>
              <a:rPr lang="en-US" altLang="en-US" dirty="0" smtClean="0">
                <a:latin typeface="Arial" charset="0"/>
                <a:cs typeface="Arial" charset="0"/>
              </a:rPr>
              <a:t>subject to the constraints</a:t>
            </a:r>
          </a:p>
          <a:p>
            <a:pPr marL="457200" lvl="1" indent="0">
              <a:buNone/>
            </a:pPr>
            <a:endParaRPr lang="en-US" altLang="en-US" dirty="0" smtClean="0">
              <a:latin typeface="Arial" charset="0"/>
              <a:cs typeface="Arial" charset="0"/>
            </a:endParaRP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4.7</a:t>
            </a:r>
            <a:r>
              <a:rPr lang="en-US" altLang="en-US" i="1"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2.1</a:t>
            </a:r>
            <a:r>
              <a:rPr lang="en-US" altLang="en-US" i="1" dirty="0" smtClean="0">
                <a:latin typeface="Times New Roman" panose="02020603050405020304" pitchFamily="18" charset="0"/>
                <a:cs typeface="Times New Roman" panose="02020603050405020304" pitchFamily="18" charset="0"/>
              </a:rPr>
              <a:t>y</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3.6</a:t>
            </a:r>
            <a:r>
              <a:rPr lang="en-US" altLang="en-US" i="1" dirty="0" smtClean="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6.3</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dirty="0">
                <a:latin typeface="Times New Roman" panose="02020603050405020304" pitchFamily="18" charset="0"/>
                <a:cs typeface="Times New Roman" panose="02020603050405020304" pitchFamily="18" charset="0"/>
              </a:rPr>
              <a:t>1.9</a:t>
            </a:r>
            <a:r>
              <a:rPr lang="en-US" altLang="en-US" i="1" dirty="0">
                <a:latin typeface="Times New Roman" panose="02020603050405020304" pitchFamily="18" charset="0"/>
                <a:cs typeface="Times New Roman" panose="02020603050405020304" pitchFamily="18" charset="0"/>
              </a:rPr>
              <a:t>x</a:t>
            </a:r>
            <a:r>
              <a:rPr lang="en-US" altLang="en-US" dirty="0">
                <a:latin typeface="Times New Roman" panose="02020603050405020304" pitchFamily="18" charset="0"/>
                <a:cs typeface="Times New Roman" panose="02020603050405020304" pitchFamily="18" charset="0"/>
              </a:rPr>
              <a:t> + 1.4</a:t>
            </a:r>
            <a:r>
              <a:rPr lang="en-US" altLang="en-US" i="1" dirty="0">
                <a:latin typeface="Times New Roman" panose="02020603050405020304" pitchFamily="18" charset="0"/>
                <a:cs typeface="Times New Roman" panose="02020603050405020304" pitchFamily="18" charset="0"/>
              </a:rPr>
              <a:t>y</a:t>
            </a:r>
            <a:r>
              <a:rPr lang="en-US" altLang="en-US" dirty="0">
                <a:latin typeface="Times New Roman" panose="02020603050405020304" pitchFamily="18" charset="0"/>
                <a:cs typeface="Times New Roman" panose="02020603050405020304" pitchFamily="18" charset="0"/>
              </a:rPr>
              <a:t> + 3.1</a:t>
            </a:r>
            <a:r>
              <a:rPr lang="en-US" altLang="en-US" i="1" dirty="0">
                <a:latin typeface="Times New Roman" panose="02020603050405020304" pitchFamily="18" charset="0"/>
                <a:cs typeface="Times New Roman" panose="02020603050405020304" pitchFamily="18" charset="0"/>
              </a:rPr>
              <a:t>z	  ≤</a:t>
            </a:r>
            <a:r>
              <a:rPr lang="en-US" altLang="en-US" dirty="0">
                <a:latin typeface="Times New Roman" panose="02020603050405020304" pitchFamily="18" charset="0"/>
                <a:cs typeface="Times New Roman" panose="02020603050405020304" pitchFamily="18" charset="0"/>
              </a:rPr>
              <a:t>  5.1</a:t>
            </a: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dirty="0">
                <a:latin typeface="Times New Roman" panose="02020603050405020304" pitchFamily="18" charset="0"/>
                <a:cs typeface="Times New Roman" panose="02020603050405020304" pitchFamily="18" charset="0"/>
              </a:rPr>
              <a:t>3.2</a:t>
            </a:r>
            <a:r>
              <a:rPr lang="en-US" altLang="en-US" i="1" dirty="0">
                <a:latin typeface="Times New Roman" panose="02020603050405020304" pitchFamily="18" charset="0"/>
                <a:cs typeface="Times New Roman" panose="02020603050405020304" pitchFamily="18" charset="0"/>
              </a:rPr>
              <a:t>x</a:t>
            </a:r>
            <a:r>
              <a:rPr lang="en-US" altLang="en-US" dirty="0">
                <a:latin typeface="Times New Roman" panose="02020603050405020304" pitchFamily="18" charset="0"/>
                <a:cs typeface="Times New Roman" panose="02020603050405020304" pitchFamily="18" charset="0"/>
              </a:rPr>
              <a:t> + 1.5</a:t>
            </a:r>
            <a:r>
              <a:rPr lang="en-US" altLang="en-US" i="1" dirty="0">
                <a:latin typeface="Times New Roman" panose="02020603050405020304" pitchFamily="18" charset="0"/>
                <a:cs typeface="Times New Roman" panose="02020603050405020304" pitchFamily="18" charset="0"/>
              </a:rPr>
              <a:t>y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5.6</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dirty="0">
                <a:latin typeface="Times New Roman" panose="02020603050405020304" pitchFamily="18" charset="0"/>
                <a:cs typeface="Times New Roman" panose="02020603050405020304" pitchFamily="18" charset="0"/>
              </a:rPr>
              <a:t>9.2</a:t>
            </a:r>
            <a:r>
              <a:rPr lang="en-US" altLang="en-US" i="1" dirty="0">
                <a:latin typeface="Times New Roman" panose="02020603050405020304" pitchFamily="18" charset="0"/>
                <a:cs typeface="Times New Roman" panose="02020603050405020304" pitchFamily="18" charset="0"/>
              </a:rPr>
              <a:t>x</a:t>
            </a:r>
            <a:r>
              <a:rPr lang="en-US" altLang="en-US" dirty="0">
                <a:latin typeface="Times New Roman" panose="02020603050405020304" pitchFamily="18" charset="0"/>
                <a:cs typeface="Times New Roman" panose="02020603050405020304" pitchFamily="18" charset="0"/>
              </a:rPr>
              <a:t> + 4.2</a:t>
            </a:r>
            <a:r>
              <a:rPr lang="en-US" altLang="en-US" i="1" dirty="0">
                <a:latin typeface="Times New Roman" panose="02020603050405020304" pitchFamily="18" charset="0"/>
                <a:cs typeface="Times New Roman" panose="02020603050405020304" pitchFamily="18" charset="0"/>
              </a:rPr>
              <a:t>z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8.1</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8.2</a:t>
            </a:r>
            <a:r>
              <a:rPr lang="en-US" altLang="en-US" i="1" dirty="0" smtClean="0">
                <a:latin typeface="Times New Roman" panose="02020603050405020304" pitchFamily="18" charset="0"/>
                <a:cs typeface="Times New Roman" panose="02020603050405020304" pitchFamily="18" charset="0"/>
              </a:rPr>
              <a:t>y</a:t>
            </a:r>
            <a:r>
              <a:rPr lang="en-US" altLang="en-US" dirty="0" smtClean="0">
                <a:latin typeface="Times New Roman" panose="02020603050405020304" pitchFamily="18" charset="0"/>
                <a:cs typeface="Times New Roman" panose="02020603050405020304" pitchFamily="18" charset="0"/>
              </a:rPr>
              <a:t> + 4.5</a:t>
            </a:r>
            <a:r>
              <a:rPr lang="en-US" altLang="en-US" i="1" dirty="0" smtClean="0">
                <a:latin typeface="Times New Roman" panose="02020603050405020304" pitchFamily="18" charset="0"/>
                <a:cs typeface="Times New Roman" panose="02020603050405020304" pitchFamily="18" charset="0"/>
              </a:rPr>
              <a:t>z	  ≤</a:t>
            </a:r>
            <a:r>
              <a:rPr lang="en-US" altLang="en-US" dirty="0" smtClean="0">
                <a:latin typeface="Times New Roman" panose="02020603050405020304" pitchFamily="18" charset="0"/>
                <a:cs typeface="Times New Roman" panose="02020603050405020304" pitchFamily="18" charset="0"/>
              </a:rPr>
              <a:t>  4.7</a:t>
            </a: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i="1" dirty="0" smtClean="0">
                <a:latin typeface="Times New Roman" panose="02020603050405020304" pitchFamily="18" charset="0"/>
                <a:cs typeface="Times New Roman" panose="02020603050405020304" pitchFamily="18" charset="0"/>
              </a:rPr>
              <a:t>x</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0</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i="1" dirty="0" smtClean="0">
                <a:latin typeface="Times New Roman" panose="02020603050405020304" pitchFamily="18" charset="0"/>
                <a:cs typeface="Times New Roman" panose="02020603050405020304" pitchFamily="18" charset="0"/>
              </a:rPr>
              <a:t>y</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0</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a:latin typeface="Arial" charset="0"/>
                <a:cs typeface="Arial" charset="0"/>
              </a:rPr>
              <a:t>	</a:t>
            </a:r>
            <a:r>
              <a:rPr lang="en-US" altLang="en-US" dirty="0" smtClean="0">
                <a:latin typeface="Arial" charset="0"/>
                <a:cs typeface="Arial" charset="0"/>
              </a:rPr>
              <a:t>                           </a:t>
            </a:r>
            <a:r>
              <a:rPr lang="en-US" altLang="en-US" i="1" dirty="0" smtClean="0">
                <a:latin typeface="Times New Roman" panose="02020603050405020304" pitchFamily="18" charset="0"/>
                <a:cs typeface="Times New Roman" panose="02020603050405020304" pitchFamily="18" charset="0"/>
              </a:rPr>
              <a:t>z</a:t>
            </a:r>
            <a:r>
              <a:rPr lang="en-US" altLang="en-US" i="1"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0</a:t>
            </a:r>
            <a:endParaRPr lang="en-US" altLang="en-US"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6113372"/>
              </p:ext>
            </p:extLst>
          </p:nvPr>
        </p:nvGraphicFramePr>
        <p:xfrm>
          <a:off x="5436096" y="2565400"/>
          <a:ext cx="688975" cy="368300"/>
        </p:xfrm>
        <a:graphic>
          <a:graphicData uri="http://schemas.openxmlformats.org/presentationml/2006/ole">
            <mc:AlternateContent xmlns:mc="http://schemas.openxmlformats.org/markup-compatibility/2006">
              <mc:Choice xmlns:v="urn:schemas-microsoft-com:vml" Requires="v">
                <p:oleObj spid="_x0000_s5168" name="Equation" r:id="rId4" imgW="355320" imgH="190440" progId="Equation.DSMT4">
                  <p:embed/>
                </p:oleObj>
              </mc:Choice>
              <mc:Fallback>
                <p:oleObj name="Equation" r:id="rId4" imgW="355320" imgH="190440" progId="Equation.DSMT4">
                  <p:embed/>
                  <p:pic>
                    <p:nvPicPr>
                      <p:cNvPr id="0" name=""/>
                      <p:cNvPicPr/>
                      <p:nvPr/>
                    </p:nvPicPr>
                    <p:blipFill>
                      <a:blip r:embed="rId5"/>
                      <a:stretch>
                        <a:fillRect/>
                      </a:stretch>
                    </p:blipFill>
                    <p:spPr>
                      <a:xfrm>
                        <a:off x="5436096" y="2565400"/>
                        <a:ext cx="688975" cy="368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50321169"/>
              </p:ext>
            </p:extLst>
          </p:nvPr>
        </p:nvGraphicFramePr>
        <p:xfrm>
          <a:off x="4572000" y="3789040"/>
          <a:ext cx="837010" cy="711931"/>
        </p:xfrm>
        <a:graphic>
          <a:graphicData uri="http://schemas.openxmlformats.org/presentationml/2006/ole">
            <mc:AlternateContent xmlns:mc="http://schemas.openxmlformats.org/markup-compatibility/2006">
              <mc:Choice xmlns:v="urn:schemas-microsoft-com:vml" Requires="v">
                <p:oleObj spid="_x0000_s5169" name="Equation" r:id="rId6" imgW="431640" imgH="368280" progId="Equation.DSMT4">
                  <p:embed/>
                </p:oleObj>
              </mc:Choice>
              <mc:Fallback>
                <p:oleObj name="Equation" r:id="rId6" imgW="431640" imgH="368280" progId="Equation.DSMT4">
                  <p:embed/>
                  <p:pic>
                    <p:nvPicPr>
                      <p:cNvPr id="0" name=""/>
                      <p:cNvPicPr/>
                      <p:nvPr/>
                    </p:nvPicPr>
                    <p:blipFill>
                      <a:blip r:embed="rId7"/>
                      <a:stretch>
                        <a:fillRect/>
                      </a:stretch>
                    </p:blipFill>
                    <p:spPr>
                      <a:xfrm>
                        <a:off x="4572000" y="3789040"/>
                        <a:ext cx="837010" cy="711931"/>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36164158"/>
              </p:ext>
            </p:extLst>
          </p:nvPr>
        </p:nvGraphicFramePr>
        <p:xfrm>
          <a:off x="7668344" y="2420888"/>
          <a:ext cx="1082675" cy="1252538"/>
        </p:xfrm>
        <a:graphic>
          <a:graphicData uri="http://schemas.openxmlformats.org/presentationml/2006/ole">
            <mc:AlternateContent xmlns:mc="http://schemas.openxmlformats.org/markup-compatibility/2006">
              <mc:Choice xmlns:v="urn:schemas-microsoft-com:vml" Requires="v">
                <p:oleObj spid="_x0000_s5170" name="Equation" r:id="rId8" imgW="558720" imgH="647640" progId="Equation.DSMT4">
                  <p:embed/>
                </p:oleObj>
              </mc:Choice>
              <mc:Fallback>
                <p:oleObj name="Equation" r:id="rId8" imgW="558720" imgH="647640" progId="Equation.DSMT4">
                  <p:embed/>
                  <p:pic>
                    <p:nvPicPr>
                      <p:cNvPr id="0" name=""/>
                      <p:cNvPicPr/>
                      <p:nvPr/>
                    </p:nvPicPr>
                    <p:blipFill>
                      <a:blip r:embed="rId9"/>
                      <a:stretch>
                        <a:fillRect/>
                      </a:stretch>
                    </p:blipFill>
                    <p:spPr>
                      <a:xfrm>
                        <a:off x="7668344" y="2420888"/>
                        <a:ext cx="1082675" cy="125253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670512"/>
              </p:ext>
            </p:extLst>
          </p:nvPr>
        </p:nvGraphicFramePr>
        <p:xfrm>
          <a:off x="5580112" y="3429000"/>
          <a:ext cx="2362200" cy="2065338"/>
        </p:xfrm>
        <a:graphic>
          <a:graphicData uri="http://schemas.openxmlformats.org/presentationml/2006/ole">
            <mc:AlternateContent xmlns:mc="http://schemas.openxmlformats.org/markup-compatibility/2006">
              <mc:Choice xmlns:v="urn:schemas-microsoft-com:vml" Requires="v">
                <p:oleObj spid="_x0000_s5171" name="Equation" r:id="rId10" imgW="1218960" imgH="1066680" progId="Equation.DSMT4">
                  <p:embed/>
                </p:oleObj>
              </mc:Choice>
              <mc:Fallback>
                <p:oleObj name="Equation" r:id="rId10" imgW="1218960" imgH="1066680" progId="Equation.DSMT4">
                  <p:embed/>
                  <p:pic>
                    <p:nvPicPr>
                      <p:cNvPr id="0" name=""/>
                      <p:cNvPicPr/>
                      <p:nvPr/>
                    </p:nvPicPr>
                    <p:blipFill>
                      <a:blip r:embed="rId11"/>
                      <a:stretch>
                        <a:fillRect/>
                      </a:stretch>
                    </p:blipFill>
                    <p:spPr>
                      <a:xfrm>
                        <a:off x="5580112" y="3429000"/>
                        <a:ext cx="2362200" cy="20653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98897182"/>
              </p:ext>
            </p:extLst>
          </p:nvPr>
        </p:nvGraphicFramePr>
        <p:xfrm>
          <a:off x="7596336" y="4653136"/>
          <a:ext cx="1106488" cy="2065338"/>
        </p:xfrm>
        <a:graphic>
          <a:graphicData uri="http://schemas.openxmlformats.org/presentationml/2006/ole">
            <mc:AlternateContent xmlns:mc="http://schemas.openxmlformats.org/markup-compatibility/2006">
              <mc:Choice xmlns:v="urn:schemas-microsoft-com:vml" Requires="v">
                <p:oleObj spid="_x0000_s5172" name="Equation" r:id="rId12" imgW="571320" imgH="1066680" progId="Equation.DSMT4">
                  <p:embed/>
                </p:oleObj>
              </mc:Choice>
              <mc:Fallback>
                <p:oleObj name="Equation" r:id="rId12" imgW="571320" imgH="1066680" progId="Equation.DSMT4">
                  <p:embed/>
                  <p:pic>
                    <p:nvPicPr>
                      <p:cNvPr id="0" name=""/>
                      <p:cNvPicPr/>
                      <p:nvPr/>
                    </p:nvPicPr>
                    <p:blipFill>
                      <a:blip r:embed="rId13"/>
                      <a:stretch>
                        <a:fillRect/>
                      </a:stretch>
                    </p:blipFill>
                    <p:spPr>
                      <a:xfrm>
                        <a:off x="7596336" y="4653136"/>
                        <a:ext cx="1106488" cy="2065338"/>
                      </a:xfrm>
                      <a:prstGeom prst="rect">
                        <a:avLst/>
                      </a:prstGeom>
                    </p:spPr>
                  </p:pic>
                </p:oleObj>
              </mc:Fallback>
            </mc:AlternateContent>
          </a:graphicData>
        </a:graphic>
      </p:graphicFrame>
    </p:spTree>
    <p:extLst>
      <p:ext uri="{BB962C8B-B14F-4D97-AF65-F5344CB8AC3E}">
        <p14:creationId xmlns:p14="http://schemas.microsoft.com/office/powerpoint/2010/main" val="3370118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dwharder\Desktop\a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458170"/>
            <a:ext cx="2912486" cy="268104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r>
              <a:rPr lang="en-US" altLang="en-US" dirty="0" smtClean="0">
                <a:latin typeface="Arial" charset="0"/>
                <a:cs typeface="Arial" charset="0"/>
              </a:rPr>
              <a:t>Linear programming</a:t>
            </a: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Such linear constraints define polytopes in </a:t>
            </a:r>
            <a:r>
              <a:rPr lang="en-US" altLang="en-US" i="1" dirty="0" smtClean="0">
                <a:latin typeface="Arial" charset="0"/>
                <a:cs typeface="Arial" charset="0"/>
              </a:rPr>
              <a:t>n</a:t>
            </a:r>
            <a:r>
              <a:rPr lang="en-US" altLang="en-US" dirty="0" smtClean="0">
                <a:latin typeface="Arial" charset="0"/>
                <a:cs typeface="Arial" charset="0"/>
              </a:rPr>
              <a:t>-dimensional space</a:t>
            </a:r>
          </a:p>
          <a:p>
            <a:pPr lvl="1"/>
            <a:r>
              <a:rPr lang="en-US" altLang="en-US" dirty="0" smtClean="0">
                <a:latin typeface="Arial" charset="0"/>
                <a:cs typeface="Arial" charset="0"/>
              </a:rPr>
              <a:t>All points within the polytope are </a:t>
            </a:r>
            <a:r>
              <a:rPr lang="en-US" altLang="en-US" i="1" dirty="0" smtClean="0">
                <a:latin typeface="Arial" charset="0"/>
                <a:cs typeface="Arial" charset="0"/>
              </a:rPr>
              <a:t>feasible</a:t>
            </a:r>
          </a:p>
          <a:p>
            <a:pPr lvl="2"/>
            <a:r>
              <a:rPr lang="en-US" altLang="en-US" dirty="0" smtClean="0">
                <a:latin typeface="Arial" charset="0"/>
                <a:cs typeface="Arial" charset="0"/>
              </a:rPr>
              <a:t>They satisfy all constraints</a:t>
            </a:r>
          </a:p>
          <a:p>
            <a:pPr lvl="1"/>
            <a:r>
              <a:rPr lang="en-US" altLang="en-US" dirty="0" smtClean="0">
                <a:latin typeface="Arial" charset="0"/>
                <a:cs typeface="Arial" charset="0"/>
              </a:rPr>
              <a:t>The point at which the objective function is reached is at a vertex</a:t>
            </a:r>
          </a:p>
        </p:txBody>
      </p:sp>
      <p:pic>
        <p:nvPicPr>
          <p:cNvPr id="5126" name="Picture 6" descr="C:\Users\dwharder\Desktop\a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38" y="3356992"/>
            <a:ext cx="2837482" cy="2837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6584" y="6125337"/>
            <a:ext cx="3557384" cy="369332"/>
          </a:xfrm>
          <a:prstGeom prst="rect">
            <a:avLst/>
          </a:prstGeom>
        </p:spPr>
        <p:txBody>
          <a:bodyPr wrap="none">
            <a:spAutoFit/>
          </a:bodyPr>
          <a:lstStyle/>
          <a:p>
            <a:r>
              <a:rPr lang="en-US" altLang="en-US" dirty="0" smtClean="0"/>
              <a:t>Four constraints in two variables </a:t>
            </a:r>
            <a:endParaRPr lang="en-CA" dirty="0"/>
          </a:p>
        </p:txBody>
      </p:sp>
      <p:sp>
        <p:nvSpPr>
          <p:cNvPr id="9" name="Rectangle 8"/>
          <p:cNvSpPr/>
          <p:nvPr/>
        </p:nvSpPr>
        <p:spPr>
          <a:xfrm>
            <a:off x="4716016" y="6122466"/>
            <a:ext cx="4416658" cy="369332"/>
          </a:xfrm>
          <a:prstGeom prst="rect">
            <a:avLst/>
          </a:prstGeom>
        </p:spPr>
        <p:txBody>
          <a:bodyPr wrap="none">
            <a:spAutoFit/>
          </a:bodyPr>
          <a:lstStyle/>
          <a:p>
            <a:r>
              <a:rPr lang="en-US" altLang="en-US" dirty="0" smtClean="0"/>
              <a:t>Twenty-five constraints in three variables </a:t>
            </a:r>
            <a:endParaRPr lang="en-CA" dirty="0"/>
          </a:p>
        </p:txBody>
      </p:sp>
    </p:spTree>
    <p:extLst>
      <p:ext uri="{BB962C8B-B14F-4D97-AF65-F5344CB8AC3E}">
        <p14:creationId xmlns:p14="http://schemas.microsoft.com/office/powerpoint/2010/main" val="7292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Greedy algorithms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will cover greedy algorithms:</a:t>
            </a:r>
          </a:p>
          <a:p>
            <a:pPr lvl="1"/>
            <a:r>
              <a:rPr lang="en-US" altLang="en-US" smtClean="0">
                <a:latin typeface="Arial" charset="0"/>
                <a:cs typeface="Arial" charset="0"/>
              </a:rPr>
              <a:t>Definitions</a:t>
            </a:r>
          </a:p>
          <a:p>
            <a:pPr lvl="1"/>
            <a:r>
              <a:rPr lang="en-US" altLang="en-US" smtClean="0">
                <a:latin typeface="Arial" charset="0"/>
                <a:cs typeface="Arial" charset="0"/>
              </a:rPr>
              <a:t>Examples</a:t>
            </a:r>
          </a:p>
          <a:p>
            <a:pPr lvl="2"/>
            <a:r>
              <a:rPr lang="en-US" altLang="en-US" smtClean="0">
                <a:latin typeface="Arial" charset="0"/>
                <a:cs typeface="Arial" charset="0"/>
              </a:rPr>
              <a:t>Making change</a:t>
            </a:r>
          </a:p>
          <a:p>
            <a:pPr lvl="2"/>
            <a:r>
              <a:rPr lang="en-US" altLang="en-US" smtClean="0">
                <a:latin typeface="Arial" charset="0"/>
                <a:cs typeface="Arial" charset="0"/>
              </a:rPr>
              <a:t>Prim’s and Dijkstra’s algorithms</a:t>
            </a:r>
          </a:p>
          <a:p>
            <a:pPr lvl="1"/>
            <a:r>
              <a:rPr lang="en-US" altLang="en-US" smtClean="0">
                <a:latin typeface="Arial" charset="0"/>
                <a:cs typeface="Arial" charset="0"/>
              </a:rPr>
              <a:t>Other examples</a:t>
            </a:r>
          </a:p>
        </p:txBody>
      </p:sp>
    </p:spTree>
    <p:extLst>
      <p:ext uri="{BB962C8B-B14F-4D97-AF65-F5344CB8AC3E}">
        <p14:creationId xmlns:p14="http://schemas.microsoft.com/office/powerpoint/2010/main" val="3443472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38" y="3356992"/>
            <a:ext cx="2837482" cy="2837482"/>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r>
              <a:rPr lang="en-US" altLang="en-US" dirty="0">
                <a:latin typeface="Arial" charset="0"/>
                <a:cs typeface="Arial" charset="0"/>
              </a:rPr>
              <a:t>Linear programming</a:t>
            </a:r>
            <a:endParaRPr lang="en-US" altLang="en-US" dirty="0" smtClean="0">
              <a:latin typeface="Arial" charset="0"/>
              <a:cs typeface="Arial" charset="0"/>
            </a:endParaRP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simplex method starts at a vertex and moves to the adjacent vertex which maximizes the objective function</a:t>
            </a:r>
          </a:p>
          <a:p>
            <a:pPr lvl="1"/>
            <a:r>
              <a:rPr lang="en-US" altLang="en-US" dirty="0" smtClean="0">
                <a:latin typeface="Arial" charset="0"/>
                <a:cs typeface="Arial" charset="0"/>
              </a:rPr>
              <a:t>For most real-world problems, the run time is </a:t>
            </a:r>
            <a:r>
              <a:rPr lang="en-US" altLang="en-US" dirty="0" smtClean="0">
                <a:latin typeface="Times New Roman" panose="02020603050405020304" pitchFamily="18" charset="0"/>
                <a:cs typeface="Times New Roman" panose="02020603050405020304" pitchFamily="18" charset="0"/>
              </a:rPr>
              <a:t>O(</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p>
          <a:p>
            <a:pPr lvl="1"/>
            <a:r>
              <a:rPr lang="en-US" altLang="en-US" dirty="0" smtClean="0">
                <a:latin typeface="Arial" charset="0"/>
                <a:cs typeface="Arial" charset="0"/>
              </a:rPr>
              <a:t>The worst-case scenario is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(2</a:t>
            </a:r>
            <a:r>
              <a:rPr lang="en-US" altLang="en-US" i="1" baseline="30000" dirty="0" smtClean="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p:txBody>
      </p:sp>
      <p:pic>
        <p:nvPicPr>
          <p:cNvPr id="5124" name="Picture 4" descr="C:\Users\dwharder\Desktop\a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458170"/>
            <a:ext cx="2912486" cy="268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10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substructure</a:t>
            </a:r>
            <a:endParaRPr lang="en-CA" dirty="0"/>
          </a:p>
        </p:txBody>
      </p:sp>
      <p:sp>
        <p:nvSpPr>
          <p:cNvPr id="3" name="Content Placeholder 2"/>
          <p:cNvSpPr>
            <a:spLocks noGrp="1"/>
          </p:cNvSpPr>
          <p:nvPr>
            <p:ph idx="1"/>
          </p:nvPr>
        </p:nvSpPr>
        <p:spPr/>
        <p:txBody>
          <a:bodyPr/>
          <a:lstStyle/>
          <a:p>
            <a:pPr marL="357188" indent="-357188">
              <a:buNone/>
            </a:pPr>
            <a:r>
              <a:rPr lang="en-CA" dirty="0" smtClean="0"/>
              <a:t>	Can we ever prove that a greed algorithm will work efficient?</a:t>
            </a:r>
          </a:p>
          <a:p>
            <a:pPr marL="357188" indent="-357188">
              <a:buNone/>
            </a:pPr>
            <a:endParaRPr lang="en-CA" dirty="0"/>
          </a:p>
          <a:p>
            <a:pPr marL="357188" indent="-357188">
              <a:buNone/>
            </a:pPr>
            <a:r>
              <a:rPr lang="en-CA" dirty="0" smtClean="0"/>
              <a:t>	A problem has an </a:t>
            </a:r>
            <a:r>
              <a:rPr lang="en-CA" i="1" dirty="0" smtClean="0"/>
              <a:t>optimal substructure</a:t>
            </a:r>
            <a:r>
              <a:rPr lang="en-CA" dirty="0" smtClean="0"/>
              <a:t> if an optimal solution can be constructed efficiently from optimal solutions of its sub-problems</a:t>
            </a:r>
            <a:endParaRPr lang="en-CA" dirty="0"/>
          </a:p>
        </p:txBody>
      </p:sp>
    </p:spTree>
    <p:extLst>
      <p:ext uri="{BB962C8B-B14F-4D97-AF65-F5344CB8AC3E}">
        <p14:creationId xmlns:p14="http://schemas.microsoft.com/office/powerpoint/2010/main" val="1213331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dirty="0" smtClean="0">
                <a:latin typeface="Arial" charset="0"/>
                <a:cs typeface="Arial" charset="0"/>
              </a:rPr>
              <a:t>Near-optimal algorithms</a:t>
            </a:r>
          </a:p>
        </p:txBody>
      </p:sp>
      <p:sp>
        <p:nvSpPr>
          <p:cNvPr id="34819" name="Rectangle 3"/>
          <p:cNvSpPr>
            <a:spLocks noGrp="1" noChangeArrowheads="1"/>
          </p:cNvSpPr>
          <p:nvPr>
            <p:ph type="body" idx="4294967295"/>
          </p:nvPr>
        </p:nvSpPr>
        <p:spPr/>
        <p:txBody>
          <a:bodyPr/>
          <a:lstStyle/>
          <a:p>
            <a:pPr>
              <a:buFont typeface="Arial" charset="0"/>
              <a:buNone/>
            </a:pPr>
            <a:r>
              <a:rPr lang="en-US" altLang="en-US" dirty="0" smtClean="0">
                <a:latin typeface="Arial" charset="0"/>
                <a:cs typeface="Arial" charset="0"/>
              </a:rPr>
              <a:t>	We have seen:</a:t>
            </a:r>
          </a:p>
          <a:p>
            <a:pPr lvl="1"/>
            <a:r>
              <a:rPr lang="en-US" altLang="en-US" dirty="0" smtClean="0">
                <a:latin typeface="Arial" charset="0"/>
                <a:cs typeface="Arial" charset="0"/>
              </a:rPr>
              <a:t>A greedy change algorithm which works under certain conditions</a:t>
            </a:r>
          </a:p>
          <a:p>
            <a:pPr lvl="1"/>
            <a:r>
              <a:rPr lang="en-US" altLang="en-US" dirty="0" smtClean="0">
                <a:latin typeface="Arial" charset="0"/>
                <a:cs typeface="Arial" charset="0"/>
              </a:rPr>
              <a:t>Prim’s and Dijkstra’s algorithms which are greedy and find the optimal solution</a:t>
            </a:r>
          </a:p>
          <a:p>
            <a:pPr lvl="1"/>
            <a:r>
              <a:rPr lang="en-US" altLang="en-US" dirty="0" smtClean="0">
                <a:latin typeface="Arial" charset="0"/>
                <a:cs typeface="Arial" charset="0"/>
              </a:rPr>
              <a:t>A naïve greedy algorithm which attempts (and fails) to solve </a:t>
            </a:r>
            <a:r>
              <a:rPr lang="en-US" altLang="en-US" dirty="0" smtClean="0">
                <a:latin typeface="Arial" charset="0"/>
                <a:cs typeface="Arial" charset="0"/>
              </a:rPr>
              <a:t>Sudoku</a:t>
            </a:r>
            <a:endParaRPr lang="en-US" altLang="en-US" dirty="0" smtClean="0">
              <a:latin typeface="Arial" charset="0"/>
              <a:cs typeface="Arial" charset="0"/>
            </a:endParaRPr>
          </a:p>
          <a:p>
            <a:pPr lvl="1"/>
            <a:r>
              <a:rPr lang="en-US" altLang="en-US" dirty="0" smtClean="0">
                <a:latin typeface="Arial" charset="0"/>
                <a:cs typeface="Arial" charset="0"/>
              </a:rPr>
              <a:t>The nearest </a:t>
            </a:r>
            <a:r>
              <a:rPr lang="en-US" altLang="en-US" dirty="0" smtClean="0">
                <a:latin typeface="Arial" charset="0"/>
                <a:cs typeface="Arial" charset="0"/>
              </a:rPr>
              <a:t>neighbor </a:t>
            </a:r>
            <a:r>
              <a:rPr lang="en-US" altLang="en-US" dirty="0" smtClean="0">
                <a:latin typeface="Arial" charset="0"/>
                <a:cs typeface="Arial" charset="0"/>
              </a:rPr>
              <a:t>algorithm is unlikely to find the optimal solution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Next, we will see a greedy algorithm which finds a feasible, but not necessarily an optimal, solution</a:t>
            </a:r>
          </a:p>
        </p:txBody>
      </p:sp>
    </p:spTree>
    <p:extLst>
      <p:ext uri="{BB962C8B-B14F-4D97-AF65-F5344CB8AC3E}">
        <p14:creationId xmlns:p14="http://schemas.microsoft.com/office/powerpoint/2010/main" val="2961762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Project management</a:t>
            </a:r>
            <a:br>
              <a:rPr lang="en-US" altLang="en-US" dirty="0" smtClean="0">
                <a:latin typeface="Arial" charset="0"/>
                <a:cs typeface="Arial" charset="0"/>
              </a:rPr>
            </a:br>
            <a:r>
              <a:rPr lang="en-US" altLang="en-US" dirty="0" smtClean="0">
                <a:latin typeface="Arial" charset="0"/>
                <a:cs typeface="Arial" charset="0"/>
              </a:rPr>
              <a:t>0/1 knapsack problem</a:t>
            </a:r>
          </a:p>
        </p:txBody>
      </p:sp>
      <p:sp>
        <p:nvSpPr>
          <p:cNvPr id="358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Situation:</a:t>
            </a:r>
          </a:p>
          <a:p>
            <a:pPr lvl="1"/>
            <a:r>
              <a:rPr lang="en-US" altLang="en-US" dirty="0" smtClean="0">
                <a:latin typeface="Arial" charset="0"/>
                <a:cs typeface="Arial" charset="0"/>
              </a:rPr>
              <a:t>The next cycle for a given product is 26 weeks</a:t>
            </a:r>
          </a:p>
          <a:p>
            <a:pPr lvl="1"/>
            <a:r>
              <a:rPr lang="en-US" altLang="en-US" dirty="0" smtClean="0">
                <a:latin typeface="Arial" charset="0"/>
                <a:cs typeface="Arial" charset="0"/>
              </a:rPr>
              <a:t>We have ten possible projects which could be completed in that time, each with an expected number of weeks to complete the project and an expected increase in revenue</a:t>
            </a:r>
          </a:p>
          <a:p>
            <a:pPr lvl="1"/>
            <a:endParaRPr lang="en-US" altLang="en-US" dirty="0">
              <a:latin typeface="Arial" charset="0"/>
              <a:cs typeface="Arial" charset="0"/>
            </a:endParaRPr>
          </a:p>
          <a:p>
            <a:pPr marL="354013" indent="-354013">
              <a:buNone/>
            </a:pPr>
            <a:r>
              <a:rPr lang="en-US" altLang="en-US" dirty="0">
                <a:latin typeface="Arial" charset="0"/>
                <a:cs typeface="Arial" charset="0"/>
              </a:rPr>
              <a:t>	</a:t>
            </a:r>
            <a:r>
              <a:rPr lang="en-US" altLang="en-US" dirty="0" smtClean="0">
                <a:latin typeface="Arial" charset="0"/>
                <a:cs typeface="Arial" charset="0"/>
              </a:rPr>
              <a:t>This is also called the 0/1 knapsack problem</a:t>
            </a:r>
          </a:p>
          <a:p>
            <a:pPr lvl="1"/>
            <a:r>
              <a:rPr lang="en-US" altLang="en-US" dirty="0" smtClean="0">
                <a:latin typeface="Arial" charset="0"/>
                <a:cs typeface="Arial" charset="0"/>
              </a:rPr>
              <a:t>You can place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items in a knapsack where each item has a value in rupees and a weight in kilograms</a:t>
            </a:r>
          </a:p>
          <a:p>
            <a:pPr lvl="1"/>
            <a:r>
              <a:rPr lang="en-US" altLang="en-US" dirty="0" smtClean="0">
                <a:latin typeface="Arial" charset="0"/>
                <a:cs typeface="Arial" charset="0"/>
              </a:rPr>
              <a:t>The knapsack can hold a maximum of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kilograms</a:t>
            </a: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869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368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Objective:</a:t>
            </a:r>
          </a:p>
          <a:p>
            <a:pPr lvl="1"/>
            <a:r>
              <a:rPr lang="en-US" altLang="en-US" dirty="0" smtClean="0">
                <a:latin typeface="Arial" charset="0"/>
                <a:cs typeface="Arial" charset="0"/>
              </a:rPr>
              <a:t>As project manager, choose those projects which can be completed in the required amount of time which maximizes revenue</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708275"/>
            <a:ext cx="33845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4749358" y="5227638"/>
            <a:ext cx="4143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err="1" smtClean="0"/>
              <a:t>Maplesoft’s</a:t>
            </a:r>
            <a:r>
              <a:rPr lang="en-US" altLang="en-US" dirty="0" smtClean="0"/>
              <a:t> </a:t>
            </a:r>
            <a:r>
              <a:rPr lang="en-US" altLang="en-US" dirty="0"/>
              <a:t>most-cool project manager</a:t>
            </a:r>
          </a:p>
        </p:txBody>
      </p:sp>
    </p:spTree>
    <p:extLst>
      <p:ext uri="{BB962C8B-B14F-4D97-AF65-F5344CB8AC3E}">
        <p14:creationId xmlns:p14="http://schemas.microsoft.com/office/powerpoint/2010/main" val="4083502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projects:</a:t>
            </a:r>
          </a:p>
        </p:txBody>
      </p:sp>
      <p:graphicFrame>
        <p:nvGraphicFramePr>
          <p:cNvPr id="73819" name="Group 91"/>
          <p:cNvGraphicFramePr>
            <a:graphicFrameLocks noGrp="1"/>
          </p:cNvGraphicFramePr>
          <p:nvPr/>
        </p:nvGraphicFramePr>
        <p:xfrm>
          <a:off x="1692275" y="1916113"/>
          <a:ext cx="5903913" cy="4664075"/>
        </p:xfrm>
        <a:graphic>
          <a:graphicData uri="http://schemas.openxmlformats.org/drawingml/2006/table">
            <a:tbl>
              <a:tblPr>
                <a:tableStyleId>{2D5ABB26-0587-4C30-8999-92F81FD0307C}</a:tableStyleId>
              </a:tblPr>
              <a:tblGrid>
                <a:gridCol w="1583983"/>
                <a:gridCol w="1581118"/>
                <a:gridCol w="2738812"/>
              </a:tblGrid>
              <a:tr h="701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Product ID</a:t>
                      </a:r>
                      <a:endParaRPr kumimoji="0" lang="en-US" sz="2000" b="1" i="0" u="none" strike="noStrike" cap="none" normalizeH="0" baseline="0" dirty="0" smtClean="0">
                        <a:ln>
                          <a:noFill/>
                        </a:ln>
                        <a:solidFill>
                          <a:schemeClr val="tx1"/>
                        </a:solidFill>
                        <a:effectLst/>
                        <a:latin typeface="Arial" charset="0"/>
                      </a:endParaRPr>
                    </a:p>
                  </a:txBody>
                  <a:tcPr marL="91429" marR="91429" marT="45726" marB="45726"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Completion Time (wks)</a:t>
                      </a:r>
                      <a:endParaRPr kumimoji="0" lang="en-US" sz="2000" b="1" i="0" u="none" strike="noStrike" cap="none" normalizeH="0" baseline="0" dirty="0" smtClean="0">
                        <a:ln>
                          <a:noFill/>
                        </a:ln>
                        <a:solidFill>
                          <a:schemeClr val="tx1"/>
                        </a:solidFill>
                        <a:effectLst/>
                        <a:latin typeface="Arial" charset="0"/>
                      </a:endParaRPr>
                    </a:p>
                  </a:txBody>
                  <a:tcPr marL="91429" marR="91429" marT="45726" marB="45726"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Expected Revenue</a:t>
                      </a:r>
                      <a:br>
                        <a:rPr kumimoji="0" lang="en-US" sz="2000" b="1" u="none" strike="noStrike" cap="none" normalizeH="0" baseline="0" dirty="0" smtClean="0">
                          <a:ln>
                            <a:noFill/>
                          </a:ln>
                          <a:effectLst/>
                        </a:rPr>
                      </a:br>
                      <a:r>
                        <a:rPr kumimoji="0" lang="en-US" sz="1600" b="1" u="none" strike="noStrike" cap="none" normalizeH="0" baseline="0" dirty="0" smtClean="0">
                          <a:ln>
                            <a:noFill/>
                          </a:ln>
                          <a:effectLst/>
                        </a:rPr>
                        <a:t>(1000 $)</a:t>
                      </a:r>
                      <a:endParaRPr kumimoji="0" lang="en-US" sz="1600" b="1" i="0" u="none" strike="noStrike" cap="none" normalizeH="0" baseline="0" dirty="0" smtClean="0">
                        <a:ln>
                          <a:noFill/>
                        </a:ln>
                        <a:solidFill>
                          <a:schemeClr val="tx1"/>
                        </a:solidFill>
                        <a:effectLst/>
                        <a:latin typeface="Arial" charset="0"/>
                      </a:endParaRPr>
                    </a:p>
                  </a:txBody>
                  <a:tcPr marL="91429" marR="91429" marT="45726" marB="45726" anchor="ctr" horzOverflow="overflow">
                    <a:lnB w="12700" cap="flat" cmpd="sng" algn="ctr">
                      <a:solidFill>
                        <a:schemeClr val="tx1"/>
                      </a:solidFill>
                      <a:prstDash val="solid"/>
                      <a:round/>
                      <a:headEnd type="none" w="med" len="med"/>
                      <a:tailEnd type="none" w="med" len="med"/>
                    </a:lnB>
                  </a:tcPr>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A</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15</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210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lnT w="12700" cap="flat" cmpd="sng" algn="ctr">
                      <a:solidFill>
                        <a:schemeClr val="tx1"/>
                      </a:solidFill>
                      <a:prstDash val="solid"/>
                      <a:round/>
                      <a:headEnd type="none" w="med" len="med"/>
                      <a:tailEnd type="none" w="med" len="med"/>
                    </a:lnT>
                  </a:tcPr>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12</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220</a:t>
                      </a:r>
                      <a:endParaRPr kumimoji="0" lang="en-US" sz="2000" b="0" i="0" u="none" strike="noStrike" cap="none" normalizeH="0" baseline="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180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9</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120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E</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8</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160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7</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170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G</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5</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90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H</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4</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40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J</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3</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60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r h="396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K</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1</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10</a:t>
                      </a:r>
                      <a:endParaRPr kumimoji="0" lang="en-US" sz="2000" b="0" i="0" u="none" strike="noStrike" cap="none" normalizeH="0" baseline="0" dirty="0" smtClean="0">
                        <a:ln>
                          <a:noFill/>
                        </a:ln>
                        <a:solidFill>
                          <a:schemeClr val="tx1"/>
                        </a:solidFill>
                        <a:effectLst/>
                        <a:latin typeface="Arial" charset="0"/>
                      </a:endParaRPr>
                    </a:p>
                  </a:txBody>
                  <a:tcPr marL="91429" marR="91429" marT="45726" marB="45726" horzOverflow="overflow"/>
                </a:tc>
              </a:tr>
            </a:tbl>
          </a:graphicData>
        </a:graphic>
      </p:graphicFrame>
    </p:spTree>
    <p:extLst>
      <p:ext uri="{BB962C8B-B14F-4D97-AF65-F5344CB8AC3E}">
        <p14:creationId xmlns:p14="http://schemas.microsoft.com/office/powerpoint/2010/main" val="533620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first try to find an optimal schedule by trying to be as productive as possible during the 26 weeks:</a:t>
            </a:r>
          </a:p>
          <a:p>
            <a:pPr lvl="1"/>
            <a:r>
              <a:rPr lang="en-US" altLang="en-US" smtClean="0">
                <a:latin typeface="Arial" charset="0"/>
                <a:cs typeface="Arial" charset="0"/>
              </a:rPr>
              <a:t>we will start with the projects in order from most time to least time, and at each step, select the longest-running project which does not put us over 26 weeks</a:t>
            </a:r>
          </a:p>
          <a:p>
            <a:pPr lvl="1"/>
            <a:r>
              <a:rPr lang="en-US" altLang="en-US" smtClean="0">
                <a:latin typeface="Arial" charset="0"/>
                <a:cs typeface="Arial" charset="0"/>
              </a:rPr>
              <a:t>we will be able to fill in the gaps with the smaller projects </a:t>
            </a:r>
          </a:p>
        </p:txBody>
      </p:sp>
    </p:spTree>
    <p:extLst>
      <p:ext uri="{BB962C8B-B14F-4D97-AF65-F5344CB8AC3E}">
        <p14:creationId xmlns:p14="http://schemas.microsoft.com/office/powerpoint/2010/main" val="156454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Greedy-by-time (make use of all 26 wks):</a:t>
            </a:r>
          </a:p>
          <a:p>
            <a:pPr lvl="1"/>
            <a:r>
              <a:rPr lang="en-US" altLang="en-US" smtClean="0">
                <a:latin typeface="Arial" charset="0"/>
                <a:cs typeface="Arial" charset="0"/>
              </a:rPr>
              <a:t>Project A:	15 wks</a:t>
            </a:r>
          </a:p>
          <a:p>
            <a:pPr lvl="1"/>
            <a:r>
              <a:rPr lang="en-US" altLang="en-US" smtClean="0">
                <a:latin typeface="Arial" charset="0"/>
                <a:cs typeface="Arial" charset="0"/>
              </a:rPr>
              <a:t>Project C:	10 wks</a:t>
            </a:r>
          </a:p>
          <a:p>
            <a:pPr lvl="1"/>
            <a:r>
              <a:rPr lang="en-US" altLang="en-US" smtClean="0">
                <a:latin typeface="Arial" charset="0"/>
                <a:cs typeface="Arial" charset="0"/>
              </a:rPr>
              <a:t>Project J:	  1 wk</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Total time: 26 wks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Expected revenue:</a:t>
            </a:r>
          </a:p>
          <a:p>
            <a:pPr lvl="1">
              <a:buFontTx/>
              <a:buNone/>
            </a:pPr>
            <a:r>
              <a:rPr lang="en-US" altLang="en-US" smtClean="0">
                <a:latin typeface="Arial" charset="0"/>
                <a:cs typeface="Arial" charset="0"/>
              </a:rPr>
              <a:t>	$400 000</a:t>
            </a:r>
          </a:p>
          <a:p>
            <a:pPr lvl="1"/>
            <a:endParaRPr lang="en-US" altLang="en-US" smtClean="0">
              <a:latin typeface="Arial" charset="0"/>
              <a:cs typeface="Arial" charset="0"/>
            </a:endParaRPr>
          </a:p>
        </p:txBody>
      </p:sp>
      <p:graphicFrame>
        <p:nvGraphicFramePr>
          <p:cNvPr id="29751" name="Group 55"/>
          <p:cNvGraphicFramePr>
            <a:graphicFrameLocks noGrp="1"/>
          </p:cNvGraphicFramePr>
          <p:nvPr/>
        </p:nvGraphicFramePr>
        <p:xfrm>
          <a:off x="4067175" y="2243138"/>
          <a:ext cx="4932363" cy="4425951"/>
        </p:xfrm>
        <a:graphic>
          <a:graphicData uri="http://schemas.openxmlformats.org/drawingml/2006/table">
            <a:tbl>
              <a:tblPr>
                <a:tableStyleId>{2D5ABB26-0587-4C30-8999-92F81FD0307C}</a:tableStyleId>
              </a:tblPr>
              <a:tblGrid>
                <a:gridCol w="1120992"/>
                <a:gridCol w="1569388"/>
                <a:gridCol w="2241983"/>
              </a:tblGrid>
              <a:tr h="6949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Product ID</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Completion Time (wks)</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Expected Revenue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(1000 $)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lnB w="12700" cap="flat" cmpd="sng" algn="ctr">
                      <a:solidFill>
                        <a:schemeClr val="tx1"/>
                      </a:solidFill>
                      <a:prstDash val="solid"/>
                      <a:round/>
                      <a:headEnd type="none" w="med" len="med"/>
                      <a:tailEnd type="none" w="med" len="med"/>
                    </a:lnB>
                  </a:tcPr>
                </a:tc>
              </a:tr>
              <a:tr h="371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pitchFamily="34" charset="0"/>
                          <a:cs typeface="Arial" pitchFamily="34" charset="0"/>
                        </a:rPr>
                        <a:t>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lnT w="12700" cap="flat" cmpd="sng" algn="ctr">
                      <a:solidFill>
                        <a:schemeClr val="tx1"/>
                      </a:solidFill>
                      <a:prstDash val="solid"/>
                      <a:round/>
                      <a:headEnd type="none" w="med" len="med"/>
                      <a:tailEnd type="none" w="med" len="med"/>
                    </a:lnT>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15</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lnT w="12700" cap="flat" cmpd="sng" algn="ctr">
                      <a:solidFill>
                        <a:schemeClr val="tx1"/>
                      </a:solidFill>
                      <a:prstDash val="solid"/>
                      <a:round/>
                      <a:headEnd type="none" w="med" len="med"/>
                      <a:tailEnd type="none" w="med" len="med"/>
                    </a:lnT>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pitchFamily="34" charset="0"/>
                          <a:cs typeface="Arial" pitchFamily="34" charset="0"/>
                        </a:rPr>
                        <a:t>210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lnT w="12700" cap="flat" cmpd="sng" algn="ctr">
                      <a:solidFill>
                        <a:schemeClr val="tx1"/>
                      </a:solidFill>
                      <a:prstDash val="solid"/>
                      <a:round/>
                      <a:headEnd type="none" w="med" len="med"/>
                      <a:tailEnd type="none" w="med" len="med"/>
                    </a:lnT>
                    <a:solidFill>
                      <a:srgbClr val="FFFF00"/>
                    </a:solidFill>
                  </a:tcPr>
                </a:tc>
              </a:tr>
              <a:tr h="371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12</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220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4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pitchFamily="34" charset="0"/>
                          <a:cs typeface="Arial" pitchFamily="34" charset="0"/>
                        </a:rPr>
                        <a:t>C</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10</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pitchFamily="34" charset="0"/>
                          <a:cs typeface="Arial" pitchFamily="34" charset="0"/>
                        </a:rPr>
                        <a:t>180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solidFill>
                      <a:srgbClr val="FFFF00"/>
                    </a:solidFill>
                  </a:tcPr>
                </a:tc>
              </a:tr>
              <a:tr h="374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solidFill>
                            <a:srgbClr val="FF0000"/>
                          </a:solidFill>
                          <a:effectLst/>
                          <a:latin typeface="Arial" pitchFamily="34" charset="0"/>
                          <a:cs typeface="Arial" pitchFamily="34" charset="0"/>
                        </a:rPr>
                        <a:t> </a:t>
                      </a:r>
                      <a:r>
                        <a:rPr kumimoji="0" lang="en-US" sz="1800" b="1" u="none" strike="noStrike" cap="none" normalizeH="0" baseline="0" dirty="0" smtClean="0">
                          <a:ln>
                            <a:noFill/>
                          </a:ln>
                          <a:solidFill>
                            <a:srgbClr val="FF0000"/>
                          </a:solidFill>
                          <a:effectLst/>
                          <a:latin typeface="Arial" pitchFamily="34" charset="0"/>
                          <a:cs typeface="Arial" pitchFamily="34" charset="0"/>
                        </a:rPr>
                        <a:t> 9</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120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4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8</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160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1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  </a:t>
                      </a:r>
                      <a:r>
                        <a:rPr kumimoji="0" lang="en-US" sz="1800" b="1" u="none" strike="noStrike" cap="none" normalizeH="0" baseline="0" dirty="0" smtClean="0">
                          <a:ln>
                            <a:noFill/>
                          </a:ln>
                          <a:solidFill>
                            <a:srgbClr val="FF0000"/>
                          </a:solidFill>
                          <a:effectLst/>
                          <a:latin typeface="Arial" pitchFamily="34" charset="0"/>
                          <a:cs typeface="Arial" pitchFamily="34" charset="0"/>
                        </a:rPr>
                        <a:t>7</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170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1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5</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  90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4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4</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  40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4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3</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latin typeface="Arial" pitchFamily="34" charset="0"/>
                          <a:cs typeface="Arial" pitchFamily="34" charset="0"/>
                        </a:rPr>
                        <a:t>  60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tc>
              </a:tr>
              <a:tr h="371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tx1"/>
                          </a:solidFill>
                          <a:effectLst/>
                          <a:latin typeface="Arial" pitchFamily="34" charset="0"/>
                          <a:cs typeface="Arial" pitchFamily="34" charset="0"/>
                        </a:rPr>
                        <a:t>J</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1</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marL="91446" marR="91446" marT="45721" marB="45721"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rgbClr val="FF0000"/>
                          </a:solidFill>
                          <a:effectLst/>
                          <a:latin typeface="Arial" pitchFamily="34" charset="0"/>
                          <a:cs typeface="Arial" pitchFamily="34" charset="0"/>
                        </a:rPr>
                        <a:t>  </a:t>
                      </a:r>
                      <a:r>
                        <a:rPr kumimoji="0" lang="en-US" sz="1800" b="1" u="none" strike="noStrike" cap="none" normalizeH="0" baseline="0" dirty="0" smtClean="0">
                          <a:ln>
                            <a:noFill/>
                          </a:ln>
                          <a:solidFill>
                            <a:schemeClr val="tx1"/>
                          </a:solidFill>
                          <a:effectLst/>
                          <a:latin typeface="Arial" pitchFamily="34" charset="0"/>
                          <a:cs typeface="Arial" pitchFamily="34" charset="0"/>
                        </a:rPr>
                        <a:t>10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L="91446" marR="91446" marT="45721" marB="45721" horzOverflow="overflow">
                    <a:solidFill>
                      <a:srgbClr val="FFFF00"/>
                    </a:solidFill>
                  </a:tcPr>
                </a:tc>
              </a:tr>
            </a:tbl>
          </a:graphicData>
        </a:graphic>
      </p:graphicFrame>
    </p:spTree>
    <p:extLst>
      <p:ext uri="{BB962C8B-B14F-4D97-AF65-F5344CB8AC3E}">
        <p14:creationId xmlns:p14="http://schemas.microsoft.com/office/powerpoint/2010/main" val="447940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09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let us attempt to find an optimal schedule by starting with the most :</a:t>
            </a:r>
          </a:p>
          <a:p>
            <a:pPr lvl="1"/>
            <a:r>
              <a:rPr lang="en-US" altLang="en-US" smtClean="0">
                <a:latin typeface="Arial" charset="0"/>
                <a:cs typeface="Arial" charset="0"/>
              </a:rPr>
              <a:t>we will start with the projects in order from most time to least time, and at each step, select the longest-running project which does not put us over 26 weeks</a:t>
            </a:r>
          </a:p>
          <a:p>
            <a:pPr lvl="1"/>
            <a:r>
              <a:rPr lang="en-US" altLang="en-US" smtClean="0">
                <a:latin typeface="Arial" charset="0"/>
                <a:cs typeface="Arial" charset="0"/>
              </a:rPr>
              <a:t>we will be able to fill in the gaps with the smaller projects </a:t>
            </a:r>
          </a:p>
        </p:txBody>
      </p:sp>
    </p:spTree>
    <p:extLst>
      <p:ext uri="{BB962C8B-B14F-4D97-AF65-F5344CB8AC3E}">
        <p14:creationId xmlns:p14="http://schemas.microsoft.com/office/powerpoint/2010/main" val="1337206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Greedy-by-revenue (best-paying projects):</a:t>
            </a:r>
          </a:p>
          <a:p>
            <a:pPr lvl="1"/>
            <a:r>
              <a:rPr lang="en-US" altLang="en-US" smtClean="0">
                <a:latin typeface="Arial" charset="0"/>
                <a:cs typeface="Arial" charset="0"/>
              </a:rPr>
              <a:t>Project B:	$220K</a:t>
            </a:r>
          </a:p>
          <a:p>
            <a:pPr lvl="1"/>
            <a:r>
              <a:rPr lang="en-US" altLang="en-US" smtClean="0">
                <a:latin typeface="Arial" charset="0"/>
                <a:cs typeface="Arial" charset="0"/>
              </a:rPr>
              <a:t>Project C:	$180K</a:t>
            </a:r>
          </a:p>
          <a:p>
            <a:pPr lvl="1"/>
            <a:r>
              <a:rPr lang="en-US" altLang="en-US" smtClean="0">
                <a:latin typeface="Arial" charset="0"/>
                <a:cs typeface="Arial" charset="0"/>
              </a:rPr>
              <a:t>Project H:	$  60K</a:t>
            </a:r>
          </a:p>
          <a:p>
            <a:pPr lvl="1"/>
            <a:r>
              <a:rPr lang="en-US" altLang="en-US" smtClean="0">
                <a:latin typeface="Arial" charset="0"/>
                <a:cs typeface="Arial" charset="0"/>
              </a:rPr>
              <a:t>Project K:	$  10K</a:t>
            </a:r>
            <a:endParaRPr lang="en-US" altLang="en-US" sz="2400"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Total time: 26 wks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Expected revenue:</a:t>
            </a:r>
          </a:p>
          <a:p>
            <a:pPr lvl="1">
              <a:buFontTx/>
              <a:buNone/>
            </a:pPr>
            <a:r>
              <a:rPr lang="en-US" altLang="en-US" smtClean="0">
                <a:latin typeface="Arial" charset="0"/>
                <a:cs typeface="Arial" charset="0"/>
              </a:rPr>
              <a:t>	$470 000</a:t>
            </a:r>
          </a:p>
          <a:p>
            <a:pPr lvl="1"/>
            <a:endParaRPr lang="en-US" altLang="en-US" smtClean="0">
              <a:latin typeface="Arial" charset="0"/>
              <a:cs typeface="Arial" charset="0"/>
            </a:endParaRPr>
          </a:p>
        </p:txBody>
      </p:sp>
      <p:graphicFrame>
        <p:nvGraphicFramePr>
          <p:cNvPr id="31799" name="Group 55"/>
          <p:cNvGraphicFramePr>
            <a:graphicFrameLocks noGrp="1"/>
          </p:cNvGraphicFramePr>
          <p:nvPr/>
        </p:nvGraphicFramePr>
        <p:xfrm>
          <a:off x="3995738" y="2276475"/>
          <a:ext cx="5040312" cy="4352925"/>
        </p:xfrm>
        <a:graphic>
          <a:graphicData uri="http://schemas.openxmlformats.org/drawingml/2006/table">
            <a:tbl>
              <a:tblPr/>
              <a:tblGrid>
                <a:gridCol w="1080066"/>
                <a:gridCol w="1480229"/>
                <a:gridCol w="2480017"/>
              </a:tblGrid>
              <a:tr h="6950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Product ID</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Completion Time (wks)</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Expected Revenue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(1000 $)</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B</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220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15</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210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180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170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8</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160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9</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120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G</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5</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  90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3</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  60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4</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  40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a:t>
                      </a:r>
                    </a:p>
                  </a:txBody>
                  <a:tcPr marL="91436" marR="9143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1</a:t>
                      </a:r>
                    </a:p>
                  </a:txBody>
                  <a:tcPr marL="91436" marR="9143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  10</a:t>
                      </a:r>
                    </a:p>
                  </a:txBody>
                  <a:tcPr marL="91436" marR="9143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r>
            </a:tbl>
          </a:graphicData>
        </a:graphic>
      </p:graphicFrame>
    </p:spTree>
    <p:extLst>
      <p:ext uri="{BB962C8B-B14F-4D97-AF65-F5344CB8AC3E}">
        <p14:creationId xmlns:p14="http://schemas.microsoft.com/office/powerpoint/2010/main" val="269428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US" altLang="en-US" dirty="0" smtClean="0">
                <a:latin typeface="Arial" charset="0"/>
                <a:cs typeface="Arial" charset="0"/>
              </a:rPr>
              <a:t>Greedy algorithms</a:t>
            </a:r>
          </a:p>
        </p:txBody>
      </p:sp>
      <p:sp>
        <p:nvSpPr>
          <p:cNvPr id="10243"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Suppose it is possible to build a solution through a sequence of partial solutions</a:t>
            </a:r>
          </a:p>
          <a:p>
            <a:pPr lvl="1"/>
            <a:r>
              <a:rPr lang="en-US" altLang="en-US" smtClean="0">
                <a:latin typeface="Arial" charset="0"/>
                <a:cs typeface="Arial" charset="0"/>
              </a:rPr>
              <a:t>At each step, we focus on one particular partial solution and we attempt to extend that solution</a:t>
            </a:r>
          </a:p>
          <a:p>
            <a:pPr lvl="1"/>
            <a:r>
              <a:rPr lang="en-US" altLang="en-US" smtClean="0">
                <a:latin typeface="Arial" charset="0"/>
                <a:cs typeface="Arial" charset="0"/>
              </a:rPr>
              <a:t>Ultimately, the partial solutions should lead to a feasible solution which is also optimal</a:t>
            </a:r>
          </a:p>
        </p:txBody>
      </p:sp>
    </p:spTree>
    <p:extLst>
      <p:ext uri="{BB962C8B-B14F-4D97-AF65-F5344CB8AC3E}">
        <p14:creationId xmlns:p14="http://schemas.microsoft.com/office/powerpoint/2010/main" val="2670386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30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either of these techniques focuses on projects which have high projected revenues or high run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What we really want is to be able to complete those jobs which pay the most per unit of development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Thus, rather than using development time or revenue, let us calculate the expected revenue per week of development time</a:t>
            </a:r>
          </a:p>
        </p:txBody>
      </p:sp>
    </p:spTree>
    <p:extLst>
      <p:ext uri="{BB962C8B-B14F-4D97-AF65-F5344CB8AC3E}">
        <p14:creationId xmlns:p14="http://schemas.microsoft.com/office/powerpoint/2010/main" val="505760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summarized here:</a:t>
            </a:r>
          </a:p>
        </p:txBody>
      </p:sp>
      <p:graphicFrame>
        <p:nvGraphicFramePr>
          <p:cNvPr id="81994" name="Group 74"/>
          <p:cNvGraphicFramePr>
            <a:graphicFrameLocks noGrp="1"/>
          </p:cNvGraphicFramePr>
          <p:nvPr/>
        </p:nvGraphicFramePr>
        <p:xfrm>
          <a:off x="827088" y="2205038"/>
          <a:ext cx="7272337" cy="4389440"/>
        </p:xfrm>
        <a:graphic>
          <a:graphicData uri="http://schemas.openxmlformats.org/drawingml/2006/table">
            <a:tbl>
              <a:tblPr/>
              <a:tblGrid>
                <a:gridCol w="1080194"/>
                <a:gridCol w="1782341"/>
                <a:gridCol w="2321756"/>
                <a:gridCol w="2088046"/>
              </a:tblGrid>
              <a:tr h="6950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Product ID</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Completion Time (wks)</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Expected Revenue (1000 $)</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Revenue Density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 wk)</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15</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210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14 000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B</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220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cs typeface="Arial" charset="0"/>
                        </a:rPr>
                        <a:t>18 333</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180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cs typeface="Arial" charset="0"/>
                        </a:rPr>
                        <a:t>18 000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9</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13 333</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8</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160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cs typeface="Arial" charset="0"/>
                        </a:rPr>
                        <a:t>20 000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8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170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24 286</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G</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5</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90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800000"/>
                          </a:solidFill>
                          <a:effectLst/>
                          <a:latin typeface="Arial" charset="0"/>
                          <a:cs typeface="Arial" charset="0"/>
                        </a:rPr>
                        <a:t>18 000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4</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40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10 000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9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3</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60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cs typeface="Arial" charset="0"/>
                        </a:rPr>
                        <a:t>20 000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8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a:t>
                      </a:r>
                    </a:p>
                  </a:txBody>
                  <a:tcPr marL="91446" marR="91446"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1</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10</a:t>
                      </a:r>
                    </a:p>
                  </a:txBody>
                  <a:tcPr marL="91446" marR="91446"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10 000</a:t>
                      </a:r>
                    </a:p>
                  </a:txBody>
                  <a:tcPr marL="91446" marR="91446" marT="45724" marB="4572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6199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83" name="Group 67"/>
          <p:cNvGraphicFramePr>
            <a:graphicFrameLocks noGrp="1"/>
          </p:cNvGraphicFramePr>
          <p:nvPr/>
        </p:nvGraphicFramePr>
        <p:xfrm>
          <a:off x="3995738" y="2114550"/>
          <a:ext cx="5040312" cy="4627560"/>
        </p:xfrm>
        <a:graphic>
          <a:graphicData uri="http://schemas.openxmlformats.org/drawingml/2006/table">
            <a:tbl>
              <a:tblPr/>
              <a:tblGrid>
                <a:gridCol w="1080066"/>
                <a:gridCol w="1512094"/>
                <a:gridCol w="1296080"/>
                <a:gridCol w="1152072"/>
              </a:tblGrid>
              <a:tr h="969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Product ID</a:t>
                      </a:r>
                    </a:p>
                  </a:txBody>
                  <a:tcPr marL="91436" marR="91436" marT="45727" marB="45727"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Completion Time (wks)</a:t>
                      </a:r>
                    </a:p>
                  </a:txBody>
                  <a:tcPr marL="91436" marR="91436"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Expected Revenue (1000 $)</a:t>
                      </a:r>
                    </a:p>
                  </a:txBody>
                  <a:tcPr marL="91436" marR="91436"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Revenue Density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($/wk)</a:t>
                      </a:r>
                    </a:p>
                  </a:txBody>
                  <a:tcPr marL="91436" marR="91436" marT="45727" marB="45727"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170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24 286</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8</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160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3</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60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20 000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B</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220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18 333</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18 000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G</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5</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90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18 000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90F"/>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15</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14 000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9</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13 333</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4</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40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1</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10 000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90F"/>
                    </a:solidFill>
                  </a:tcPr>
                </a:tc>
              </a:tr>
            </a:tbl>
          </a:graphicData>
        </a:graphic>
      </p:graphicFrame>
      <p:sp>
        <p:nvSpPr>
          <p:cNvPr id="45104"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Greedy-by-revenue-density:</a:t>
            </a:r>
          </a:p>
          <a:p>
            <a:pPr lvl="1"/>
            <a:r>
              <a:rPr lang="en-US" altLang="en-US" smtClean="0">
                <a:latin typeface="Arial" charset="0"/>
                <a:cs typeface="Arial" charset="0"/>
              </a:rPr>
              <a:t>Project F:	$24 286/wk</a:t>
            </a:r>
          </a:p>
          <a:p>
            <a:pPr lvl="1"/>
            <a:r>
              <a:rPr lang="en-US" altLang="en-US" smtClean="0">
                <a:latin typeface="Arial" charset="0"/>
                <a:cs typeface="Arial" charset="0"/>
              </a:rPr>
              <a:t>Project E:	$20 000/wk</a:t>
            </a:r>
          </a:p>
          <a:p>
            <a:pPr lvl="1"/>
            <a:r>
              <a:rPr lang="en-US" altLang="en-US" smtClean="0">
                <a:latin typeface="Arial" charset="0"/>
                <a:cs typeface="Arial" charset="0"/>
              </a:rPr>
              <a:t>Project J:	$20 000/wk</a:t>
            </a:r>
          </a:p>
          <a:p>
            <a:pPr lvl="1"/>
            <a:r>
              <a:rPr lang="en-US" altLang="en-US" smtClean="0">
                <a:latin typeface="Arial" charset="0"/>
                <a:cs typeface="Arial" charset="0"/>
              </a:rPr>
              <a:t>Project G:	$18 000/wk</a:t>
            </a:r>
          </a:p>
          <a:p>
            <a:pPr lvl="1"/>
            <a:r>
              <a:rPr lang="en-US" altLang="en-US" smtClean="0">
                <a:latin typeface="Arial" charset="0"/>
                <a:cs typeface="Arial" charset="0"/>
              </a:rPr>
              <a:t>Project K:	$10 000/wk</a:t>
            </a:r>
            <a:endParaRPr lang="en-US" altLang="en-US" sz="2400"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Total time: 24 wks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Expected revenue:</a:t>
            </a:r>
          </a:p>
          <a:p>
            <a:pPr lvl="1">
              <a:buFontTx/>
              <a:buNone/>
            </a:pPr>
            <a:r>
              <a:rPr lang="en-US" altLang="en-US" smtClean="0">
                <a:latin typeface="Arial" charset="0"/>
                <a:cs typeface="Arial" charset="0"/>
              </a:rPr>
              <a:t>$490 000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Bonus:  2 weeks for bug fixing</a:t>
            </a:r>
            <a:br>
              <a:rPr lang="en-US" altLang="en-US" smtClean="0">
                <a:latin typeface="Arial" charset="0"/>
                <a:cs typeface="Arial" charset="0"/>
              </a:rPr>
            </a:br>
            <a:endParaRPr lang="en-US" altLang="en-US" smtClean="0">
              <a:latin typeface="Arial" charset="0"/>
              <a:cs typeface="Arial" charset="0"/>
            </a:endParaRPr>
          </a:p>
        </p:txBody>
      </p:sp>
    </p:spTree>
    <p:extLst>
      <p:ext uri="{BB962C8B-B14F-4D97-AF65-F5344CB8AC3E}">
        <p14:creationId xmlns:p14="http://schemas.microsoft.com/office/powerpoint/2010/main" val="1063583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Using brute force, we find that the optimal solution is:</a:t>
            </a:r>
          </a:p>
          <a:p>
            <a:pPr lvl="1"/>
            <a:r>
              <a:rPr lang="en-US" altLang="en-US" smtClean="0">
                <a:latin typeface="Arial" charset="0"/>
                <a:cs typeface="Arial" charset="0"/>
              </a:rPr>
              <a:t>Project C:	$180 000</a:t>
            </a:r>
          </a:p>
          <a:p>
            <a:pPr lvl="1"/>
            <a:r>
              <a:rPr lang="en-US" altLang="en-US" smtClean="0">
                <a:latin typeface="Arial" charset="0"/>
                <a:cs typeface="Arial" charset="0"/>
              </a:rPr>
              <a:t>Project E:	$170 000</a:t>
            </a:r>
          </a:p>
          <a:p>
            <a:pPr lvl="1"/>
            <a:r>
              <a:rPr lang="en-US" altLang="en-US" smtClean="0">
                <a:latin typeface="Arial" charset="0"/>
                <a:cs typeface="Arial" charset="0"/>
              </a:rPr>
              <a:t>Project F:	$150 000</a:t>
            </a:r>
          </a:p>
          <a:p>
            <a:pPr lvl="1"/>
            <a:r>
              <a:rPr lang="en-US" altLang="en-US" smtClean="0">
                <a:latin typeface="Arial" charset="0"/>
                <a:cs typeface="Arial" charset="0"/>
              </a:rPr>
              <a:t>Project K:	$  10 000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Total time: 26 wks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Expected revenue:</a:t>
            </a:r>
          </a:p>
          <a:p>
            <a:pPr lvl="1">
              <a:buFontTx/>
              <a:buNone/>
            </a:pPr>
            <a:r>
              <a:rPr lang="en-US" altLang="en-US" smtClean="0">
                <a:latin typeface="Arial" charset="0"/>
                <a:cs typeface="Arial" charset="0"/>
              </a:rPr>
              <a:t>	$520 000</a:t>
            </a:r>
          </a:p>
        </p:txBody>
      </p:sp>
      <p:graphicFrame>
        <p:nvGraphicFramePr>
          <p:cNvPr id="5" name="Group 67"/>
          <p:cNvGraphicFramePr>
            <a:graphicFrameLocks noGrp="1"/>
          </p:cNvGraphicFramePr>
          <p:nvPr/>
        </p:nvGraphicFramePr>
        <p:xfrm>
          <a:off x="3995738" y="2114550"/>
          <a:ext cx="5040312" cy="4627560"/>
        </p:xfrm>
        <a:graphic>
          <a:graphicData uri="http://schemas.openxmlformats.org/drawingml/2006/table">
            <a:tbl>
              <a:tblPr/>
              <a:tblGrid>
                <a:gridCol w="1080066"/>
                <a:gridCol w="1512094"/>
                <a:gridCol w="1296080"/>
                <a:gridCol w="1152072"/>
              </a:tblGrid>
              <a:tr h="969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Product ID</a:t>
                      </a:r>
                    </a:p>
                  </a:txBody>
                  <a:tcPr marL="91436" marR="91436" marT="45727" marB="45727"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Completion Time (wks)</a:t>
                      </a:r>
                    </a:p>
                  </a:txBody>
                  <a:tcPr marL="91436" marR="91436"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Expected Revenue (1000 $)</a:t>
                      </a:r>
                    </a:p>
                  </a:txBody>
                  <a:tcPr marL="91436" marR="91436"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Revenue Density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($/wk)</a:t>
                      </a:r>
                    </a:p>
                  </a:txBody>
                  <a:tcPr marL="91436" marR="91436" marT="45727" marB="45727"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15</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14 000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B</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220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18 333</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9</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120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13 333</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8</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160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170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24 286</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00"/>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G</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5</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90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18 000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4</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40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3</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60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20 000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r>
              <a:tr h="3658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a:t>
                      </a:r>
                    </a:p>
                  </a:txBody>
                  <a:tcPr marL="91436" marR="91436"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1</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10</a:t>
                      </a:r>
                    </a:p>
                  </a:txBody>
                  <a:tcPr marL="91436" marR="91436"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10 000</a:t>
                      </a:r>
                    </a:p>
                  </a:txBody>
                  <a:tcPr marL="91436" marR="91436"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3623572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71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case, the greedy-by-revenue-density came closest to the optimal solution:</a:t>
            </a: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The run time is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ln</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 the time required to sort the list</a:t>
            </a:r>
          </a:p>
          <a:p>
            <a:pPr lvl="1"/>
            <a:r>
              <a:rPr lang="en-US" altLang="en-US" dirty="0" smtClean="0">
                <a:latin typeface="Arial" charset="0"/>
                <a:cs typeface="Arial" charset="0"/>
              </a:rPr>
              <a:t>Later, we will see a dynamic program for finding an optimal solution with one additional constraint</a:t>
            </a:r>
          </a:p>
          <a:p>
            <a:endParaRPr lang="en-US" altLang="en-US" dirty="0" smtClean="0">
              <a:latin typeface="Arial" charset="0"/>
              <a:cs typeface="Arial" charset="0"/>
            </a:endParaRPr>
          </a:p>
        </p:txBody>
      </p:sp>
      <p:graphicFrame>
        <p:nvGraphicFramePr>
          <p:cNvPr id="85026" name="Group 34"/>
          <p:cNvGraphicFramePr>
            <a:graphicFrameLocks noGrp="1"/>
          </p:cNvGraphicFramePr>
          <p:nvPr>
            <p:extLst>
              <p:ext uri="{D42A27DB-BD31-4B8C-83A1-F6EECF244321}">
                <p14:modId xmlns:p14="http://schemas.microsoft.com/office/powerpoint/2010/main" val="3709614438"/>
              </p:ext>
            </p:extLst>
          </p:nvPr>
        </p:nvGraphicFramePr>
        <p:xfrm>
          <a:off x="1547813" y="2276872"/>
          <a:ext cx="6335712" cy="2321052"/>
        </p:xfrm>
        <a:graphic>
          <a:graphicData uri="http://schemas.openxmlformats.org/drawingml/2006/table">
            <a:tbl>
              <a:tblPr/>
              <a:tblGrid>
                <a:gridCol w="4248323"/>
                <a:gridCol w="2087389"/>
              </a:tblGrid>
              <a:tr h="700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Algorithm</a:t>
                      </a:r>
                    </a:p>
                  </a:txBody>
                  <a:tcPr marT="45714" marB="45714"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Expected Revenue</a:t>
                      </a:r>
                    </a:p>
                  </a:txBody>
                  <a:tcPr marT="45714" marB="45714"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Greedy-by-time</a:t>
                      </a:r>
                    </a:p>
                  </a:txBody>
                  <a:tcPr marT="45714" marB="4571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$400 000</a:t>
                      </a:r>
                    </a:p>
                  </a:txBody>
                  <a:tcPr marT="45714" marB="4571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07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Greedy-by-expected revenue</a:t>
                      </a:r>
                    </a:p>
                  </a:txBody>
                  <a:tcPr marT="45714" marB="4571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$470 000</a:t>
                      </a:r>
                    </a:p>
                  </a:txBody>
                  <a:tcPr marT="45714" marB="4571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07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Greedy-by-revenue density</a:t>
                      </a:r>
                    </a:p>
                  </a:txBody>
                  <a:tcPr marT="45714" marB="4571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$490 000</a:t>
                      </a:r>
                    </a:p>
                  </a:txBody>
                  <a:tcPr marT="45714" marB="4571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Brute force</a:t>
                      </a:r>
                    </a:p>
                  </a:txBody>
                  <a:tcPr marT="45714" marB="4571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$520 000</a:t>
                      </a:r>
                    </a:p>
                  </a:txBody>
                  <a:tcPr marT="45714" marB="4571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0085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latin typeface="Arial" charset="0"/>
                <a:cs typeface="Arial" charset="0"/>
              </a:rPr>
              <a:t>Project management</a:t>
            </a:r>
            <a:br>
              <a:rPr lang="en-US" altLang="en-US" dirty="0">
                <a:latin typeface="Arial" charset="0"/>
                <a:cs typeface="Arial" charset="0"/>
              </a:rPr>
            </a:br>
            <a:r>
              <a:rPr lang="en-US" altLang="en-US" dirty="0" smtClean="0">
                <a:latin typeface="Arial" charset="0"/>
                <a:cs typeface="Arial" charset="0"/>
              </a:rPr>
              <a:t>0/1 </a:t>
            </a:r>
            <a:r>
              <a:rPr lang="en-US" altLang="en-US" dirty="0">
                <a:latin typeface="Arial" charset="0"/>
                <a:cs typeface="Arial" charset="0"/>
              </a:rPr>
              <a:t>knapsack problem</a:t>
            </a:r>
            <a:endParaRPr lang="en-US" altLang="en-US" dirty="0" smtClean="0">
              <a:latin typeface="Arial" charset="0"/>
              <a:cs typeface="Arial" charset="0"/>
            </a:endParaRPr>
          </a:p>
        </p:txBody>
      </p:sp>
      <p:sp>
        <p:nvSpPr>
          <p:cNvPr id="481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Of course, in reality, there are numerous other factors affecting projects, including:</a:t>
            </a:r>
          </a:p>
          <a:p>
            <a:pPr lvl="1"/>
            <a:r>
              <a:rPr lang="en-US" altLang="en-US" smtClean="0">
                <a:latin typeface="Arial" charset="0"/>
                <a:cs typeface="Arial" charset="0"/>
              </a:rPr>
              <a:t>Flexible deadlines (if a delay by a week would result in a significant increase in expected revenue, this would be acceptable)</a:t>
            </a:r>
          </a:p>
          <a:p>
            <a:pPr lvl="1"/>
            <a:r>
              <a:rPr lang="en-US" altLang="en-US" smtClean="0">
                <a:latin typeface="Arial" charset="0"/>
                <a:cs typeface="Arial" charset="0"/>
              </a:rPr>
              <a:t>Probability of success for particular projects</a:t>
            </a:r>
          </a:p>
          <a:p>
            <a:pPr lvl="1"/>
            <a:r>
              <a:rPr lang="en-US" altLang="en-US" smtClean="0">
                <a:latin typeface="Arial" charset="0"/>
                <a:cs typeface="Arial" charset="0"/>
              </a:rPr>
              <a:t>The requirement for </a:t>
            </a:r>
            <a:r>
              <a:rPr lang="en-US" altLang="en-US" i="1" smtClean="0">
                <a:latin typeface="Arial" charset="0"/>
                <a:cs typeface="Arial" charset="0"/>
              </a:rPr>
              <a:t>banner</a:t>
            </a:r>
            <a:r>
              <a:rPr lang="en-US" altLang="en-US" smtClean="0">
                <a:latin typeface="Arial" charset="0"/>
                <a:cs typeface="Arial" charset="0"/>
              </a:rPr>
              <a:t> projects</a:t>
            </a:r>
          </a:p>
          <a:p>
            <a:pPr lvl="2"/>
            <a:r>
              <a:rPr lang="en-US" altLang="en-US" smtClean="0">
                <a:latin typeface="Arial" charset="0"/>
                <a:cs typeface="Arial" charset="0"/>
              </a:rPr>
              <a:t>Note that greedy-by-revenue-density had none of the larger projects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 demonstrate that this works in general, an implementation exists at:</a:t>
            </a:r>
          </a:p>
          <a:p>
            <a:pPr lvl="1">
              <a:buFont typeface="Arial" charset="0"/>
              <a:buNone/>
            </a:pPr>
            <a:r>
              <a:rPr lang="en-US" altLang="en-US" smtClean="0">
                <a:latin typeface="Arial" charset="0"/>
                <a:cs typeface="Arial" charset="0"/>
              </a:rPr>
              <a:t>  http://ece.uwaterloo.ca/~ece250/Algorithms/Project_scheduling/</a:t>
            </a:r>
          </a:p>
        </p:txBody>
      </p:sp>
    </p:spTree>
    <p:extLst>
      <p:ext uri="{BB962C8B-B14F-4D97-AF65-F5344CB8AC3E}">
        <p14:creationId xmlns:p14="http://schemas.microsoft.com/office/powerpoint/2010/main" val="374772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491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primary resource in any computer is the processing unit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One process (a running program) can run on a processor at any one time</a:t>
            </a:r>
          </a:p>
          <a:p>
            <a:pPr lvl="1"/>
            <a:r>
              <a:rPr lang="en-US" altLang="en-US" smtClean="0">
                <a:latin typeface="Arial" charset="0"/>
                <a:cs typeface="Arial" charset="0"/>
              </a:rPr>
              <a:t>single process—single processor</a:t>
            </a:r>
          </a:p>
          <a:p>
            <a:pPr lvl="1"/>
            <a:r>
              <a:rPr lang="en-US" altLang="en-US" smtClean="0">
                <a:latin typeface="Arial" charset="0"/>
                <a:cs typeface="Arial" charset="0"/>
              </a:rPr>
              <a:t>multiple processes—single processor</a:t>
            </a:r>
          </a:p>
          <a:p>
            <a:pPr lvl="1"/>
            <a:r>
              <a:rPr lang="en-US" altLang="en-US" smtClean="0">
                <a:latin typeface="Arial" charset="0"/>
                <a:cs typeface="Arial" charset="0"/>
              </a:rPr>
              <a:t>multiple processes—multiple processors</a:t>
            </a:r>
          </a:p>
          <a:p>
            <a:pPr lvl="1"/>
            <a:r>
              <a:rPr lang="en-US" altLang="en-US" smtClean="0">
                <a:latin typeface="Arial" charset="0"/>
                <a:cs typeface="Arial" charset="0"/>
              </a:rPr>
              <a:t>multiple threads—single, multiple, or multicore processors</a:t>
            </a:r>
          </a:p>
        </p:txBody>
      </p:sp>
    </p:spTree>
    <p:extLst>
      <p:ext uri="{BB962C8B-B14F-4D97-AF65-F5344CB8AC3E}">
        <p14:creationId xmlns:p14="http://schemas.microsoft.com/office/powerpoint/2010/main" val="3536250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01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Multiprogramming</a:t>
            </a:r>
          </a:p>
          <a:p>
            <a:pPr lvl="1"/>
            <a:r>
              <a:rPr lang="en-US" altLang="en-US" smtClean="0">
                <a:latin typeface="Arial" charset="0"/>
                <a:cs typeface="Arial" charset="0"/>
              </a:rPr>
              <a:t>running processes in batches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Cooperative multitasking/time-sharing</a:t>
            </a:r>
          </a:p>
          <a:p>
            <a:pPr lvl="1"/>
            <a:r>
              <a:rPr lang="en-US" altLang="en-US" smtClean="0">
                <a:latin typeface="Arial" charset="0"/>
                <a:cs typeface="Arial" charset="0"/>
              </a:rPr>
              <a:t>processes voluntarily (through a system command) give up the processor</a:t>
            </a:r>
          </a:p>
          <a:p>
            <a:pPr lvl="1"/>
            <a:r>
              <a:rPr lang="en-US" altLang="en-US" smtClean="0">
                <a:latin typeface="Arial" charset="0"/>
                <a:cs typeface="Arial" charset="0"/>
              </a:rPr>
              <a:t>this requires careful programming...good luck!</a:t>
            </a:r>
          </a:p>
          <a:p>
            <a:pPr lvl="1"/>
            <a:r>
              <a:rPr lang="en-US" altLang="en-US" smtClean="0">
                <a:latin typeface="Arial" charset="0"/>
                <a:cs typeface="Arial" charset="0"/>
              </a:rPr>
              <a:t>some of you may remember Windows 3.1</a:t>
            </a:r>
          </a:p>
        </p:txBody>
      </p:sp>
      <p:pic>
        <p:nvPicPr>
          <p:cNvPr id="50180" name="Picture 4" descr="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3" y="2349500"/>
            <a:ext cx="89106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17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12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Preemptive multitasking/time-sharing</a:t>
            </a:r>
          </a:p>
          <a:p>
            <a:pPr lvl="1"/>
            <a:r>
              <a:rPr lang="en-US" altLang="en-US" smtClean="0">
                <a:latin typeface="Arial" charset="0"/>
                <a:cs typeface="Arial" charset="0"/>
              </a:rPr>
              <a:t>the operating system controls access to the processor</a:t>
            </a:r>
          </a:p>
          <a:p>
            <a:pPr lvl="1"/>
            <a:r>
              <a:rPr lang="en-US" altLang="en-US" smtClean="0">
                <a:latin typeface="Arial" charset="0"/>
                <a:cs typeface="Arial" charset="0"/>
              </a:rPr>
              <a:t>processes may be preempted (time slices, interrupts)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Real Time</a:t>
            </a:r>
          </a:p>
          <a:p>
            <a:pPr lvl="1"/>
            <a:r>
              <a:rPr lang="en-US" altLang="en-US" smtClean="0">
                <a:latin typeface="Arial" charset="0"/>
                <a:cs typeface="Arial" charset="0"/>
              </a:rPr>
              <a:t>addition of priorities, guarantees, etc.</a:t>
            </a:r>
          </a:p>
        </p:txBody>
      </p:sp>
      <p:pic>
        <p:nvPicPr>
          <p:cNvPr id="51204" name="Picture 4" descr="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3" y="2924175"/>
            <a:ext cx="89106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63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22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have </a:t>
            </a:r>
            <a:r>
              <a:rPr lang="en-US" altLang="en-US" i="1" smtClean="0">
                <a:latin typeface="Times New Roman" pitchFamily="18" charset="0"/>
                <a:cs typeface="Arial" charset="0"/>
              </a:rPr>
              <a:t>N</a:t>
            </a:r>
            <a:r>
              <a:rPr lang="en-US" altLang="en-US" smtClean="0">
                <a:latin typeface="Arial" charset="0"/>
                <a:cs typeface="Arial" charset="0"/>
              </a:rPr>
              <a:t> processes with known run times which are scheduled to run on a single processor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may occur either:</a:t>
            </a:r>
          </a:p>
          <a:p>
            <a:pPr lvl="1"/>
            <a:r>
              <a:rPr lang="en-US" altLang="en-US" smtClean="0">
                <a:latin typeface="Arial" charset="0"/>
                <a:cs typeface="Arial" charset="0"/>
              </a:rPr>
              <a:t>in an embedded system where the system is known before-hand, or</a:t>
            </a:r>
          </a:p>
          <a:p>
            <a:pPr lvl="1"/>
            <a:r>
              <a:rPr lang="en-US" altLang="en-US" smtClean="0">
                <a:latin typeface="Arial" charset="0"/>
                <a:cs typeface="Arial" charset="0"/>
              </a:rPr>
              <a:t>from past runs, the average processor usage has been tracked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we want to minimize the total wait time for the processes to complete</a:t>
            </a:r>
          </a:p>
        </p:txBody>
      </p:sp>
    </p:spTree>
    <p:extLst>
      <p:ext uri="{BB962C8B-B14F-4D97-AF65-F5344CB8AC3E}">
        <p14:creationId xmlns:p14="http://schemas.microsoft.com/office/powerpoint/2010/main" val="417901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altLang="en-US" dirty="0" smtClean="0">
                <a:latin typeface="Arial" charset="0"/>
                <a:cs typeface="Arial" charset="0"/>
              </a:rPr>
              <a:t>Making change</a:t>
            </a:r>
          </a:p>
        </p:txBody>
      </p:sp>
      <p:sp>
        <p:nvSpPr>
          <p:cNvPr id="11267"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Consider this commonplace example:</a:t>
            </a:r>
          </a:p>
          <a:p>
            <a:pPr lvl="1"/>
            <a:r>
              <a:rPr lang="en-US" altLang="en-US" smtClean="0">
                <a:latin typeface="Arial" charset="0"/>
                <a:cs typeface="Arial" charset="0"/>
              </a:rPr>
              <a:t>Making the exact change with the minimum number of coins</a:t>
            </a:r>
          </a:p>
          <a:p>
            <a:pPr lvl="1"/>
            <a:r>
              <a:rPr lang="en-US" altLang="en-US" smtClean="0">
                <a:latin typeface="Arial" charset="0"/>
                <a:cs typeface="Arial" charset="0"/>
              </a:rPr>
              <a:t>Consider the Euro denominations of 1, 2, 5, 10, 20, 50 cents</a:t>
            </a:r>
          </a:p>
          <a:p>
            <a:pPr lvl="1"/>
            <a:r>
              <a:rPr lang="en-US" altLang="en-US" smtClean="0">
                <a:latin typeface="Arial" charset="0"/>
                <a:cs typeface="Arial" charset="0"/>
              </a:rPr>
              <a:t>Stating with an empty set of coins, add the largest coin possible into the set which does not go over the required amount</a:t>
            </a:r>
          </a:p>
        </p:txBody>
      </p:sp>
      <p:pic>
        <p:nvPicPr>
          <p:cNvPr id="11268" name="Picture 6"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42910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33543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38592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075" y="43624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413" y="3354388"/>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36562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930650"/>
            <a:ext cx="531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6" descr="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530225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7" descr="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725988"/>
            <a:ext cx="579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8" descr="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5157788"/>
            <a:ext cx="57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99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2227"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Consider the following processes:</a:t>
            </a:r>
          </a:p>
          <a:p>
            <a:pPr>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a:p>
            <a:pPr>
              <a:buFont typeface="Arial" charset="0"/>
              <a:buNone/>
              <a:defRPr/>
            </a:pPr>
            <a:endParaRPr lang="en-US" dirty="0" smtClean="0">
              <a:latin typeface="Arial" charset="0"/>
              <a:cs typeface="Arial" charset="0"/>
            </a:endParaRPr>
          </a:p>
          <a:p>
            <a:pPr>
              <a:buFont typeface="Arial" charset="0"/>
              <a:buNone/>
              <a:defRPr/>
            </a:pPr>
            <a:endParaRPr lang="en-US" dirty="0" smtClean="0">
              <a:latin typeface="Arial" charset="0"/>
              <a:cs typeface="Arial" charset="0"/>
            </a:endParaRPr>
          </a:p>
          <a:p>
            <a:pPr>
              <a:buFont typeface="Arial" charset="0"/>
              <a:buNone/>
              <a:defRPr/>
            </a:pPr>
            <a:endParaRPr lang="en-US" dirty="0" smtClean="0">
              <a:latin typeface="Arial" charset="0"/>
              <a:cs typeface="Arial" charset="0"/>
            </a:endParaRPr>
          </a:p>
          <a:p>
            <a:pPr>
              <a:buFont typeface="Arial" charset="0"/>
              <a:buNone/>
              <a:defRPr/>
            </a:pPr>
            <a:endParaRPr lang="en-US" dirty="0" smtClean="0">
              <a:latin typeface="Arial" charset="0"/>
              <a:cs typeface="Arial" charset="0"/>
            </a:endParaRPr>
          </a:p>
          <a:p>
            <a:pPr>
              <a:buFont typeface="Arial" charset="0"/>
              <a:buNone/>
              <a:defRPr/>
            </a:pPr>
            <a:endParaRPr lang="en-US" dirty="0" smtClean="0">
              <a:latin typeface="Arial" charset="0"/>
              <a:cs typeface="Arial" charset="0"/>
            </a:endParaRPr>
          </a:p>
          <a:p>
            <a:pPr>
              <a:defRPr/>
            </a:pPr>
            <a:endParaRPr lang="en-US" dirty="0" smtClean="0">
              <a:latin typeface="Arial" charset="0"/>
              <a:cs typeface="Arial" charset="0"/>
            </a:endParaRPr>
          </a:p>
          <a:p>
            <a:pPr>
              <a:buFontTx/>
              <a:buNone/>
              <a:defRPr/>
            </a:pPr>
            <a:r>
              <a:rPr lang="en-US" dirty="0" smtClean="0">
                <a:latin typeface="Arial" charset="0"/>
                <a:cs typeface="Arial" charset="0"/>
              </a:rPr>
              <a:t>		                                </a:t>
            </a:r>
            <a:r>
              <a:rPr lang="en-US" dirty="0" smtClean="0">
                <a:solidFill>
                  <a:schemeClr val="tx1">
                    <a:lumMod val="50000"/>
                    <a:lumOff val="50000"/>
                  </a:schemeClr>
                </a:solidFill>
                <a:latin typeface="Arial" charset="0"/>
                <a:cs typeface="Arial" charset="0"/>
              </a:rPr>
              <a:t>Ref:  Weiss, DS&amp;AA in C++, 2</a:t>
            </a:r>
            <a:r>
              <a:rPr lang="en-US" baseline="30000" dirty="0" smtClean="0">
                <a:solidFill>
                  <a:schemeClr val="tx1">
                    <a:lumMod val="50000"/>
                    <a:lumOff val="50000"/>
                  </a:schemeClr>
                </a:solidFill>
                <a:latin typeface="Arial" charset="0"/>
                <a:cs typeface="Arial" charset="0"/>
              </a:rPr>
              <a:t>nd</a:t>
            </a:r>
            <a:r>
              <a:rPr lang="en-US" dirty="0" smtClean="0">
                <a:solidFill>
                  <a:schemeClr val="tx1">
                    <a:lumMod val="50000"/>
                    <a:lumOff val="50000"/>
                  </a:schemeClr>
                </a:solidFill>
                <a:latin typeface="Arial" charset="0"/>
                <a:cs typeface="Arial" charset="0"/>
              </a:rPr>
              <a:t> Ed., p.410</a:t>
            </a:r>
          </a:p>
        </p:txBody>
      </p:sp>
      <p:graphicFrame>
        <p:nvGraphicFramePr>
          <p:cNvPr id="90138" name="Group 26"/>
          <p:cNvGraphicFramePr>
            <a:graphicFrameLocks noGrp="1"/>
          </p:cNvGraphicFramePr>
          <p:nvPr/>
        </p:nvGraphicFramePr>
        <p:xfrm>
          <a:off x="2051050" y="2349500"/>
          <a:ext cx="4416425" cy="2590800"/>
        </p:xfrm>
        <a:graphic>
          <a:graphicData uri="http://schemas.openxmlformats.org/drawingml/2006/table">
            <a:tbl>
              <a:tblPr/>
              <a:tblGrid>
                <a:gridCol w="2208213"/>
                <a:gridCol w="2208212"/>
              </a:tblGrid>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Process (</a:t>
                      </a:r>
                      <a:r>
                        <a:rPr kumimoji="0" lang="en-US" sz="2800" b="0" i="1" u="none" strike="noStrike" cap="none" normalizeH="0" baseline="0" dirty="0" err="1" smtClean="0">
                          <a:ln>
                            <a:noFill/>
                          </a:ln>
                          <a:solidFill>
                            <a:schemeClr val="tx1"/>
                          </a:solidFill>
                          <a:effectLst/>
                          <a:latin typeface="Times New Roman" pitchFamily="18" charset="0"/>
                        </a:rPr>
                        <a:t>i</a:t>
                      </a:r>
                      <a:r>
                        <a:rPr kumimoji="0" lang="en-US" sz="2800" b="0" i="0" u="none" strike="noStrike" cap="none" normalizeH="0" baseline="0" dirty="0" smtClean="0">
                          <a:ln>
                            <a:noFill/>
                          </a:ln>
                          <a:solidFill>
                            <a:schemeClr val="tx1"/>
                          </a:solidFill>
                          <a:effectLst/>
                          <a:latin typeface="Arial" charset="0"/>
                        </a:rPr>
                        <a:t>)</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a:t>
                      </a:r>
                      <a:r>
                        <a:rPr kumimoji="0" lang="en-US" sz="2800" b="0" i="1" u="none" strike="noStrike" cap="none" normalizeH="0" baseline="0" dirty="0" err="1" smtClean="0">
                          <a:ln>
                            <a:noFill/>
                          </a:ln>
                          <a:solidFill>
                            <a:schemeClr val="tx1"/>
                          </a:solidFill>
                          <a:effectLst/>
                          <a:latin typeface="Times New Roman" pitchFamily="18" charset="0"/>
                        </a:rPr>
                        <a:t>t</a:t>
                      </a:r>
                      <a:r>
                        <a:rPr kumimoji="0" lang="en-US" sz="2800" b="0" i="1" u="none" strike="noStrike" cap="none" normalizeH="0" baseline="-25000" dirty="0" err="1" smtClean="0">
                          <a:ln>
                            <a:noFill/>
                          </a:ln>
                          <a:solidFill>
                            <a:schemeClr val="tx1"/>
                          </a:solidFill>
                          <a:effectLst/>
                          <a:latin typeface="Times New Roman" pitchFamily="18" charset="0"/>
                        </a:rPr>
                        <a:t>i</a:t>
                      </a:r>
                      <a:r>
                        <a:rPr kumimoji="0" lang="en-US" sz="2800" b="0" i="0" u="none" strike="noStrike" cap="none" normalizeH="0" baseline="0" dirty="0" smtClean="0">
                          <a:ln>
                            <a:noFill/>
                          </a:ln>
                          <a:solidFill>
                            <a:schemeClr val="tx1"/>
                          </a:solidFill>
                          <a:effectLst/>
                          <a:latin typeface="Arial" charset="0"/>
                        </a:rPr>
                        <a:t>)</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15 ms </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8 ms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3 ms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 ms</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3568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42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scheduled them according to process number, we would get the following schedule: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total wait time is</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15 + 23 + 26 + 36 = 100 ms</a:t>
            </a:r>
            <a:r>
              <a:rPr lang="en-US" altLang="en-US" smtClean="0">
                <a:latin typeface="Arial" charset="0"/>
                <a:cs typeface="Arial" charset="0"/>
              </a:rPr>
              <a:t> </a:t>
            </a:r>
          </a:p>
        </p:txBody>
      </p:sp>
      <p:pic>
        <p:nvPicPr>
          <p:cNvPr id="54276" name="Picture 43" descr="sch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00400"/>
            <a:ext cx="73453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761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not the optimal schedule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instead we choose a greedy algorithm which chooses the process with the shortest run time next, we get:</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total wait time is</a:t>
            </a:r>
          </a:p>
          <a:p>
            <a:pPr lvl="1">
              <a:buFontTx/>
              <a:buNone/>
            </a:pPr>
            <a:r>
              <a:rPr lang="en-US" altLang="en-US" smtClean="0">
                <a:latin typeface="Arial" charset="0"/>
                <a:cs typeface="Arial" charset="0"/>
              </a:rPr>
              <a:t>			  </a:t>
            </a:r>
            <a:r>
              <a:rPr lang="en-US" altLang="en-US" smtClean="0">
                <a:latin typeface="Times New Roman" pitchFamily="18" charset="0"/>
                <a:cs typeface="Arial" charset="0"/>
              </a:rPr>
              <a:t>3 + 11 + 21 + 36 =   71 ms</a:t>
            </a:r>
          </a:p>
        </p:txBody>
      </p:sp>
      <p:pic>
        <p:nvPicPr>
          <p:cNvPr id="55300" name="Picture 17" descr="sch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00400"/>
            <a:ext cx="73453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09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874963"/>
            <a:ext cx="28289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title" idx="4294967295"/>
          </p:nvPr>
        </p:nvSpPr>
        <p:spPr/>
        <p:txBody>
          <a:bodyPr/>
          <a:lstStyle/>
          <a:p>
            <a:r>
              <a:rPr lang="en-US" altLang="en-US" dirty="0" smtClean="0">
                <a:latin typeface="Arial" charset="0"/>
                <a:cs typeface="Arial" charset="0"/>
              </a:rPr>
              <a:t>Process scheduling</a:t>
            </a:r>
          </a:p>
        </p:txBody>
      </p:sp>
      <p:sp>
        <p:nvSpPr>
          <p:cNvPr id="56324"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Intuitively, you know the answer:</a:t>
            </a:r>
          </a:p>
          <a:p>
            <a:pPr lvl="1"/>
            <a:r>
              <a:rPr lang="en-US" altLang="en-US" smtClean="0">
                <a:latin typeface="Arial" charset="0"/>
                <a:cs typeface="Arial" charset="0"/>
              </a:rPr>
              <a:t>You have 1 L of milk</a:t>
            </a:r>
          </a:p>
          <a:p>
            <a:pPr lvl="2"/>
            <a:r>
              <a:rPr lang="en-US" altLang="en-US" smtClean="0">
                <a:latin typeface="Arial" charset="0"/>
                <a:cs typeface="Arial" charset="0"/>
              </a:rPr>
              <a:t>30 s to ring it in and pay</a:t>
            </a:r>
          </a:p>
          <a:p>
            <a:pPr lvl="1"/>
            <a:r>
              <a:rPr lang="en-US" altLang="en-US" smtClean="0">
                <a:latin typeface="Arial" charset="0"/>
                <a:cs typeface="Arial" charset="0"/>
              </a:rPr>
              <a:t>Another person has a full cart</a:t>
            </a:r>
          </a:p>
          <a:p>
            <a:pPr lvl="2"/>
            <a:r>
              <a:rPr lang="en-US" altLang="en-US" smtClean="0">
                <a:latin typeface="Arial" charset="0"/>
                <a:cs typeface="Arial" charset="0"/>
              </a:rPr>
              <a:t>10 min to ring it in and pay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they go first, they wait 10:00 and</a:t>
            </a:r>
            <a:br>
              <a:rPr lang="en-US" altLang="en-US" smtClean="0">
                <a:latin typeface="Arial" charset="0"/>
                <a:cs typeface="Arial" charset="0"/>
              </a:rPr>
            </a:br>
            <a:r>
              <a:rPr lang="en-US" altLang="en-US" smtClean="0">
                <a:latin typeface="Arial" charset="0"/>
                <a:cs typeface="Arial" charset="0"/>
              </a:rPr>
              <a:t>you wait 10:30</a:t>
            </a:r>
          </a:p>
          <a:p>
            <a:pPr lvl="1"/>
            <a:r>
              <a:rPr lang="en-US" altLang="en-US" smtClean="0">
                <a:latin typeface="Arial" charset="0"/>
                <a:cs typeface="Arial" charset="0"/>
              </a:rPr>
              <a:t>Total wait time:  20:30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If you go first, you wait 0:30 and</a:t>
            </a:r>
            <a:br>
              <a:rPr lang="en-US" altLang="en-US" smtClean="0">
                <a:latin typeface="Arial" charset="0"/>
                <a:cs typeface="Arial" charset="0"/>
              </a:rPr>
            </a:br>
            <a:r>
              <a:rPr lang="en-US" altLang="en-US" smtClean="0">
                <a:latin typeface="Arial" charset="0"/>
                <a:cs typeface="Arial" charset="0"/>
              </a:rPr>
              <a:t>they wait 10:30</a:t>
            </a:r>
          </a:p>
          <a:p>
            <a:pPr lvl="1"/>
            <a:r>
              <a:rPr lang="en-US" altLang="en-US" smtClean="0">
                <a:latin typeface="Arial" charset="0"/>
                <a:cs typeface="Arial" charset="0"/>
              </a:rPr>
              <a:t>Total wait time:  11:00</a:t>
            </a:r>
            <a:endParaRPr lang="en-US" altLang="en-US" smtClean="0">
              <a:latin typeface="Times New Roman" pitchFamily="18" charset="0"/>
              <a:cs typeface="Arial" charset="0"/>
            </a:endParaRPr>
          </a:p>
        </p:txBody>
      </p:sp>
      <p:sp>
        <p:nvSpPr>
          <p:cNvPr id="56325" name="Text Box 6"/>
          <p:cNvSpPr txBox="1">
            <a:spLocks noChangeArrowheads="1"/>
          </p:cNvSpPr>
          <p:nvPr/>
        </p:nvSpPr>
        <p:spPr bwMode="auto">
          <a:xfrm>
            <a:off x="3521075" y="6230938"/>
            <a:ext cx="241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http://www.ehow.com/</a:t>
            </a:r>
          </a:p>
        </p:txBody>
      </p:sp>
      <p:pic>
        <p:nvPicPr>
          <p:cNvPr id="563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231900"/>
            <a:ext cx="21605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4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10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 the greedy solution provides the optimal solution</a:t>
            </a:r>
          </a:p>
          <a:p>
            <a:pPr lvl="1"/>
            <a:r>
              <a:rPr lang="en-US" altLang="en-US" smtClean="0">
                <a:latin typeface="Arial" charset="0"/>
                <a:cs typeface="Arial" charset="0"/>
              </a:rPr>
              <a:t>We can show this mathematically</a:t>
            </a:r>
          </a:p>
          <a:p>
            <a:pPr>
              <a:buFont typeface="Arial" charset="0"/>
              <a:buNone/>
            </a:pPr>
            <a:r>
              <a:rPr lang="en-US" altLang="en-US" smtClean="0">
                <a:latin typeface="Arial" charset="0"/>
                <a:cs typeface="Arial" charset="0"/>
              </a:rPr>
              <a:t>	Let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2</a:t>
            </a:r>
            <a:r>
              <a:rPr lang="en-US" altLang="en-US" smtClean="0">
                <a:latin typeface="Times New Roman" pitchFamily="18" charset="0"/>
                <a:cs typeface="Arial" charset="0"/>
              </a:rPr>
              <a:t>,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3</a:t>
            </a:r>
            <a:r>
              <a:rPr lang="en-US" altLang="en-US" smtClean="0">
                <a:latin typeface="Times New Roman" pitchFamily="18" charset="0"/>
                <a:cs typeface="Arial" charset="0"/>
              </a:rPr>
              <a:t>,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4</a:t>
            </a:r>
            <a:r>
              <a:rPr lang="en-US" altLang="en-US" smtClean="0">
                <a:latin typeface="Arial" charset="0"/>
                <a:cs typeface="Arial" charset="0"/>
              </a:rPr>
              <a:t> be a permutation of the process numbers </a:t>
            </a:r>
            <a:r>
              <a:rPr lang="en-US" altLang="en-US" smtClean="0">
                <a:latin typeface="Times New Roman" pitchFamily="18" charset="0"/>
                <a:cs typeface="Arial" charset="0"/>
              </a:rPr>
              <a:t>{1, 2, 3, 4}</a:t>
            </a:r>
          </a:p>
          <a:p>
            <a:pPr lvl="1">
              <a:buFont typeface="Arial" charset="0"/>
              <a:buNone/>
            </a:pPr>
            <a:r>
              <a:rPr lang="en-US" altLang="en-US" smtClean="0">
                <a:latin typeface="Times New Roman" pitchFamily="18" charset="0"/>
                <a:cs typeface="Arial" charset="0"/>
              </a:rPr>
              <a:t>	</a:t>
            </a:r>
            <a:r>
              <a:rPr lang="en-US" altLang="en-US" smtClean="0">
                <a:latin typeface="Arial" charset="0"/>
                <a:cs typeface="Arial" charset="0"/>
              </a:rPr>
              <a:t> For example, if we order the processes 3, 1, 4, 2 then</a:t>
            </a:r>
          </a:p>
          <a:p>
            <a:pPr lvl="1" algn="ctr">
              <a:buFont typeface="Arial" charset="0"/>
              <a:buNone/>
            </a:pP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3,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2</a:t>
            </a:r>
            <a:r>
              <a:rPr lang="en-US" altLang="en-US" smtClean="0">
                <a:latin typeface="Times New Roman" pitchFamily="18" charset="0"/>
                <a:cs typeface="Arial" charset="0"/>
              </a:rPr>
              <a:t> = 1,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3</a:t>
            </a:r>
            <a:r>
              <a:rPr lang="en-US" altLang="en-US" smtClean="0">
                <a:latin typeface="Times New Roman" pitchFamily="18" charset="0"/>
                <a:cs typeface="Arial" charset="0"/>
              </a:rPr>
              <a:t> = 4,</a:t>
            </a:r>
            <a:r>
              <a:rPr lang="en-US" altLang="en-US" smtClean="0">
                <a:latin typeface="Arial" charset="0"/>
                <a:cs typeface="Arial" charset="0"/>
              </a:rPr>
              <a:t> and</a:t>
            </a:r>
            <a:r>
              <a:rPr lang="en-US" altLang="en-US" smtClean="0">
                <a:latin typeface="Times New Roman" pitchFamily="18" charset="0"/>
                <a:cs typeface="Arial" charset="0"/>
              </a:rPr>
              <a:t> </a:t>
            </a:r>
            <a:r>
              <a:rPr lang="en-US" altLang="en-US" i="1" smtClean="0">
                <a:latin typeface="Times New Roman" pitchFamily="18" charset="0"/>
                <a:cs typeface="Arial" charset="0"/>
              </a:rPr>
              <a:t>i</a:t>
            </a:r>
            <a:r>
              <a:rPr lang="en-US" altLang="en-US" baseline="-25000" smtClean="0">
                <a:latin typeface="Times New Roman" pitchFamily="18" charset="0"/>
                <a:cs typeface="Arial" charset="0"/>
              </a:rPr>
              <a:t>4</a:t>
            </a:r>
            <a:r>
              <a:rPr lang="en-US" altLang="en-US" smtClean="0">
                <a:latin typeface="Times New Roman" pitchFamily="18" charset="0"/>
                <a:cs typeface="Arial" charset="0"/>
              </a:rPr>
              <a:t> = 2</a:t>
            </a:r>
          </a:p>
          <a:p>
            <a:pPr lvl="1">
              <a:buFont typeface="Arial" charset="0"/>
              <a:buNone/>
            </a:pPr>
            <a:endParaRPr lang="en-US" altLang="en-US" smtClean="0">
              <a:latin typeface="Arial" charset="0"/>
              <a:cs typeface="Arial" charset="0"/>
            </a:endParaRPr>
          </a:p>
          <a:p>
            <a:pPr lvl="1">
              <a:buFont typeface="Arial" charset="0"/>
              <a:buNone/>
            </a:pPr>
            <a:r>
              <a:rPr lang="en-US" altLang="en-US" smtClean="0">
                <a:latin typeface="Arial" charset="0"/>
                <a:cs typeface="Arial" charset="0"/>
              </a:rPr>
              <a:t>	and</a:t>
            </a:r>
            <a:r>
              <a:rPr lang="en-US" altLang="en-US" i="1" smtClean="0">
                <a:latin typeface="Times New Roman" pitchFamily="18" charset="0"/>
                <a:cs typeface="Arial" charset="0"/>
              </a:rPr>
              <a:t>	                                        </a:t>
            </a:r>
            <a:r>
              <a:rPr lang="en-US" altLang="en-US" smtClean="0">
                <a:latin typeface="Arial" charset="0"/>
                <a:cs typeface="Arial" charset="0"/>
              </a:rPr>
              <a:t> and</a:t>
            </a:r>
            <a:r>
              <a:rPr lang="en-US" altLang="en-US" smtClean="0">
                <a:latin typeface="Times New Roman" pitchFamily="18" charset="0"/>
                <a:cs typeface="Arial" charset="0"/>
              </a:rPr>
              <a:t> </a:t>
            </a:r>
          </a:p>
          <a:p>
            <a:endParaRPr lang="en-US" altLang="en-US" smtClean="0">
              <a:latin typeface="Arial" charset="0"/>
              <a:cs typeface="Arial" charset="0"/>
            </a:endParaRPr>
          </a:p>
        </p:txBody>
      </p:sp>
      <p:graphicFrame>
        <p:nvGraphicFramePr>
          <p:cNvPr id="1026" name="Object 3"/>
          <p:cNvGraphicFramePr>
            <a:graphicFrameLocks noChangeAspect="1"/>
          </p:cNvGraphicFramePr>
          <p:nvPr/>
        </p:nvGraphicFramePr>
        <p:xfrm>
          <a:off x="1933575" y="3586163"/>
          <a:ext cx="4222750" cy="528637"/>
        </p:xfrm>
        <a:graphic>
          <a:graphicData uri="http://schemas.openxmlformats.org/presentationml/2006/ole">
            <mc:AlternateContent xmlns:mc="http://schemas.openxmlformats.org/markup-compatibility/2006">
              <mc:Choice xmlns:v="urn:schemas-microsoft-com:vml" Requires="v">
                <p:oleObj spid="_x0000_s1035" name="Equation" r:id="rId4" imgW="1930320" imgH="241200" progId="Equation.DSMT4">
                  <p:embed/>
                </p:oleObj>
              </mc:Choice>
              <mc:Fallback>
                <p:oleObj name="Equation" r:id="rId4" imgW="19303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3586163"/>
                        <a:ext cx="4222750"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2155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205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process time for each of the processes is summarized in this table:</a:t>
            </a:r>
          </a:p>
          <a:p>
            <a:pPr>
              <a:buFontTx/>
              <a:buNone/>
            </a:pPr>
            <a:endParaRPr lang="en-US" altLang="en-US" smtClean="0">
              <a:latin typeface="Arial" charset="0"/>
              <a:cs typeface="Arial" charset="0"/>
            </a:endParaRPr>
          </a:p>
        </p:txBody>
      </p:sp>
      <p:graphicFrame>
        <p:nvGraphicFramePr>
          <p:cNvPr id="94238" name="Group 30"/>
          <p:cNvGraphicFramePr>
            <a:graphicFrameLocks noGrp="1"/>
          </p:cNvGraphicFramePr>
          <p:nvPr/>
        </p:nvGraphicFramePr>
        <p:xfrm>
          <a:off x="1547813" y="2205038"/>
          <a:ext cx="6096000" cy="3155949"/>
        </p:xfrm>
        <a:graphic>
          <a:graphicData uri="http://schemas.openxmlformats.org/drawingml/2006/table">
            <a:tbl>
              <a:tblPr>
                <a:tableStyleId>{2D5ABB26-0587-4C30-8999-92F81FD0307C}</a:tableStyleId>
              </a:tblPr>
              <a:tblGrid>
                <a:gridCol w="1728787"/>
                <a:gridCol w="4367213"/>
              </a:tblGrid>
              <a:tr h="518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Process</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Time</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18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i="1" u="none" strike="noStrike" cap="none" normalizeH="0" baseline="0" dirty="0" smtClean="0">
                          <a:ln>
                            <a:noFill/>
                          </a:ln>
                          <a:effectLst/>
                          <a:latin typeface="Times New Roman" pitchFamily="18" charset="0"/>
                          <a:cs typeface="Times New Roman" pitchFamily="18" charset="0"/>
                        </a:rPr>
                        <a:t>i</a:t>
                      </a:r>
                      <a:r>
                        <a:rPr kumimoji="0" lang="en-US" sz="2800" u="none" strike="noStrike" cap="none" normalizeH="0" baseline="-25000" dirty="0" smtClean="0">
                          <a:ln>
                            <a:noFill/>
                          </a:ln>
                          <a:effectLst/>
                          <a:latin typeface="Times New Roman" pitchFamily="18" charset="0"/>
                          <a:cs typeface="Times New Roman" pitchFamily="18" charset="0"/>
                        </a:rPr>
                        <a:t>1</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18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i="1" u="none" strike="noStrike" cap="none" normalizeH="0" baseline="0" dirty="0" smtClean="0">
                          <a:ln>
                            <a:noFill/>
                          </a:ln>
                          <a:effectLst/>
                          <a:latin typeface="Times New Roman" pitchFamily="18" charset="0"/>
                          <a:cs typeface="Times New Roman" pitchFamily="18" charset="0"/>
                        </a:rPr>
                        <a:t>i</a:t>
                      </a:r>
                      <a:r>
                        <a:rPr kumimoji="0" lang="en-US" sz="2800" u="none" strike="noStrike" cap="none" normalizeH="0" baseline="-25000" dirty="0" smtClean="0">
                          <a:ln>
                            <a:noFill/>
                          </a:ln>
                          <a:effectLst/>
                          <a:latin typeface="Times New Roman" pitchFamily="18" charset="0"/>
                          <a:cs typeface="Times New Roman" pitchFamily="18" charset="0"/>
                        </a:rPr>
                        <a:t>2</a:t>
                      </a:r>
                      <a:endParaRPr kumimoji="0" lang="en-US" sz="28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marT="45722" marB="45722"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2500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tcPr>
                </a:tc>
              </a:tr>
              <a:tr h="518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i="1" u="none" strike="noStrike" cap="none" normalizeH="0" baseline="0" dirty="0" smtClean="0">
                          <a:ln>
                            <a:noFill/>
                          </a:ln>
                          <a:effectLst/>
                          <a:latin typeface="Times New Roman" pitchFamily="18" charset="0"/>
                          <a:cs typeface="Times New Roman" pitchFamily="18" charset="0"/>
                        </a:rPr>
                        <a:t>i</a:t>
                      </a:r>
                      <a:r>
                        <a:rPr kumimoji="0" lang="en-US" sz="2800" u="none" strike="noStrike" cap="none" normalizeH="0" baseline="-25000" dirty="0" smtClean="0">
                          <a:ln>
                            <a:noFill/>
                          </a:ln>
                          <a:effectLst/>
                          <a:latin typeface="Times New Roman" pitchFamily="18" charset="0"/>
                          <a:cs typeface="Times New Roman" pitchFamily="18" charset="0"/>
                        </a:rPr>
                        <a:t>3</a:t>
                      </a:r>
                      <a:endParaRPr kumimoji="0" lang="en-US" sz="28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marT="45722" marB="45722"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2500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tcPr>
                </a:tc>
              </a:tr>
              <a:tr h="5650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i="1" u="none" strike="noStrike" cap="none" normalizeH="0" baseline="0" dirty="0" smtClean="0">
                          <a:ln>
                            <a:noFill/>
                          </a:ln>
                          <a:effectLst/>
                          <a:latin typeface="Times New Roman" pitchFamily="18" charset="0"/>
                          <a:cs typeface="Times New Roman" pitchFamily="18" charset="0"/>
                        </a:rPr>
                        <a:t>i</a:t>
                      </a:r>
                      <a:r>
                        <a:rPr kumimoji="0" lang="en-US" sz="2800" u="none" strike="noStrike" cap="none" normalizeH="0" baseline="-25000" dirty="0" smtClean="0">
                          <a:ln>
                            <a:noFill/>
                          </a:ln>
                          <a:effectLst/>
                          <a:latin typeface="Times New Roman" pitchFamily="18" charset="0"/>
                          <a:cs typeface="Times New Roman" pitchFamily="18" charset="0"/>
                        </a:rPr>
                        <a:t>4</a:t>
                      </a:r>
                      <a:endParaRPr kumimoji="0" lang="en-US" sz="28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marT="45722" marB="45722"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2500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18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u="none" strike="noStrike" cap="none" normalizeH="0" baseline="0" dirty="0" smtClean="0">
                          <a:ln>
                            <a:noFill/>
                          </a:ln>
                          <a:effectLst/>
                        </a:rPr>
                        <a:t>Sum</a:t>
                      </a: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25000" dirty="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2050" name="Object 2"/>
          <p:cNvGraphicFramePr>
            <a:graphicFrameLocks noChangeAspect="1"/>
          </p:cNvGraphicFramePr>
          <p:nvPr/>
        </p:nvGraphicFramePr>
        <p:xfrm>
          <a:off x="4427538" y="2708275"/>
          <a:ext cx="333375" cy="528638"/>
        </p:xfrm>
        <a:graphic>
          <a:graphicData uri="http://schemas.openxmlformats.org/presentationml/2006/ole">
            <mc:AlternateContent xmlns:mc="http://schemas.openxmlformats.org/markup-compatibility/2006">
              <mc:Choice xmlns:v="urn:schemas-microsoft-com:vml" Requires="v">
                <p:oleObj spid="_x0000_s2095" name="Equation" r:id="rId4" imgW="152280" imgH="241200" progId="Equation.3">
                  <p:embed/>
                </p:oleObj>
              </mc:Choice>
              <mc:Fallback>
                <p:oleObj name="Equation" r:id="rId4" imgW="1522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708275"/>
                        <a:ext cx="333375"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4468813" y="3213100"/>
          <a:ext cx="1000125" cy="528638"/>
        </p:xfrm>
        <a:graphic>
          <a:graphicData uri="http://schemas.openxmlformats.org/presentationml/2006/ole">
            <mc:AlternateContent xmlns:mc="http://schemas.openxmlformats.org/markup-compatibility/2006">
              <mc:Choice xmlns:v="urn:schemas-microsoft-com:vml" Requires="v">
                <p:oleObj spid="_x0000_s2096" name="Equation" r:id="rId6" imgW="457200" imgH="241200" progId="Equation.DSMT4">
                  <p:embed/>
                </p:oleObj>
              </mc:Choice>
              <mc:Fallback>
                <p:oleObj name="Equation" r:id="rId6" imgW="457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813" y="3213100"/>
                        <a:ext cx="1000125"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468813" y="3763963"/>
          <a:ext cx="1695450" cy="528637"/>
        </p:xfrm>
        <a:graphic>
          <a:graphicData uri="http://schemas.openxmlformats.org/presentationml/2006/ole">
            <mc:AlternateContent xmlns:mc="http://schemas.openxmlformats.org/markup-compatibility/2006">
              <mc:Choice xmlns:v="urn:schemas-microsoft-com:vml" Requires="v">
                <p:oleObj spid="_x0000_s2097" name="Equation" r:id="rId8" imgW="774360" imgH="241200" progId="Equation.DSMT4">
                  <p:embed/>
                </p:oleObj>
              </mc:Choice>
              <mc:Fallback>
                <p:oleObj name="Equation" r:id="rId8" imgW="77436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813" y="3763963"/>
                        <a:ext cx="1695450"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462463" y="4300538"/>
          <a:ext cx="2249487" cy="528637"/>
        </p:xfrm>
        <a:graphic>
          <a:graphicData uri="http://schemas.openxmlformats.org/presentationml/2006/ole">
            <mc:AlternateContent xmlns:mc="http://schemas.openxmlformats.org/markup-compatibility/2006">
              <mc:Choice xmlns:v="urn:schemas-microsoft-com:vml" Requires="v">
                <p:oleObj spid="_x0000_s2098" name="Equation" r:id="rId10" imgW="1028520" imgH="241200" progId="Equation.DSMT4">
                  <p:embed/>
                </p:oleObj>
              </mc:Choice>
              <mc:Fallback>
                <p:oleObj name="Equation" r:id="rId10" imgW="102852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2463" y="4300538"/>
                        <a:ext cx="2249487"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29"/>
          <p:cNvGraphicFramePr>
            <a:graphicFrameLocks noChangeAspect="1"/>
          </p:cNvGraphicFramePr>
          <p:nvPr/>
        </p:nvGraphicFramePr>
        <p:xfrm>
          <a:off x="4294188" y="4906963"/>
          <a:ext cx="2473325" cy="530225"/>
        </p:xfrm>
        <a:graphic>
          <a:graphicData uri="http://schemas.openxmlformats.org/presentationml/2006/ole">
            <mc:AlternateContent xmlns:mc="http://schemas.openxmlformats.org/markup-compatibility/2006">
              <mc:Choice xmlns:v="urn:schemas-microsoft-com:vml" Requires="v">
                <p:oleObj spid="_x0000_s2099" name="Equation" r:id="rId12" imgW="1130040" imgH="241200" progId="Equation.DSMT4">
                  <p:embed/>
                </p:oleObj>
              </mc:Choice>
              <mc:Fallback>
                <p:oleObj name="Equation" r:id="rId12" imgW="113004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4188" y="4906963"/>
                        <a:ext cx="24733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0820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307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write this sum for an arbitrary number of processes </a:t>
            </a:r>
            <a:r>
              <a:rPr lang="en-US" altLang="en-US" i="1" smtClean="0">
                <a:latin typeface="Times New Roman" pitchFamily="18" charset="0"/>
                <a:cs typeface="Times New Roman" pitchFamily="18" charset="0"/>
              </a:rPr>
              <a:t>N</a:t>
            </a:r>
            <a:r>
              <a:rPr lang="en-US" altLang="en-US" smtClean="0">
                <a:latin typeface="Arial" charset="0"/>
                <a:cs typeface="Arial" charset="0"/>
              </a:rPr>
              <a:t> as:</a:t>
            </a:r>
          </a:p>
          <a:p>
            <a:endParaRPr lang="en-US" altLang="en-US" smtClean="0">
              <a:latin typeface="Arial" charset="0"/>
              <a:cs typeface="Arial" charset="0"/>
            </a:endParaRPr>
          </a:p>
          <a:p>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which can be expanded into</a:t>
            </a:r>
          </a:p>
        </p:txBody>
      </p:sp>
      <p:graphicFrame>
        <p:nvGraphicFramePr>
          <p:cNvPr id="3074" name="Object 2"/>
          <p:cNvGraphicFramePr>
            <a:graphicFrameLocks noChangeAspect="1"/>
          </p:cNvGraphicFramePr>
          <p:nvPr/>
        </p:nvGraphicFramePr>
        <p:xfrm>
          <a:off x="3430588" y="1989138"/>
          <a:ext cx="2138362" cy="946150"/>
        </p:xfrm>
        <a:graphic>
          <a:graphicData uri="http://schemas.openxmlformats.org/presentationml/2006/ole">
            <mc:AlternateContent xmlns:mc="http://schemas.openxmlformats.org/markup-compatibility/2006">
              <mc:Choice xmlns:v="urn:schemas-microsoft-com:vml" Requires="v">
                <p:oleObj spid="_x0000_s3092" name="Equation" r:id="rId4" imgW="977760" imgH="431640" progId="Equation.DSMT4">
                  <p:embed/>
                </p:oleObj>
              </mc:Choice>
              <mc:Fallback>
                <p:oleObj name="Equation" r:id="rId4" imgW="9777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1989138"/>
                        <a:ext cx="2138362"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3197225" y="3490913"/>
          <a:ext cx="2778125" cy="946150"/>
        </p:xfrm>
        <a:graphic>
          <a:graphicData uri="http://schemas.openxmlformats.org/presentationml/2006/ole">
            <mc:AlternateContent xmlns:mc="http://schemas.openxmlformats.org/markup-compatibility/2006">
              <mc:Choice xmlns:v="urn:schemas-microsoft-com:vml" Requires="v">
                <p:oleObj spid="_x0000_s3093" name="Equation" r:id="rId6" imgW="1269720" imgH="431640" progId="Equation.DSMT4">
                  <p:embed/>
                </p:oleObj>
              </mc:Choice>
              <mc:Fallback>
                <p:oleObj name="Equation" r:id="rId6" imgW="12697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225" y="3490913"/>
                        <a:ext cx="27781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Oval 5"/>
          <p:cNvSpPr/>
          <p:nvPr/>
        </p:nvSpPr>
        <p:spPr>
          <a:xfrm>
            <a:off x="3132138" y="3429000"/>
            <a:ext cx="1727200"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Arrow Connector 9"/>
          <p:cNvCxnSpPr>
            <a:endCxn id="6" idx="3"/>
          </p:cNvCxnSpPr>
          <p:nvPr/>
        </p:nvCxnSpPr>
        <p:spPr>
          <a:xfrm flipV="1">
            <a:off x="2339975" y="4413250"/>
            <a:ext cx="104457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0" name="TextBox 10"/>
          <p:cNvSpPr txBox="1">
            <a:spLocks noChangeArrowheads="1"/>
          </p:cNvSpPr>
          <p:nvPr/>
        </p:nvSpPr>
        <p:spPr bwMode="auto">
          <a:xfrm>
            <a:off x="1187450" y="4797425"/>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This is constant</a:t>
            </a:r>
          </a:p>
        </p:txBody>
      </p:sp>
      <p:sp>
        <p:nvSpPr>
          <p:cNvPr id="14" name="Oval 13"/>
          <p:cNvSpPr/>
          <p:nvPr/>
        </p:nvSpPr>
        <p:spPr>
          <a:xfrm>
            <a:off x="4986338" y="3429000"/>
            <a:ext cx="936625"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6" name="Straight Arrow Connector 15"/>
          <p:cNvCxnSpPr/>
          <p:nvPr/>
        </p:nvCxnSpPr>
        <p:spPr>
          <a:xfrm rot="16200000" flipV="1">
            <a:off x="5652295" y="4580731"/>
            <a:ext cx="792162"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3" name="TextBox 16"/>
          <p:cNvSpPr txBox="1">
            <a:spLocks noChangeArrowheads="1"/>
          </p:cNvSpPr>
          <p:nvPr/>
        </p:nvSpPr>
        <p:spPr bwMode="auto">
          <a:xfrm>
            <a:off x="5521325" y="5221288"/>
            <a:ext cx="3081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This may change:</a:t>
            </a:r>
          </a:p>
          <a:p>
            <a:pPr eaLnBrk="1" hangingPunct="1"/>
            <a:r>
              <a:rPr lang="en-CA" altLang="en-US"/>
              <a:t>    </a:t>
            </a:r>
            <a:r>
              <a:rPr lang="en-CA" altLang="en-US">
                <a:latin typeface="Times New Roman" pitchFamily="18" charset="0"/>
                <a:cs typeface="Times New Roman" pitchFamily="18" charset="0"/>
              </a:rPr>
              <a:t>3 × 7 + 4 × 5 &lt; 3 × 5 + 4 × 7</a:t>
            </a:r>
          </a:p>
        </p:txBody>
      </p:sp>
    </p:spTree>
    <p:extLst>
      <p:ext uri="{BB962C8B-B14F-4D97-AF65-F5344CB8AC3E}">
        <p14:creationId xmlns:p14="http://schemas.microsoft.com/office/powerpoint/2010/main" val="2728793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410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minimize the total wait time, we must maximize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Choose any two                      and consider</a:t>
            </a:r>
          </a:p>
          <a:p>
            <a:pPr>
              <a:buFontTx/>
              <a:buNone/>
            </a:pP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The first term does not depend on the order of     or     , but the second does</a:t>
            </a:r>
          </a:p>
          <a:p>
            <a:pPr lvl="1"/>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j</a:t>
            </a:r>
            <a:r>
              <a:rPr lang="en-US" altLang="en-US" smtClean="0">
                <a:latin typeface="Times New Roman" pitchFamily="18" charset="0"/>
                <a:cs typeface="Times New Roman" pitchFamily="18" charset="0"/>
              </a:rPr>
              <a:t>) &gt; 0</a:t>
            </a:r>
            <a:r>
              <a:rPr lang="en-US" altLang="en-US" smtClean="0">
                <a:latin typeface="Arial" charset="0"/>
                <a:cs typeface="Arial" charset="0"/>
              </a:rPr>
              <a:t> and to maximize the second term, we require </a:t>
            </a:r>
          </a:p>
          <a:p>
            <a:pPr>
              <a:buFont typeface="Arial" charset="0"/>
              <a:buNone/>
            </a:pPr>
            <a:r>
              <a:rPr lang="en-US" altLang="en-US" smtClean="0">
                <a:latin typeface="Arial" charset="0"/>
                <a:cs typeface="Arial" charset="0"/>
              </a:rPr>
              <a:t>	Thus must be true for all pairs, thus</a:t>
            </a:r>
            <a:endParaRPr lang="en-US" altLang="en-US" i="1" smtClean="0">
              <a:latin typeface="Times New Roman" pitchFamily="18" charset="0"/>
              <a:cs typeface="Times New Roman" pitchFamily="18" charset="0"/>
            </a:endParaRPr>
          </a:p>
        </p:txBody>
      </p:sp>
      <p:graphicFrame>
        <p:nvGraphicFramePr>
          <p:cNvPr id="4098" name="Object 2"/>
          <p:cNvGraphicFramePr>
            <a:graphicFrameLocks noChangeAspect="1"/>
          </p:cNvGraphicFramePr>
          <p:nvPr/>
        </p:nvGraphicFramePr>
        <p:xfrm>
          <a:off x="4048125" y="1963738"/>
          <a:ext cx="792163" cy="817562"/>
        </p:xfrm>
        <a:graphic>
          <a:graphicData uri="http://schemas.openxmlformats.org/presentationml/2006/ole">
            <mc:AlternateContent xmlns:mc="http://schemas.openxmlformats.org/markup-compatibility/2006">
              <mc:Choice xmlns:v="urn:schemas-microsoft-com:vml" Requires="v">
                <p:oleObj spid="_x0000_s4161" name="Equation" r:id="rId4" imgW="419040" imgH="431640" progId="Equation.DSMT4">
                  <p:embed/>
                </p:oleObj>
              </mc:Choice>
              <mc:Fallback>
                <p:oleObj name="Equation" r:id="rId4" imgW="41904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1963738"/>
                        <a:ext cx="792163"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4"/>
          <p:cNvGraphicFramePr>
            <a:graphicFrameLocks noChangeAspect="1"/>
          </p:cNvGraphicFramePr>
          <p:nvPr/>
        </p:nvGraphicFramePr>
        <p:xfrm>
          <a:off x="2843213" y="2997200"/>
          <a:ext cx="3529012" cy="1111250"/>
        </p:xfrm>
        <a:graphic>
          <a:graphicData uri="http://schemas.openxmlformats.org/presentationml/2006/ole">
            <mc:AlternateContent xmlns:mc="http://schemas.openxmlformats.org/markup-compatibility/2006">
              <mc:Choice xmlns:v="urn:schemas-microsoft-com:vml" Requires="v">
                <p:oleObj spid="_x0000_s4162" name="Equation" r:id="rId6" imgW="2019240" imgH="634680" progId="Equation.DSMT4">
                  <p:embed/>
                </p:oleObj>
              </mc:Choice>
              <mc:Fallback>
                <p:oleObj name="Equation" r:id="rId6" imgW="2019240" imgH="634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2997200"/>
                        <a:ext cx="3529012"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8"/>
          <p:cNvGraphicFramePr>
            <a:graphicFrameLocks noChangeAspect="1"/>
          </p:cNvGraphicFramePr>
          <p:nvPr/>
        </p:nvGraphicFramePr>
        <p:xfrm>
          <a:off x="6875463" y="4652963"/>
          <a:ext cx="946150" cy="555625"/>
        </p:xfrm>
        <a:graphic>
          <a:graphicData uri="http://schemas.openxmlformats.org/presentationml/2006/ole">
            <mc:AlternateContent xmlns:mc="http://schemas.openxmlformats.org/markup-compatibility/2006">
              <mc:Choice xmlns:v="urn:schemas-microsoft-com:vml" Requires="v">
                <p:oleObj spid="_x0000_s4163" name="Equation" r:id="rId8" imgW="431640" imgH="253800" progId="Equation.DSMT4">
                  <p:embed/>
                </p:oleObj>
              </mc:Choice>
              <mc:Fallback>
                <p:oleObj name="Equation" r:id="rId8" imgW="43164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463" y="4652963"/>
                        <a:ext cx="94615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10"/>
          <p:cNvGraphicFramePr>
            <a:graphicFrameLocks noChangeAspect="1"/>
          </p:cNvGraphicFramePr>
          <p:nvPr/>
        </p:nvGraphicFramePr>
        <p:xfrm>
          <a:off x="2763838" y="2751138"/>
          <a:ext cx="1443037" cy="354012"/>
        </p:xfrm>
        <a:graphic>
          <a:graphicData uri="http://schemas.openxmlformats.org/presentationml/2006/ole">
            <mc:AlternateContent xmlns:mc="http://schemas.openxmlformats.org/markup-compatibility/2006">
              <mc:Choice xmlns:v="urn:schemas-microsoft-com:vml" Requires="v">
                <p:oleObj spid="_x0000_s4164" name="Equation" r:id="rId10" imgW="825480" imgH="203040" progId="Equation.DSMT4">
                  <p:embed/>
                </p:oleObj>
              </mc:Choice>
              <mc:Fallback>
                <p:oleObj name="Equation" r:id="rId10" imgW="8254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8" y="2751138"/>
                        <a:ext cx="1443037"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 name="Object 11"/>
          <p:cNvGraphicFramePr>
            <a:graphicFrameLocks noChangeAspect="1"/>
          </p:cNvGraphicFramePr>
          <p:nvPr/>
        </p:nvGraphicFramePr>
        <p:xfrm>
          <a:off x="5995988" y="4086225"/>
          <a:ext cx="300037" cy="503238"/>
        </p:xfrm>
        <a:graphic>
          <a:graphicData uri="http://schemas.openxmlformats.org/presentationml/2006/ole">
            <mc:AlternateContent xmlns:mc="http://schemas.openxmlformats.org/markup-compatibility/2006">
              <mc:Choice xmlns:v="urn:schemas-microsoft-com:vml" Requires="v">
                <p:oleObj spid="_x0000_s4165" name="Equation" r:id="rId12" imgW="152280" imgH="253800" progId="Equation.DSMT4">
                  <p:embed/>
                </p:oleObj>
              </mc:Choice>
              <mc:Fallback>
                <p:oleObj name="Equation" r:id="rId12" imgW="15228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5988" y="4086225"/>
                        <a:ext cx="300037"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12"/>
          <p:cNvGraphicFramePr>
            <a:graphicFrameLocks noChangeAspect="1"/>
          </p:cNvGraphicFramePr>
          <p:nvPr/>
        </p:nvGraphicFramePr>
        <p:xfrm>
          <a:off x="6592888" y="4097338"/>
          <a:ext cx="300037" cy="481012"/>
        </p:xfrm>
        <a:graphic>
          <a:graphicData uri="http://schemas.openxmlformats.org/presentationml/2006/ole">
            <mc:AlternateContent xmlns:mc="http://schemas.openxmlformats.org/markup-compatibility/2006">
              <mc:Choice xmlns:v="urn:schemas-microsoft-com:vml" Requires="v">
                <p:oleObj spid="_x0000_s4166" name="Equation" r:id="rId14" imgW="152280" imgH="241200" progId="Equation.DSMT4">
                  <p:embed/>
                </p:oleObj>
              </mc:Choice>
              <mc:Fallback>
                <p:oleObj name="Equation" r:id="rId14" imgW="15228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2888" y="4097338"/>
                        <a:ext cx="30003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 name="Object 13"/>
          <p:cNvGraphicFramePr>
            <a:graphicFrameLocks noChangeAspect="1"/>
          </p:cNvGraphicFramePr>
          <p:nvPr/>
        </p:nvGraphicFramePr>
        <p:xfrm>
          <a:off x="5003800" y="5013325"/>
          <a:ext cx="2722563" cy="527050"/>
        </p:xfrm>
        <a:graphic>
          <a:graphicData uri="http://schemas.openxmlformats.org/presentationml/2006/ole">
            <mc:AlternateContent xmlns:mc="http://schemas.openxmlformats.org/markup-compatibility/2006">
              <mc:Choice xmlns:v="urn:schemas-microsoft-com:vml" Requires="v">
                <p:oleObj spid="_x0000_s4167" name="Equation" r:id="rId16" imgW="1244520" imgH="241200" progId="Equation.DSMT4">
                  <p:embed/>
                </p:oleObj>
              </mc:Choice>
              <mc:Fallback>
                <p:oleObj name="Equation" r:id="rId16" imgW="1244520" imgH="241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03800" y="5013325"/>
                        <a:ext cx="27225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83731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dirty="0" smtClean="0">
                <a:latin typeface="Arial" charset="0"/>
                <a:cs typeface="Arial" charset="0"/>
              </a:rPr>
              <a:t>Process scheduling</a:t>
            </a:r>
          </a:p>
        </p:txBody>
      </p:sp>
      <p:sp>
        <p:nvSpPr>
          <p:cNvPr id="57347"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To quickly demonstrate this, suppose we take the two processes with times </a:t>
            </a:r>
            <a:r>
              <a:rPr lang="en-US" altLang="en-US" smtClean="0">
                <a:latin typeface="Times New Roman" pitchFamily="18" charset="0"/>
                <a:cs typeface="Arial" charset="0"/>
              </a:rPr>
              <a:t>8.4</a:t>
            </a:r>
            <a:r>
              <a:rPr lang="en-US" altLang="en-US" smtClean="0">
                <a:latin typeface="Arial" charset="0"/>
                <a:cs typeface="Arial" charset="0"/>
              </a:rPr>
              <a:t> and</a:t>
            </a:r>
            <a:r>
              <a:rPr lang="en-US" altLang="en-US" smtClean="0">
                <a:latin typeface="Times New Roman" pitchFamily="18" charset="0"/>
                <a:cs typeface="Arial" charset="0"/>
              </a:rPr>
              <a:t> 10.7 ms</a:t>
            </a: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r>
              <a:rPr lang="en-US" altLang="en-US" smtClean="0">
                <a:latin typeface="Times New Roman" pitchFamily="18" charset="0"/>
                <a:cs typeface="Arial" charset="0"/>
              </a:rPr>
              <a:t>			</a:t>
            </a:r>
            <a:r>
              <a:rPr lang="en-US" altLang="en-US" sz="2800" smtClean="0">
                <a:latin typeface="Times New Roman" pitchFamily="18" charset="0"/>
                <a:cs typeface="Arial" charset="0"/>
              </a:rPr>
              <a:t> </a:t>
            </a:r>
            <a:r>
              <a:rPr lang="en-US" altLang="en-US" smtClean="0">
                <a:solidFill>
                  <a:srgbClr val="FF0000"/>
                </a:solidFill>
                <a:latin typeface="Times New Roman" pitchFamily="18" charset="0"/>
                <a:cs typeface="Arial" charset="0"/>
              </a:rPr>
              <a:t>2</a:t>
            </a:r>
            <a:r>
              <a:rPr lang="en-US" altLang="en-US" smtClean="0">
                <a:latin typeface="Times New Roman" pitchFamily="18" charset="0"/>
                <a:cs typeface="Arial" charset="0"/>
              </a:rPr>
              <a:t>·</a:t>
            </a:r>
            <a:r>
              <a:rPr lang="en-US" altLang="en-US" smtClean="0">
                <a:solidFill>
                  <a:srgbClr val="00B0F0"/>
                </a:solidFill>
                <a:latin typeface="Times New Roman" pitchFamily="18" charset="0"/>
                <a:cs typeface="Arial" charset="0"/>
              </a:rPr>
              <a:t>10.7 ms </a:t>
            </a:r>
            <a:r>
              <a:rPr lang="en-US" altLang="en-US" smtClean="0">
                <a:latin typeface="Times New Roman" pitchFamily="18" charset="0"/>
                <a:cs typeface="Arial" charset="0"/>
              </a:rPr>
              <a:t>+ </a:t>
            </a:r>
            <a:r>
              <a:rPr lang="en-US" altLang="en-US" smtClean="0">
                <a:solidFill>
                  <a:srgbClr val="FF0000"/>
                </a:solidFill>
                <a:latin typeface="Times New Roman" pitchFamily="18" charset="0"/>
                <a:cs typeface="Arial" charset="0"/>
              </a:rPr>
              <a:t>3</a:t>
            </a:r>
            <a:r>
              <a:rPr lang="en-US" altLang="en-US" smtClean="0">
                <a:latin typeface="Times New Roman" pitchFamily="18" charset="0"/>
                <a:cs typeface="Arial" charset="0"/>
              </a:rPr>
              <a:t>·</a:t>
            </a:r>
            <a:r>
              <a:rPr lang="en-US" altLang="en-US" smtClean="0">
                <a:solidFill>
                  <a:srgbClr val="0070C0"/>
                </a:solidFill>
                <a:latin typeface="Times New Roman" pitchFamily="18" charset="0"/>
                <a:cs typeface="Arial" charset="0"/>
              </a:rPr>
              <a:t>8.4 ms</a:t>
            </a:r>
            <a:r>
              <a:rPr lang="en-US" altLang="en-US" smtClean="0">
                <a:latin typeface="Times New Roman" pitchFamily="18" charset="0"/>
                <a:cs typeface="Arial" charset="0"/>
              </a:rPr>
              <a:t>   = 46.6 ms</a:t>
            </a:r>
            <a:br>
              <a:rPr lang="en-US" altLang="en-US" smtClean="0">
                <a:latin typeface="Times New Roman" pitchFamily="18" charset="0"/>
                <a:cs typeface="Arial" charset="0"/>
              </a:rPr>
            </a:br>
            <a:r>
              <a:rPr lang="en-US" altLang="en-US" smtClean="0">
                <a:latin typeface="Times New Roman" pitchFamily="18" charset="0"/>
                <a:cs typeface="Arial" charset="0"/>
              </a:rPr>
              <a:t>			</a:t>
            </a:r>
            <a:r>
              <a:rPr lang="en-US" altLang="en-US" sz="2800" smtClean="0">
                <a:latin typeface="Times New Roman" pitchFamily="18" charset="0"/>
                <a:cs typeface="Arial" charset="0"/>
              </a:rPr>
              <a:t> </a:t>
            </a:r>
            <a:r>
              <a:rPr lang="en-US" altLang="en-US" smtClean="0">
                <a:solidFill>
                  <a:srgbClr val="FF0000"/>
                </a:solidFill>
                <a:latin typeface="Times New Roman" pitchFamily="18" charset="0"/>
                <a:cs typeface="Arial" charset="0"/>
              </a:rPr>
              <a:t>2</a:t>
            </a:r>
            <a:r>
              <a:rPr lang="en-US" altLang="en-US" smtClean="0">
                <a:latin typeface="Times New Roman" pitchFamily="18" charset="0"/>
                <a:cs typeface="Arial" charset="0"/>
              </a:rPr>
              <a:t>·</a:t>
            </a:r>
            <a:r>
              <a:rPr lang="en-US" altLang="en-US" smtClean="0">
                <a:solidFill>
                  <a:srgbClr val="0070C0"/>
                </a:solidFill>
                <a:latin typeface="Times New Roman" pitchFamily="18" charset="0"/>
                <a:cs typeface="Arial" charset="0"/>
              </a:rPr>
              <a:t>8.4 ms </a:t>
            </a:r>
            <a:r>
              <a:rPr lang="en-US" altLang="en-US" smtClean="0">
                <a:latin typeface="Times New Roman" pitchFamily="18" charset="0"/>
                <a:cs typeface="Arial" charset="0"/>
              </a:rPr>
              <a:t>  + </a:t>
            </a:r>
            <a:r>
              <a:rPr lang="en-US" altLang="en-US" smtClean="0">
                <a:solidFill>
                  <a:srgbClr val="FF0000"/>
                </a:solidFill>
                <a:latin typeface="Times New Roman" pitchFamily="18" charset="0"/>
                <a:cs typeface="Arial" charset="0"/>
              </a:rPr>
              <a:t>3</a:t>
            </a:r>
            <a:r>
              <a:rPr lang="en-US" altLang="en-US" smtClean="0">
                <a:latin typeface="Times New Roman" pitchFamily="18" charset="0"/>
                <a:cs typeface="Arial" charset="0"/>
              </a:rPr>
              <a:t>·</a:t>
            </a:r>
            <a:r>
              <a:rPr lang="en-US" altLang="en-US" smtClean="0">
                <a:solidFill>
                  <a:srgbClr val="00B0F0"/>
                </a:solidFill>
                <a:latin typeface="Times New Roman" pitchFamily="18" charset="0"/>
                <a:cs typeface="Arial" charset="0"/>
              </a:rPr>
              <a:t>10.7 ms </a:t>
            </a:r>
            <a:r>
              <a:rPr lang="en-US" altLang="en-US" smtClean="0">
                <a:latin typeface="Times New Roman" pitchFamily="18" charset="0"/>
                <a:cs typeface="Arial" charset="0"/>
              </a:rPr>
              <a:t>= 48.9 ms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Thus, the optimal ordering must be shortest-process first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same result holds if we have multiple processors:</a:t>
            </a:r>
          </a:p>
          <a:p>
            <a:pPr lvl="1"/>
            <a:r>
              <a:rPr lang="en-US" altLang="en-US" smtClean="0">
                <a:latin typeface="Arial" charset="0"/>
                <a:cs typeface="Arial" charset="0"/>
              </a:rPr>
              <a:t>If we want to schedule </a:t>
            </a:r>
            <a:r>
              <a:rPr lang="en-US" altLang="en-US" i="1" smtClean="0">
                <a:latin typeface="Times New Roman" pitchFamily="18" charset="0"/>
                <a:cs typeface="Arial" charset="0"/>
              </a:rPr>
              <a:t>N</a:t>
            </a:r>
            <a:r>
              <a:rPr lang="en-US" altLang="en-US" smtClean="0">
                <a:latin typeface="Arial" charset="0"/>
                <a:cs typeface="Arial" charset="0"/>
              </a:rPr>
              <a:t> processes on </a:t>
            </a:r>
            <a:r>
              <a:rPr lang="en-US" altLang="en-US" i="1" smtClean="0">
                <a:latin typeface="Times New Roman" pitchFamily="18" charset="0"/>
                <a:cs typeface="Arial" charset="0"/>
              </a:rPr>
              <a:t>M</a:t>
            </a:r>
            <a:r>
              <a:rPr lang="en-US" altLang="en-US" smtClean="0">
                <a:latin typeface="Arial" charset="0"/>
                <a:cs typeface="Arial" charset="0"/>
              </a:rPr>
              <a:t> processors, if we want to minimize the total wait time, we order the processes from shortest completion time to longest and schedule them cyclically</a:t>
            </a:r>
          </a:p>
          <a:p>
            <a:pPr>
              <a:buFont typeface="Arial" charset="0"/>
              <a:buNone/>
            </a:pPr>
            <a:endParaRPr lang="en-US" altLang="en-US" smtClean="0">
              <a:latin typeface="Times New Roman" pitchFamily="18" charset="0"/>
              <a:cs typeface="Arial" charset="0"/>
            </a:endParaRPr>
          </a:p>
          <a:p>
            <a:pPr>
              <a:buFont typeface="Arial" charset="0"/>
              <a:buNone/>
            </a:pPr>
            <a:endParaRPr lang="en-US" altLang="en-US" smtClean="0">
              <a:latin typeface="Times New Roman" pitchFamily="18" charset="0"/>
              <a:cs typeface="Arial" charset="0"/>
            </a:endParaRPr>
          </a:p>
        </p:txBody>
      </p:sp>
    </p:spTree>
    <p:extLst>
      <p:ext uri="{BB962C8B-B14F-4D97-AF65-F5344CB8AC3E}">
        <p14:creationId xmlns:p14="http://schemas.microsoft.com/office/powerpoint/2010/main" val="1391417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83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given 12 processes and three processors, we could schedule the processes as follows:</a:t>
            </a:r>
          </a:p>
        </p:txBody>
      </p:sp>
      <p:pic>
        <p:nvPicPr>
          <p:cNvPr id="58372" name="Picture 5" descr="sch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636838"/>
            <a:ext cx="66960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645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ltLang="en-US" dirty="0" smtClean="0">
                <a:latin typeface="Arial" charset="0"/>
                <a:cs typeface="Arial" charset="0"/>
              </a:rPr>
              <a:t>Making change</a:t>
            </a:r>
          </a:p>
        </p:txBody>
      </p:sp>
      <p:sp>
        <p:nvSpPr>
          <p:cNvPr id="12291"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To make change for €0.72:</a:t>
            </a:r>
          </a:p>
          <a:p>
            <a:pPr lvl="1"/>
            <a:r>
              <a:rPr lang="en-US" altLang="en-US" smtClean="0">
                <a:latin typeface="Arial" charset="0"/>
                <a:cs typeface="Arial" charset="0"/>
              </a:rPr>
              <a:t>Start with €0.50</a:t>
            </a:r>
          </a:p>
        </p:txBody>
      </p:sp>
      <p:pic>
        <p:nvPicPr>
          <p:cNvPr id="12292" name="Picture 9"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092575"/>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4"/>
          <p:cNvSpPr txBox="1">
            <a:spLocks noChangeArrowheads="1"/>
          </p:cNvSpPr>
          <p:nvPr/>
        </p:nvSpPr>
        <p:spPr bwMode="auto">
          <a:xfrm>
            <a:off x="6124575" y="53213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Total €0.50</a:t>
            </a:r>
          </a:p>
        </p:txBody>
      </p:sp>
      <p:pic>
        <p:nvPicPr>
          <p:cNvPr id="12294" name="Picture 6"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42910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33543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13" y="38592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075" y="43624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2" descr="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36562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4"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930650"/>
            <a:ext cx="531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descr="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530225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7" descr="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725988"/>
            <a:ext cx="579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8" descr="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5157788"/>
            <a:ext cx="57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107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593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One problem which cannot be solved using a greedy algorithm is minimizing the final completion time:</a:t>
            </a:r>
          </a:p>
          <a:p>
            <a:pPr lvl="1"/>
            <a:r>
              <a:rPr lang="en-US" altLang="en-US" smtClean="0">
                <a:latin typeface="Arial" charset="0"/>
                <a:cs typeface="Arial" charset="0"/>
              </a:rPr>
              <a:t>given </a:t>
            </a:r>
            <a:r>
              <a:rPr lang="en-US" altLang="en-US" i="1" smtClean="0">
                <a:latin typeface="Times New Roman" pitchFamily="18" charset="0"/>
                <a:cs typeface="Arial" charset="0"/>
              </a:rPr>
              <a:t>N</a:t>
            </a:r>
            <a:r>
              <a:rPr lang="en-US" altLang="en-US" smtClean="0">
                <a:latin typeface="Arial" charset="0"/>
                <a:cs typeface="Arial" charset="0"/>
              </a:rPr>
              <a:t> processes, minimize the overall time required to complete all processes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in a class of problems termed NP-complete, which we will look at later</a:t>
            </a:r>
          </a:p>
        </p:txBody>
      </p:sp>
    </p:spTree>
    <p:extLst>
      <p:ext uri="{BB962C8B-B14F-4D97-AF65-F5344CB8AC3E}">
        <p14:creationId xmlns:p14="http://schemas.microsoft.com/office/powerpoint/2010/main" val="3686981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604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consider the processes and completion times listed in</a:t>
            </a:r>
            <a:br>
              <a:rPr lang="en-US" altLang="en-US" smtClean="0">
                <a:latin typeface="Arial" charset="0"/>
                <a:cs typeface="Arial" charset="0"/>
              </a:rPr>
            </a:br>
            <a:r>
              <a:rPr lang="en-US" altLang="en-US" smtClean="0">
                <a:latin typeface="Arial" charset="0"/>
                <a:cs typeface="Arial" charset="0"/>
              </a:rPr>
              <a:t>this table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we can run these</a:t>
            </a:r>
            <a:br>
              <a:rPr lang="en-US" altLang="en-US" smtClean="0">
                <a:latin typeface="Arial" charset="0"/>
                <a:cs typeface="Arial" charset="0"/>
              </a:rPr>
            </a:br>
            <a:r>
              <a:rPr lang="en-US" altLang="en-US" smtClean="0">
                <a:latin typeface="Arial" charset="0"/>
                <a:cs typeface="Arial" charset="0"/>
              </a:rPr>
              <a:t>processes on three different</a:t>
            </a:r>
            <a:br>
              <a:rPr lang="en-US" altLang="en-US" smtClean="0">
                <a:latin typeface="Arial" charset="0"/>
                <a:cs typeface="Arial" charset="0"/>
              </a:rPr>
            </a:br>
            <a:r>
              <a:rPr lang="en-US" altLang="en-US" smtClean="0">
                <a:latin typeface="Arial" charset="0"/>
                <a:cs typeface="Arial" charset="0"/>
              </a:rPr>
              <a:t>processors (assuming that</a:t>
            </a:r>
            <a:br>
              <a:rPr lang="en-US" altLang="en-US" smtClean="0">
                <a:latin typeface="Arial" charset="0"/>
                <a:cs typeface="Arial" charset="0"/>
              </a:rPr>
            </a:br>
            <a:r>
              <a:rPr lang="en-US" altLang="en-US" smtClean="0">
                <a:latin typeface="Arial" charset="0"/>
                <a:cs typeface="Arial" charset="0"/>
              </a:rPr>
              <a:t>the processes are not</a:t>
            </a:r>
            <a:br>
              <a:rPr lang="en-US" altLang="en-US" smtClean="0">
                <a:latin typeface="Arial" charset="0"/>
                <a:cs typeface="Arial" charset="0"/>
              </a:rPr>
            </a:br>
            <a:r>
              <a:rPr lang="en-US" altLang="en-US" smtClean="0">
                <a:latin typeface="Arial" charset="0"/>
                <a:cs typeface="Arial" charset="0"/>
              </a:rPr>
              <a:t>interdependent)</a:t>
            </a:r>
          </a:p>
        </p:txBody>
      </p:sp>
      <p:graphicFrame>
        <p:nvGraphicFramePr>
          <p:cNvPr id="100396" name="Group 44"/>
          <p:cNvGraphicFramePr>
            <a:graphicFrameLocks noGrp="1"/>
          </p:cNvGraphicFramePr>
          <p:nvPr/>
        </p:nvGraphicFramePr>
        <p:xfrm>
          <a:off x="4500563" y="1989138"/>
          <a:ext cx="2520950" cy="4330975"/>
        </p:xfrm>
        <a:graphic>
          <a:graphicData uri="http://schemas.openxmlformats.org/drawingml/2006/table">
            <a:tbl>
              <a:tblPr/>
              <a:tblGrid>
                <a:gridCol w="1261344"/>
                <a:gridCol w="1259606"/>
              </a:tblGrid>
              <a:tr h="76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Process</a:t>
                      </a:r>
                    </a:p>
                  </a:txBody>
                  <a:tcPr marL="91467" marR="91467" marT="45713" marB="4571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Time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(ms)</a:t>
                      </a:r>
                    </a:p>
                  </a:txBody>
                  <a:tcPr marL="91467" marR="91467" marT="45713" marB="45713"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3</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5</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6</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10</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5</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11</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6</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14</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7</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15</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8</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18</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marL="91467" marR="91467" marT="45713" marB="4571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20</a:t>
                      </a:r>
                    </a:p>
                  </a:txBody>
                  <a:tcPr marL="91467" marR="91467" marT="45713" marB="4571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99678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9" descr="sh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20938"/>
            <a:ext cx="58324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614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Minimizing the average wait time, we assign the processes cyclically:</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total wait time is </a:t>
            </a:r>
            <a:r>
              <a:rPr lang="en-US" altLang="en-US" smtClean="0">
                <a:latin typeface="Times New Roman" pitchFamily="18" charset="0"/>
                <a:cs typeface="Arial" charset="0"/>
              </a:rPr>
              <a:t>156 ms</a:t>
            </a:r>
            <a:r>
              <a:rPr lang="en-US" altLang="en-US" smtClean="0">
                <a:latin typeface="Arial" charset="0"/>
                <a:cs typeface="Arial" charset="0"/>
              </a:rPr>
              <a:t> and therefore the average wait time is</a:t>
            </a:r>
            <a:br>
              <a:rPr lang="en-US" altLang="en-US" smtClean="0">
                <a:latin typeface="Arial" charset="0"/>
                <a:cs typeface="Arial" charset="0"/>
              </a:rPr>
            </a:br>
            <a:r>
              <a:rPr lang="en-US" altLang="en-US" smtClean="0">
                <a:latin typeface="Arial" charset="0"/>
                <a:cs typeface="Arial" charset="0"/>
              </a:rPr>
              <a:t>		</a:t>
            </a:r>
            <a:r>
              <a:rPr lang="en-US" altLang="en-US" smtClean="0">
                <a:latin typeface="Times New Roman" pitchFamily="18" charset="0"/>
                <a:cs typeface="Arial" charset="0"/>
              </a:rPr>
              <a:t>156 ms/9 = 17.333 ms</a:t>
            </a:r>
          </a:p>
        </p:txBody>
      </p:sp>
    </p:spTree>
    <p:extLst>
      <p:ext uri="{BB962C8B-B14F-4D97-AF65-F5344CB8AC3E}">
        <p14:creationId xmlns:p14="http://schemas.microsoft.com/office/powerpoint/2010/main" val="652535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0" descr="sch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20938"/>
            <a:ext cx="58324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however, we want to minimize the final completion time, we require: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total wait time is longer:</a:t>
            </a:r>
          </a:p>
          <a:p>
            <a:pPr lvl="1"/>
            <a:r>
              <a:rPr lang="en-US" altLang="en-US" smtClean="0">
                <a:latin typeface="Times New Roman" pitchFamily="18" charset="0"/>
                <a:cs typeface="Arial" charset="0"/>
              </a:rPr>
              <a:t>168 ms </a:t>
            </a:r>
            <a:r>
              <a:rPr lang="en-US" altLang="en-US" smtClean="0">
                <a:latin typeface="Arial" charset="0"/>
                <a:cs typeface="Arial" charset="0"/>
              </a:rPr>
              <a:t>versus</a:t>
            </a:r>
            <a:r>
              <a:rPr lang="en-US" altLang="en-US" smtClean="0">
                <a:latin typeface="Times New Roman" pitchFamily="18" charset="0"/>
                <a:cs typeface="Arial" charset="0"/>
              </a:rPr>
              <a:t> 156 ms</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a difficult (NP-complete) problem (2</a:t>
            </a:r>
            <a:r>
              <a:rPr lang="en-US" altLang="en-US" baseline="30000" smtClean="0">
                <a:latin typeface="Arial" charset="0"/>
                <a:cs typeface="Arial" charset="0"/>
              </a:rPr>
              <a:t>nd</a:t>
            </a:r>
            <a:r>
              <a:rPr lang="en-US" altLang="en-US" smtClean="0">
                <a:latin typeface="Arial" charset="0"/>
                <a:cs typeface="Arial" charset="0"/>
              </a:rPr>
              <a:t>-last topic)</a:t>
            </a:r>
          </a:p>
        </p:txBody>
      </p:sp>
      <p:sp>
        <p:nvSpPr>
          <p:cNvPr id="62468"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Tree>
    <p:extLst>
      <p:ext uri="{BB962C8B-B14F-4D97-AF65-F5344CB8AC3E}">
        <p14:creationId xmlns:p14="http://schemas.microsoft.com/office/powerpoint/2010/main" val="2805057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smtClean="0">
                <a:latin typeface="Arial" charset="0"/>
                <a:cs typeface="Arial" charset="0"/>
              </a:rPr>
              <a:t>Process scheduling</a:t>
            </a:r>
          </a:p>
        </p:txBody>
      </p:sp>
      <p:sp>
        <p:nvSpPr>
          <p:cNvPr id="634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Scheduling processes is covered in greater detail in</a:t>
            </a:r>
            <a:br>
              <a:rPr lang="en-US" altLang="en-US" smtClean="0">
                <a:latin typeface="Arial" charset="0"/>
                <a:cs typeface="Arial" charset="0"/>
              </a:rPr>
            </a:br>
            <a:r>
              <a:rPr lang="en-US" altLang="en-US" sz="1800" smtClean="0">
                <a:latin typeface="Arial" charset="0"/>
                <a:cs typeface="Arial" charset="0"/>
              </a:rPr>
              <a:t>     </a:t>
            </a:r>
            <a:r>
              <a:rPr lang="en-US" altLang="en-US" smtClean="0">
                <a:latin typeface="Arial" charset="0"/>
                <a:cs typeface="Arial" charset="0"/>
              </a:rPr>
              <a:t>ECE 254 </a:t>
            </a:r>
            <a:r>
              <a:rPr lang="en-CA" altLang="en-US" i="1" smtClean="0">
                <a:latin typeface="Arial" charset="0"/>
                <a:cs typeface="Arial" charset="0"/>
              </a:rPr>
              <a:t>Operating Systems and Systems Programming</a:t>
            </a:r>
            <a:endParaRPr lang="en-US" altLang="en-US" sz="2800" i="1"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will include numerous other (often greedy) schemes for scheduling as well as preemptive multitasking and real-time constraints</a:t>
            </a:r>
          </a:p>
        </p:txBody>
      </p:sp>
    </p:spTree>
    <p:extLst>
      <p:ext uri="{BB962C8B-B14F-4D97-AF65-F5344CB8AC3E}">
        <p14:creationId xmlns:p14="http://schemas.microsoft.com/office/powerpoint/2010/main" val="1819866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have a list of processes, each of which must run in a given time interval:</a:t>
            </a:r>
          </a:p>
          <a:p>
            <a:pPr lvl="1"/>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process A must run during 2:00-5:00</a:t>
            </a:r>
            <a:br>
              <a:rPr lang="en-US" altLang="en-US" smtClean="0">
                <a:latin typeface="Arial" charset="0"/>
                <a:cs typeface="Arial" charset="0"/>
              </a:rPr>
            </a:br>
            <a:r>
              <a:rPr lang="en-US" altLang="en-US" smtClean="0">
                <a:latin typeface="Arial" charset="0"/>
                <a:cs typeface="Arial" charset="0"/>
              </a:rPr>
              <a:t>		process B must run during 4:00-9:00</a:t>
            </a:r>
            <a:br>
              <a:rPr lang="en-US" altLang="en-US" smtClean="0">
                <a:latin typeface="Arial" charset="0"/>
                <a:cs typeface="Arial" charset="0"/>
              </a:rPr>
            </a:br>
            <a:r>
              <a:rPr lang="en-US" altLang="en-US" smtClean="0">
                <a:latin typeface="Arial" charset="0"/>
                <a:cs typeface="Arial" charset="0"/>
              </a:rPr>
              <a:t>		process C must run during 6:00-8:00</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Clearly, not all three processes can be run</a:t>
            </a:r>
          </a:p>
          <a:p>
            <a:pPr lvl="1"/>
            <a:r>
              <a:rPr lang="en-US" altLang="en-US" smtClean="0">
                <a:latin typeface="Arial" charset="0"/>
                <a:cs typeface="Arial" charset="0"/>
              </a:rPr>
              <a:t>Applications in ECE 254 </a:t>
            </a:r>
            <a:r>
              <a:rPr lang="en-CA" altLang="en-US" i="1" smtClean="0">
                <a:latin typeface="Arial" charset="0"/>
                <a:cs typeface="Arial" charset="0"/>
              </a:rPr>
              <a:t>Operating Systems and Systems Programming</a:t>
            </a:r>
            <a:endParaRPr lang="en-US" altLang="en-US" i="1" smtClean="0">
              <a:latin typeface="Arial" charset="0"/>
              <a:cs typeface="Arial" charset="0"/>
            </a:endParaRPr>
          </a:p>
        </p:txBody>
      </p:sp>
      <p:pic>
        <p:nvPicPr>
          <p:cNvPr id="64516" name="Picture 6" descr="C:\Users\dwharder\Desktop\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213100"/>
            <a:ext cx="33845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1519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want to maximize the </a:t>
            </a:r>
            <a:r>
              <a:rPr lang="en-US" altLang="en-US" i="1" smtClean="0">
                <a:latin typeface="Arial" charset="0"/>
                <a:cs typeface="Arial" charset="0"/>
              </a:rPr>
              <a:t>number</a:t>
            </a:r>
            <a:r>
              <a:rPr lang="en-US" altLang="en-US" smtClean="0">
                <a:latin typeface="Arial" charset="0"/>
                <a:cs typeface="Arial" charset="0"/>
              </a:rPr>
              <a:t> of processes that are run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order to create a greedy algorithm, we must have a fast selection process which quickly determines which process should be run next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first thought may be to always run that process that is next ready to run</a:t>
            </a:r>
          </a:p>
          <a:p>
            <a:pPr lvl="1"/>
            <a:r>
              <a:rPr lang="en-US" altLang="en-US" smtClean="0">
                <a:latin typeface="Arial" charset="0"/>
                <a:cs typeface="Arial" charset="0"/>
              </a:rPr>
              <a:t>A little thought, however, quickly demonstrates that this fails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The worst case would be to only run 1 out of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a:t>
            </a:r>
            <a:r>
              <a:rPr lang="en-US" altLang="en-US" smtClean="0">
                <a:latin typeface="Arial" charset="0"/>
                <a:cs typeface="Arial" charset="0"/>
              </a:rPr>
              <a:t>possible processes when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 </a:t>
            </a:r>
            <a:r>
              <a:rPr lang="en-US" altLang="en-US" smtClean="0">
                <a:latin typeface="Arial" charset="0"/>
                <a:cs typeface="Arial" charset="0"/>
              </a:rPr>
              <a:t>processes could have been run</a:t>
            </a:r>
          </a:p>
        </p:txBody>
      </p:sp>
      <p:pic>
        <p:nvPicPr>
          <p:cNvPr id="64517" name="Picture 5" descr="C:\Users\dwharder\Desktop\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437063"/>
            <a:ext cx="33845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9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maximize the </a:t>
            </a:r>
            <a:r>
              <a:rPr lang="en-US" altLang="en-US" i="1" smtClean="0">
                <a:latin typeface="Arial" charset="0"/>
                <a:cs typeface="Arial" charset="0"/>
              </a:rPr>
              <a:t>number</a:t>
            </a:r>
            <a:r>
              <a:rPr lang="en-US" altLang="en-US" smtClean="0">
                <a:latin typeface="Arial" charset="0"/>
                <a:cs typeface="Arial" charset="0"/>
              </a:rPr>
              <a:t> of processes that are run, we should </a:t>
            </a:r>
            <a:br>
              <a:rPr lang="en-US" altLang="en-US" smtClean="0">
                <a:latin typeface="Arial" charset="0"/>
                <a:cs typeface="Arial" charset="0"/>
              </a:rPr>
            </a:br>
            <a:r>
              <a:rPr lang="en-US" altLang="en-US" smtClean="0">
                <a:latin typeface="Arial" charset="0"/>
                <a:cs typeface="Arial" charset="0"/>
              </a:rPr>
              <a:t>trying to free up the processor as quickly as possible</a:t>
            </a:r>
          </a:p>
          <a:p>
            <a:pPr lvl="1"/>
            <a:r>
              <a:rPr lang="en-US" altLang="en-US" smtClean="0">
                <a:latin typeface="Arial" charset="0"/>
                <a:cs typeface="Arial" charset="0"/>
              </a:rPr>
              <a:t>Instead of looking at the start times, look at the end times</a:t>
            </a:r>
          </a:p>
          <a:p>
            <a:pPr lvl="1"/>
            <a:r>
              <a:rPr lang="en-US" altLang="en-US" smtClean="0">
                <a:latin typeface="Arial" charset="0"/>
                <a:cs typeface="Arial" charset="0"/>
              </a:rPr>
              <a:t>At any time that the processor is available, select that process with the earliest end time:  the </a:t>
            </a:r>
            <a:r>
              <a:rPr lang="en-US" altLang="en-US" i="1" smtClean="0">
                <a:latin typeface="Arial" charset="0"/>
                <a:cs typeface="Arial" charset="0"/>
              </a:rPr>
              <a:t>earliest-deadline-first </a:t>
            </a:r>
            <a:r>
              <a:rPr lang="en-US" altLang="en-US" smtClean="0">
                <a:latin typeface="Arial" charset="0"/>
                <a:cs typeface="Arial" charset="0"/>
              </a:rPr>
              <a:t>algorithm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this example, Process B is the first to start, and then Process C follows:</a:t>
            </a:r>
          </a:p>
        </p:txBody>
      </p:sp>
      <p:pic>
        <p:nvPicPr>
          <p:cNvPr id="64517" name="Picture 5" descr="C:\Users\dwharder\Desktop\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437063"/>
            <a:ext cx="33845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23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675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list of 12  processes</a:t>
            </a:r>
            <a:br>
              <a:rPr lang="en-US" altLang="en-US" smtClean="0">
                <a:latin typeface="Arial" charset="0"/>
                <a:cs typeface="Arial" charset="0"/>
              </a:rPr>
            </a:br>
            <a:r>
              <a:rPr lang="en-US" altLang="en-US" smtClean="0">
                <a:latin typeface="Arial" charset="0"/>
                <a:cs typeface="Arial" charset="0"/>
              </a:rPr>
              <a:t>together with the time interval during which</a:t>
            </a:r>
            <a:br>
              <a:rPr lang="en-US" altLang="en-US" smtClean="0">
                <a:latin typeface="Arial" charset="0"/>
                <a:cs typeface="Arial" charset="0"/>
              </a:rPr>
            </a:br>
            <a:r>
              <a:rPr lang="en-US" altLang="en-US" smtClean="0">
                <a:latin typeface="Arial" charset="0"/>
                <a:cs typeface="Arial" charset="0"/>
              </a:rPr>
              <a:t>they must be run</a:t>
            </a:r>
          </a:p>
          <a:p>
            <a:pPr lvl="1"/>
            <a:r>
              <a:rPr lang="en-US" altLang="en-US" smtClean="0">
                <a:latin typeface="Arial" charset="0"/>
                <a:cs typeface="Arial" charset="0"/>
              </a:rPr>
              <a:t>Find the optimal schedule with the earliest-</a:t>
            </a:r>
            <a:br>
              <a:rPr lang="en-US" altLang="en-US" smtClean="0">
                <a:latin typeface="Arial" charset="0"/>
                <a:cs typeface="Arial" charset="0"/>
              </a:rPr>
            </a:br>
            <a:r>
              <a:rPr lang="en-US" altLang="en-US" smtClean="0">
                <a:latin typeface="Arial" charset="0"/>
                <a:cs typeface="Arial" charset="0"/>
              </a:rPr>
              <a:t>deadline-first greedy algorithm</a:t>
            </a:r>
          </a:p>
        </p:txBody>
      </p:sp>
      <p:graphicFrame>
        <p:nvGraphicFramePr>
          <p:cNvPr id="29305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67615" name="Picture 21" descr="C:\Users\dwharder\Desktop\vv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575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613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latin typeface="Arial" charset="0"/>
                <a:cs typeface="Arial" charset="0"/>
              </a:rPr>
              <a:t>Interval scheduling</a:t>
            </a:r>
          </a:p>
        </p:txBody>
      </p:sp>
      <p:sp>
        <p:nvSpPr>
          <p:cNvPr id="686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order to simplify this, sort the processes</a:t>
            </a:r>
            <a:br>
              <a:rPr lang="en-US" altLang="en-US" smtClean="0">
                <a:latin typeface="Arial" charset="0"/>
                <a:cs typeface="Arial" charset="0"/>
              </a:rPr>
            </a:br>
            <a:r>
              <a:rPr lang="en-US" altLang="en-US" smtClean="0">
                <a:latin typeface="Arial" charset="0"/>
                <a:cs typeface="Arial" charset="0"/>
              </a:rPr>
              <a:t>on their end times</a:t>
            </a:r>
          </a:p>
        </p:txBody>
      </p:sp>
      <p:graphicFrame>
        <p:nvGraphicFramePr>
          <p:cNvPr id="5"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68639" name="Picture 22" descr="C:\Users\dwharder\Desktop\v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17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en-US" dirty="0" smtClean="0">
                <a:latin typeface="Arial" charset="0"/>
                <a:cs typeface="Arial" charset="0"/>
              </a:rPr>
              <a:t>Making change</a:t>
            </a:r>
          </a:p>
        </p:txBody>
      </p:sp>
      <p:sp>
        <p:nvSpPr>
          <p:cNvPr id="13315"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To make change for €0.72:</a:t>
            </a:r>
          </a:p>
          <a:p>
            <a:pPr lvl="1"/>
            <a:r>
              <a:rPr lang="en-US" altLang="en-US" smtClean="0">
                <a:latin typeface="Arial" charset="0"/>
                <a:cs typeface="Arial" charset="0"/>
              </a:rPr>
              <a:t>Start with €0.50</a:t>
            </a:r>
          </a:p>
          <a:p>
            <a:pPr lvl="1"/>
            <a:r>
              <a:rPr lang="en-US" altLang="en-US" smtClean="0">
                <a:latin typeface="Arial" charset="0"/>
                <a:cs typeface="Arial" charset="0"/>
              </a:rPr>
              <a:t>Add a €0.20</a:t>
            </a:r>
          </a:p>
        </p:txBody>
      </p:sp>
      <p:pic>
        <p:nvPicPr>
          <p:cNvPr id="13316" name="Picture 8"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0" y="3933825"/>
            <a:ext cx="579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4092575"/>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5"/>
          <p:cNvSpPr txBox="1">
            <a:spLocks noChangeArrowheads="1"/>
          </p:cNvSpPr>
          <p:nvPr/>
        </p:nvSpPr>
        <p:spPr bwMode="auto">
          <a:xfrm>
            <a:off x="6121400" y="53213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Total €0.70</a:t>
            </a:r>
          </a:p>
        </p:txBody>
      </p:sp>
      <p:pic>
        <p:nvPicPr>
          <p:cNvPr id="13319" name="Picture 6" desc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42910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813" y="33543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613" y="38592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075" y="43624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36562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descr="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930650"/>
            <a:ext cx="531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6" descr="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530225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7"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25988"/>
            <a:ext cx="579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0217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696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To begin, choose Process K</a:t>
            </a:r>
          </a:p>
        </p:txBody>
      </p:sp>
      <p:graphicFrame>
        <p:nvGraphicFramePr>
          <p:cNvPr id="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69663" name="Picture 23" descr="C:\Users\dwharder\Desktop\v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6424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0659" name="Content Placeholder 2"/>
          <p:cNvSpPr>
            <a:spLocks noGrp="1"/>
          </p:cNvSpPr>
          <p:nvPr>
            <p:ph idx="1"/>
          </p:nvPr>
        </p:nvSpPr>
        <p:spPr/>
        <p:txBody>
          <a:bodyPr/>
          <a:lstStyle/>
          <a:p>
            <a:pPr>
              <a:buFont typeface="Arial" charset="0"/>
              <a:buNone/>
            </a:pPr>
            <a:r>
              <a:rPr lang="en-CA" altLang="en-US" smtClean="0">
                <a:latin typeface="Arial" charset="0"/>
                <a:cs typeface="Arial" charset="0"/>
              </a:rPr>
              <a:t>	At this point, Process J, G and E can no</a:t>
            </a:r>
            <a:br>
              <a:rPr lang="en-CA" altLang="en-US" smtClean="0">
                <a:latin typeface="Arial" charset="0"/>
                <a:cs typeface="Arial" charset="0"/>
              </a:rPr>
            </a:br>
            <a:r>
              <a:rPr lang="en-CA" altLang="en-US" smtClean="0">
                <a:latin typeface="Arial" charset="0"/>
                <a:cs typeface="Arial" charset="0"/>
              </a:rPr>
              <a:t>longer be run</a:t>
            </a:r>
          </a:p>
        </p:txBody>
      </p:sp>
      <p:graphicFrame>
        <p:nvGraphicFramePr>
          <p:cNvPr id="5"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0687" name="Picture 24" descr="C:\Users\dwharder\Desktop\v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104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16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Next, run Process A</a:t>
            </a:r>
          </a:p>
        </p:txBody>
      </p:sp>
      <p:graphicFrame>
        <p:nvGraphicFramePr>
          <p:cNvPr id="5"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1711" name="Picture 25" descr="C:\Users\dwharder\Desktop\vv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222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2707"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can no longer run Process C</a:t>
            </a:r>
          </a:p>
        </p:txBody>
      </p:sp>
      <p:graphicFrame>
        <p:nvGraphicFramePr>
          <p:cNvPr id="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2735" name="Picture 26" descr="C:\Users\dwharder\Desktop\vv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431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3731" name="Content Placeholder 2"/>
          <p:cNvSpPr>
            <a:spLocks noGrp="1"/>
          </p:cNvSpPr>
          <p:nvPr>
            <p:ph idx="1"/>
          </p:nvPr>
        </p:nvSpPr>
        <p:spPr/>
        <p:txBody>
          <a:bodyPr/>
          <a:lstStyle/>
          <a:p>
            <a:pPr>
              <a:buFont typeface="Arial" charset="0"/>
              <a:buNone/>
            </a:pPr>
            <a:r>
              <a:rPr lang="en-CA" altLang="en-US" smtClean="0">
                <a:latin typeface="Arial" charset="0"/>
                <a:cs typeface="Arial" charset="0"/>
              </a:rPr>
              <a:t>	Next, we can run Process F</a:t>
            </a:r>
          </a:p>
        </p:txBody>
      </p:sp>
      <p:graphicFrame>
        <p:nvGraphicFramePr>
          <p:cNvPr id="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3759" name="Picture 27" descr="C:\Users\dwharder\Desktop\vv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4351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475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This restricts us from running</a:t>
            </a:r>
            <a:br>
              <a:rPr lang="en-CA" altLang="en-US" smtClean="0">
                <a:latin typeface="Arial" charset="0"/>
                <a:cs typeface="Arial" charset="0"/>
              </a:rPr>
            </a:br>
            <a:r>
              <a:rPr lang="en-CA" altLang="en-US" smtClean="0">
                <a:latin typeface="Arial" charset="0"/>
                <a:cs typeface="Arial" charset="0"/>
              </a:rPr>
              <a:t>Processes H, B and M</a:t>
            </a:r>
          </a:p>
        </p:txBody>
      </p:sp>
      <p:graphicFrame>
        <p:nvGraphicFramePr>
          <p:cNvPr id="5"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4783" name="Picture 28" descr="C:\Users\dwharder\Desktop\vv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3963"/>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0768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577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next available process is D</a:t>
            </a:r>
          </a:p>
        </p:txBody>
      </p:sp>
      <p:graphicFrame>
        <p:nvGraphicFramePr>
          <p:cNvPr id="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5807" name="Picture 32" descr="C:\Users\dwharder\Desktop\x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2492375"/>
            <a:ext cx="3810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79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latin typeface="Arial" charset="0"/>
                <a:cs typeface="Arial" charset="0"/>
              </a:rPr>
              <a:t>Interval scheduling</a:t>
            </a:r>
            <a:endParaRPr lang="en-CA" altLang="en-US" dirty="0" smtClean="0">
              <a:latin typeface="Arial" charset="0"/>
              <a:cs typeface="Arial" charset="0"/>
            </a:endParaRPr>
          </a:p>
        </p:txBody>
      </p:sp>
      <p:sp>
        <p:nvSpPr>
          <p:cNvPr id="768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prevents us from running Process L</a:t>
            </a:r>
          </a:p>
          <a:p>
            <a:pPr lvl="1"/>
            <a:r>
              <a:rPr lang="en-CA" altLang="en-US" smtClean="0">
                <a:latin typeface="Arial" charset="0"/>
                <a:cs typeface="Arial" charset="0"/>
              </a:rPr>
              <a:t>We are therefore finished</a:t>
            </a:r>
          </a:p>
        </p:txBody>
      </p:sp>
      <p:graphicFrame>
        <p:nvGraphicFramePr>
          <p:cNvPr id="6"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6831" name="Picture 32" descr="C:\Users\dwharder\Desktop\x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2492375"/>
            <a:ext cx="3810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443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smtClean="0">
                <a:latin typeface="Arial" charset="0"/>
                <a:cs typeface="Arial" charset="0"/>
              </a:rPr>
              <a:t>Application:  Interval scheduling</a:t>
            </a:r>
          </a:p>
        </p:txBody>
      </p:sp>
      <p:sp>
        <p:nvSpPr>
          <p:cNvPr id="778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scheduled four processes </a:t>
            </a:r>
          </a:p>
          <a:p>
            <a:pPr lvl="1"/>
            <a:r>
              <a:rPr lang="en-US" altLang="en-US" smtClean="0">
                <a:latin typeface="Arial" charset="0"/>
                <a:cs typeface="Arial" charset="0"/>
              </a:rPr>
              <a:t>The selection may not be unique</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Once the processes are sorted, the run time</a:t>
            </a:r>
            <a:br>
              <a:rPr lang="en-US" altLang="en-US" smtClean="0">
                <a:latin typeface="Arial" charset="0"/>
                <a:cs typeface="Arial" charset="0"/>
              </a:rPr>
            </a:br>
            <a:r>
              <a:rPr lang="en-US" altLang="en-US" smtClean="0">
                <a:latin typeface="Arial" charset="0"/>
                <a:cs typeface="Arial" charset="0"/>
              </a:rPr>
              <a:t>is linear—we simply look ahead to find the</a:t>
            </a:r>
            <a:br>
              <a:rPr lang="en-US" altLang="en-US" smtClean="0">
                <a:latin typeface="Arial" charset="0"/>
                <a:cs typeface="Arial" charset="0"/>
              </a:rPr>
            </a:br>
            <a:r>
              <a:rPr lang="en-US" altLang="en-US" smtClean="0">
                <a:latin typeface="Arial" charset="0"/>
                <a:cs typeface="Arial" charset="0"/>
              </a:rPr>
              <a:t>next process that can be run</a:t>
            </a:r>
          </a:p>
          <a:p>
            <a:pPr lvl="1"/>
            <a:r>
              <a:rPr lang="en-US" altLang="en-US" smtClean="0">
                <a:latin typeface="Arial" charset="0"/>
                <a:cs typeface="Arial" charset="0"/>
              </a:rPr>
              <a:t>Thus, the run time is the run time of sorting</a:t>
            </a:r>
            <a:br>
              <a:rPr lang="en-US" altLang="en-US" smtClean="0">
                <a:latin typeface="Arial" charset="0"/>
                <a:cs typeface="Arial" charset="0"/>
              </a:rPr>
            </a:br>
            <a:r>
              <a:rPr lang="en-US" altLang="en-US" smtClean="0">
                <a:latin typeface="Arial" charset="0"/>
                <a:cs typeface="Arial" charset="0"/>
              </a:rPr>
              <a:t>the </a:t>
            </a:r>
          </a:p>
          <a:p>
            <a:pPr lvl="1"/>
            <a:endParaRPr lang="en-US" altLang="en-US" smtClean="0">
              <a:latin typeface="Arial" charset="0"/>
              <a:cs typeface="Arial" charset="0"/>
            </a:endParaRPr>
          </a:p>
          <a:p>
            <a:pPr lvl="1">
              <a:buFont typeface="Arial" charset="0"/>
              <a:buNone/>
            </a:pPr>
            <a:endParaRPr lang="en-US" altLang="en-US" smtClean="0">
              <a:latin typeface="Arial" charset="0"/>
              <a:cs typeface="Arial" charset="0"/>
            </a:endParaRPr>
          </a:p>
        </p:txBody>
      </p:sp>
      <p:graphicFrame>
        <p:nvGraphicFramePr>
          <p:cNvPr id="7"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7855" name="Picture 74" descr="C:\Users\dwharder\Desktop\vv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49500"/>
            <a:ext cx="3802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439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Arial" charset="0"/>
                <a:cs typeface="Arial" charset="0"/>
              </a:rPr>
              <a:t>Application:  Interval scheduling</a:t>
            </a:r>
          </a:p>
        </p:txBody>
      </p:sp>
      <p:sp>
        <p:nvSpPr>
          <p:cNvPr id="788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we could have chosen</a:t>
            </a:r>
            <a:br>
              <a:rPr lang="en-US" altLang="en-US" smtClean="0">
                <a:latin typeface="Arial" charset="0"/>
                <a:cs typeface="Arial" charset="0"/>
              </a:rPr>
            </a:br>
            <a:r>
              <a:rPr lang="en-US" altLang="en-US" smtClean="0">
                <a:latin typeface="Arial" charset="0"/>
                <a:cs typeface="Arial" charset="0"/>
              </a:rPr>
              <a:t>Process L</a:t>
            </a:r>
          </a:p>
          <a:p>
            <a:pPr lvl="1">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a:p>
            <a:pPr>
              <a:buFont typeface="Arial" charset="0"/>
              <a:buNone/>
            </a:pPr>
            <a:r>
              <a:rPr lang="en-US" altLang="en-US" smtClean="0">
                <a:latin typeface="Arial" charset="0"/>
                <a:cs typeface="Arial" charset="0"/>
              </a:rPr>
              <a:t>	In this case, processor usage would go</a:t>
            </a:r>
            <a:br>
              <a:rPr lang="en-US" altLang="en-US" smtClean="0">
                <a:latin typeface="Arial" charset="0"/>
                <a:cs typeface="Arial" charset="0"/>
              </a:rPr>
            </a:br>
            <a:r>
              <a:rPr lang="en-US" altLang="en-US" smtClean="0">
                <a:latin typeface="Arial" charset="0"/>
                <a:cs typeface="Arial" charset="0"/>
              </a:rPr>
              <a:t>up, but no significance is given to that</a:t>
            </a:r>
            <a:br>
              <a:rPr lang="en-US" altLang="en-US" smtClean="0">
                <a:latin typeface="Arial" charset="0"/>
                <a:cs typeface="Arial" charset="0"/>
              </a:rPr>
            </a:br>
            <a:r>
              <a:rPr lang="en-US" altLang="en-US" smtClean="0">
                <a:latin typeface="Arial" charset="0"/>
                <a:cs typeface="Arial" charset="0"/>
              </a:rPr>
              <a:t>criteria</a:t>
            </a:r>
          </a:p>
          <a:p>
            <a:pPr>
              <a:buFont typeface="Arial" charset="0"/>
              <a:buNone/>
            </a:pPr>
            <a:r>
              <a:rPr lang="en-US" altLang="en-US" smtClean="0">
                <a:latin typeface="Arial" charset="0"/>
                <a:cs typeface="Arial" charset="0"/>
              </a:rPr>
              <a:t>	</a:t>
            </a:r>
          </a:p>
        </p:txBody>
      </p:sp>
      <p:graphicFrame>
        <p:nvGraphicFramePr>
          <p:cNvPr id="7"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7030A0"/>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7030A0"/>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8879" name="Picture 75" descr="C:\Users\dwharder\Desktop\vv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49500"/>
            <a:ext cx="3802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0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dirty="0" smtClean="0">
                <a:latin typeface="Arial" charset="0"/>
                <a:cs typeface="Arial" charset="0"/>
              </a:rPr>
              <a:t>Making change</a:t>
            </a:r>
          </a:p>
        </p:txBody>
      </p:sp>
      <p:sp>
        <p:nvSpPr>
          <p:cNvPr id="14339"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To make change for €0.74:</a:t>
            </a:r>
          </a:p>
          <a:p>
            <a:pPr lvl="1"/>
            <a:r>
              <a:rPr lang="en-US" altLang="en-US" smtClean="0">
                <a:latin typeface="Arial" charset="0"/>
                <a:cs typeface="Arial" charset="0"/>
              </a:rPr>
              <a:t>Start with €0.50</a:t>
            </a:r>
          </a:p>
          <a:p>
            <a:pPr lvl="1"/>
            <a:r>
              <a:rPr lang="en-US" altLang="en-US" smtClean="0">
                <a:latin typeface="Arial" charset="0"/>
                <a:cs typeface="Arial" charset="0"/>
              </a:rPr>
              <a:t>Add a €0.20</a:t>
            </a:r>
          </a:p>
          <a:p>
            <a:pPr lvl="1"/>
            <a:r>
              <a:rPr lang="en-US" altLang="en-US" smtClean="0">
                <a:latin typeface="Arial" charset="0"/>
                <a:cs typeface="Arial" charset="0"/>
              </a:rPr>
              <a:t>Skip the €0.10 and the €0. 05 but add a €0.02 </a:t>
            </a:r>
          </a:p>
        </p:txBody>
      </p:sp>
      <p:pic>
        <p:nvPicPr>
          <p:cNvPr id="14340" name="Picture 7"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933825"/>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4092575"/>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4652963"/>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4"/>
          <p:cNvSpPr txBox="1">
            <a:spLocks noChangeArrowheads="1"/>
          </p:cNvSpPr>
          <p:nvPr/>
        </p:nvSpPr>
        <p:spPr bwMode="auto">
          <a:xfrm>
            <a:off x="6126163" y="53213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Total €0.72</a:t>
            </a:r>
          </a:p>
        </p:txBody>
      </p:sp>
      <p:pic>
        <p:nvPicPr>
          <p:cNvPr id="14344" name="Picture 6" descr="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0813" y="42910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33543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613" y="3859213"/>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9" descr="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075" y="43624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36562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descr="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530225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25988"/>
            <a:ext cx="579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364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smtClean="0">
                <a:latin typeface="Arial" charset="0"/>
                <a:cs typeface="Arial" charset="0"/>
              </a:rPr>
              <a:t>Application:  Interval scheduling</a:t>
            </a:r>
          </a:p>
        </p:txBody>
      </p:sp>
      <p:sp>
        <p:nvSpPr>
          <p:cNvPr id="798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could add weights to the individual</a:t>
            </a:r>
            <a:br>
              <a:rPr lang="en-US" altLang="en-US" smtClean="0">
                <a:latin typeface="Arial" charset="0"/>
                <a:cs typeface="Arial" charset="0"/>
              </a:rPr>
            </a:br>
            <a:r>
              <a:rPr lang="en-US" altLang="en-US" smtClean="0">
                <a:latin typeface="Arial" charset="0"/>
                <a:cs typeface="Arial" charset="0"/>
              </a:rPr>
              <a:t>processes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lvl="1"/>
            <a:r>
              <a:rPr lang="en-US" altLang="en-US" smtClean="0">
                <a:latin typeface="Arial" charset="0"/>
                <a:cs typeface="Arial" charset="0"/>
              </a:rPr>
              <a:t>The weights could be the duration of</a:t>
            </a:r>
            <a:br>
              <a:rPr lang="en-US" altLang="en-US" smtClean="0">
                <a:latin typeface="Arial" charset="0"/>
                <a:cs typeface="Arial" charset="0"/>
              </a:rPr>
            </a:br>
            <a:r>
              <a:rPr lang="en-US" altLang="en-US" smtClean="0">
                <a:latin typeface="Arial" charset="0"/>
                <a:cs typeface="Arial" charset="0"/>
              </a:rPr>
              <a:t>the processes—maximize processor usage</a:t>
            </a:r>
          </a:p>
          <a:p>
            <a:pPr lvl="1"/>
            <a:r>
              <a:rPr lang="en-US" altLang="en-US" smtClean="0">
                <a:latin typeface="Arial" charset="0"/>
                <a:cs typeface="Arial" charset="0"/>
              </a:rPr>
              <a:t>The weights could be revenue gained from</a:t>
            </a:r>
            <a:br>
              <a:rPr lang="en-US" altLang="en-US" smtClean="0">
                <a:latin typeface="Arial" charset="0"/>
                <a:cs typeface="Arial" charset="0"/>
              </a:rPr>
            </a:br>
            <a:r>
              <a:rPr lang="en-US" altLang="en-US" smtClean="0">
                <a:latin typeface="Arial" charset="0"/>
                <a:cs typeface="Arial" charset="0"/>
              </a:rPr>
              <a:t>the performance—maximize revenue </a:t>
            </a:r>
          </a:p>
          <a:p>
            <a:pPr>
              <a:buFont typeface="Arial" charset="0"/>
              <a:buNone/>
            </a:pPr>
            <a:r>
              <a:rPr lang="en-US" altLang="en-US" smtClean="0">
                <a:latin typeface="Arial" charset="0"/>
                <a:cs typeface="Arial" charset="0"/>
              </a:rPr>
              <a:t>	</a:t>
            </a:r>
          </a:p>
          <a:p>
            <a:pPr>
              <a:buFont typeface="Arial" charset="0"/>
              <a:buNone/>
            </a:pPr>
            <a:r>
              <a:rPr lang="en-US" altLang="en-US" smtClean="0">
                <a:latin typeface="Arial" charset="0"/>
                <a:cs typeface="Arial" charset="0"/>
              </a:rPr>
              <a:t>	We will see an efficient algorithm in the</a:t>
            </a:r>
            <a:br>
              <a:rPr lang="en-US" altLang="en-US" smtClean="0">
                <a:latin typeface="Arial" charset="0"/>
                <a:cs typeface="Arial" charset="0"/>
              </a:rPr>
            </a:br>
            <a:r>
              <a:rPr lang="en-US" altLang="en-US" smtClean="0">
                <a:latin typeface="Arial" charset="0"/>
                <a:cs typeface="Arial" charset="0"/>
              </a:rPr>
              <a:t>topic on </a:t>
            </a:r>
            <a:r>
              <a:rPr lang="en-US" altLang="en-US" i="1" smtClean="0">
                <a:latin typeface="Arial" charset="0"/>
                <a:cs typeface="Arial" charset="0"/>
              </a:rPr>
              <a:t>dynamic programming</a:t>
            </a: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graphicFrame>
        <p:nvGraphicFramePr>
          <p:cNvPr id="7" name="Group 192"/>
          <p:cNvGraphicFramePr>
            <a:graphicFrameLocks noGrp="1"/>
          </p:cNvGraphicFramePr>
          <p:nvPr/>
        </p:nvGraphicFramePr>
        <p:xfrm>
          <a:off x="6011863" y="1565275"/>
          <a:ext cx="2592387" cy="4359277"/>
        </p:xfrm>
        <a:graphic>
          <a:graphicData uri="http://schemas.openxmlformats.org/drawingml/2006/table">
            <a:tbl>
              <a:tblPr/>
              <a:tblGrid>
                <a:gridCol w="1152172"/>
                <a:gridCol w="1440215"/>
              </a:tblGrid>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Process</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Interval</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K</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2 –  4</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J</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G</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 –  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E</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3 –  7</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A</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5 –  8</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C</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6 –  9</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F</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8 – 11</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H</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8 – 12</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B</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13</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charset="0"/>
                        </a:rPr>
                        <a:t>D</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Consolas" pitchFamily="49" charset="0"/>
                          <a:cs typeface="Consolas" pitchFamily="49" charset="0"/>
                        </a:rPr>
                        <a:t>  12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Arial" charset="0"/>
                        </a:rPr>
                        <a:t>M</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lumMod val="75000"/>
                            </a:schemeClr>
                          </a:solidFill>
                          <a:effectLst/>
                          <a:latin typeface="Consolas" pitchFamily="49" charset="0"/>
                          <a:cs typeface="Consolas" pitchFamily="49" charset="0"/>
                        </a:rPr>
                        <a:t>  10 – 15</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7030A0"/>
                          </a:solidFill>
                          <a:effectLst/>
                          <a:latin typeface="Arial" charset="0"/>
                        </a:rPr>
                        <a:t>L</a:t>
                      </a:r>
                    </a:p>
                  </a:txBody>
                  <a:tcPr marL="91443" marR="91443" marT="45727" marB="457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7030A0"/>
                          </a:solidFill>
                          <a:effectLst/>
                          <a:latin typeface="Consolas" pitchFamily="49" charset="0"/>
                          <a:cs typeface="Consolas" pitchFamily="49" charset="0"/>
                        </a:rPr>
                        <a:t>  11 – 16</a:t>
                      </a:r>
                    </a:p>
                  </a:txBody>
                  <a:tcPr marL="91443" marR="91443" marT="45727" marB="457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pic>
        <p:nvPicPr>
          <p:cNvPr id="79903" name="Picture 75" descr="C:\Users\dwharder\Desktop\vv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49500"/>
            <a:ext cx="3802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122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808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seen the algorithm-design technique, namely greedy algorithms</a:t>
            </a:r>
          </a:p>
          <a:p>
            <a:pPr lvl="1"/>
            <a:r>
              <a:rPr lang="en-US" altLang="en-US" smtClean="0">
                <a:latin typeface="Arial" charset="0"/>
                <a:cs typeface="Arial" charset="0"/>
              </a:rPr>
              <a:t>For some problems, appropriately-designed greedy algorithms may find either optimal or near-optimal solutions</a:t>
            </a:r>
          </a:p>
          <a:p>
            <a:pPr lvl="1"/>
            <a:r>
              <a:rPr lang="en-US" altLang="en-US" smtClean="0">
                <a:latin typeface="Arial" charset="0"/>
                <a:cs typeface="Arial" charset="0"/>
              </a:rPr>
              <a:t>For other problems, greedy algorithms may a poor result or even no result at all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Their desirable characteristic is speed </a:t>
            </a:r>
          </a:p>
        </p:txBody>
      </p:sp>
    </p:spTree>
    <p:extLst>
      <p:ext uri="{BB962C8B-B14F-4D97-AF65-F5344CB8AC3E}">
        <p14:creationId xmlns:p14="http://schemas.microsoft.com/office/powerpoint/2010/main" val="30729177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http://en.wikipedia.org/wiki/Algorithm_design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dirty="0" smtClean="0">
                <a:latin typeface="Arial" charset="0"/>
                <a:cs typeface="Arial" charset="0"/>
              </a:rPr>
              <a:t>Making change</a:t>
            </a:r>
          </a:p>
        </p:txBody>
      </p:sp>
      <p:sp>
        <p:nvSpPr>
          <p:cNvPr id="15363"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Notice that each digit can be worked with separately</a:t>
            </a:r>
          </a:p>
          <a:p>
            <a:pPr lvl="1"/>
            <a:r>
              <a:rPr lang="en-US" altLang="en-US" smtClean="0">
                <a:latin typeface="Arial" charset="0"/>
                <a:cs typeface="Arial" charset="0"/>
              </a:rPr>
              <a:t>The maximum number of coins for any digit is three</a:t>
            </a:r>
          </a:p>
          <a:p>
            <a:pPr lvl="1"/>
            <a:r>
              <a:rPr lang="en-US" altLang="en-US" smtClean="0">
                <a:latin typeface="Arial" charset="0"/>
                <a:cs typeface="Arial" charset="0"/>
              </a:rPr>
              <a:t>Thus, to make change for anything less than €1 requires at most six coins</a:t>
            </a:r>
          </a:p>
          <a:p>
            <a:pPr lvl="1"/>
            <a:r>
              <a:rPr lang="en-US" altLang="en-US" smtClean="0">
                <a:latin typeface="Arial" charset="0"/>
                <a:cs typeface="Arial" charset="0"/>
              </a:rPr>
              <a:t>The solution is optimal</a:t>
            </a:r>
          </a:p>
        </p:txBody>
      </p:sp>
      <p:pic>
        <p:nvPicPr>
          <p:cNvPr id="15364" name="Picture 7"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933825"/>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4092575"/>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4652963"/>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265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17580</TotalTime>
  <Words>1588</Words>
  <Application>Microsoft Office PowerPoint</Application>
  <PresentationFormat>On-screen Show (4:3)</PresentationFormat>
  <Paragraphs>1221</Paragraphs>
  <Slides>82</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Custom Design</vt:lpstr>
      <vt:lpstr>Equation</vt:lpstr>
      <vt:lpstr>PowerPoint Presentation</vt:lpstr>
      <vt:lpstr>Algorithm Design</vt:lpstr>
      <vt:lpstr>Greedy algorithms</vt:lpstr>
      <vt:lpstr>Greedy algorithms</vt:lpstr>
      <vt:lpstr>Making change</vt:lpstr>
      <vt:lpstr>Making change</vt:lpstr>
      <vt:lpstr>Making change</vt:lpstr>
      <vt:lpstr>Making change</vt:lpstr>
      <vt:lpstr>Making change</vt:lpstr>
      <vt:lpstr>Making change</vt:lpstr>
      <vt:lpstr>Making change</vt:lpstr>
      <vt:lpstr>Making change</vt:lpstr>
      <vt:lpstr>Making change</vt:lpstr>
      <vt:lpstr>Definition</vt:lpstr>
      <vt:lpstr>Optimal example</vt:lpstr>
      <vt:lpstr>Optimal example</vt:lpstr>
      <vt:lpstr>Optimal and sub-optimal examples</vt:lpstr>
      <vt:lpstr>Optimal and sub-optimal examples</vt:lpstr>
      <vt:lpstr>Optimal and sub-optimal examples</vt:lpstr>
      <vt:lpstr>Unfeasible example</vt:lpstr>
      <vt:lpstr>Unfeasible example</vt:lpstr>
      <vt:lpstr>Unfeasible example</vt:lpstr>
      <vt:lpstr>Unfeasible example</vt:lpstr>
      <vt:lpstr>Unfeasible example</vt:lpstr>
      <vt:lpstr>Unfeasible example</vt:lpstr>
      <vt:lpstr>Unfeasible example</vt:lpstr>
      <vt:lpstr>Traveling salesman problem</vt:lpstr>
      <vt:lpstr>Linear programming</vt:lpstr>
      <vt:lpstr>Linear programming</vt:lpstr>
      <vt:lpstr>Linear programming</vt:lpstr>
      <vt:lpstr>Optimal substructure</vt:lpstr>
      <vt:lpstr>Near-optimal algorithms</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Project management 0/1 knapsack problem</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Interval scheduling</vt:lpstr>
      <vt:lpstr>Application:  Interval scheduling</vt:lpstr>
      <vt:lpstr>Application:  Interval scheduling</vt:lpstr>
      <vt:lpstr>Application:  Interval scheduling</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1336</cp:revision>
  <dcterms:created xsi:type="dcterms:W3CDTF">2009-09-11T23:00:44Z</dcterms:created>
  <dcterms:modified xsi:type="dcterms:W3CDTF">2015-03-23T20:51:29Z</dcterms:modified>
</cp:coreProperties>
</file>