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0"/>
  </p:notesMasterIdLst>
  <p:sldIdLst>
    <p:sldId id="256" r:id="rId2"/>
    <p:sldId id="494" r:id="rId3"/>
    <p:sldId id="623" r:id="rId4"/>
    <p:sldId id="495" r:id="rId5"/>
    <p:sldId id="598" r:id="rId6"/>
    <p:sldId id="596" r:id="rId7"/>
    <p:sldId id="597" r:id="rId8"/>
    <p:sldId id="599" r:id="rId9"/>
    <p:sldId id="601" r:id="rId10"/>
    <p:sldId id="625" r:id="rId11"/>
    <p:sldId id="600" r:id="rId12"/>
    <p:sldId id="602" r:id="rId13"/>
    <p:sldId id="603" r:id="rId14"/>
    <p:sldId id="607" r:id="rId15"/>
    <p:sldId id="606" r:id="rId16"/>
    <p:sldId id="604" r:id="rId17"/>
    <p:sldId id="605" r:id="rId18"/>
    <p:sldId id="620" r:id="rId19"/>
    <p:sldId id="621" r:id="rId20"/>
    <p:sldId id="622" r:id="rId21"/>
    <p:sldId id="608" r:id="rId22"/>
    <p:sldId id="619" r:id="rId23"/>
    <p:sldId id="618" r:id="rId24"/>
    <p:sldId id="609" r:id="rId25"/>
    <p:sldId id="610" r:id="rId26"/>
    <p:sldId id="611" r:id="rId27"/>
    <p:sldId id="612" r:id="rId28"/>
    <p:sldId id="613" r:id="rId29"/>
    <p:sldId id="614" r:id="rId30"/>
    <p:sldId id="615" r:id="rId31"/>
    <p:sldId id="616" r:id="rId32"/>
    <p:sldId id="617" r:id="rId33"/>
    <p:sldId id="626" r:id="rId34"/>
    <p:sldId id="624" r:id="rId35"/>
    <p:sldId id="627" r:id="rId36"/>
    <p:sldId id="629" r:id="rId37"/>
    <p:sldId id="630" r:id="rId38"/>
    <p:sldId id="631" r:id="rId39"/>
    <p:sldId id="632" r:id="rId40"/>
    <p:sldId id="633" r:id="rId41"/>
    <p:sldId id="634" r:id="rId42"/>
    <p:sldId id="635" r:id="rId43"/>
    <p:sldId id="636" r:id="rId44"/>
    <p:sldId id="637" r:id="rId45"/>
    <p:sldId id="638" r:id="rId46"/>
    <p:sldId id="628" r:id="rId47"/>
    <p:sldId id="595" r:id="rId48"/>
    <p:sldId id="373"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C8FF"/>
    <a:srgbClr val="0093DD"/>
    <a:srgbClr val="0000FF"/>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3170" autoAdjust="0"/>
  </p:normalViewPr>
  <p:slideViewPr>
    <p:cSldViewPr>
      <p:cViewPr varScale="1">
        <p:scale>
          <a:sx n="68" d="100"/>
          <a:sy n="68" d="100"/>
        </p:scale>
        <p:origin x="-426" y="-10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8/30/2013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469272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46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48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Standard Template Library</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219950"/>
            <a:ext cx="7199313" cy="14465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13.2 The Standard Template Library (STL)</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latin typeface="Consolas" pitchFamily="49" charset="0"/>
                <a:cs typeface="Consolas" pitchFamily="49" charset="0"/>
              </a:rPr>
              <a:t>bitset</a:t>
            </a:r>
            <a:r>
              <a:rPr lang="en-CA" dirty="0" smtClean="0">
                <a:latin typeface="Consolas" pitchFamily="49" charset="0"/>
                <a:cs typeface="Consolas" pitchFamily="49" charset="0"/>
              </a:rPr>
              <a:t>&lt;N&gt;</a:t>
            </a:r>
            <a:endParaRPr lang="en-CA" dirty="0"/>
          </a:p>
        </p:txBody>
      </p:sp>
      <p:sp>
        <p:nvSpPr>
          <p:cNvPr id="3" name="Content Placeholder 2"/>
          <p:cNvSpPr>
            <a:spLocks noGrp="1"/>
          </p:cNvSpPr>
          <p:nvPr>
            <p:ph idx="1"/>
          </p:nvPr>
        </p:nvSpPr>
        <p:spPr>
          <a:noFill/>
        </p:spPr>
        <p:txBody>
          <a:bodyPr/>
          <a:lstStyle/>
          <a:p>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This is a sequence container with a linear order</a:t>
            </a:r>
          </a:p>
          <a:p>
            <a:pPr lvl="1" eaLnBrk="1" hangingPunct="1"/>
            <a:r>
              <a:rPr lang="en-US" dirty="0" smtClean="0">
                <a:latin typeface="Arial" charset="0"/>
                <a:cs typeface="Arial" charset="0"/>
              </a:rPr>
              <a:t>Elements are accessed by their position</a:t>
            </a:r>
          </a:p>
          <a:p>
            <a:pPr eaLnBrk="1" hangingPunct="1">
              <a:buNone/>
            </a:pPr>
            <a:r>
              <a:rPr lang="en-US" dirty="0" smtClean="0">
                <a:latin typeface="Arial" charset="0"/>
                <a:cs typeface="Arial" charset="0"/>
              </a:rPr>
              <a:t>	The memory allocation is contiguous</a:t>
            </a:r>
          </a:p>
          <a:p>
            <a:pPr lvl="1" eaLnBrk="1" hangingPunct="1"/>
            <a:r>
              <a:rPr lang="en-US" dirty="0" smtClean="0">
                <a:latin typeface="Arial" charset="0"/>
                <a:cs typeface="Arial" charset="0"/>
              </a:rPr>
              <a:t>Random access is </a:t>
            </a:r>
            <a:r>
              <a:rPr lang="en-US" dirty="0" smtClean="0">
                <a:latin typeface="Symbol" pitchFamily="18" charset="2"/>
                <a:cs typeface="Arial" charset="0"/>
              </a:rPr>
              <a:t>Q</a:t>
            </a:r>
            <a:r>
              <a:rPr lang="en-US" dirty="0" smtClean="0">
                <a:latin typeface="Times New Roman" pitchFamily="18" charset="0"/>
                <a:cs typeface="Times New Roman" pitchFamily="18" charset="0"/>
              </a:rPr>
              <a:t>(1)</a:t>
            </a:r>
          </a:p>
          <a:p>
            <a:pPr eaLnBrk="1" hangingPunct="1">
              <a:buNone/>
            </a:pPr>
            <a:r>
              <a:rPr lang="en-US" dirty="0" smtClean="0">
                <a:latin typeface="Arial" charset="0"/>
                <a:cs typeface="Arial" charset="0"/>
              </a:rPr>
              <a:t>	The array allocation is dynamic</a:t>
            </a:r>
          </a:p>
          <a:p>
            <a:pPr lvl="1" eaLnBrk="1" hangingPunct="1"/>
            <a:r>
              <a:rPr lang="en-US" dirty="0" smtClean="0">
                <a:latin typeface="Arial" charset="0"/>
                <a:cs typeface="Arial" charset="0"/>
              </a:rPr>
              <a:t>The size of the array can change at runtime</a:t>
            </a:r>
          </a:p>
          <a:p>
            <a:pPr eaLnBrk="1" hangingPunct="1">
              <a:buNone/>
            </a:pPr>
            <a:r>
              <a:rPr lang="en-US" dirty="0" smtClean="0">
                <a:latin typeface="Arial" charset="0"/>
                <a:cs typeface="Arial" charset="0"/>
              </a:rPr>
              <a:t>	The user can specify the method of allocation</a:t>
            </a:r>
          </a:p>
          <a:p>
            <a:pPr lvl="1"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make return types more standard, the C++ STL defines specific  member types associated with each class:</a:t>
            </a:r>
          </a:p>
          <a:p>
            <a:pPr lvl="1" eaLnBrk="1" hangingPunct="1">
              <a:buNone/>
            </a:pPr>
            <a:endParaRPr lang="en-US" sz="2000" dirty="0" smtClean="0">
              <a:latin typeface="Consolas" pitchFamily="49" charset="0"/>
              <a:cs typeface="Consolas" pitchFamily="49" charset="0"/>
            </a:endParaRP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vector&lt;T&gt;::</a:t>
            </a:r>
            <a:r>
              <a:rPr lang="en-US" dirty="0" err="1" smtClean="0">
                <a:latin typeface="Consolas" pitchFamily="49" charset="0"/>
                <a:cs typeface="Consolas" pitchFamily="49" charset="0"/>
              </a:rPr>
              <a:t>value_type</a:t>
            </a:r>
            <a:r>
              <a:rPr lang="en-US" dirty="0" smtClean="0">
                <a:latin typeface="Consolas" pitchFamily="49" charset="0"/>
                <a:cs typeface="Consolas" pitchFamily="49" charset="0"/>
              </a:rPr>
              <a:t>			T</a:t>
            </a:r>
          </a:p>
          <a:p>
            <a:pPr lvl="1" eaLnBrk="1" hangingPunct="1">
              <a:buNone/>
            </a:pPr>
            <a:r>
              <a:rPr lang="en-US" dirty="0" smtClean="0">
                <a:latin typeface="Consolas" pitchFamily="49" charset="0"/>
                <a:cs typeface="Consolas" pitchFamily="49" charset="0"/>
              </a:rPr>
              <a:t>		vector&lt;T&gt;::reference			T &amp;</a:t>
            </a: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const_reference</a:t>
            </a:r>
            <a:r>
              <a:rPr lang="en-US" dirty="0" smtClean="0">
                <a:latin typeface="Consolas" pitchFamily="49" charset="0"/>
                <a:cs typeface="Consolas" pitchFamily="49" charset="0"/>
              </a:rPr>
              <a:t>		T const &amp;</a:t>
            </a:r>
          </a:p>
          <a:p>
            <a:pPr lvl="1" eaLnBrk="1" hangingPunct="1">
              <a:buNone/>
            </a:pPr>
            <a:r>
              <a:rPr lang="en-US" dirty="0" smtClean="0">
                <a:latin typeface="Consolas" pitchFamily="49" charset="0"/>
                <a:cs typeface="Consolas" pitchFamily="49" charset="0"/>
              </a:rPr>
              <a:t>		vector&lt;T&gt;::pointer			T *</a:t>
            </a: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const_pointer</a:t>
            </a:r>
            <a:r>
              <a:rPr lang="en-US" dirty="0" smtClean="0">
                <a:latin typeface="Consolas" pitchFamily="49" charset="0"/>
                <a:cs typeface="Consolas" pitchFamily="49" charset="0"/>
              </a:rPr>
              <a:t>		T const *</a:t>
            </a:r>
          </a:p>
          <a:p>
            <a:pPr lvl="1" eaLnBrk="1" hangingPunct="1">
              <a:buNone/>
            </a:pPr>
            <a:r>
              <a:rPr lang="en-US" dirty="0" smtClean="0">
                <a:latin typeface="Consolas" pitchFamily="49" charset="0"/>
                <a:cs typeface="Consolas" pitchFamily="49" charset="0"/>
              </a:rPr>
              <a:t>		vector&lt;T&gt;::iterator</a:t>
            </a: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const_iterator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reverse_iterator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const_reverse_iterator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solidFill>
                  <a:srgbClr val="FF0000"/>
                </a:solidFill>
                <a:latin typeface="Consolas" pitchFamily="49" charset="0"/>
                <a:cs typeface="Consolas" pitchFamily="49" charset="0"/>
              </a:rPr>
              <a:t>vector&lt;T&gt;::</a:t>
            </a:r>
            <a:r>
              <a:rPr lang="en-CA" dirty="0" err="1" smtClean="0">
                <a:solidFill>
                  <a:srgbClr val="FF0000"/>
                </a:solidFill>
                <a:latin typeface="Consolas" pitchFamily="49" charset="0"/>
                <a:cs typeface="Consolas" pitchFamily="49" charset="0"/>
              </a:rPr>
              <a:t>allocator_type</a:t>
            </a:r>
            <a:r>
              <a:rPr lang="en-CA" dirty="0" smtClean="0">
                <a:solidFill>
                  <a:srgbClr val="FF0000"/>
                </a:solidFill>
                <a:latin typeface="Consolas" pitchFamily="49" charset="0"/>
                <a:cs typeface="Consolas" pitchFamily="49" charset="0"/>
              </a:rPr>
              <a:t>		allocate&lt;</a:t>
            </a:r>
            <a:r>
              <a:rPr lang="en-CA" dirty="0" err="1" smtClean="0">
                <a:solidFill>
                  <a:srgbClr val="FF0000"/>
                </a:solidFill>
                <a:latin typeface="Consolas" pitchFamily="49" charset="0"/>
                <a:cs typeface="Consolas" pitchFamily="49" charset="0"/>
              </a:rPr>
              <a:t>value_type</a:t>
            </a:r>
            <a:r>
              <a:rPr lang="en-CA" dirty="0" smtClean="0">
                <a:solidFill>
                  <a:srgbClr val="FF0000"/>
                </a:solidFill>
                <a:latin typeface="Consolas" pitchFamily="49" charset="0"/>
                <a:cs typeface="Consolas" pitchFamily="49" charset="0"/>
              </a:rPr>
              <a:t>&gt;</a:t>
            </a:r>
            <a:endParaRPr lang="en-US" dirty="0" smtClean="0">
              <a:solidFill>
                <a:srgbClr val="FF0000"/>
              </a:solidFill>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vector&lt;T&gt;::</a:t>
            </a:r>
            <a:r>
              <a:rPr lang="en-US" dirty="0" err="1" smtClean="0">
                <a:latin typeface="Consolas" pitchFamily="49" charset="0"/>
                <a:cs typeface="Consolas" pitchFamily="49" charset="0"/>
              </a:rPr>
              <a:t>difference_type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ptrdiff_t</a:t>
            </a:r>
            <a:endParaRPr lang="en-US" dirty="0" smtClean="0">
              <a:latin typeface="Consolas" pitchFamily="49" charset="0"/>
              <a:cs typeface="Consolas" pitchFamily="49" charset="0"/>
            </a:endParaRPr>
          </a:p>
          <a:p>
            <a:pPr lvl="1" eaLnBrk="1" hangingPunct="1">
              <a:buNone/>
            </a:pPr>
            <a:endParaRPr lang="en-US" dirty="0" smtClean="0">
              <a:latin typeface="Arial" charset="0"/>
              <a:cs typeface="Arial" charset="0"/>
            </a:endParaRPr>
          </a:p>
          <a:p>
            <a:pPr lvl="1" eaLnBrk="1" hangingPunct="1">
              <a:buNone/>
            </a:pP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Constructors</a:t>
            </a:r>
          </a:p>
          <a:p>
            <a:pPr lvl="2" eaLnBrk="1" hangingPunct="1">
              <a:buNone/>
            </a:pPr>
            <a:r>
              <a:rPr lang="en-US" sz="1800" dirty="0" smtClean="0">
                <a:latin typeface="Arial" charset="0"/>
                <a:cs typeface="Arial" charset="0"/>
              </a:rPr>
              <a:t>	</a:t>
            </a:r>
            <a:r>
              <a:rPr lang="en-CA" sz="1800" dirty="0" smtClean="0">
                <a:latin typeface="Consolas" pitchFamily="49" charset="0"/>
                <a:cs typeface="Consolas" pitchFamily="49" charset="0"/>
              </a:rPr>
              <a:t>explicit </a:t>
            </a:r>
            <a:r>
              <a:rPr lang="en-CA" sz="1800" dirty="0" smtClean="0">
                <a:solidFill>
                  <a:srgbClr val="FF3399"/>
                </a:solidFill>
                <a:latin typeface="Consolas" pitchFamily="49" charset="0"/>
                <a:cs typeface="Consolas" pitchFamily="49" charset="0"/>
              </a:rPr>
              <a:t>vector()</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explicit </a:t>
            </a:r>
            <a:r>
              <a:rPr lang="en-CA" sz="1800" dirty="0" smtClean="0">
                <a:solidFill>
                  <a:srgbClr val="FF3399"/>
                </a:solidFill>
                <a:latin typeface="Consolas" pitchFamily="49" charset="0"/>
                <a:cs typeface="Consolas" pitchFamily="49" charset="0"/>
              </a:rPr>
              <a:t>vector(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vector(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	template &lt; class </a:t>
            </a:r>
            <a:r>
              <a:rPr lang="en-CA" sz="1800" dirty="0" err="1" smtClean="0">
                <a:latin typeface="Consolas" pitchFamily="49" charset="0"/>
                <a:cs typeface="Consolas" pitchFamily="49" charset="0"/>
              </a:rPr>
              <a:t>InputIterator</a:t>
            </a:r>
            <a:r>
              <a:rPr lang="en-CA" sz="1800" dirty="0" smtClean="0">
                <a:latin typeface="Consolas" pitchFamily="49" charset="0"/>
                <a:cs typeface="Consolas" pitchFamily="49" charset="0"/>
              </a:rPr>
              <a:t> </a:t>
            </a:r>
            <a:r>
              <a:rPr lang="en-CA" sz="1800" dirty="0" smtClean="0">
                <a:latin typeface="Consolas" pitchFamily="49" charset="0"/>
                <a:cs typeface="Consolas" pitchFamily="49" charset="0"/>
              </a:rPr>
              <a:t>&gt;</a:t>
            </a:r>
          </a:p>
          <a:p>
            <a:pPr lvl="2" eaLnBrk="1" hangingPunct="1">
              <a:buNone/>
            </a:pP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vector( </a:t>
            </a:r>
            <a:r>
              <a:rPr lang="en-CA" sz="1800" dirty="0" err="1">
                <a:latin typeface="Consolas" pitchFamily="49" charset="0"/>
                <a:cs typeface="Consolas" pitchFamily="49" charset="0"/>
              </a:rPr>
              <a:t>InputIterator</a:t>
            </a:r>
            <a:r>
              <a:rPr lang="en-CA" sz="1800" dirty="0">
                <a:latin typeface="Consolas" pitchFamily="49" charset="0"/>
                <a:cs typeface="Consolas" pitchFamily="49" charset="0"/>
              </a:rPr>
              <a:t> </a:t>
            </a:r>
            <a:r>
              <a:rPr lang="en-CA" sz="1800" dirty="0" smtClean="0">
                <a:latin typeface="Consolas" pitchFamily="49" charset="0"/>
                <a:cs typeface="Consolas" pitchFamily="49" charset="0"/>
              </a:rPr>
              <a:t>first, </a:t>
            </a:r>
            <a:r>
              <a:rPr lang="en-CA" sz="1800" dirty="0" err="1">
                <a:latin typeface="Consolas" pitchFamily="49" charset="0"/>
                <a:cs typeface="Consolas" pitchFamily="49" charset="0"/>
              </a:rPr>
              <a:t>InputIterator</a:t>
            </a:r>
            <a:r>
              <a:rPr lang="en-CA" sz="1800" dirty="0">
                <a:latin typeface="Consolas" pitchFamily="49" charset="0"/>
                <a:cs typeface="Consolas" pitchFamily="49" charset="0"/>
              </a:rPr>
              <a:t> </a:t>
            </a:r>
            <a:r>
              <a:rPr lang="en-CA" sz="1800" dirty="0" smtClean="0">
                <a:latin typeface="Consolas" pitchFamily="49" charset="0"/>
                <a:cs typeface="Consolas" pitchFamily="49" charset="0"/>
              </a:rPr>
              <a:t>last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vector(</a:t>
            </a:r>
            <a:r>
              <a:rPr lang="en-CA" sz="1800" dirty="0" smtClean="0">
                <a:latin typeface="Consolas" pitchFamily="49" charset="0"/>
                <a:cs typeface="Consolas" pitchFamily="49" charset="0"/>
              </a:rPr>
              <a:t> vector const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vector(</a:t>
            </a:r>
            <a:r>
              <a:rPr lang="en-CA" sz="1800" dirty="0" smtClean="0">
                <a:latin typeface="Consolas" pitchFamily="49" charset="0"/>
                <a:cs typeface="Consolas" pitchFamily="49" charset="0"/>
              </a:rPr>
              <a:t> vector &amp;&amp;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endParaRPr lang="en-US" sz="1800" dirty="0" smtClean="0">
              <a:latin typeface="Arial" charset="0"/>
              <a:cs typeface="Arial" charset="0"/>
            </a:endParaRPr>
          </a:p>
          <a:p>
            <a:pPr lvl="2" eaLnBrk="1" hangingPunct="1">
              <a:buNone/>
            </a:pPr>
            <a:endParaRPr lang="en-US" sz="1800" dirty="0" smtClean="0">
              <a:latin typeface="Arial" charset="0"/>
              <a:cs typeface="Arial" charset="0"/>
            </a:endParaRPr>
          </a:p>
          <a:p>
            <a:pPr lvl="2" eaLnBrk="1" hangingPunct="1">
              <a:buNone/>
            </a:pP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vector(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initializer_list</a:t>
            </a:r>
            <a:r>
              <a:rPr lang="en-CA" sz="1800" dirty="0" smtClean="0">
                <a:latin typeface="Consolas" pitchFamily="49" charset="0"/>
                <a:cs typeface="Consolas" pitchFamily="49" charset="0"/>
              </a:rPr>
              <a:t>&lt;</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&gt;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endParaRPr lang="en-US" sz="1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Assignment operator</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US" sz="1800" dirty="0" smtClean="0">
                <a:latin typeface="Consolas" pitchFamily="49" charset="0"/>
                <a:cs typeface="Consolas" pitchFamily="49" charset="0"/>
              </a:rPr>
              <a:t>vector &amp;</a:t>
            </a:r>
            <a:r>
              <a:rPr lang="en-CA" sz="1800" dirty="0" smtClean="0">
                <a:solidFill>
                  <a:srgbClr val="FF3399"/>
                </a:solidFill>
                <a:latin typeface="Consolas" pitchFamily="49" charset="0"/>
                <a:cs typeface="Consolas" pitchFamily="49" charset="0"/>
              </a:rPr>
              <a:t>operator=(</a:t>
            </a:r>
            <a:r>
              <a:rPr lang="en-CA" dirty="0" smtClean="0">
                <a:latin typeface="Consolas" pitchFamily="49" charset="0"/>
                <a:cs typeface="Consolas" pitchFamily="49" charset="0"/>
              </a:rPr>
              <a:t> vector const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US" sz="1800" dirty="0" smtClean="0">
                <a:latin typeface="Consolas" pitchFamily="49" charset="0"/>
                <a:cs typeface="Consolas" pitchFamily="49" charset="0"/>
              </a:rPr>
              <a:t>vector &amp;</a:t>
            </a:r>
            <a:r>
              <a:rPr lang="en-CA" sz="1800" dirty="0" smtClean="0">
                <a:solidFill>
                  <a:srgbClr val="FF3399"/>
                </a:solidFill>
                <a:latin typeface="Consolas" pitchFamily="49" charset="0"/>
                <a:cs typeface="Consolas" pitchFamily="49" charset="0"/>
              </a:rPr>
              <a:t>operator=(</a:t>
            </a:r>
            <a:r>
              <a:rPr lang="en-CA" sz="1800" dirty="0" smtClean="0">
                <a:latin typeface="Consolas" pitchFamily="49" charset="0"/>
                <a:cs typeface="Consolas" pitchFamily="49" charset="0"/>
              </a:rPr>
              <a:t> vector &amp;&amp;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vector &amp;</a:t>
            </a:r>
            <a:r>
              <a:rPr lang="en-CA" sz="1800" dirty="0" smtClean="0">
                <a:solidFill>
                  <a:srgbClr val="FF3399"/>
                </a:solidFill>
                <a:latin typeface="Consolas" pitchFamily="49" charset="0"/>
                <a:cs typeface="Consolas" pitchFamily="49" charset="0"/>
              </a:rPr>
              <a:t>operator=(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initializer_list</a:t>
            </a:r>
            <a:r>
              <a:rPr lang="en-CA" sz="1800" dirty="0" smtClean="0">
                <a:latin typeface="Consolas" pitchFamily="49" charset="0"/>
                <a:cs typeface="Consolas" pitchFamily="49" charset="0"/>
              </a:rPr>
              <a:t>&lt;</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&gt;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1" eaLnBrk="1" hangingPunct="1"/>
            <a:endParaRPr lang="en-CA" dirty="0" smtClean="0">
              <a:latin typeface="Consolas" pitchFamily="49" charset="0"/>
              <a:cs typeface="Consolas" pitchFamily="49" charset="0"/>
            </a:endParaRPr>
          </a:p>
          <a:p>
            <a:pPr lvl="1" eaLnBrk="1" hangingPunct="1"/>
            <a:r>
              <a:rPr lang="en-CA" dirty="0" smtClean="0"/>
              <a:t>The last lets us:</a:t>
            </a:r>
          </a:p>
          <a:p>
            <a:pPr lvl="1" eaLnBrk="1" hangingPunct="1">
              <a:buNone/>
            </a:pPr>
            <a:r>
              <a:rPr lang="en-US" dirty="0" smtClean="0">
                <a:latin typeface="Consolas" pitchFamily="49" charset="0"/>
                <a:cs typeface="Consolas" pitchFamily="49" charset="0"/>
              </a:rPr>
              <a:t>			std::vector&lt;</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&gt; v(10);</a:t>
            </a:r>
          </a:p>
          <a:p>
            <a:pPr lvl="1" eaLnBrk="1" hangingPunct="1">
              <a:buNone/>
            </a:pPr>
            <a:r>
              <a:rPr lang="en-US" dirty="0" smtClean="0">
                <a:latin typeface="Consolas" pitchFamily="49" charset="0"/>
                <a:cs typeface="Consolas" pitchFamily="49" charset="0"/>
              </a:rPr>
              <a:t>			v = {1, 2, 3, 4, 5, 6, 7, 8, 9, 10};</a:t>
            </a:r>
          </a:p>
          <a:p>
            <a:pPr lvl="1"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The eight </a:t>
            </a:r>
            <a:r>
              <a:rPr lang="en-US" dirty="0" err="1" smtClean="0">
                <a:latin typeface="Arial" charset="0"/>
                <a:cs typeface="Arial" charset="0"/>
              </a:rPr>
              <a:t>iterators</a:t>
            </a:r>
            <a:endParaRPr lang="en-US" dirty="0" smtClean="0">
              <a:latin typeface="Arial" charset="0"/>
              <a:cs typeface="Arial" charset="0"/>
            </a:endParaRP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begin  end  </a:t>
            </a:r>
            <a:r>
              <a:rPr lang="en-US" dirty="0" err="1" smtClean="0">
                <a:solidFill>
                  <a:srgbClr val="FF3399"/>
                </a:solidFill>
                <a:latin typeface="Consolas" pitchFamily="49" charset="0"/>
                <a:cs typeface="Consolas" pitchFamily="49" charset="0"/>
              </a:rPr>
              <a:t>rbegin</a:t>
            </a:r>
            <a:r>
              <a:rPr lang="en-US" dirty="0" smtClean="0">
                <a:solidFill>
                  <a:srgbClr val="FF3399"/>
                </a:solidFill>
                <a:latin typeface="Consolas" pitchFamily="49" charset="0"/>
                <a:cs typeface="Consolas" pitchFamily="49" charset="0"/>
              </a:rPr>
              <a:t>  rend  </a:t>
            </a:r>
            <a:r>
              <a:rPr lang="en-US" dirty="0" err="1" smtClean="0">
                <a:solidFill>
                  <a:srgbClr val="FF3399"/>
                </a:solidFill>
                <a:latin typeface="Consolas" pitchFamily="49" charset="0"/>
                <a:cs typeface="Consolas" pitchFamily="49" charset="0"/>
              </a:rPr>
              <a:t>cbegin</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cend</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crbegin</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crend</a:t>
            </a:r>
            <a:endParaRPr lang="en-US" dirty="0" smtClean="0">
              <a:solidFill>
                <a:srgbClr val="FF3399"/>
              </a:solidFill>
              <a:latin typeface="Consolas" pitchFamily="49" charset="0"/>
              <a:cs typeface="Consolas" pitchFamily="49" charset="0"/>
            </a:endParaRPr>
          </a:p>
          <a:p>
            <a:pPr lvl="1" eaLnBrk="1" hangingPunct="1">
              <a:buNone/>
            </a:pPr>
            <a:endParaRPr lang="en-US" dirty="0" smtClean="0">
              <a:latin typeface="Consolas" pitchFamily="49" charset="0"/>
              <a:cs typeface="Consolas" pitchFamily="49" charset="0"/>
            </a:endParaRPr>
          </a:p>
          <a:p>
            <a:pPr lvl="1" eaLnBrk="1" hangingPunct="1"/>
            <a:r>
              <a:rPr lang="en-US" dirty="0" smtClean="0"/>
              <a:t>Each has the various signatures:</a:t>
            </a:r>
          </a:p>
          <a:p>
            <a:pPr lvl="2" eaLnBrk="1" hangingPunct="1">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a:t>
            </a:r>
            <a:r>
              <a:rPr lang="en-CA" sz="1800" dirty="0" err="1" smtClean="0">
                <a:latin typeface="Consolas" pitchFamily="49" charset="0"/>
                <a:cs typeface="Consolas" pitchFamily="49" charset="0"/>
              </a:rPr>
              <a:t>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err="1" smtClean="0">
                <a:solidFill>
                  <a:srgbClr val="FF3399"/>
                </a:solidFill>
                <a:latin typeface="Consolas" pitchFamily="49" charset="0"/>
                <a:cs typeface="Consolas" pitchFamily="49" charset="0"/>
              </a:rPr>
              <a:t>cbegin</a:t>
            </a:r>
            <a:r>
              <a:rPr lang="en-CA" sz="1800" dirty="0" smtClean="0">
                <a:solidFill>
                  <a:srgbClr val="FF3399"/>
                </a:solidFill>
                <a:latin typeface="Consolas" pitchFamily="49" charset="0"/>
                <a:cs typeface="Consolas" pitchFamily="49" charset="0"/>
              </a:rPr>
              <a:t>()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endParaRPr lang="en-US" dirty="0" smtClean="0">
              <a:latin typeface="Arial" charset="0"/>
              <a:cs typeface="Arial" charset="0"/>
            </a:endParaRPr>
          </a:p>
          <a:p>
            <a:pPr lvl="1"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Capacity</a:t>
            </a:r>
          </a:p>
          <a:p>
            <a:pPr marL="342900" lvl="1" indent="-342900" eaLnBrk="1" hangingPunct="1">
              <a:buNone/>
            </a:pPr>
            <a:r>
              <a:rPr lang="en-US" dirty="0" smtClean="0">
                <a:latin typeface="Arial" charset="0"/>
                <a:cs typeface="Arial"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size() </a:t>
            </a:r>
            <a:r>
              <a:rPr lang="en-US" dirty="0" smtClean="0">
                <a:latin typeface="Consolas" pitchFamily="49" charset="0"/>
                <a:cs typeface="Consolas" pitchFamily="49" charset="0"/>
              </a:rPr>
              <a:t>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capacity()</a:t>
            </a:r>
            <a:r>
              <a:rPr lang="en-US" dirty="0" smtClean="0">
                <a:latin typeface="Consolas" pitchFamily="49" charset="0"/>
                <a:cs typeface="Consolas" pitchFamily="49" charset="0"/>
              </a:rPr>
              <a:t> 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maxsize</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 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void </a:t>
            </a:r>
            <a:r>
              <a:rPr lang="en-US" dirty="0" smtClean="0">
                <a:solidFill>
                  <a:srgbClr val="FF3399"/>
                </a:solidFill>
                <a:latin typeface="Consolas" pitchFamily="49" charset="0"/>
                <a:cs typeface="Consolas" pitchFamily="49" charset="0"/>
              </a:rPr>
              <a:t>resize(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void </a:t>
            </a:r>
            <a:r>
              <a:rPr lang="en-US" dirty="0" smtClean="0">
                <a:solidFill>
                  <a:srgbClr val="FF3399"/>
                </a:solidFill>
                <a:latin typeface="Consolas" pitchFamily="49" charset="0"/>
                <a:cs typeface="Consolas" pitchFamily="49" charset="0"/>
              </a:rPr>
              <a:t>resize(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const_reference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empty() </a:t>
            </a:r>
            <a:r>
              <a:rPr lang="en-US" dirty="0" smtClean="0">
                <a:latin typeface="Consolas" pitchFamily="49" charset="0"/>
                <a:cs typeface="Consolas" pitchFamily="49" charset="0"/>
              </a:rPr>
              <a:t>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empty() </a:t>
            </a:r>
            <a:r>
              <a:rPr lang="en-US" dirty="0" smtClean="0">
                <a:latin typeface="Consolas" pitchFamily="49" charset="0"/>
                <a:cs typeface="Consolas" pitchFamily="49" charset="0"/>
              </a:rPr>
              <a:t>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void </a:t>
            </a:r>
            <a:r>
              <a:rPr lang="en-US" dirty="0" smtClean="0">
                <a:solidFill>
                  <a:srgbClr val="FF3399"/>
                </a:solidFill>
                <a:latin typeface="Consolas" pitchFamily="49" charset="0"/>
                <a:cs typeface="Consolas" pitchFamily="49" charset="0"/>
              </a:rPr>
              <a:t>reserve(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void </a:t>
            </a:r>
            <a:r>
              <a:rPr lang="en-US" dirty="0" err="1" smtClean="0">
                <a:solidFill>
                  <a:srgbClr val="FF3399"/>
                </a:solidFill>
                <a:latin typeface="Consolas" pitchFamily="49" charset="0"/>
                <a:cs typeface="Consolas" pitchFamily="49" charset="0"/>
              </a:rPr>
              <a:t>shrink_to_fit</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a:t>
            </a:r>
          </a:p>
          <a:p>
            <a:pPr eaLnBrk="1" hangingPunct="1">
              <a:buFont typeface="Arial" charset="0"/>
              <a:buNone/>
            </a:pPr>
            <a:endParaRPr lang="en-US" dirty="0" smtClean="0">
              <a:latin typeface="Arial" charset="0"/>
              <a:cs typeface="Arial" charset="0"/>
            </a:endParaRPr>
          </a:p>
          <a:p>
            <a:pPr lvl="1"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Element access</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smtClean="0">
                <a:latin typeface="Consolas" pitchFamily="49" charset="0"/>
                <a:cs typeface="Consolas" pitchFamily="49" charset="0"/>
              </a:rPr>
              <a:t>reference </a:t>
            </a:r>
            <a:r>
              <a:rPr lang="en-CA" dirty="0" smtClean="0">
                <a:solidFill>
                  <a:srgbClr val="FF3399"/>
                </a:solidFill>
                <a:latin typeface="Consolas" pitchFamily="49" charset="0"/>
                <a:cs typeface="Consolas" pitchFamily="49" charset="0"/>
              </a:rPr>
              <a:t>operator[](</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size_type</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operator[](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const; </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reference </a:t>
            </a:r>
            <a:r>
              <a:rPr lang="en-CA" sz="1800" dirty="0" smtClean="0">
                <a:solidFill>
                  <a:srgbClr val="FF3399"/>
                </a:solidFill>
                <a:latin typeface="Consolas" pitchFamily="49" charset="0"/>
                <a:cs typeface="Consolas" pitchFamily="49" charset="0"/>
              </a:rPr>
              <a:t>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 const;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reference </a:t>
            </a:r>
            <a:r>
              <a:rPr lang="en-CA" sz="1800" dirty="0" smtClean="0">
                <a:solidFill>
                  <a:srgbClr val="FF3399"/>
                </a:solidFill>
                <a:latin typeface="Consolas" pitchFamily="49" charset="0"/>
                <a:cs typeface="Consolas" pitchFamily="49" charset="0"/>
              </a:rPr>
              <a:t>front()</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solidFill>
                  <a:srgbClr val="FF3399"/>
                </a:solidFill>
                <a:latin typeface="Consolas" pitchFamily="49" charset="0"/>
                <a:cs typeface="Consolas" pitchFamily="49" charset="0"/>
              </a:rPr>
              <a:t> front() </a:t>
            </a:r>
            <a:r>
              <a:rPr lang="en-CA" sz="1800" dirty="0" smtClean="0">
                <a:latin typeface="Consolas" pitchFamily="49" charset="0"/>
                <a:cs typeface="Consolas" pitchFamily="49" charset="0"/>
              </a:rPr>
              <a:t>const;</a:t>
            </a:r>
          </a:p>
          <a:p>
            <a:pPr lvl="2" eaLnBrk="1" hangingPunct="1">
              <a:buNone/>
            </a:pPr>
            <a:r>
              <a:rPr lang="en-CA" sz="1800" dirty="0" smtClean="0">
                <a:latin typeface="Consolas" pitchFamily="49" charset="0"/>
                <a:cs typeface="Consolas" pitchFamily="49" charset="0"/>
              </a:rPr>
              <a:t>reference </a:t>
            </a:r>
            <a:r>
              <a:rPr lang="en-CA" sz="1800" dirty="0" smtClean="0">
                <a:solidFill>
                  <a:srgbClr val="FF3399"/>
                </a:solidFill>
                <a:latin typeface="Consolas" pitchFamily="49" charset="0"/>
                <a:cs typeface="Consolas" pitchFamily="49" charset="0"/>
              </a:rPr>
              <a:t>back()</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back() </a:t>
            </a:r>
            <a:r>
              <a:rPr lang="en-CA" sz="1800" dirty="0" smtClean="0">
                <a:latin typeface="Consolas" pitchFamily="49" charset="0"/>
                <a:cs typeface="Consolas" pitchFamily="49" charset="0"/>
              </a:rPr>
              <a:t>const;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pointer </a:t>
            </a:r>
            <a:r>
              <a:rPr lang="en-CA" sz="1800" dirty="0" smtClean="0">
                <a:solidFill>
                  <a:srgbClr val="FF3399"/>
                </a:solidFill>
                <a:latin typeface="Consolas" pitchFamily="49" charset="0"/>
                <a:cs typeface="Consolas" pitchFamily="49" charset="0"/>
              </a:rPr>
              <a:t>data()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const_pointer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data()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Modifiers</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smtClean="0">
                <a:latin typeface="Consolas" pitchFamily="49" charset="0"/>
                <a:cs typeface="Consolas" pitchFamily="49" charset="0"/>
              </a:rPr>
              <a:t>template &lt; class Iterator &gt;</a:t>
            </a:r>
          </a:p>
          <a:p>
            <a:pPr lvl="1" eaLnBrk="1" hangingPunct="1">
              <a:buNone/>
            </a:pPr>
            <a:r>
              <a:rPr lang="en-CA" dirty="0" smtClean="0">
                <a:latin typeface="Consolas" pitchFamily="49" charset="0"/>
                <a:cs typeface="Consolas" pitchFamily="49" charset="0"/>
              </a:rPr>
              <a:t> 		void </a:t>
            </a:r>
            <a:r>
              <a:rPr lang="en-CA" dirty="0" smtClean="0">
                <a:solidFill>
                  <a:srgbClr val="FF3399"/>
                </a:solidFill>
                <a:latin typeface="Consolas" pitchFamily="49" charset="0"/>
                <a:cs typeface="Consolas" pitchFamily="49" charset="0"/>
              </a:rPr>
              <a:t>assign( </a:t>
            </a:r>
            <a:r>
              <a:rPr lang="en-CA" dirty="0" smtClean="0">
                <a:latin typeface="Consolas" pitchFamily="49" charset="0"/>
                <a:cs typeface="Consolas" pitchFamily="49" charset="0"/>
              </a:rPr>
              <a:t>Iterator, Iterator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1" eaLnBrk="1" hangingPunct="1">
              <a:buNone/>
            </a:pPr>
            <a:endParaRPr lang="en-CA" dirty="0" smtClean="0">
              <a:latin typeface="Consolas" pitchFamily="49" charset="0"/>
              <a:cs typeface="Consolas" pitchFamily="49" charset="0"/>
            </a:endParaRPr>
          </a:p>
          <a:p>
            <a:pPr lvl="1" eaLnBrk="1" hangingPunct="1">
              <a:buNone/>
            </a:pPr>
            <a:r>
              <a:rPr lang="en-CA" dirty="0" smtClean="0">
                <a:latin typeface="Consolas" pitchFamily="49" charset="0"/>
                <a:cs typeface="Consolas" pitchFamily="49" charset="0"/>
              </a:rPr>
              <a:t>		void </a:t>
            </a:r>
            <a:r>
              <a:rPr lang="en-CA" dirty="0" smtClean="0">
                <a:solidFill>
                  <a:srgbClr val="FF3399"/>
                </a:solidFill>
                <a:latin typeface="Consolas" pitchFamily="49" charset="0"/>
                <a:cs typeface="Consolas" pitchFamily="49" charset="0"/>
              </a:rPr>
              <a:t>assign( </a:t>
            </a:r>
            <a:r>
              <a:rPr lang="en-CA" dirty="0" err="1" smtClean="0">
                <a:latin typeface="Consolas" pitchFamily="49" charset="0"/>
                <a:cs typeface="Consolas" pitchFamily="49" charset="0"/>
              </a:rPr>
              <a:t>size_type</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const_reference</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1" eaLnBrk="1" hangingPunct="1">
              <a:buNone/>
            </a:pPr>
            <a:r>
              <a:rPr lang="en-CA" dirty="0" smtClean="0">
                <a:latin typeface="Consolas" pitchFamily="49" charset="0"/>
                <a:cs typeface="Consolas" pitchFamily="49" charset="0"/>
              </a:rPr>
              <a:t>		void </a:t>
            </a:r>
            <a:r>
              <a:rPr lang="en-CA" dirty="0" smtClean="0">
                <a:solidFill>
                  <a:srgbClr val="FF3399"/>
                </a:solidFill>
                <a:latin typeface="Consolas" pitchFamily="49" charset="0"/>
                <a:cs typeface="Consolas" pitchFamily="49" charset="0"/>
              </a:rPr>
              <a:t>assign( </a:t>
            </a:r>
            <a:r>
              <a:rPr lang="en-CA" dirty="0" err="1" smtClean="0">
                <a:latin typeface="Consolas" pitchFamily="49" charset="0"/>
                <a:cs typeface="Consolas" pitchFamily="49" charset="0"/>
              </a:rPr>
              <a:t>initializer_list</a:t>
            </a:r>
            <a:r>
              <a:rPr lang="en-CA" dirty="0" smtClean="0">
                <a:latin typeface="Consolas" pitchFamily="49" charset="0"/>
                <a:cs typeface="Consolas" pitchFamily="49" charset="0"/>
              </a:rPr>
              <a:t>&lt;</a:t>
            </a:r>
            <a:r>
              <a:rPr lang="en-CA" dirty="0" err="1" smtClean="0">
                <a:latin typeface="Consolas" pitchFamily="49" charset="0"/>
                <a:cs typeface="Consolas" pitchFamily="49" charset="0"/>
              </a:rPr>
              <a:t>value_type</a:t>
            </a:r>
            <a:r>
              <a:rPr lang="en-CA" dirty="0" smtClean="0">
                <a:latin typeface="Consolas" pitchFamily="49" charset="0"/>
                <a:cs typeface="Consolas" pitchFamily="49" charset="0"/>
              </a:rPr>
              <a:t>&gt;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 </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void </a:t>
            </a:r>
            <a:r>
              <a:rPr lang="en-CA" sz="1800" dirty="0" err="1" smtClean="0">
                <a:solidFill>
                  <a:srgbClr val="FF3399"/>
                </a:solidFill>
                <a:latin typeface="Consolas" pitchFamily="49" charset="0"/>
                <a:cs typeface="Consolas" pitchFamily="49" charset="0"/>
              </a:rPr>
              <a:t>push_back</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void </a:t>
            </a:r>
            <a:r>
              <a:rPr lang="en-CA" sz="1800" dirty="0" err="1" smtClean="0">
                <a:solidFill>
                  <a:srgbClr val="FF3399"/>
                </a:solidFill>
                <a:latin typeface="Consolas" pitchFamily="49" charset="0"/>
                <a:cs typeface="Consolas" pitchFamily="49" charset="0"/>
              </a:rPr>
              <a:t>push_back</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&amp;&amp;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void </a:t>
            </a:r>
            <a:r>
              <a:rPr lang="en-CA" sz="1800" dirty="0" err="1" smtClean="0">
                <a:solidFill>
                  <a:srgbClr val="FF3399"/>
                </a:solidFill>
                <a:latin typeface="Consolas" pitchFamily="49" charset="0"/>
                <a:cs typeface="Consolas" pitchFamily="49" charset="0"/>
              </a:rPr>
              <a:t>pop_back</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endParaRPr lang="en-CA"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Modifiers</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smtClean="0">
                <a:latin typeface="Consolas" pitchFamily="49" charset="0"/>
                <a:cs typeface="Consolas" pitchFamily="49" charset="0"/>
              </a:rPr>
              <a:t>iterator </a:t>
            </a:r>
            <a:r>
              <a:rPr lang="en-CA" dirty="0" smtClean="0">
                <a:solidFill>
                  <a:srgbClr val="FF3399"/>
                </a:solidFill>
                <a:latin typeface="Consolas" pitchFamily="49" charset="0"/>
                <a:cs typeface="Consolas" pitchFamily="49" charset="0"/>
              </a:rPr>
              <a:t>insert(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const_iterator</a:t>
            </a:r>
            <a:r>
              <a:rPr lang="en-CA" dirty="0" smtClean="0">
                <a:latin typeface="Consolas" pitchFamily="49" charset="0"/>
                <a:cs typeface="Consolas" pitchFamily="49" charset="0"/>
              </a:rPr>
              <a:t> position, </a:t>
            </a:r>
            <a:r>
              <a:rPr lang="en-CA" dirty="0" err="1" smtClean="0">
                <a:latin typeface="Consolas" pitchFamily="49" charset="0"/>
                <a:cs typeface="Consolas" pitchFamily="49" charset="0"/>
              </a:rPr>
              <a:t>const_reference</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iterator </a:t>
            </a:r>
            <a:r>
              <a:rPr lang="en-CA" sz="1800" dirty="0" smtClean="0">
                <a:solidFill>
                  <a:srgbClr val="FF3399"/>
                </a:solidFill>
                <a:latin typeface="Consolas" pitchFamily="49" charset="0"/>
                <a:cs typeface="Consolas" pitchFamily="49" charset="0"/>
              </a:rPr>
              <a:t>insert(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position,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n,</a:t>
            </a:r>
          </a:p>
          <a:p>
            <a:pPr lvl="2" eaLnBrk="1" hangingPunct="1">
              <a:buNone/>
            </a:pP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template &lt; class Iterator &gt;</a:t>
            </a:r>
          </a:p>
          <a:p>
            <a:pPr lvl="2" eaLnBrk="1" hangingPunct="1">
              <a:buNone/>
            </a:pPr>
            <a:r>
              <a:rPr lang="en-CA" sz="1800" dirty="0" smtClean="0">
                <a:latin typeface="Consolas" pitchFamily="49" charset="0"/>
                <a:cs typeface="Consolas" pitchFamily="49" charset="0"/>
              </a:rPr>
              <a:t>iterator </a:t>
            </a:r>
            <a:r>
              <a:rPr lang="en-CA" sz="1800" dirty="0" smtClean="0">
                <a:solidFill>
                  <a:srgbClr val="FF3399"/>
                </a:solidFill>
                <a:latin typeface="Consolas" pitchFamily="49" charset="0"/>
                <a:cs typeface="Consolas" pitchFamily="49" charset="0"/>
              </a:rPr>
              <a:t>insert(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position,</a:t>
            </a:r>
          </a:p>
          <a:p>
            <a:pPr lvl="2" eaLnBrk="1" hangingPunct="1">
              <a:buNone/>
            </a:pPr>
            <a:r>
              <a:rPr lang="en-CA" sz="1800" dirty="0" smtClean="0">
                <a:latin typeface="Consolas" pitchFamily="49" charset="0"/>
                <a:cs typeface="Consolas" pitchFamily="49" charset="0"/>
              </a:rPr>
              <a:t>                 Iterator first, Iterator last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iterator </a:t>
            </a:r>
            <a:r>
              <a:rPr lang="en-CA" sz="1800" dirty="0" smtClean="0">
                <a:solidFill>
                  <a:srgbClr val="FF3399"/>
                </a:solidFill>
                <a:latin typeface="Consolas" pitchFamily="49" charset="0"/>
                <a:cs typeface="Consolas" pitchFamily="49" charset="0"/>
              </a:rPr>
              <a:t>insert(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position, </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&amp;&amp;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iterator </a:t>
            </a:r>
            <a:r>
              <a:rPr lang="en-CA" sz="1800" dirty="0" smtClean="0">
                <a:solidFill>
                  <a:srgbClr val="FF3399"/>
                </a:solidFill>
                <a:latin typeface="Consolas" pitchFamily="49" charset="0"/>
                <a:cs typeface="Consolas" pitchFamily="49" charset="0"/>
              </a:rPr>
              <a:t>insert(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position,</a:t>
            </a:r>
          </a:p>
          <a:p>
            <a:pPr lvl="2" eaLnBrk="1" hangingPunct="1">
              <a:buNone/>
            </a:pP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initializer_list</a:t>
            </a:r>
            <a:r>
              <a:rPr lang="en-CA" sz="1800" dirty="0" smtClean="0">
                <a:latin typeface="Consolas" pitchFamily="49" charset="0"/>
                <a:cs typeface="Consolas" pitchFamily="49" charset="0"/>
              </a:rPr>
              <a:t>&lt;</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&gt;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In this topic, we will look at linked lists</a:t>
            </a:r>
          </a:p>
          <a:p>
            <a:pPr lvl="1" eaLnBrk="1" hangingPunct="1"/>
            <a:r>
              <a:rPr lang="en-US" dirty="0" smtClean="0">
                <a:latin typeface="Arial" charset="0"/>
                <a:cs typeface="Arial" charset="0"/>
              </a:rPr>
              <a:t>The </a:t>
            </a:r>
            <a:r>
              <a:rPr lang="en-US" dirty="0" smtClean="0">
                <a:latin typeface="Consolas" pitchFamily="49" charset="0"/>
                <a:cs typeface="Consolas" pitchFamily="49" charset="0"/>
              </a:rPr>
              <a:t>Node</a:t>
            </a:r>
            <a:r>
              <a:rPr lang="en-US" dirty="0" smtClean="0">
                <a:latin typeface="Arial" charset="0"/>
                <a:cs typeface="Arial" charset="0"/>
              </a:rPr>
              <a:t> and </a:t>
            </a:r>
            <a:r>
              <a:rPr lang="en-US" dirty="0" smtClean="0">
                <a:latin typeface="Consolas" pitchFamily="49" charset="0"/>
                <a:cs typeface="Consolas" pitchFamily="49" charset="0"/>
              </a:rPr>
              <a:t>List</a:t>
            </a:r>
            <a:r>
              <a:rPr lang="en-US" dirty="0" smtClean="0">
                <a:latin typeface="Arial" charset="0"/>
                <a:cs typeface="Arial" charset="0"/>
              </a:rPr>
              <a:t> classes</a:t>
            </a:r>
          </a:p>
          <a:p>
            <a:pPr lvl="1" eaLnBrk="1" hangingPunct="1"/>
            <a:r>
              <a:rPr lang="en-US" dirty="0" err="1" smtClean="0">
                <a:latin typeface="Arial" charset="0"/>
                <a:cs typeface="Arial" charset="0"/>
              </a:rPr>
              <a:t>Accessors</a:t>
            </a:r>
            <a:r>
              <a:rPr lang="en-US" dirty="0" smtClean="0">
                <a:latin typeface="Arial" charset="0"/>
                <a:cs typeface="Arial" charset="0"/>
              </a:rPr>
              <a:t> and </a:t>
            </a:r>
            <a:r>
              <a:rPr lang="en-US" dirty="0" err="1" smtClean="0">
                <a:latin typeface="Arial" charset="0"/>
                <a:cs typeface="Arial" charset="0"/>
              </a:rPr>
              <a:t>mutators</a:t>
            </a:r>
            <a:endParaRPr lang="en-US" dirty="0" smtClean="0">
              <a:latin typeface="Arial" charset="0"/>
              <a:cs typeface="Arial" charset="0"/>
            </a:endParaRPr>
          </a:p>
          <a:p>
            <a:pPr lvl="1" eaLnBrk="1" hangingPunct="1"/>
            <a:r>
              <a:rPr lang="en-US" dirty="0" smtClean="0">
                <a:latin typeface="Arial" charset="0"/>
                <a:cs typeface="Arial" charset="0"/>
              </a:rPr>
              <a:t>The implementation of various member functions</a:t>
            </a:r>
          </a:p>
          <a:p>
            <a:pPr lvl="1" eaLnBrk="1" hangingPunct="1"/>
            <a:r>
              <a:rPr lang="en-US" dirty="0" smtClean="0">
                <a:latin typeface="Arial" charset="0"/>
                <a:cs typeface="Arial" charset="0"/>
              </a:rPr>
              <a:t>Stepping through a linked list</a:t>
            </a:r>
          </a:p>
          <a:p>
            <a:pPr lvl="1" eaLnBrk="1" hangingPunct="1"/>
            <a:r>
              <a:rPr lang="en-US" dirty="0" smtClean="0">
                <a:latin typeface="Arial" charset="0"/>
                <a:cs typeface="Arial" charset="0"/>
              </a:rPr>
              <a:t>Defining the copy and assignment operator</a:t>
            </a:r>
          </a:p>
          <a:p>
            <a:pPr lvl="1" eaLnBrk="1" hangingPunct="1"/>
            <a:r>
              <a:rPr lang="en-US" dirty="0" smtClean="0">
                <a:latin typeface="Arial" charset="0"/>
                <a:cs typeface="Arial" charset="0"/>
              </a:rPr>
              <a:t>Defining move constructors and move assignment operators</a:t>
            </a:r>
          </a:p>
          <a:p>
            <a:pPr lvl="1" eaLnBrk="1" hangingPunct="1"/>
            <a:r>
              <a:rPr lang="en-US" dirty="0" smtClean="0">
                <a:latin typeface="Arial" charset="0"/>
                <a:cs typeface="Arial" charset="0"/>
              </a:rPr>
              <a:t>Discussed efficiencies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vector&lt;T&gt;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CA" dirty="0" smtClean="0"/>
              <a:t>Allocator</a:t>
            </a:r>
            <a:endParaRPr lang="en-US" dirty="0" smtClean="0">
              <a:latin typeface="Arial" charset="0"/>
              <a:cs typeface="Arial" charset="0"/>
            </a:endParaRPr>
          </a:p>
          <a:p>
            <a:pPr lvl="1" eaLnBrk="1" hangingPunct="1">
              <a:buNone/>
            </a:pPr>
            <a:r>
              <a:rPr lang="en-CA" dirty="0" smtClean="0">
                <a:latin typeface="Consolas" pitchFamily="49" charset="0"/>
                <a:cs typeface="Consolas" pitchFamily="49" charset="0"/>
              </a:rPr>
              <a:t>		 </a:t>
            </a:r>
            <a:r>
              <a:rPr lang="en-CA" dirty="0" err="1" smtClean="0">
                <a:latin typeface="Consolas" pitchFamily="49" charset="0"/>
                <a:cs typeface="Consolas" pitchFamily="49" charset="0"/>
              </a:rPr>
              <a:t>allocator_type</a:t>
            </a:r>
            <a:r>
              <a:rPr lang="en-CA" dirty="0" smtClean="0">
                <a:latin typeface="Consolas" pitchFamily="49" charset="0"/>
                <a:cs typeface="Consolas" pitchFamily="49" charset="0"/>
              </a:rPr>
              <a:t> </a:t>
            </a:r>
            <a:r>
              <a:rPr lang="en-CA" dirty="0" err="1" smtClean="0">
                <a:solidFill>
                  <a:srgbClr val="FF3399"/>
                </a:solidFill>
                <a:latin typeface="Consolas" pitchFamily="49" charset="0"/>
                <a:cs typeface="Consolas" pitchFamily="49" charset="0"/>
              </a:rPr>
              <a:t>get_allocator</a:t>
            </a:r>
            <a:r>
              <a:rPr lang="en-CA" dirty="0" smtClean="0">
                <a:solidFill>
                  <a:srgbClr val="FF3399"/>
                </a:solidFill>
                <a:latin typeface="Consolas" pitchFamily="49" charset="0"/>
                <a:cs typeface="Consolas" pitchFamily="49" charset="0"/>
              </a:rPr>
              <a:t>() </a:t>
            </a:r>
            <a:r>
              <a:rPr lang="en-CA" dirty="0" smtClean="0">
                <a:latin typeface="Consolas" pitchFamily="49" charset="0"/>
                <a:cs typeface="Consolas" pitchFamily="49" charset="0"/>
              </a:rPr>
              <a:t>const </a:t>
            </a:r>
            <a:r>
              <a:rPr lang="en-CA" dirty="0" err="1" smtClean="0">
                <a:latin typeface="Consolas" pitchFamily="49" charset="0"/>
                <a:cs typeface="Consolas" pitchFamily="49" charset="0"/>
              </a:rPr>
              <a:t>noexcept</a:t>
            </a:r>
            <a:r>
              <a:rPr lang="en-CA" dirty="0" smtClean="0">
                <a:latin typeface="Consolas" pitchFamily="49" charset="0"/>
                <a:cs typeface="Consolas" pitchFamily="49" charset="0"/>
              </a:rPr>
              <a:t>;</a:t>
            </a:r>
          </a:p>
          <a:p>
            <a:pPr lvl="1" eaLnBrk="1" hangingPunct="1">
              <a:buNone/>
            </a:pPr>
            <a:endParaRPr lang="en-CA" dirty="0" smtClean="0">
              <a:latin typeface="Consolas" pitchFamily="49" charset="0"/>
              <a:cs typeface="Consolas" pitchFamily="49" charset="0"/>
            </a:endParaRPr>
          </a:p>
          <a:p>
            <a:pPr lvl="1" eaLnBrk="1" hangingPunct="1"/>
            <a:r>
              <a:rPr lang="en-CA" dirty="0" smtClean="0"/>
              <a:t>Non-member function overloads</a:t>
            </a:r>
          </a:p>
          <a:p>
            <a:pPr lvl="1" eaLnBrk="1" hangingPunct="1">
              <a:buNone/>
            </a:pPr>
            <a:r>
              <a:rPr lang="en-CA" dirty="0" smtClean="0">
                <a:latin typeface="Consolas" pitchFamily="49" charset="0"/>
                <a:cs typeface="Consolas" pitchFamily="49" charset="0"/>
              </a:rPr>
              <a:t>		template &lt; typename T &gt;</a:t>
            </a:r>
          </a:p>
          <a:p>
            <a:pPr lvl="1" eaLnBrk="1" hangingPunct="1">
              <a:buNone/>
            </a:pPr>
            <a:r>
              <a:rPr lang="en-CA" dirty="0" smtClean="0">
                <a:latin typeface="Consolas" pitchFamily="49" charset="0"/>
                <a:cs typeface="Consolas" pitchFamily="49" charset="0"/>
              </a:rPr>
              <a:t>		void </a:t>
            </a:r>
            <a:r>
              <a:rPr lang="en-CA" dirty="0" smtClean="0">
                <a:solidFill>
                  <a:srgbClr val="FF3399"/>
                </a:solidFill>
                <a:latin typeface="Consolas" pitchFamily="49" charset="0"/>
                <a:cs typeface="Consolas" pitchFamily="49" charset="0"/>
              </a:rPr>
              <a:t>swap( </a:t>
            </a:r>
            <a:r>
              <a:rPr lang="en-CA" dirty="0" smtClean="0">
                <a:latin typeface="Consolas" pitchFamily="49" charset="0"/>
                <a:cs typeface="Consolas" pitchFamily="49" charset="0"/>
              </a:rPr>
              <a:t>vector&lt;T&gt; &amp;, vector&lt;T&gt; &amp;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1" eaLnBrk="1" hangingPunct="1">
              <a:buNone/>
            </a:pPr>
            <a:endParaRPr lang="en-CA" dirty="0" smtClean="0">
              <a:latin typeface="Consolas" pitchFamily="49" charset="0"/>
              <a:cs typeface="Consolas" pitchFamily="49" charset="0"/>
            </a:endParaRPr>
          </a:p>
          <a:p>
            <a:pPr lvl="1" eaLnBrk="1" hangingPunct="1">
              <a:buNone/>
            </a:pPr>
            <a:r>
              <a:rPr lang="en-CA" dirty="0" smtClean="0">
                <a:latin typeface="Consolas" pitchFamily="49" charset="0"/>
                <a:cs typeface="Consolas" pitchFamily="49" charset="0"/>
              </a:rPr>
              <a:t>		template &lt; typename T &gt;</a:t>
            </a:r>
          </a:p>
          <a:p>
            <a:pPr lvl="1" eaLnBrk="1" hangingPunct="1">
              <a:buNone/>
            </a:pPr>
            <a:r>
              <a:rPr lang="en-CA" dirty="0" smtClean="0">
                <a:latin typeface="Consolas" pitchFamily="49" charset="0"/>
                <a:cs typeface="Consolas" pitchFamily="49" charset="0"/>
              </a:rPr>
              <a:t>		</a:t>
            </a:r>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operator==( </a:t>
            </a:r>
            <a:r>
              <a:rPr lang="en-CA" dirty="0" smtClean="0">
                <a:latin typeface="Consolas" pitchFamily="49" charset="0"/>
                <a:cs typeface="Consolas" pitchFamily="49" charset="0"/>
              </a:rPr>
              <a:t>const vector&lt;T&gt; &amp;, const vector&lt;T&gt; &amp;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endParaRPr lang="en-CA" dirty="0" smtClean="0"/>
          </a:p>
          <a:p>
            <a:pPr lvl="2" eaLnBrk="1" hangingPunct="1"/>
            <a:r>
              <a:rPr lang="en-CA" dirty="0" smtClean="0"/>
              <a:t>Includes the relational operators </a:t>
            </a:r>
            <a:r>
              <a:rPr lang="en-CA" dirty="0" smtClean="0">
                <a:latin typeface="Consolas" pitchFamily="49" charset="0"/>
                <a:cs typeface="Consolas" pitchFamily="49" charset="0"/>
              </a:rPr>
              <a:t>!=</a:t>
            </a:r>
            <a:r>
              <a:rPr lang="en-CA" dirty="0" smtClean="0"/>
              <a:t>, </a:t>
            </a:r>
            <a:r>
              <a:rPr lang="en-CA" dirty="0" smtClean="0">
                <a:latin typeface="Consolas" pitchFamily="49" charset="0"/>
                <a:cs typeface="Consolas" pitchFamily="49" charset="0"/>
              </a:rPr>
              <a:t>&lt;</a:t>
            </a:r>
            <a:r>
              <a:rPr lang="en-CA" dirty="0" smtClean="0"/>
              <a:t>, </a:t>
            </a:r>
            <a:r>
              <a:rPr lang="en-CA" dirty="0" smtClean="0">
                <a:latin typeface="Consolas" pitchFamily="49" charset="0"/>
                <a:cs typeface="Consolas" pitchFamily="49" charset="0"/>
              </a:rPr>
              <a:t>&lt;=</a:t>
            </a:r>
            <a:r>
              <a:rPr lang="en-CA" dirty="0" smtClean="0"/>
              <a:t>, </a:t>
            </a:r>
            <a:r>
              <a:rPr lang="en-CA" dirty="0" smtClean="0">
                <a:latin typeface="Consolas" pitchFamily="49" charset="0"/>
                <a:cs typeface="Consolas" pitchFamily="49" charset="0"/>
              </a:rPr>
              <a:t>&gt;</a:t>
            </a:r>
            <a:r>
              <a:rPr lang="en-CA" dirty="0" smtClean="0"/>
              <a:t>, and </a:t>
            </a:r>
            <a:r>
              <a:rPr lang="en-CA" dirty="0" smtClean="0">
                <a:latin typeface="Consolas" pitchFamily="49" charset="0"/>
                <a:cs typeface="Consolas" pitchFamily="49" charset="0"/>
              </a:rPr>
              <a:t>&gt;=</a:t>
            </a:r>
          </a:p>
          <a:p>
            <a:pPr lvl="2" eaLnBrk="1" hangingPunct="1"/>
            <a:r>
              <a:rPr lang="en-CA" dirty="0" smtClean="0"/>
              <a:t>Uses a lexicographical comparison</a:t>
            </a:r>
          </a:p>
          <a:p>
            <a:pPr lvl="1" eaLnBrk="1" hangingPunct="1">
              <a:buNone/>
            </a:pPr>
            <a:endParaRPr lang="en-CA"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itchFamily="49" charset="0"/>
                <a:cs typeface="Consolas" pitchFamily="49" charset="0"/>
              </a:rPr>
              <a:t>vector&lt;</a:t>
            </a:r>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&gt;</a:t>
            </a:r>
            <a:endParaRPr lang="en-CA" dirty="0">
              <a:latin typeface="Consolas" pitchFamily="49" charset="0"/>
              <a:cs typeface="Consolas" pitchFamily="49" charset="0"/>
            </a:endParaRPr>
          </a:p>
        </p:txBody>
      </p:sp>
      <p:sp>
        <p:nvSpPr>
          <p:cNvPr id="3" name="Content Placeholder 2"/>
          <p:cNvSpPr>
            <a:spLocks noGrp="1"/>
          </p:cNvSpPr>
          <p:nvPr>
            <p:ph idx="1"/>
          </p:nvPr>
        </p:nvSpPr>
        <p:spPr/>
        <p:txBody>
          <a:bodyPr/>
          <a:lstStyle/>
          <a:p>
            <a:pPr>
              <a:buNone/>
            </a:pPr>
            <a:r>
              <a:rPr lang="en-CA" dirty="0" smtClean="0"/>
              <a:t>	One specialization of vector is for Boolean values:</a:t>
            </a:r>
          </a:p>
          <a:p>
            <a:pPr lvl="1"/>
            <a:r>
              <a:rPr lang="en-CA" dirty="0" smtClean="0"/>
              <a:t>Normally, each </a:t>
            </a:r>
            <a:r>
              <a:rPr lang="en-CA" dirty="0" err="1" smtClean="0">
                <a:latin typeface="Consolas" pitchFamily="49" charset="0"/>
                <a:cs typeface="Consolas" pitchFamily="49" charset="0"/>
              </a:rPr>
              <a:t>bool</a:t>
            </a:r>
            <a:r>
              <a:rPr lang="en-CA" dirty="0" smtClean="0"/>
              <a:t> occupies one byte</a:t>
            </a:r>
          </a:p>
          <a:p>
            <a:pPr lvl="1"/>
            <a:r>
              <a:rPr lang="en-CA" dirty="0" smtClean="0"/>
              <a:t>Reasonable specializations of </a:t>
            </a:r>
            <a:r>
              <a:rPr lang="en-CA" dirty="0" smtClean="0">
                <a:latin typeface="Consolas" pitchFamily="49" charset="0"/>
                <a:cs typeface="Consolas" pitchFamily="49" charset="0"/>
              </a:rPr>
              <a:t>vector&lt;</a:t>
            </a:r>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&gt;</a:t>
            </a:r>
            <a:r>
              <a:rPr lang="en-CA" dirty="0" smtClean="0"/>
              <a:t> use one bit per entry</a:t>
            </a:r>
          </a:p>
          <a:p>
            <a:pPr lvl="1"/>
            <a:r>
              <a:rPr lang="en-CA" dirty="0" smtClean="0"/>
              <a:t>One new function:</a:t>
            </a:r>
          </a:p>
          <a:p>
            <a:pPr lvl="1">
              <a:buNone/>
            </a:pPr>
            <a:r>
              <a:rPr lang="en-CA" dirty="0" smtClean="0"/>
              <a:t>		</a:t>
            </a:r>
            <a:r>
              <a:rPr lang="en-CA" dirty="0" smtClean="0">
                <a:latin typeface="Consolas" pitchFamily="49" charset="0"/>
                <a:cs typeface="Consolas" pitchFamily="49" charset="0"/>
              </a:rPr>
              <a:t>void </a:t>
            </a:r>
            <a:r>
              <a:rPr lang="en-CA" dirty="0" smtClean="0">
                <a:solidFill>
                  <a:srgbClr val="FF3399"/>
                </a:solidFill>
                <a:latin typeface="Consolas" pitchFamily="49" charset="0"/>
                <a:cs typeface="Consolas" pitchFamily="49" charset="0"/>
              </a:rPr>
              <a:t>flip()</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noexcept</a:t>
            </a:r>
            <a:r>
              <a:rPr lang="en-CA" dirty="0" smtClean="0">
                <a:latin typeface="Consolas" pitchFamily="49" charset="0"/>
                <a:cs typeface="Consolas" pitchFamily="49" charset="0"/>
              </a:rPr>
              <a:t>;</a:t>
            </a:r>
          </a:p>
          <a:p>
            <a:pPr lvl="1"/>
            <a:r>
              <a:rPr lang="en-CA" dirty="0" smtClean="0"/>
              <a:t>A mechanism for referencing individual bits and interpreting them as type </a:t>
            </a:r>
            <a:r>
              <a:rPr lang="en-CA" dirty="0" err="1" smtClean="0">
                <a:latin typeface="Consolas" pitchFamily="49" charset="0"/>
                <a:cs typeface="Consolas" pitchFamily="49" charset="0"/>
              </a:rPr>
              <a:t>bool</a:t>
            </a:r>
            <a:endParaRPr lang="en-CA" dirty="0" smtClean="0">
              <a:latin typeface="Consolas" pitchFamily="49" charset="0"/>
              <a:cs typeface="Consolas" pitchFamily="49" charset="0"/>
            </a:endParaRPr>
          </a:p>
          <a:p>
            <a:pPr lvl="1">
              <a:buNone/>
            </a:pPr>
            <a:r>
              <a:rPr lang="en-CA"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itchFamily="49" charset="0"/>
                <a:cs typeface="Consolas" pitchFamily="49" charset="0"/>
              </a:rPr>
              <a:t>vector&lt;T,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&gt;</a:t>
            </a:r>
            <a:endParaRPr lang="en-CA" dirty="0"/>
          </a:p>
        </p:txBody>
      </p:sp>
      <p:sp>
        <p:nvSpPr>
          <p:cNvPr id="3" name="Content Placeholder 2"/>
          <p:cNvSpPr>
            <a:spLocks noGrp="1"/>
          </p:cNvSpPr>
          <p:nvPr>
            <p:ph idx="1"/>
          </p:nvPr>
        </p:nvSpPr>
        <p:spPr/>
        <p:txBody>
          <a:bodyPr/>
          <a:lstStyle/>
          <a:p>
            <a:pPr>
              <a:buNone/>
            </a:pPr>
            <a:r>
              <a:rPr lang="en-CA" dirty="0" smtClean="0"/>
              <a:t>	One thing that has been overlooked is:  how is memory allocated?</a:t>
            </a:r>
          </a:p>
          <a:p>
            <a:pPr>
              <a:buNone/>
            </a:pPr>
            <a:endParaRPr lang="en-CA" dirty="0" smtClean="0"/>
          </a:p>
          <a:p>
            <a:pPr>
              <a:buNone/>
            </a:pPr>
            <a:r>
              <a:rPr lang="en-CA" dirty="0" smtClean="0"/>
              <a:t>	By default, memory allocation is performed using </a:t>
            </a:r>
            <a:r>
              <a:rPr lang="en-CA" dirty="0" smtClean="0">
                <a:latin typeface="Consolas" pitchFamily="49" charset="0"/>
                <a:cs typeface="Consolas" pitchFamily="49" charset="0"/>
              </a:rPr>
              <a:t>new[]</a:t>
            </a:r>
            <a:r>
              <a:rPr lang="en-CA" dirty="0" smtClean="0"/>
              <a:t> and </a:t>
            </a:r>
            <a:r>
              <a:rPr lang="en-CA" dirty="0" smtClean="0">
                <a:latin typeface="Consolas" pitchFamily="49" charset="0"/>
                <a:cs typeface="Consolas" pitchFamily="49" charset="0"/>
              </a:rPr>
              <a:t>delete[]</a:t>
            </a:r>
          </a:p>
          <a:p>
            <a:pPr lvl="1"/>
            <a:r>
              <a:rPr lang="en-CA" dirty="0" smtClean="0"/>
              <a:t>What if this is too slow or inappropriate for a particular use of vector?</a:t>
            </a:r>
          </a:p>
          <a:p>
            <a:pPr lvl="1"/>
            <a:endParaRPr lang="en-CA" dirty="0" smtClean="0"/>
          </a:p>
          <a:p>
            <a:pPr>
              <a:buNone/>
            </a:pPr>
            <a:r>
              <a:rPr lang="en-CA" dirty="0" smtClean="0"/>
              <a:t>	The actual class definition is:</a:t>
            </a:r>
          </a:p>
          <a:p>
            <a:pPr>
              <a:buNone/>
            </a:pPr>
            <a:r>
              <a:rPr lang="en-CA" dirty="0" smtClean="0"/>
              <a:t>		</a:t>
            </a:r>
            <a:r>
              <a:rPr lang="en-CA" dirty="0" smtClean="0">
                <a:latin typeface="Consolas" pitchFamily="49" charset="0"/>
                <a:cs typeface="Consolas" pitchFamily="49" charset="0"/>
              </a:rPr>
              <a:t>template &lt; typename T, </a:t>
            </a:r>
            <a:r>
              <a:rPr lang="en-CA" dirty="0" smtClean="0">
                <a:solidFill>
                  <a:srgbClr val="FF3399"/>
                </a:solidFill>
                <a:latin typeface="Consolas" pitchFamily="49" charset="0"/>
                <a:cs typeface="Consolas" pitchFamily="49" charset="0"/>
              </a:rPr>
              <a:t>class </a:t>
            </a:r>
            <a:r>
              <a:rPr lang="en-CA" dirty="0" err="1" smtClean="0">
                <a:solidFill>
                  <a:srgbClr val="FF3399"/>
                </a:solidFill>
                <a:latin typeface="Consolas" pitchFamily="49" charset="0"/>
                <a:cs typeface="Consolas" pitchFamily="49" charset="0"/>
              </a:rPr>
              <a:t>Alloc</a:t>
            </a:r>
            <a:r>
              <a:rPr lang="en-CA" dirty="0" smtClean="0">
                <a:solidFill>
                  <a:srgbClr val="FF3399"/>
                </a:solidFill>
                <a:latin typeface="Consolas" pitchFamily="49" charset="0"/>
                <a:cs typeface="Consolas" pitchFamily="49" charset="0"/>
              </a:rPr>
              <a:t> = allocator&lt;T&gt; </a:t>
            </a:r>
            <a:r>
              <a:rPr lang="en-CA" dirty="0" smtClean="0">
                <a:latin typeface="Consolas" pitchFamily="49" charset="0"/>
                <a:cs typeface="Consolas" pitchFamily="49" charset="0"/>
              </a:rPr>
              <a:t>&gt;</a:t>
            </a:r>
          </a:p>
          <a:p>
            <a:pPr>
              <a:buNone/>
            </a:pPr>
            <a:r>
              <a:rPr lang="en-CA" dirty="0" smtClean="0">
                <a:latin typeface="Consolas" pitchFamily="49" charset="0"/>
                <a:cs typeface="Consolas" pitchFamily="49" charset="0"/>
              </a:rPr>
              <a:t>		class vector;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itchFamily="49" charset="0"/>
                <a:cs typeface="Consolas" pitchFamily="49" charset="0"/>
              </a:rPr>
              <a:t>vector&lt;T,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&gt;</a:t>
            </a:r>
            <a:endParaRPr lang="en-CA" dirty="0"/>
          </a:p>
        </p:txBody>
      </p:sp>
      <p:sp>
        <p:nvSpPr>
          <p:cNvPr id="3" name="Content Placeholder 2"/>
          <p:cNvSpPr>
            <a:spLocks noGrp="1"/>
          </p:cNvSpPr>
          <p:nvPr>
            <p:ph idx="1"/>
          </p:nvPr>
        </p:nvSpPr>
        <p:spPr/>
        <p:txBody>
          <a:bodyPr/>
          <a:lstStyle/>
          <a:p>
            <a:pPr>
              <a:buNone/>
            </a:pPr>
            <a:r>
              <a:rPr lang="en-CA" dirty="0" smtClean="0"/>
              <a:t>	An allocator class must have specific member types and functions:</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template &lt;class T&gt;</a:t>
            </a:r>
          </a:p>
          <a:p>
            <a:pPr lvl="1">
              <a:buNone/>
            </a:pPr>
            <a:r>
              <a:rPr lang="en-CA" sz="1300" dirty="0" smtClean="0">
                <a:latin typeface="Consolas" pitchFamily="49" charset="0"/>
                <a:cs typeface="Consolas" pitchFamily="49" charset="0"/>
              </a:rPr>
              <a:t>class Allocator {</a:t>
            </a:r>
          </a:p>
          <a:p>
            <a:pPr lvl="1">
              <a:buNone/>
            </a:pPr>
            <a:r>
              <a:rPr lang="en-CA" sz="1300" dirty="0" smtClean="0">
                <a:latin typeface="Consolas" pitchFamily="49" charset="0"/>
                <a:cs typeface="Consolas" pitchFamily="49" charset="0"/>
              </a:rPr>
              <a:t>    public:</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T                                       </a:t>
            </a:r>
            <a:r>
              <a:rPr lang="en-CA" sz="1300" dirty="0" err="1" smtClean="0">
                <a:latin typeface="Consolas" pitchFamily="49" charset="0"/>
                <a:cs typeface="Consolas" pitchFamily="49" charset="0"/>
              </a:rPr>
              <a:t>value_type</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T *                                     pointer;</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const T *                               </a:t>
            </a:r>
            <a:r>
              <a:rPr lang="en-CA" sz="1300" dirty="0" err="1" smtClean="0">
                <a:latin typeface="Consolas" pitchFamily="49" charset="0"/>
                <a:cs typeface="Consolas" pitchFamily="49" charset="0"/>
              </a:rPr>
              <a:t>const_pointer</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T &amp;                                     reference;</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const T &amp;                               </a:t>
            </a:r>
            <a:r>
              <a:rPr lang="en-CA" sz="1300" dirty="0" err="1" smtClean="0">
                <a:latin typeface="Consolas" pitchFamily="49" charset="0"/>
                <a:cs typeface="Consolas" pitchFamily="49" charset="0"/>
              </a:rPr>
              <a:t>const_reference</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std::</a:t>
            </a:r>
            <a:r>
              <a:rPr lang="en-CA" sz="1300" dirty="0" err="1" smtClean="0">
                <a:latin typeface="Consolas" pitchFamily="49" charset="0"/>
                <a:cs typeface="Consolas" pitchFamily="49" charset="0"/>
              </a:rPr>
              <a:t>size_t</a:t>
            </a: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size_type</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std::</a:t>
            </a:r>
            <a:r>
              <a:rPr lang="en-CA" sz="1300" dirty="0" err="1" smtClean="0">
                <a:latin typeface="Consolas" pitchFamily="49" charset="0"/>
                <a:cs typeface="Consolas" pitchFamily="49" charset="0"/>
              </a:rPr>
              <a:t>ptrdiff_t</a:t>
            </a: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difference_type</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propagate_on_container_move_assignment</a:t>
            </a: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true_type</a:t>
            </a:r>
            <a:r>
              <a:rPr lang="en-CA" sz="1300" dirty="0" smtClean="0">
                <a:latin typeface="Consolas" pitchFamily="49" charset="0"/>
                <a:cs typeface="Consolas" pitchFamily="49" charset="0"/>
              </a:rPr>
              <a:t>;</a:t>
            </a:r>
            <a:br>
              <a:rPr lang="en-CA" sz="1300" dirty="0" smtClean="0">
                <a:latin typeface="Consolas" pitchFamily="49" charset="0"/>
                <a:cs typeface="Consolas" pitchFamily="49" charset="0"/>
              </a:rPr>
            </a:br>
            <a:endParaRPr lang="en-CA" sz="1300" dirty="0" smtClean="0">
              <a:latin typeface="Consolas" pitchFamily="49" charset="0"/>
              <a:cs typeface="Consolas" pitchFamily="49" charset="0"/>
            </a:endParaRP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template &lt;class U&gt;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struct</a:t>
            </a:r>
            <a:r>
              <a:rPr lang="en-CA" sz="1300" dirty="0" smtClean="0">
                <a:latin typeface="Consolas" pitchFamily="49" charset="0"/>
                <a:cs typeface="Consolas" pitchFamily="49" charset="0"/>
              </a:rPr>
              <a:t> rebind {</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typedef</a:t>
            </a:r>
            <a:r>
              <a:rPr lang="en-CA" sz="1300" dirty="0" smtClean="0">
                <a:latin typeface="Consolas" pitchFamily="49" charset="0"/>
                <a:cs typeface="Consolas" pitchFamily="49" charset="0"/>
              </a:rPr>
              <a:t> Allocator&lt;U&gt; other;</a:t>
            </a:r>
          </a:p>
          <a:p>
            <a:pPr lvl="1">
              <a:buNone/>
            </a:pPr>
            <a:r>
              <a:rPr lang="en-CA" sz="13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itchFamily="49" charset="0"/>
                <a:cs typeface="Consolas" pitchFamily="49" charset="0"/>
              </a:rPr>
              <a:t>vector&lt;T,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&gt;</a:t>
            </a:r>
            <a:endParaRPr lang="en-CA" dirty="0"/>
          </a:p>
        </p:txBody>
      </p:sp>
      <p:sp>
        <p:nvSpPr>
          <p:cNvPr id="3" name="Content Placeholder 2"/>
          <p:cNvSpPr>
            <a:spLocks noGrp="1"/>
          </p:cNvSpPr>
          <p:nvPr>
            <p:ph idx="1"/>
          </p:nvPr>
        </p:nvSpPr>
        <p:spPr/>
        <p:txBody>
          <a:bodyPr/>
          <a:lstStyle/>
          <a:p>
            <a:pPr lvl="1">
              <a:buNone/>
            </a:pPr>
            <a:r>
              <a:rPr lang="en-CA" sz="1300" dirty="0" smtClean="0">
                <a:latin typeface="Consolas" pitchFamily="49" charset="0"/>
                <a:cs typeface="Consolas" pitchFamily="49" charset="0"/>
              </a:rPr>
              <a:t>        allocator() </a:t>
            </a:r>
            <a:r>
              <a:rPr lang="en-CA" sz="1300" dirty="0" err="1" smtClean="0">
                <a:latin typeface="Consolas" pitchFamily="49" charset="0"/>
                <a:cs typeface="Consolas" pitchFamily="49" charset="0"/>
              </a:rPr>
              <a:t>nothrow</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allocator ( const allocator &amp; ) </a:t>
            </a:r>
            <a:r>
              <a:rPr lang="en-CA" sz="1300" dirty="0" err="1" smtClean="0">
                <a:latin typeface="Consolas" pitchFamily="49" charset="0"/>
                <a:cs typeface="Consolas" pitchFamily="49" charset="0"/>
              </a:rPr>
              <a:t>nothrow</a:t>
            </a:r>
            <a:r>
              <a:rPr lang="en-CA" sz="1300" dirty="0" smtClean="0">
                <a:latin typeface="Consolas" pitchFamily="49" charset="0"/>
                <a:cs typeface="Consolas" pitchFamily="49" charset="0"/>
              </a:rPr>
              <a:t>;</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template &lt;class U&gt;</a:t>
            </a:r>
          </a:p>
          <a:p>
            <a:pPr lvl="1">
              <a:buNone/>
            </a:pPr>
            <a:r>
              <a:rPr lang="en-CA" sz="1300" dirty="0" smtClean="0">
                <a:latin typeface="Consolas" pitchFamily="49" charset="0"/>
                <a:cs typeface="Consolas" pitchFamily="49" charset="0"/>
              </a:rPr>
              <a:t>        allocator( const allocator&lt;U&gt; &amp; ) </a:t>
            </a:r>
            <a:r>
              <a:rPr lang="en-CA" sz="1300" dirty="0" err="1" smtClean="0">
                <a:latin typeface="Consolas" pitchFamily="49" charset="0"/>
                <a:cs typeface="Consolas" pitchFamily="49" charset="0"/>
              </a:rPr>
              <a:t>nothrow</a:t>
            </a:r>
            <a:r>
              <a:rPr lang="en-CA" sz="1300" dirty="0" smtClean="0">
                <a:latin typeface="Consolas" pitchFamily="49" charset="0"/>
                <a:cs typeface="Consolas" pitchFamily="49" charset="0"/>
              </a:rPr>
              <a:t>;</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~allocator() throw;</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pointer address( reference ) const </a:t>
            </a:r>
            <a:r>
              <a:rPr lang="en-CA" sz="1300" dirty="0" err="1" smtClean="0">
                <a:latin typeface="Consolas" pitchFamily="49" charset="0"/>
                <a:cs typeface="Consolas" pitchFamily="49" charset="0"/>
              </a:rPr>
              <a:t>noexcept</a:t>
            </a:r>
            <a:r>
              <a:rPr lang="en-CA" sz="1300" dirty="0" smtClean="0">
                <a:latin typeface="Consolas" pitchFamily="49" charset="0"/>
                <a:cs typeface="Consolas" pitchFamily="49" charset="0"/>
              </a:rPr>
              <a:t>;</a:t>
            </a: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const_pointer</a:t>
            </a:r>
            <a:r>
              <a:rPr lang="en-CA" sz="1300" dirty="0" smtClean="0">
                <a:latin typeface="Consolas" pitchFamily="49" charset="0"/>
                <a:cs typeface="Consolas" pitchFamily="49" charset="0"/>
              </a:rPr>
              <a:t> address( </a:t>
            </a:r>
            <a:r>
              <a:rPr lang="en-CA" sz="1300" dirty="0" err="1" smtClean="0">
                <a:latin typeface="Consolas" pitchFamily="49" charset="0"/>
                <a:cs typeface="Consolas" pitchFamily="49" charset="0"/>
              </a:rPr>
              <a:t>const_reference</a:t>
            </a:r>
            <a:r>
              <a:rPr lang="en-CA" sz="1300" dirty="0" smtClean="0">
                <a:latin typeface="Consolas" pitchFamily="49" charset="0"/>
                <a:cs typeface="Consolas" pitchFamily="49" charset="0"/>
              </a:rPr>
              <a:t> ) const </a:t>
            </a:r>
            <a:r>
              <a:rPr lang="en-CA" sz="1300" dirty="0" err="1" smtClean="0">
                <a:latin typeface="Consolas" pitchFamily="49" charset="0"/>
                <a:cs typeface="Consolas" pitchFamily="49" charset="0"/>
              </a:rPr>
              <a:t>noexcept</a:t>
            </a:r>
            <a:r>
              <a:rPr lang="en-CA" sz="1300" dirty="0" smtClean="0">
                <a:latin typeface="Consolas" pitchFamily="49" charset="0"/>
                <a:cs typeface="Consolas" pitchFamily="49" charset="0"/>
              </a:rPr>
              <a:t>;</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pointer allocate( </a:t>
            </a:r>
            <a:r>
              <a:rPr lang="en-CA" sz="1300" dirty="0" err="1" smtClean="0">
                <a:latin typeface="Consolas" pitchFamily="49" charset="0"/>
                <a:cs typeface="Consolas" pitchFamily="49" charset="0"/>
              </a:rPr>
              <a:t>size_type</a:t>
            </a:r>
            <a:r>
              <a:rPr lang="en-CA" sz="1300" dirty="0" smtClean="0">
                <a:latin typeface="Consolas" pitchFamily="49" charset="0"/>
                <a:cs typeface="Consolas" pitchFamily="49" charset="0"/>
              </a:rPr>
              <a:t>, allocator&lt;void&gt;::</a:t>
            </a:r>
            <a:r>
              <a:rPr lang="en-CA" sz="1300" dirty="0" err="1" smtClean="0">
                <a:latin typeface="Consolas" pitchFamily="49" charset="0"/>
                <a:cs typeface="Consolas" pitchFamily="49" charset="0"/>
              </a:rPr>
              <a:t>const_pointer</a:t>
            </a:r>
            <a:r>
              <a:rPr lang="en-CA" sz="1300" dirty="0" smtClean="0">
                <a:latin typeface="Consolas" pitchFamily="49" charset="0"/>
                <a:cs typeface="Consolas" pitchFamily="49" charset="0"/>
              </a:rPr>
              <a:t> = 0 );</a:t>
            </a:r>
          </a:p>
          <a:p>
            <a:pPr lvl="1">
              <a:buNone/>
            </a:pPr>
            <a:r>
              <a:rPr lang="en-CA" sz="1300" dirty="0" smtClean="0">
                <a:latin typeface="Consolas" pitchFamily="49" charset="0"/>
                <a:cs typeface="Consolas" pitchFamily="49" charset="0"/>
              </a:rPr>
              <a:t>        void deallocate( pointer, </a:t>
            </a:r>
            <a:r>
              <a:rPr lang="en-CA" sz="1300" dirty="0" err="1" smtClean="0">
                <a:latin typeface="Consolas" pitchFamily="49" charset="0"/>
                <a:cs typeface="Consolas" pitchFamily="49" charset="0"/>
              </a:rPr>
              <a:t>size_type</a:t>
            </a:r>
            <a:r>
              <a:rPr lang="en-CA" sz="1300" dirty="0" smtClean="0">
                <a:latin typeface="Consolas" pitchFamily="49" charset="0"/>
                <a:cs typeface="Consolas" pitchFamily="49" charset="0"/>
              </a:rPr>
              <a:t> );</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size_type</a:t>
            </a:r>
            <a:r>
              <a:rPr lang="en-CA" sz="1300" dirty="0" smtClean="0">
                <a:latin typeface="Consolas" pitchFamily="49" charset="0"/>
                <a:cs typeface="Consolas" pitchFamily="49" charset="0"/>
              </a:rPr>
              <a:t> </a:t>
            </a:r>
            <a:r>
              <a:rPr lang="en-CA" sz="1300" dirty="0" err="1" smtClean="0">
                <a:latin typeface="Consolas" pitchFamily="49" charset="0"/>
                <a:cs typeface="Consolas" pitchFamily="49" charset="0"/>
              </a:rPr>
              <a:t>max_size</a:t>
            </a:r>
            <a:r>
              <a:rPr lang="en-CA" sz="1300" dirty="0" smtClean="0">
                <a:latin typeface="Consolas" pitchFamily="49" charset="0"/>
                <a:cs typeface="Consolas" pitchFamily="49" charset="0"/>
              </a:rPr>
              <a:t>() const </a:t>
            </a:r>
            <a:r>
              <a:rPr lang="en-CA" sz="1300" dirty="0" err="1" smtClean="0">
                <a:latin typeface="Consolas" pitchFamily="49" charset="0"/>
                <a:cs typeface="Consolas" pitchFamily="49" charset="0"/>
              </a:rPr>
              <a:t>nothrow</a:t>
            </a:r>
            <a:r>
              <a:rPr lang="en-CA" sz="1300" dirty="0" smtClean="0">
                <a:latin typeface="Consolas" pitchFamily="49" charset="0"/>
                <a:cs typeface="Consolas" pitchFamily="49" charset="0"/>
              </a:rPr>
              <a:t>;</a:t>
            </a:r>
          </a:p>
          <a:p>
            <a:pPr lvl="1">
              <a:buNone/>
            </a:pPr>
            <a:endParaRPr lang="en-CA" sz="1300" dirty="0" smtClean="0">
              <a:latin typeface="Consolas" pitchFamily="49" charset="0"/>
              <a:cs typeface="Consolas" pitchFamily="49" charset="0"/>
            </a:endParaRPr>
          </a:p>
          <a:p>
            <a:pPr lvl="1">
              <a:buNone/>
            </a:pPr>
            <a:r>
              <a:rPr lang="en-CA" sz="1300" dirty="0" smtClean="0">
                <a:latin typeface="Consolas" pitchFamily="49" charset="0"/>
                <a:cs typeface="Consolas" pitchFamily="49" charset="0"/>
              </a:rPr>
              <a:t>        template &lt;class U, class... </a:t>
            </a:r>
            <a:r>
              <a:rPr lang="en-CA" sz="1300" dirty="0" err="1" smtClean="0">
                <a:latin typeface="Consolas" pitchFamily="49" charset="0"/>
                <a:cs typeface="Consolas" pitchFamily="49" charset="0"/>
              </a:rPr>
              <a:t>Args</a:t>
            </a:r>
            <a:r>
              <a:rPr lang="en-CA" sz="1300" dirty="0" smtClean="0">
                <a:latin typeface="Consolas" pitchFamily="49" charset="0"/>
                <a:cs typeface="Consolas" pitchFamily="49" charset="0"/>
              </a:rPr>
              <a:t>&gt;</a:t>
            </a:r>
          </a:p>
          <a:p>
            <a:pPr lvl="1">
              <a:buNone/>
            </a:pPr>
            <a:r>
              <a:rPr lang="en-CA" sz="1300" dirty="0" smtClean="0">
                <a:latin typeface="Consolas" pitchFamily="49" charset="0"/>
                <a:cs typeface="Consolas" pitchFamily="49" charset="0"/>
              </a:rPr>
              <a:t>        void construct( U* p, </a:t>
            </a:r>
            <a:r>
              <a:rPr lang="en-CA" sz="1300" dirty="0" err="1" smtClean="0">
                <a:latin typeface="Consolas" pitchFamily="49" charset="0"/>
                <a:cs typeface="Consolas" pitchFamily="49" charset="0"/>
              </a:rPr>
              <a:t>Args</a:t>
            </a:r>
            <a:r>
              <a:rPr lang="en-CA" sz="1300" dirty="0" smtClean="0">
                <a:latin typeface="Consolas" pitchFamily="49" charset="0"/>
                <a:cs typeface="Consolas" pitchFamily="49" charset="0"/>
              </a:rPr>
              <a:t>&amp;&amp;... </a:t>
            </a:r>
            <a:r>
              <a:rPr lang="en-CA" sz="1300" dirty="0" err="1" smtClean="0">
                <a:latin typeface="Consolas" pitchFamily="49" charset="0"/>
                <a:cs typeface="Consolas" pitchFamily="49" charset="0"/>
              </a:rPr>
              <a:t>args</a:t>
            </a:r>
            <a:r>
              <a:rPr lang="en-CA" sz="1300" dirty="0" smtClean="0">
                <a:latin typeface="Consolas" pitchFamily="49" charset="0"/>
                <a:cs typeface="Consolas" pitchFamily="49" charset="0"/>
              </a:rPr>
              <a:t> );</a:t>
            </a:r>
          </a:p>
          <a:p>
            <a:pPr lvl="1">
              <a:buNone/>
            </a:pPr>
            <a:endParaRPr lang="es-ES" sz="1300" dirty="0" smtClean="0">
              <a:latin typeface="Consolas" pitchFamily="49" charset="0"/>
              <a:cs typeface="Consolas" pitchFamily="49" charset="0"/>
            </a:endParaRPr>
          </a:p>
          <a:p>
            <a:pPr lvl="1">
              <a:buNone/>
            </a:pPr>
            <a:r>
              <a:rPr lang="es-ES" sz="1300" dirty="0" smtClean="0">
                <a:latin typeface="Consolas" pitchFamily="49" charset="0"/>
                <a:cs typeface="Consolas" pitchFamily="49" charset="0"/>
              </a:rPr>
              <a:t>        </a:t>
            </a:r>
            <a:r>
              <a:rPr lang="es-ES" sz="1300" dirty="0" err="1" smtClean="0">
                <a:latin typeface="Consolas" pitchFamily="49" charset="0"/>
                <a:cs typeface="Consolas" pitchFamily="49" charset="0"/>
              </a:rPr>
              <a:t>template</a:t>
            </a:r>
            <a:r>
              <a:rPr lang="es-ES" sz="1300" dirty="0" smtClean="0">
                <a:latin typeface="Consolas" pitchFamily="49" charset="0"/>
                <a:cs typeface="Consolas" pitchFamily="49" charset="0"/>
              </a:rPr>
              <a:t> &lt;</a:t>
            </a:r>
            <a:r>
              <a:rPr lang="es-ES" sz="1300" dirty="0" err="1" smtClean="0">
                <a:latin typeface="Consolas" pitchFamily="49" charset="0"/>
                <a:cs typeface="Consolas" pitchFamily="49" charset="0"/>
              </a:rPr>
              <a:t>class</a:t>
            </a:r>
            <a:r>
              <a:rPr lang="es-ES" sz="1300" dirty="0" smtClean="0">
                <a:latin typeface="Consolas" pitchFamily="49" charset="0"/>
                <a:cs typeface="Consolas" pitchFamily="49" charset="0"/>
              </a:rPr>
              <a:t> U&gt;</a:t>
            </a:r>
          </a:p>
          <a:p>
            <a:pPr lvl="1">
              <a:buNone/>
            </a:pPr>
            <a:r>
              <a:rPr lang="es-ES" sz="1300" dirty="0" smtClean="0">
                <a:latin typeface="Consolas" pitchFamily="49" charset="0"/>
                <a:cs typeface="Consolas" pitchFamily="49" charset="0"/>
              </a:rPr>
              <a:t>        </a:t>
            </a:r>
            <a:r>
              <a:rPr lang="es-ES" sz="1300" dirty="0" err="1" smtClean="0">
                <a:latin typeface="Consolas" pitchFamily="49" charset="0"/>
                <a:cs typeface="Consolas" pitchFamily="49" charset="0"/>
              </a:rPr>
              <a:t>void</a:t>
            </a:r>
            <a:r>
              <a:rPr lang="es-ES" sz="1300" dirty="0" smtClean="0">
                <a:latin typeface="Consolas" pitchFamily="49" charset="0"/>
                <a:cs typeface="Consolas" pitchFamily="49" charset="0"/>
              </a:rPr>
              <a:t> </a:t>
            </a:r>
            <a:r>
              <a:rPr lang="es-ES" sz="1300" dirty="0" err="1" smtClean="0">
                <a:latin typeface="Consolas" pitchFamily="49" charset="0"/>
                <a:cs typeface="Consolas" pitchFamily="49" charset="0"/>
              </a:rPr>
              <a:t>destroy</a:t>
            </a:r>
            <a:r>
              <a:rPr lang="es-ES" sz="1300" dirty="0" smtClean="0">
                <a:latin typeface="Consolas" pitchFamily="49" charset="0"/>
                <a:cs typeface="Consolas" pitchFamily="49" charset="0"/>
              </a:rPr>
              <a:t> ( U* p );</a:t>
            </a:r>
          </a:p>
          <a:p>
            <a:pPr lvl="1">
              <a:buNone/>
            </a:pPr>
            <a:r>
              <a:rPr lang="es-ES" sz="1300" dirty="0" smtClean="0">
                <a:latin typeface="Consolas" pitchFamily="49" charset="0"/>
                <a:cs typeface="Consolas" pitchFamily="49" charset="0"/>
              </a:rPr>
              <a:t>};</a:t>
            </a:r>
          </a:p>
          <a:p>
            <a:pPr lvl="1">
              <a:buNone/>
            </a:pPr>
            <a:endParaRPr lang="en-CA" sz="13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itchFamily="49" charset="0"/>
                <a:cs typeface="Consolas" pitchFamily="49" charset="0"/>
              </a:rPr>
              <a:t>vector&lt;T,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&gt;</a:t>
            </a:r>
            <a:endParaRPr lang="en-CA" dirty="0"/>
          </a:p>
        </p:txBody>
      </p:sp>
      <p:sp>
        <p:nvSpPr>
          <p:cNvPr id="3" name="Content Placeholder 2"/>
          <p:cNvSpPr>
            <a:spLocks noGrp="1"/>
          </p:cNvSpPr>
          <p:nvPr>
            <p:ph idx="1"/>
          </p:nvPr>
        </p:nvSpPr>
        <p:spPr/>
        <p:txBody>
          <a:bodyPr/>
          <a:lstStyle/>
          <a:p>
            <a:pPr>
              <a:buNone/>
            </a:pPr>
            <a:r>
              <a:rPr lang="en-CA" dirty="0" smtClean="0"/>
              <a:t>	Why would you want a different allocator?</a:t>
            </a:r>
          </a:p>
          <a:p>
            <a:pPr lvl="1"/>
            <a:r>
              <a:rPr lang="en-CA" dirty="0" smtClean="0"/>
              <a:t>Suppose you want persistent memory allocation—allocation that continues from one execution of a program to the next</a:t>
            </a:r>
          </a:p>
          <a:p>
            <a:pPr lvl="1"/>
            <a:r>
              <a:rPr lang="en-CA" dirty="0" smtClean="0"/>
              <a:t>Intel’s thread building blocks improve the performance of multithreaded applications by using</a:t>
            </a:r>
          </a:p>
          <a:p>
            <a:pPr lvl="1">
              <a:buNone/>
            </a:pPr>
            <a:r>
              <a:rPr lang="en-CA" dirty="0" smtClean="0"/>
              <a:t>			std::vector&lt; T, </a:t>
            </a:r>
            <a:r>
              <a:rPr lang="en-CA" dirty="0" err="1" smtClean="0"/>
              <a:t>tbb</a:t>
            </a:r>
            <a:r>
              <a:rPr lang="en-CA" dirty="0" smtClean="0"/>
              <a:t>::</a:t>
            </a:r>
            <a:r>
              <a:rPr lang="en-CA" dirty="0" err="1" smtClean="0"/>
              <a:t>scalable_allocator</a:t>
            </a:r>
            <a:r>
              <a:rPr lang="en-CA" dirty="0" smtClean="0"/>
              <a:t>&lt;T&gt; &gt;</a:t>
            </a:r>
          </a:p>
          <a:p>
            <a:pPr lvl="1"/>
            <a:r>
              <a:rPr lang="en-CA" dirty="0" smtClean="0"/>
              <a:t>Electronic Arts has a STL optimized for gaming software—memory tends to be more restrictive on gaming platforms</a:t>
            </a:r>
          </a:p>
          <a:p>
            <a:pPr lvl="1"/>
            <a:r>
              <a:rPr lang="en-CA" dirty="0" smtClean="0"/>
              <a:t>Tracking allocations and deallocations for debugging or efficiency</a:t>
            </a:r>
          </a:p>
          <a:p>
            <a:pPr lvl="1"/>
            <a:r>
              <a:rPr lang="en-CA" dirty="0" smtClean="0"/>
              <a:t>Suppose you want to use memory-mapped files—addresses in memory that are mapped not to RAM but to virtual memory</a:t>
            </a:r>
          </a:p>
          <a:p>
            <a:pPr lvl="1"/>
            <a:endParaRPr lang="en-CA" dirty="0" smtClean="0"/>
          </a:p>
          <a:p>
            <a:pPr lvl="1"/>
            <a:endParaRPr lang="en-CA" dirty="0" smtClean="0"/>
          </a:p>
        </p:txBody>
      </p:sp>
      <p:sp>
        <p:nvSpPr>
          <p:cNvPr id="4" name="Rectangle 3"/>
          <p:cNvSpPr/>
          <p:nvPr/>
        </p:nvSpPr>
        <p:spPr>
          <a:xfrm>
            <a:off x="1907704" y="6453336"/>
            <a:ext cx="6408712" cy="276999"/>
          </a:xfrm>
          <a:prstGeom prst="rect">
            <a:avLst/>
          </a:prstGeom>
        </p:spPr>
        <p:txBody>
          <a:bodyPr wrap="square">
            <a:spAutoFit/>
          </a:bodyPr>
          <a:lstStyle/>
          <a:p>
            <a:r>
              <a:rPr lang="en-CA" sz="1200" dirty="0" smtClean="0">
                <a:solidFill>
                  <a:schemeClr val="tx1">
                    <a:lumMod val="50000"/>
                    <a:lumOff val="50000"/>
                  </a:schemeClr>
                </a:solidFill>
              </a:rPr>
              <a:t>http://stackoverflow.com/questions/826569/compelling-examples-of-custom-c-stl-allocators</a:t>
            </a:r>
            <a:endParaRPr lang="en-CA" sz="1200" dirty="0">
              <a:solidFill>
                <a:schemeClr val="tx1">
                  <a:lumMod val="50000"/>
                  <a:lumOff val="50000"/>
                </a:schemeClr>
              </a:solidFill>
            </a:endParaRPr>
          </a:p>
        </p:txBody>
      </p:sp>
      <p:sp>
        <p:nvSpPr>
          <p:cNvPr id="5" name="Rectangle 4"/>
          <p:cNvSpPr/>
          <p:nvPr/>
        </p:nvSpPr>
        <p:spPr>
          <a:xfrm>
            <a:off x="4427984" y="5157192"/>
            <a:ext cx="4572000" cy="1169551"/>
          </a:xfrm>
          <a:prstGeom prst="rect">
            <a:avLst/>
          </a:prstGeom>
        </p:spPr>
        <p:txBody>
          <a:bodyPr>
            <a:spAutoFit/>
          </a:bodyPr>
          <a:lstStyle/>
          <a:p>
            <a:pPr algn="just"/>
            <a:r>
              <a:rPr lang="en-CA" sz="1400" dirty="0" smtClean="0"/>
              <a:t>From the point of view of portability, all the machine-specific things which relate to the notion of address, pointer, and so on, are encapsulated within a tiny, well-understood mechanism.</a:t>
            </a:r>
          </a:p>
          <a:p>
            <a:r>
              <a:rPr lang="en-CA" sz="1400" dirty="0" smtClean="0"/>
              <a:t>	             Alex </a:t>
            </a:r>
            <a:r>
              <a:rPr lang="en-CA" sz="1400" dirty="0" err="1" smtClean="0"/>
              <a:t>Stepanov</a:t>
            </a:r>
            <a:r>
              <a:rPr lang="en-CA" sz="1400" dirty="0" smtClean="0"/>
              <a:t>, designer of the STL</a:t>
            </a:r>
            <a:endParaRPr lang="en-CA"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Linked Lists</a:t>
            </a:r>
            <a:endParaRPr lang="en-CA" dirty="0"/>
          </a:p>
        </p:txBody>
      </p:sp>
      <p:sp>
        <p:nvSpPr>
          <p:cNvPr id="3" name="Content Placeholder 2"/>
          <p:cNvSpPr>
            <a:spLocks noGrp="1"/>
          </p:cNvSpPr>
          <p:nvPr>
            <p:ph idx="1"/>
          </p:nvPr>
        </p:nvSpPr>
        <p:spPr/>
        <p:txBody>
          <a:bodyPr/>
          <a:lstStyle/>
          <a:p>
            <a:pPr>
              <a:buNone/>
            </a:pPr>
            <a:r>
              <a:rPr lang="en-CA" dirty="0" smtClean="0"/>
              <a:t>	The Standard Template Library has two variations on a linked list:</a:t>
            </a:r>
          </a:p>
          <a:p>
            <a:pPr lvl="1">
              <a:buNone/>
            </a:pPr>
            <a:r>
              <a:rPr lang="en-CA" dirty="0" smtClean="0">
                <a:latin typeface="Consolas" pitchFamily="49" charset="0"/>
                <a:cs typeface="Consolas" pitchFamily="49" charset="0"/>
              </a:rPr>
              <a:t>		template &lt; typename 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allocator&lt;T&gt; &gt;</a:t>
            </a:r>
          </a:p>
          <a:p>
            <a:pPr lvl="1">
              <a:buNone/>
            </a:pPr>
            <a:r>
              <a:rPr lang="en-CA" dirty="0" smtClean="0">
                <a:latin typeface="Consolas" pitchFamily="49" charset="0"/>
                <a:cs typeface="Consolas" pitchFamily="49" charset="0"/>
              </a:rPr>
              <a:t>		class </a:t>
            </a:r>
            <a:r>
              <a:rPr lang="en-CA" dirty="0" smtClean="0">
                <a:solidFill>
                  <a:srgbClr val="FF3399"/>
                </a:solidFill>
                <a:latin typeface="Consolas" pitchFamily="49" charset="0"/>
                <a:cs typeface="Consolas" pitchFamily="49" charset="0"/>
              </a:rPr>
              <a:t>list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allocator&lt;T&gt; &gt;</a:t>
            </a:r>
          </a:p>
          <a:p>
            <a:pPr lvl="1">
              <a:buNone/>
            </a:pPr>
            <a:r>
              <a:rPr lang="en-CA" dirty="0" smtClean="0">
                <a:latin typeface="Consolas" pitchFamily="49" charset="0"/>
                <a:cs typeface="Consolas" pitchFamily="49" charset="0"/>
              </a:rPr>
              <a:t>		class </a:t>
            </a:r>
            <a:r>
              <a:rPr lang="en-CA" dirty="0" err="1" smtClean="0">
                <a:solidFill>
                  <a:srgbClr val="FF3399"/>
                </a:solidFill>
                <a:latin typeface="Consolas" pitchFamily="49" charset="0"/>
                <a:cs typeface="Consolas" pitchFamily="49" charset="0"/>
              </a:rPr>
              <a:t>forward_list</a:t>
            </a:r>
            <a:r>
              <a:rPr lang="en-CA"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Stacks, Queues, and Deques</a:t>
            </a:r>
            <a:endParaRPr lang="en-CA" dirty="0"/>
          </a:p>
        </p:txBody>
      </p:sp>
      <p:sp>
        <p:nvSpPr>
          <p:cNvPr id="3" name="Content Placeholder 2"/>
          <p:cNvSpPr>
            <a:spLocks noGrp="1"/>
          </p:cNvSpPr>
          <p:nvPr>
            <p:ph idx="1"/>
          </p:nvPr>
        </p:nvSpPr>
        <p:spPr>
          <a:xfrm>
            <a:off x="457200" y="1600200"/>
            <a:ext cx="8003232" cy="4525963"/>
          </a:xfrm>
        </p:spPr>
        <p:txBody>
          <a:bodyPr/>
          <a:lstStyle/>
          <a:p>
            <a:pPr>
              <a:buNone/>
            </a:pPr>
            <a:r>
              <a:rPr lang="en-CA" dirty="0" smtClean="0"/>
              <a:t>	The Standard Template Library has all three classes:</a:t>
            </a:r>
          </a:p>
          <a:p>
            <a:pPr lvl="1">
              <a:buNone/>
            </a:pPr>
            <a:r>
              <a:rPr lang="en-CA" dirty="0" smtClean="0">
                <a:latin typeface="Consolas" pitchFamily="49" charset="0"/>
                <a:cs typeface="Consolas" pitchFamily="49" charset="0"/>
              </a:rPr>
              <a:t>		template &lt; typename 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allocator&lt;T&gt; &gt;</a:t>
            </a:r>
          </a:p>
          <a:p>
            <a:pPr lvl="1">
              <a:buNone/>
            </a:pPr>
            <a:r>
              <a:rPr lang="en-CA" dirty="0" smtClean="0">
                <a:latin typeface="Consolas" pitchFamily="49" charset="0"/>
                <a:cs typeface="Consolas" pitchFamily="49" charset="0"/>
              </a:rPr>
              <a:t>		class </a:t>
            </a:r>
            <a:r>
              <a:rPr lang="en-CA" dirty="0" err="1" smtClean="0">
                <a:solidFill>
                  <a:srgbClr val="FF3399"/>
                </a:solidFill>
                <a:latin typeface="Consolas" pitchFamily="49" charset="0"/>
                <a:cs typeface="Consolas" pitchFamily="49" charset="0"/>
              </a:rPr>
              <a:t>deque</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T, class Container = </a:t>
            </a:r>
            <a:r>
              <a:rPr lang="en-CA" dirty="0" err="1" smtClean="0">
                <a:latin typeface="Consolas" pitchFamily="49" charset="0"/>
                <a:cs typeface="Consolas" pitchFamily="49" charset="0"/>
              </a:rPr>
              <a:t>deque</a:t>
            </a:r>
            <a:r>
              <a:rPr lang="en-CA" dirty="0" smtClean="0">
                <a:latin typeface="Consolas" pitchFamily="49" charset="0"/>
                <a:cs typeface="Consolas" pitchFamily="49" charset="0"/>
              </a:rPr>
              <a:t>&lt;T&gt; &gt;</a:t>
            </a:r>
          </a:p>
          <a:p>
            <a:pPr lvl="1">
              <a:buNone/>
            </a:pPr>
            <a:r>
              <a:rPr lang="en-CA" dirty="0" smtClean="0">
                <a:latin typeface="Consolas" pitchFamily="49" charset="0"/>
                <a:cs typeface="Consolas" pitchFamily="49" charset="0"/>
              </a:rPr>
              <a:t>		class </a:t>
            </a:r>
            <a:r>
              <a:rPr lang="en-CA" dirty="0" smtClean="0">
                <a:solidFill>
                  <a:srgbClr val="FF3399"/>
                </a:solidFill>
                <a:latin typeface="Consolas" pitchFamily="49" charset="0"/>
                <a:cs typeface="Consolas" pitchFamily="49" charset="0"/>
              </a:rPr>
              <a:t>stack</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T, class Container = </a:t>
            </a:r>
            <a:r>
              <a:rPr lang="en-CA" dirty="0" err="1" smtClean="0">
                <a:latin typeface="Consolas" pitchFamily="49" charset="0"/>
                <a:cs typeface="Consolas" pitchFamily="49" charset="0"/>
              </a:rPr>
              <a:t>deque</a:t>
            </a:r>
            <a:r>
              <a:rPr lang="en-CA" dirty="0" smtClean="0">
                <a:latin typeface="Consolas" pitchFamily="49" charset="0"/>
                <a:cs typeface="Consolas" pitchFamily="49" charset="0"/>
              </a:rPr>
              <a:t>&lt;T&gt; &gt;</a:t>
            </a:r>
          </a:p>
          <a:p>
            <a:pPr lvl="1">
              <a:buNone/>
            </a:pPr>
            <a:r>
              <a:rPr lang="en-CA" dirty="0" smtClean="0">
                <a:latin typeface="Consolas" pitchFamily="49" charset="0"/>
                <a:cs typeface="Consolas" pitchFamily="49" charset="0"/>
              </a:rPr>
              <a:t>		class </a:t>
            </a:r>
            <a:r>
              <a:rPr lang="en-CA" dirty="0" smtClean="0">
                <a:solidFill>
                  <a:srgbClr val="FF3399"/>
                </a:solidFill>
                <a:latin typeface="Consolas" pitchFamily="49" charset="0"/>
                <a:cs typeface="Consolas" pitchFamily="49" charset="0"/>
              </a:rPr>
              <a:t>queue</a:t>
            </a:r>
            <a:r>
              <a:rPr lang="en-CA"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Weakly Ordered Containers</a:t>
            </a:r>
            <a:endParaRPr lang="en-CA" dirty="0"/>
          </a:p>
        </p:txBody>
      </p:sp>
      <p:sp>
        <p:nvSpPr>
          <p:cNvPr id="3" name="Content Placeholder 2"/>
          <p:cNvSpPr>
            <a:spLocks noGrp="1"/>
          </p:cNvSpPr>
          <p:nvPr>
            <p:ph idx="1"/>
          </p:nvPr>
        </p:nvSpPr>
        <p:spPr>
          <a:xfrm>
            <a:off x="457200" y="1600200"/>
            <a:ext cx="8686800" cy="4525963"/>
          </a:xfrm>
        </p:spPr>
        <p:txBody>
          <a:bodyPr/>
          <a:lstStyle/>
          <a:p>
            <a:pPr>
              <a:buNone/>
            </a:pPr>
            <a:r>
              <a:rPr lang="en-CA" dirty="0" smtClean="0"/>
              <a:t>	Four containers are based on weak linear orderings:</a:t>
            </a:r>
          </a:p>
          <a:p>
            <a:pPr lvl="1">
              <a:buNone/>
            </a:pPr>
            <a:r>
              <a:rPr lang="en-CA" dirty="0" smtClean="0">
                <a:latin typeface="Consolas" pitchFamily="49" charset="0"/>
                <a:cs typeface="Consolas" pitchFamily="49" charset="0"/>
              </a:rPr>
              <a:t>		template &lt; typename </a:t>
            </a:r>
            <a:r>
              <a:rPr lang="en-CA" dirty="0" smtClean="0">
                <a:latin typeface="Consolas" pitchFamily="49" charset="0"/>
                <a:cs typeface="Consolas" pitchFamily="49" charset="0"/>
              </a:rPr>
              <a:t>Key,</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Compare = </a:t>
            </a:r>
            <a:r>
              <a:rPr lang="en-CA" dirty="0">
                <a:latin typeface="Consolas" pitchFamily="49" charset="0"/>
                <a:cs typeface="Consolas" pitchFamily="49" charset="0"/>
              </a:rPr>
              <a:t>less&lt;Key&gt;,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t>
            </a:r>
            <a:r>
              <a:rPr lang="en-CA" dirty="0">
                <a:latin typeface="Consolas" pitchFamily="49" charset="0"/>
                <a:cs typeface="Consolas" pitchFamily="49" charset="0"/>
              </a:rPr>
              <a:t>allocator&lt;Key&gt;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&gt; class </a:t>
            </a:r>
            <a:r>
              <a:rPr lang="en-CA" dirty="0" smtClean="0">
                <a:solidFill>
                  <a:srgbClr val="FF3399"/>
                </a:solidFill>
                <a:latin typeface="Consolas" pitchFamily="49" charset="0"/>
                <a:cs typeface="Consolas" pitchFamily="49" charset="0"/>
              </a:rPr>
              <a:t>set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a:t>
            </a:r>
            <a:r>
              <a:rPr lang="en-CA" dirty="0" smtClean="0">
                <a:latin typeface="Consolas" pitchFamily="49" charset="0"/>
                <a:cs typeface="Consolas" pitchFamily="49" charset="0"/>
              </a:rPr>
              <a:t>Key,</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Compare = </a:t>
            </a:r>
            <a:r>
              <a:rPr lang="en-CA" dirty="0">
                <a:latin typeface="Consolas" pitchFamily="49" charset="0"/>
                <a:cs typeface="Consolas" pitchFamily="49" charset="0"/>
              </a:rPr>
              <a:t>less&lt;Key&gt;,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t>
            </a:r>
            <a:r>
              <a:rPr lang="en-CA" dirty="0">
                <a:latin typeface="Consolas" pitchFamily="49" charset="0"/>
                <a:cs typeface="Consolas" pitchFamily="49" charset="0"/>
              </a:rPr>
              <a:t>allocator&lt;Key&gt;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&gt; class </a:t>
            </a:r>
            <a:r>
              <a:rPr lang="en-CA" dirty="0" err="1" smtClean="0">
                <a:solidFill>
                  <a:srgbClr val="FF3399"/>
                </a:solidFill>
                <a:latin typeface="Consolas" pitchFamily="49" charset="0"/>
                <a:cs typeface="Consolas" pitchFamily="49" charset="0"/>
              </a:rPr>
              <a:t>multiset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Weakly Ordered Containers</a:t>
            </a:r>
            <a:endParaRPr lang="en-CA" dirty="0"/>
          </a:p>
        </p:txBody>
      </p:sp>
      <p:sp>
        <p:nvSpPr>
          <p:cNvPr id="3" name="Content Placeholder 2"/>
          <p:cNvSpPr>
            <a:spLocks noGrp="1"/>
          </p:cNvSpPr>
          <p:nvPr>
            <p:ph idx="1"/>
          </p:nvPr>
        </p:nvSpPr>
        <p:spPr>
          <a:xfrm>
            <a:off x="457200" y="1600200"/>
            <a:ext cx="8686800" cy="4525963"/>
          </a:xfrm>
        </p:spPr>
        <p:txBody>
          <a:bodyPr/>
          <a:lstStyle/>
          <a:p>
            <a:pPr>
              <a:buNone/>
            </a:pPr>
            <a:r>
              <a:rPr lang="en-CA" dirty="0" smtClean="0"/>
              <a:t>	Four containers are based on weak linear orderings:</a:t>
            </a:r>
          </a:p>
          <a:p>
            <a:pPr lvl="1">
              <a:buNone/>
            </a:pPr>
            <a:r>
              <a:rPr lang="en-CA" dirty="0" smtClean="0">
                <a:latin typeface="Consolas" pitchFamily="49" charset="0"/>
                <a:cs typeface="Consolas" pitchFamily="49" charset="0"/>
              </a:rPr>
              <a:t>		template &lt; typename Key,</a:t>
            </a:r>
          </a:p>
          <a:p>
            <a:pPr lvl="1">
              <a:buNone/>
            </a:pPr>
            <a:r>
              <a:rPr lang="en-CA" dirty="0" smtClean="0">
                <a:latin typeface="Consolas" pitchFamily="49" charset="0"/>
                <a:cs typeface="Consolas" pitchFamily="49" charset="0"/>
              </a:rPr>
              <a:t>		           typename T,</a:t>
            </a:r>
          </a:p>
          <a:p>
            <a:pPr lvl="1">
              <a:buNone/>
            </a:pPr>
            <a:r>
              <a:rPr lang="en-CA" dirty="0" smtClean="0">
                <a:latin typeface="Consolas" pitchFamily="49" charset="0"/>
                <a:cs typeface="Consolas" pitchFamily="49" charset="0"/>
              </a:rPr>
              <a:t>		           class Compare = less&lt;Key&gt;,</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 pair&lt;const Key, T&gt; &gt;</a:t>
            </a:r>
          </a:p>
          <a:p>
            <a:pPr lvl="1">
              <a:buNone/>
            </a:pPr>
            <a:r>
              <a:rPr lang="en-CA" dirty="0" smtClean="0">
                <a:latin typeface="Consolas" pitchFamily="49" charset="0"/>
                <a:cs typeface="Consolas" pitchFamily="49" charset="0"/>
              </a:rPr>
              <a:t>		&gt; class </a:t>
            </a:r>
            <a:r>
              <a:rPr lang="en-CA" dirty="0" smtClean="0">
                <a:solidFill>
                  <a:srgbClr val="FF3399"/>
                </a:solidFill>
                <a:latin typeface="Consolas" pitchFamily="49" charset="0"/>
                <a:cs typeface="Consolas" pitchFamily="49" charset="0"/>
              </a:rPr>
              <a:t>map</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Key,</a:t>
            </a:r>
          </a:p>
          <a:p>
            <a:pPr lvl="1">
              <a:buNone/>
            </a:pPr>
            <a:r>
              <a:rPr lang="en-CA" dirty="0" smtClean="0">
                <a:latin typeface="Consolas" pitchFamily="49" charset="0"/>
                <a:cs typeface="Consolas" pitchFamily="49" charset="0"/>
              </a:rPr>
              <a:t>		           typename T,</a:t>
            </a:r>
          </a:p>
          <a:p>
            <a:pPr lvl="1">
              <a:buNone/>
            </a:pPr>
            <a:r>
              <a:rPr lang="en-CA" dirty="0" smtClean="0">
                <a:latin typeface="Consolas" pitchFamily="49" charset="0"/>
                <a:cs typeface="Consolas" pitchFamily="49" charset="0"/>
              </a:rPr>
              <a:t>		           class Compare = less&lt;Key&gt;,</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 pair&lt;const Key, T&gt; &gt;</a:t>
            </a:r>
          </a:p>
          <a:p>
            <a:pPr lvl="1">
              <a:buNone/>
            </a:pPr>
            <a:r>
              <a:rPr lang="en-CA" dirty="0" smtClean="0">
                <a:latin typeface="Consolas" pitchFamily="49" charset="0"/>
                <a:cs typeface="Consolas" pitchFamily="49" charset="0"/>
              </a:rPr>
              <a:t>		&gt; class </a:t>
            </a:r>
            <a:r>
              <a:rPr lang="en-CA" dirty="0" err="1" smtClean="0">
                <a:solidFill>
                  <a:srgbClr val="FF3399"/>
                </a:solidFill>
                <a:latin typeface="Consolas" pitchFamily="49" charset="0"/>
                <a:cs typeface="Consolas" pitchFamily="49" charset="0"/>
              </a:rPr>
              <a:t>multimap</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a:t>
            </a:r>
            <a:endParaRPr lang="en-CA" dirty="0"/>
          </a:p>
        </p:txBody>
      </p:sp>
      <p:sp>
        <p:nvSpPr>
          <p:cNvPr id="3" name="Content Placeholder 2"/>
          <p:cNvSpPr>
            <a:spLocks noGrp="1"/>
          </p:cNvSpPr>
          <p:nvPr>
            <p:ph idx="1"/>
          </p:nvPr>
        </p:nvSpPr>
        <p:spPr/>
        <p:txBody>
          <a:bodyPr/>
          <a:lstStyle/>
          <a:p>
            <a:pPr>
              <a:buNone/>
            </a:pPr>
            <a:r>
              <a:rPr lang="en-CA" dirty="0" smtClean="0"/>
              <a:t>	The Standard Template Library has three variations on arrays:</a:t>
            </a:r>
          </a:p>
          <a:p>
            <a:pPr lvl="1">
              <a:buNone/>
            </a:pPr>
            <a:r>
              <a:rPr lang="en-CA" dirty="0" smtClean="0">
                <a:latin typeface="Consolas" pitchFamily="49" charset="0"/>
                <a:cs typeface="Consolas" pitchFamily="49" charset="0"/>
              </a:rPr>
              <a:t>		template &lt; typename T, </a:t>
            </a:r>
            <a:r>
              <a:rPr lang="en-CA" dirty="0" err="1" smtClean="0">
                <a:latin typeface="Consolas" pitchFamily="49" charset="0"/>
                <a:cs typeface="Consolas" pitchFamily="49" charset="0"/>
              </a:rPr>
              <a:t>size_t</a:t>
            </a:r>
            <a:r>
              <a:rPr lang="en-CA" dirty="0" smtClean="0">
                <a:latin typeface="Consolas" pitchFamily="49" charset="0"/>
                <a:cs typeface="Consolas" pitchFamily="49" charset="0"/>
              </a:rPr>
              <a:t> N &gt;</a:t>
            </a:r>
          </a:p>
          <a:p>
            <a:pPr lvl="1">
              <a:buNone/>
            </a:pPr>
            <a:r>
              <a:rPr lang="en-CA" dirty="0" smtClean="0">
                <a:latin typeface="Consolas" pitchFamily="49" charset="0"/>
                <a:cs typeface="Consolas" pitchFamily="49" charset="0"/>
              </a:rPr>
              <a:t>		class </a:t>
            </a:r>
            <a:r>
              <a:rPr lang="en-CA" dirty="0" smtClean="0">
                <a:solidFill>
                  <a:srgbClr val="FF3399"/>
                </a:solidFill>
                <a:latin typeface="Consolas" pitchFamily="49" charset="0"/>
                <a:cs typeface="Consolas" pitchFamily="49" charset="0"/>
              </a:rPr>
              <a:t>array</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allocator&lt;T&gt; &gt;</a:t>
            </a:r>
          </a:p>
          <a:p>
            <a:pPr lvl="1">
              <a:buNone/>
            </a:pPr>
            <a:r>
              <a:rPr lang="en-CA" dirty="0" smtClean="0">
                <a:latin typeface="Consolas" pitchFamily="49" charset="0"/>
                <a:cs typeface="Consolas" pitchFamily="49" charset="0"/>
              </a:rPr>
              <a:t>		class </a:t>
            </a:r>
            <a:r>
              <a:rPr lang="en-CA" dirty="0" smtClean="0">
                <a:solidFill>
                  <a:srgbClr val="FF3399"/>
                </a:solidFill>
                <a:latin typeface="Consolas" pitchFamily="49" charset="0"/>
                <a:cs typeface="Consolas" pitchFamily="49" charset="0"/>
              </a:rPr>
              <a:t>vector</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a:t>
            </a:r>
            <a:r>
              <a:rPr lang="en-CA" dirty="0" err="1" smtClean="0">
                <a:latin typeface="Consolas" pitchFamily="49" charset="0"/>
                <a:cs typeface="Consolas" pitchFamily="49" charset="0"/>
              </a:rPr>
              <a:t>size_t</a:t>
            </a:r>
            <a:r>
              <a:rPr lang="en-CA" dirty="0" smtClean="0">
                <a:latin typeface="Consolas" pitchFamily="49" charset="0"/>
                <a:cs typeface="Consolas" pitchFamily="49" charset="0"/>
              </a:rPr>
              <a:t> N &gt;</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bitset</a:t>
            </a:r>
            <a:r>
              <a:rPr lang="en-CA"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Weakly Ordered Containers</a:t>
            </a:r>
            <a:endParaRPr lang="en-CA" dirty="0"/>
          </a:p>
        </p:txBody>
      </p:sp>
      <p:sp>
        <p:nvSpPr>
          <p:cNvPr id="3" name="Content Placeholder 2"/>
          <p:cNvSpPr>
            <a:spLocks noGrp="1"/>
          </p:cNvSpPr>
          <p:nvPr>
            <p:ph idx="1"/>
          </p:nvPr>
        </p:nvSpPr>
        <p:spPr/>
        <p:txBody>
          <a:bodyPr/>
          <a:lstStyle/>
          <a:p>
            <a:pPr>
              <a:buNone/>
            </a:pPr>
            <a:r>
              <a:rPr lang="en-CA" dirty="0" smtClean="0"/>
              <a:t>	What’s the difference?</a:t>
            </a:r>
          </a:p>
          <a:p>
            <a:pPr lvl="1"/>
            <a:r>
              <a:rPr lang="en-CA" dirty="0" smtClean="0"/>
              <a:t>A simple container stores objects</a:t>
            </a:r>
          </a:p>
          <a:p>
            <a:pPr lvl="1"/>
            <a:r>
              <a:rPr lang="en-CA" dirty="0" smtClean="0"/>
              <a:t>An associative containers stores an object related to a key were accesses are performed using the key</a:t>
            </a:r>
          </a:p>
          <a:p>
            <a:pPr lvl="1"/>
            <a:r>
              <a:rPr lang="en-CA" dirty="0" smtClean="0"/>
              <a:t>A weak ordering is a linear ordering of equivalence classes</a:t>
            </a:r>
          </a:p>
          <a:p>
            <a:pPr lvl="2"/>
            <a:r>
              <a:rPr lang="en-CA" dirty="0" smtClean="0"/>
              <a:t>With linear orderings, either </a:t>
            </a:r>
            <a:r>
              <a:rPr lang="en-CA" i="1" dirty="0" smtClean="0">
                <a:latin typeface="Times New Roman" pitchFamily="18" charset="0"/>
                <a:cs typeface="Times New Roman" pitchFamily="18" charset="0"/>
              </a:rPr>
              <a:t>a</a:t>
            </a:r>
            <a:r>
              <a:rPr lang="en-CA" dirty="0" smtClean="0">
                <a:latin typeface="Times New Roman" pitchFamily="18" charset="0"/>
                <a:cs typeface="Times New Roman" pitchFamily="18" charset="0"/>
              </a:rPr>
              <a:t> &lt; </a:t>
            </a:r>
            <a:r>
              <a:rPr lang="en-CA" i="1" dirty="0" smtClean="0">
                <a:latin typeface="Times New Roman" pitchFamily="18" charset="0"/>
                <a:cs typeface="Times New Roman" pitchFamily="18" charset="0"/>
              </a:rPr>
              <a:t>b</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a</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b</a:t>
            </a:r>
            <a:r>
              <a:rPr lang="en-CA" dirty="0" smtClean="0">
                <a:latin typeface="Times New Roman" pitchFamily="18" charset="0"/>
                <a:cs typeface="Times New Roman" pitchFamily="18" charset="0"/>
              </a:rPr>
              <a:t>, or </a:t>
            </a:r>
            <a:r>
              <a:rPr lang="en-CA" i="1" dirty="0" smtClean="0">
                <a:latin typeface="Times New Roman" pitchFamily="18" charset="0"/>
                <a:cs typeface="Times New Roman" pitchFamily="18" charset="0"/>
              </a:rPr>
              <a:t>a</a:t>
            </a:r>
            <a:r>
              <a:rPr lang="en-CA" dirty="0" smtClean="0">
                <a:latin typeface="Times New Roman" pitchFamily="18" charset="0"/>
                <a:cs typeface="Times New Roman" pitchFamily="18" charset="0"/>
              </a:rPr>
              <a:t> &gt; </a:t>
            </a:r>
            <a:r>
              <a:rPr lang="en-CA" i="1" dirty="0" smtClean="0">
                <a:latin typeface="Times New Roman" pitchFamily="18" charset="0"/>
                <a:cs typeface="Times New Roman" pitchFamily="18" charset="0"/>
              </a:rPr>
              <a:t>b</a:t>
            </a:r>
          </a:p>
          <a:p>
            <a:pPr lvl="2"/>
            <a:r>
              <a:rPr lang="en-CA" dirty="0" smtClean="0"/>
              <a:t>With weak orderings, either </a:t>
            </a:r>
            <a:r>
              <a:rPr lang="en-CA" i="1" dirty="0" smtClean="0">
                <a:latin typeface="Times New Roman" pitchFamily="18" charset="0"/>
                <a:cs typeface="Times New Roman" pitchFamily="18" charset="0"/>
              </a:rPr>
              <a:t>a</a:t>
            </a:r>
            <a:r>
              <a:rPr lang="en-CA" dirty="0" smtClean="0">
                <a:latin typeface="Times New Roman" pitchFamily="18" charset="0"/>
                <a:cs typeface="Times New Roman" pitchFamily="18" charset="0"/>
              </a:rPr>
              <a:t> &lt; </a:t>
            </a:r>
            <a:r>
              <a:rPr lang="en-CA" i="1" dirty="0" smtClean="0">
                <a:latin typeface="Times New Roman" pitchFamily="18" charset="0"/>
                <a:cs typeface="Times New Roman" pitchFamily="18" charset="0"/>
              </a:rPr>
              <a:t>b</a:t>
            </a:r>
            <a:r>
              <a:rPr lang="en-CA" dirty="0" smtClean="0">
                <a:latin typeface="Times New Roman" pitchFamily="18" charset="0"/>
                <a:cs typeface="Times New Roman" pitchFamily="18" charset="0"/>
              </a:rPr>
              <a:t>, </a:t>
            </a:r>
            <a:r>
              <a:rPr lang="en-CA" i="1" dirty="0" smtClean="0">
                <a:latin typeface="Times New Roman" pitchFamily="18" charset="0"/>
                <a:cs typeface="Times New Roman" pitchFamily="18" charset="0"/>
              </a:rPr>
              <a:t>a</a:t>
            </a:r>
            <a:r>
              <a:rPr lang="en-CA" dirty="0" smtClean="0">
                <a:latin typeface="Times New Roman" pitchFamily="18" charset="0"/>
                <a:cs typeface="Times New Roman" pitchFamily="18" charset="0"/>
              </a:rPr>
              <a:t> ~ </a:t>
            </a:r>
            <a:r>
              <a:rPr lang="en-CA" i="1" dirty="0" smtClean="0">
                <a:latin typeface="Times New Roman" pitchFamily="18" charset="0"/>
                <a:cs typeface="Times New Roman" pitchFamily="18" charset="0"/>
              </a:rPr>
              <a:t>b</a:t>
            </a:r>
            <a:r>
              <a:rPr lang="en-CA" dirty="0" smtClean="0">
                <a:latin typeface="Times New Roman" pitchFamily="18" charset="0"/>
                <a:cs typeface="Times New Roman" pitchFamily="18" charset="0"/>
              </a:rPr>
              <a:t>, or </a:t>
            </a:r>
            <a:r>
              <a:rPr lang="en-CA" i="1" dirty="0" smtClean="0">
                <a:latin typeface="Times New Roman" pitchFamily="18" charset="0"/>
                <a:cs typeface="Times New Roman" pitchFamily="18" charset="0"/>
              </a:rPr>
              <a:t>a</a:t>
            </a:r>
            <a:r>
              <a:rPr lang="en-CA" dirty="0" smtClean="0">
                <a:latin typeface="Times New Roman" pitchFamily="18" charset="0"/>
                <a:cs typeface="Times New Roman" pitchFamily="18" charset="0"/>
              </a:rPr>
              <a:t> &gt; </a:t>
            </a:r>
            <a:r>
              <a:rPr lang="en-CA" i="1" dirty="0" smtClean="0">
                <a:latin typeface="Times New Roman" pitchFamily="18" charset="0"/>
                <a:cs typeface="Times New Roman" pitchFamily="18" charset="0"/>
              </a:rPr>
              <a:t>b</a:t>
            </a:r>
          </a:p>
          <a:p>
            <a:pPr lvl="2"/>
            <a:r>
              <a:rPr lang="en-CA" dirty="0" smtClean="0"/>
              <a:t>That is, if </a:t>
            </a:r>
            <a:r>
              <a:rPr lang="en-CA" i="1" dirty="0" smtClean="0">
                <a:latin typeface="Times New Roman" pitchFamily="18" charset="0"/>
                <a:cs typeface="Times New Roman" pitchFamily="18" charset="0"/>
              </a:rPr>
              <a:t>a</a:t>
            </a:r>
            <a:r>
              <a:rPr lang="en-CA" dirty="0" smtClean="0"/>
              <a:t> is neither less than or greater than </a:t>
            </a:r>
            <a:r>
              <a:rPr lang="en-CA" i="1" dirty="0" smtClean="0">
                <a:latin typeface="Times New Roman" pitchFamily="18" charset="0"/>
                <a:cs typeface="Times New Roman" pitchFamily="18" charset="0"/>
              </a:rPr>
              <a:t>b</a:t>
            </a:r>
            <a:r>
              <a:rPr lang="en-CA" dirty="0" smtClean="0"/>
              <a:t>, it is equivalent to </a:t>
            </a:r>
            <a:r>
              <a:rPr lang="en-CA" i="1" dirty="0" smtClean="0">
                <a:latin typeface="Times New Roman" pitchFamily="18" charset="0"/>
                <a:cs typeface="Times New Roman" pitchFamily="18" charset="0"/>
              </a:rPr>
              <a:t>b</a:t>
            </a:r>
            <a:endParaRPr lang="en-CA" dirty="0" smtClean="0"/>
          </a:p>
          <a:p>
            <a:pPr lvl="2"/>
            <a:r>
              <a:rPr lang="en-CA" dirty="0" smtClean="0"/>
              <a:t>Example:  people compared using their age in years</a:t>
            </a:r>
          </a:p>
          <a:p>
            <a:pPr lvl="1"/>
            <a:r>
              <a:rPr lang="en-CA" dirty="0" smtClean="0"/>
              <a:t>The container may store either</a:t>
            </a:r>
          </a:p>
          <a:p>
            <a:pPr lvl="2"/>
            <a:r>
              <a:rPr lang="en-CA" dirty="0" smtClean="0"/>
              <a:t>Only a single item per equivalence class, or</a:t>
            </a:r>
          </a:p>
          <a:p>
            <a:pPr lvl="2"/>
            <a:r>
              <a:rPr lang="en-CA" dirty="0" smtClean="0"/>
              <a:t>Multiple items per equivalence class</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Weakly Ordered Containers</a:t>
            </a:r>
            <a:endParaRPr lang="en-CA" dirty="0"/>
          </a:p>
        </p:txBody>
      </p:sp>
      <p:sp>
        <p:nvSpPr>
          <p:cNvPr id="3" name="Content Placeholder 2"/>
          <p:cNvSpPr>
            <a:spLocks noGrp="1"/>
          </p:cNvSpPr>
          <p:nvPr>
            <p:ph idx="1"/>
          </p:nvPr>
        </p:nvSpPr>
        <p:spPr/>
        <p:txBody>
          <a:bodyPr/>
          <a:lstStyle/>
          <a:p>
            <a:pPr>
              <a:buNone/>
            </a:pPr>
            <a:r>
              <a:rPr lang="en-CA" dirty="0" smtClean="0"/>
              <a:t>	Which are which?</a:t>
            </a:r>
          </a:p>
          <a:p>
            <a:pPr>
              <a:buNone/>
            </a:pPr>
            <a:endParaRPr lang="en-CA" dirty="0" smtClean="0"/>
          </a:p>
          <a:p>
            <a:pPr>
              <a:buNone/>
            </a:pPr>
            <a:endParaRPr lang="en-CA" dirty="0" smtClean="0"/>
          </a:p>
          <a:p>
            <a:pPr>
              <a:buNone/>
            </a:pPr>
            <a:endParaRPr lang="en-CA" dirty="0" smtClean="0"/>
          </a:p>
          <a:p>
            <a:pPr>
              <a:buNone/>
            </a:pPr>
            <a:endParaRPr lang="en-CA" dirty="0" smtClean="0"/>
          </a:p>
          <a:p>
            <a:pPr>
              <a:buNone/>
            </a:pPr>
            <a:endParaRPr lang="en-CA" dirty="0" smtClean="0"/>
          </a:p>
          <a:p>
            <a:pPr>
              <a:buNone/>
            </a:pPr>
            <a:r>
              <a:rPr lang="en-CA" dirty="0" smtClean="0"/>
              <a:t>	The class definitions:</a:t>
            </a:r>
          </a:p>
          <a:p>
            <a:pPr lvl="1"/>
            <a:r>
              <a:rPr lang="en-CA" dirty="0" smtClean="0"/>
              <a:t>The class definitions for </a:t>
            </a:r>
            <a:r>
              <a:rPr lang="en-CA" dirty="0" smtClean="0">
                <a:latin typeface="Consolas" pitchFamily="49" charset="0"/>
                <a:cs typeface="Consolas" pitchFamily="49" charset="0"/>
              </a:rPr>
              <a:t>set</a:t>
            </a:r>
            <a:r>
              <a:rPr lang="en-CA" dirty="0" smtClean="0"/>
              <a:t> and </a:t>
            </a:r>
            <a:r>
              <a:rPr lang="en-CA" dirty="0" err="1" smtClean="0">
                <a:latin typeface="Consolas" pitchFamily="49" charset="0"/>
                <a:cs typeface="Consolas" pitchFamily="49" charset="0"/>
              </a:rPr>
              <a:t>multiset</a:t>
            </a:r>
            <a:r>
              <a:rPr lang="en-CA" dirty="0" smtClean="0"/>
              <a:t> are the same</a:t>
            </a:r>
          </a:p>
          <a:p>
            <a:pPr lvl="1"/>
            <a:r>
              <a:rPr lang="en-CA" dirty="0" smtClean="0">
                <a:latin typeface="Consolas" pitchFamily="49" charset="0"/>
                <a:cs typeface="Consolas" pitchFamily="49" charset="0"/>
              </a:rPr>
              <a:t>map</a:t>
            </a:r>
            <a:r>
              <a:rPr lang="en-CA" dirty="0" smtClean="0"/>
              <a:t> and </a:t>
            </a:r>
            <a:r>
              <a:rPr lang="en-CA" dirty="0" err="1" smtClean="0">
                <a:latin typeface="Consolas" pitchFamily="49" charset="0"/>
                <a:cs typeface="Consolas" pitchFamily="49" charset="0"/>
              </a:rPr>
              <a:t>multimap</a:t>
            </a:r>
            <a:r>
              <a:rPr lang="en-CA" dirty="0" smtClean="0"/>
              <a:t> are similar with:</a:t>
            </a:r>
          </a:p>
          <a:p>
            <a:pPr lvl="2"/>
            <a:r>
              <a:rPr lang="en-CA" dirty="0" smtClean="0"/>
              <a:t>Two additional member functions for access via the keys</a:t>
            </a:r>
          </a:p>
          <a:p>
            <a:pPr lvl="2"/>
            <a:r>
              <a:rPr lang="en-CA" dirty="0" smtClean="0"/>
              <a:t>Arguments for searching are based on keys</a:t>
            </a:r>
          </a:p>
          <a:p>
            <a:pPr lvl="2"/>
            <a:r>
              <a:rPr lang="en-CA" dirty="0" smtClean="0"/>
              <a:t>Returns are based on what is being associated with the key</a:t>
            </a:r>
          </a:p>
          <a:p>
            <a:pPr lvl="1"/>
            <a:endParaRPr lang="en-CA" dirty="0" smtClean="0"/>
          </a:p>
        </p:txBody>
      </p:sp>
      <p:graphicFrame>
        <p:nvGraphicFramePr>
          <p:cNvPr id="4" name="Table 3"/>
          <p:cNvGraphicFramePr>
            <a:graphicFrameLocks noGrp="1"/>
          </p:cNvGraphicFramePr>
          <p:nvPr/>
        </p:nvGraphicFramePr>
        <p:xfrm>
          <a:off x="683568" y="2276872"/>
          <a:ext cx="7488832" cy="1097280"/>
        </p:xfrm>
        <a:graphic>
          <a:graphicData uri="http://schemas.openxmlformats.org/drawingml/2006/table">
            <a:tbl>
              <a:tblPr>
                <a:tableStyleId>{2D5ABB26-0587-4C30-8999-92F81FD0307C}</a:tableStyleId>
              </a:tblPr>
              <a:tblGrid>
                <a:gridCol w="2880320"/>
                <a:gridCol w="2160240"/>
                <a:gridCol w="2448272"/>
              </a:tblGrid>
              <a:tr h="144016">
                <a:tc>
                  <a:txBody>
                    <a:bodyPr/>
                    <a:lstStyle/>
                    <a:p>
                      <a:pPr algn="l"/>
                      <a:r>
                        <a:rPr lang="en-CA" dirty="0" smtClean="0"/>
                        <a:t>Items per equivalence</a:t>
                      </a:r>
                      <a:r>
                        <a:rPr lang="en-CA" baseline="0" dirty="0" smtClean="0"/>
                        <a:t> class</a:t>
                      </a:r>
                      <a:endParaRPr lang="en-CA" dirty="0"/>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r>
                        <a:rPr lang="en-CA" dirty="0" smtClean="0"/>
                        <a:t>Simple Container</a:t>
                      </a:r>
                      <a:endParaRPr lang="en-CA" dirty="0"/>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r>
                        <a:rPr lang="en-CA" dirty="0" smtClean="0"/>
                        <a:t>Associative Container</a:t>
                      </a:r>
                      <a:endParaRPr lang="en-CA" dirty="0"/>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138296">
                <a:tc>
                  <a:txBody>
                    <a:bodyPr/>
                    <a:lstStyle/>
                    <a:p>
                      <a:r>
                        <a:rPr lang="en-CA" dirty="0" smtClean="0"/>
                        <a:t>At most one</a:t>
                      </a:r>
                      <a:endParaRPr lang="en-CA" dirty="0"/>
                    </a:p>
                  </a:txBody>
                  <a:tcPr>
                    <a:lnT w="12700" cap="flat" cmpd="sng" algn="ctr">
                      <a:solidFill>
                        <a:srgbClr val="7030A0"/>
                      </a:solidFill>
                      <a:prstDash val="solid"/>
                      <a:round/>
                      <a:headEnd type="none" w="med" len="med"/>
                      <a:tailEnd type="none" w="med" len="med"/>
                    </a:lnT>
                  </a:tcPr>
                </a:tc>
                <a:tc>
                  <a:txBody>
                    <a:bodyPr/>
                    <a:lstStyle/>
                    <a:p>
                      <a:pPr algn="l"/>
                      <a:r>
                        <a:rPr lang="en-CA" dirty="0" smtClean="0">
                          <a:latin typeface="Consolas" pitchFamily="49" charset="0"/>
                          <a:cs typeface="Consolas" pitchFamily="49" charset="0"/>
                        </a:rPr>
                        <a:t>    set</a:t>
                      </a:r>
                      <a:endParaRPr lang="en-CA" dirty="0">
                        <a:latin typeface="Consolas" pitchFamily="49" charset="0"/>
                        <a:cs typeface="Consolas" pitchFamily="49" charset="0"/>
                      </a:endParaRPr>
                    </a:p>
                  </a:txBody>
                  <a:tcPr>
                    <a:lnT w="12700" cap="flat" cmpd="sng" algn="ctr">
                      <a:solidFill>
                        <a:srgbClr val="7030A0"/>
                      </a:solidFill>
                      <a:prstDash val="solid"/>
                      <a:round/>
                      <a:headEnd type="none" w="med" len="med"/>
                      <a:tailEnd type="none" w="med" len="med"/>
                    </a:lnT>
                  </a:tcPr>
                </a:tc>
                <a:tc>
                  <a:txBody>
                    <a:bodyPr/>
                    <a:lstStyle/>
                    <a:p>
                      <a:pPr algn="l"/>
                      <a:r>
                        <a:rPr lang="en-CA" dirty="0" smtClean="0">
                          <a:latin typeface="Consolas" pitchFamily="49" charset="0"/>
                          <a:cs typeface="Consolas" pitchFamily="49" charset="0"/>
                        </a:rPr>
                        <a:t>    map</a:t>
                      </a:r>
                      <a:endParaRPr lang="en-CA" dirty="0">
                        <a:latin typeface="Consolas" pitchFamily="49" charset="0"/>
                        <a:cs typeface="Consolas" pitchFamily="49" charset="0"/>
                      </a:endParaRPr>
                    </a:p>
                  </a:txBody>
                  <a:tcPr>
                    <a:lnT w="12700" cap="flat" cmpd="sng" algn="ctr">
                      <a:solidFill>
                        <a:srgbClr val="7030A0"/>
                      </a:solidFill>
                      <a:prstDash val="solid"/>
                      <a:round/>
                      <a:headEnd type="none" w="med" len="med"/>
                      <a:tailEnd type="none" w="med" len="med"/>
                    </a:lnT>
                  </a:tcPr>
                </a:tc>
              </a:tr>
              <a:tr h="132576">
                <a:tc>
                  <a:txBody>
                    <a:bodyPr/>
                    <a:lstStyle/>
                    <a:p>
                      <a:r>
                        <a:rPr lang="en-CA" dirty="0" smtClean="0"/>
                        <a:t>An arbitrary number</a:t>
                      </a:r>
                      <a:endParaRPr lang="en-CA" dirty="0"/>
                    </a:p>
                  </a:txBody>
                  <a:tcPr>
                    <a:lnB w="12700" cap="flat" cmpd="sng" algn="ctr">
                      <a:solidFill>
                        <a:srgbClr val="7030A0"/>
                      </a:solidFill>
                      <a:prstDash val="solid"/>
                      <a:round/>
                      <a:headEnd type="none" w="med" len="med"/>
                      <a:tailEnd type="none" w="med" len="med"/>
                    </a:lnB>
                  </a:tcPr>
                </a:tc>
                <a:tc>
                  <a:txBody>
                    <a:bodyPr/>
                    <a:lstStyle/>
                    <a:p>
                      <a:pPr algn="l"/>
                      <a:r>
                        <a:rPr lang="en-CA" dirty="0" smtClean="0">
                          <a:latin typeface="Consolas" pitchFamily="49" charset="0"/>
                          <a:cs typeface="Consolas" pitchFamily="49" charset="0"/>
                        </a:rPr>
                        <a:t>    </a:t>
                      </a:r>
                      <a:r>
                        <a:rPr lang="en-CA" dirty="0" err="1" smtClean="0">
                          <a:latin typeface="Consolas" pitchFamily="49" charset="0"/>
                          <a:cs typeface="Consolas" pitchFamily="49" charset="0"/>
                        </a:rPr>
                        <a:t>multiset</a:t>
                      </a:r>
                      <a:endParaRPr lang="en-CA" dirty="0">
                        <a:latin typeface="Consolas" pitchFamily="49" charset="0"/>
                        <a:cs typeface="Consolas" pitchFamily="49" charset="0"/>
                      </a:endParaRPr>
                    </a:p>
                  </a:txBody>
                  <a:tcPr>
                    <a:lnB w="12700" cap="flat" cmpd="sng" algn="ctr">
                      <a:solidFill>
                        <a:srgbClr val="7030A0"/>
                      </a:solidFill>
                      <a:prstDash val="solid"/>
                      <a:round/>
                      <a:headEnd type="none" w="med" len="med"/>
                      <a:tailEnd type="none" w="med" len="med"/>
                    </a:lnB>
                  </a:tcPr>
                </a:tc>
                <a:tc>
                  <a:txBody>
                    <a:bodyPr/>
                    <a:lstStyle/>
                    <a:p>
                      <a:pPr algn="l"/>
                      <a:r>
                        <a:rPr lang="en-CA" dirty="0" smtClean="0">
                          <a:latin typeface="Consolas" pitchFamily="49" charset="0"/>
                          <a:cs typeface="Consolas" pitchFamily="49" charset="0"/>
                        </a:rPr>
                        <a:t>    </a:t>
                      </a:r>
                      <a:r>
                        <a:rPr lang="en-CA" dirty="0" err="1" smtClean="0">
                          <a:latin typeface="Consolas" pitchFamily="49" charset="0"/>
                          <a:cs typeface="Consolas" pitchFamily="49" charset="0"/>
                        </a:rPr>
                        <a:t>multimap</a:t>
                      </a:r>
                      <a:endParaRPr lang="en-CA" dirty="0">
                        <a:latin typeface="Consolas" pitchFamily="49" charset="0"/>
                        <a:cs typeface="Consolas" pitchFamily="49" charset="0"/>
                      </a:endParaRPr>
                    </a:p>
                  </a:txBody>
                  <a:tcPr>
                    <a:lnB w="12700" cap="flat" cmpd="sng" algn="ctr">
                      <a:solidFill>
                        <a:srgbClr val="7030A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smtClean="0">
                <a:latin typeface="Consolas" pitchFamily="49" charset="0"/>
                <a:cs typeface="Consolas" pitchFamily="49" charset="0"/>
              </a:rPr>
              <a:t>set&lt;Key&gt;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make return types more standard, the C++ STL defines specific  member types associated with each class:</a:t>
            </a:r>
          </a:p>
          <a:p>
            <a:pPr lvl="1" eaLnBrk="1" hangingPunct="1">
              <a:buNone/>
            </a:pPr>
            <a:endParaRPr lang="en-US" dirty="0" smtClean="0">
              <a:latin typeface="Consolas" pitchFamily="49" charset="0"/>
              <a:cs typeface="Consolas" pitchFamily="49" charset="0"/>
            </a:endParaRPr>
          </a:p>
          <a:p>
            <a:pPr lvl="1" eaLnBrk="1" hangingPunct="1">
              <a:buNone/>
            </a:pPr>
            <a:r>
              <a:rPr lang="en-US" dirty="0" smtClean="0">
                <a:latin typeface="Arial" charset="0"/>
                <a:cs typeface="Arial" charset="0"/>
              </a:rPr>
              <a:t>	</a:t>
            </a:r>
            <a:r>
              <a:rPr lang="en-US" dirty="0" smtClean="0">
                <a:solidFill>
                  <a:srgbClr val="FF3399"/>
                </a:solidFill>
                <a:latin typeface="Arial" charset="0"/>
                <a:cs typeface="Arial" charset="0"/>
              </a:rPr>
              <a:t>	</a:t>
            </a:r>
            <a:r>
              <a:rPr lang="en-US" dirty="0">
                <a:solidFill>
                  <a:srgbClr val="FF3399"/>
                </a:solidFill>
                <a:latin typeface="Consolas" pitchFamily="49" charset="0"/>
                <a:cs typeface="Consolas" pitchFamily="49" charset="0"/>
              </a:rPr>
              <a:t>set&lt;Key&gt;::</a:t>
            </a:r>
            <a:r>
              <a:rPr lang="en-US" dirty="0" err="1" smtClean="0">
                <a:solidFill>
                  <a:srgbClr val="FF3399"/>
                </a:solidFill>
                <a:latin typeface="Consolas" pitchFamily="49" charset="0"/>
                <a:cs typeface="Consolas" pitchFamily="49" charset="0"/>
              </a:rPr>
              <a:t>key_type</a:t>
            </a:r>
            <a:r>
              <a:rPr lang="en-US" dirty="0" smtClean="0">
                <a:solidFill>
                  <a:srgbClr val="FF3399"/>
                </a:solidFill>
                <a:latin typeface="Consolas" pitchFamily="49" charset="0"/>
                <a:cs typeface="Consolas" pitchFamily="49" charset="0"/>
              </a:rPr>
              <a:t>				</a:t>
            </a:r>
            <a:r>
              <a:rPr lang="en-US" dirty="0">
                <a:solidFill>
                  <a:srgbClr val="FF3399"/>
                </a:solidFill>
                <a:latin typeface="Consolas" pitchFamily="49" charset="0"/>
                <a:cs typeface="Consolas" pitchFamily="49" charset="0"/>
              </a:rPr>
              <a:t>Key</a:t>
            </a:r>
            <a:endParaRPr lang="en-US" dirty="0" smtClean="0">
              <a:solidFill>
                <a:srgbClr val="FF3399"/>
              </a:solidFill>
              <a:latin typeface="Consolas" pitchFamily="49" charset="0"/>
              <a:cs typeface="Consolas" pitchFamily="49" charset="0"/>
            </a:endParaRPr>
          </a:p>
          <a:p>
            <a:pPr lvl="1" eaLnBrk="1" hangingPunct="1">
              <a:buNone/>
            </a:pPr>
            <a:r>
              <a:rPr lang="en-US" dirty="0" smtClean="0">
                <a:solidFill>
                  <a:srgbClr val="FF3399"/>
                </a:solidFill>
                <a:latin typeface="Arial" charset="0"/>
                <a:cs typeface="Arial" charset="0"/>
              </a:rPr>
              <a:t>		</a:t>
            </a:r>
            <a:r>
              <a:rPr lang="en-US" dirty="0">
                <a:solidFill>
                  <a:srgbClr val="FF3399"/>
                </a:solidFill>
                <a:latin typeface="Consolas" pitchFamily="49" charset="0"/>
                <a:cs typeface="Consolas" pitchFamily="49" charset="0"/>
              </a:rPr>
              <a:t>set&lt;Key&gt;::</a:t>
            </a:r>
            <a:r>
              <a:rPr lang="en-US" dirty="0" err="1" smtClean="0">
                <a:solidFill>
                  <a:srgbClr val="FF3399"/>
                </a:solidFill>
                <a:latin typeface="Consolas" pitchFamily="49" charset="0"/>
                <a:cs typeface="Consolas" pitchFamily="49" charset="0"/>
              </a:rPr>
              <a:t>value_type</a:t>
            </a:r>
            <a:r>
              <a:rPr lang="en-US" dirty="0" smtClean="0">
                <a:solidFill>
                  <a:srgbClr val="FF3399"/>
                </a:solidFill>
                <a:latin typeface="Consolas" pitchFamily="49" charset="0"/>
                <a:cs typeface="Consolas" pitchFamily="49" charset="0"/>
              </a:rPr>
              <a:t>				</a:t>
            </a:r>
            <a:r>
              <a:rPr lang="en-US" dirty="0">
                <a:solidFill>
                  <a:srgbClr val="FF3399"/>
                </a:solidFill>
                <a:latin typeface="Consolas" pitchFamily="49" charset="0"/>
                <a:cs typeface="Consolas" pitchFamily="49" charset="0"/>
              </a:rPr>
              <a:t>Key</a:t>
            </a:r>
            <a:endParaRPr lang="en-US" dirty="0" smtClean="0">
              <a:solidFill>
                <a:srgbClr val="FF3399"/>
              </a:solidFill>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smtClean="0">
                <a:latin typeface="Consolas" pitchFamily="49" charset="0"/>
                <a:cs typeface="Consolas" pitchFamily="49" charset="0"/>
              </a:rPr>
              <a:t>reference				</a:t>
            </a:r>
            <a:r>
              <a:rPr lang="en-CA" dirty="0">
                <a:latin typeface="Consolas" pitchFamily="49" charset="0"/>
                <a:cs typeface="Consolas" pitchFamily="49" charset="0"/>
              </a:rPr>
              <a:t>Key</a:t>
            </a:r>
            <a:r>
              <a:rPr lang="en-US" dirty="0" smtClean="0">
                <a:latin typeface="Consolas" pitchFamily="49" charset="0"/>
                <a:cs typeface="Consolas" pitchFamily="49" charset="0"/>
              </a:rPr>
              <a:t> </a:t>
            </a:r>
            <a:r>
              <a:rPr lang="en-US" dirty="0" smtClean="0">
                <a:latin typeface="Consolas" pitchFamily="49" charset="0"/>
                <a:cs typeface="Consolas" pitchFamily="49" charset="0"/>
              </a:rPr>
              <a:t>&amp;</a:t>
            </a: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err="1" smtClean="0">
                <a:latin typeface="Consolas" pitchFamily="49" charset="0"/>
                <a:cs typeface="Consolas" pitchFamily="49" charset="0"/>
              </a:rPr>
              <a:t>const_reference</a:t>
            </a:r>
            <a:r>
              <a:rPr lang="en-US" dirty="0" smtClean="0">
                <a:latin typeface="Consolas" pitchFamily="49" charset="0"/>
                <a:cs typeface="Consolas" pitchFamily="49" charset="0"/>
              </a:rPr>
              <a:t>			</a:t>
            </a:r>
            <a:r>
              <a:rPr lang="en-CA" dirty="0">
                <a:latin typeface="Consolas" pitchFamily="49" charset="0"/>
                <a:cs typeface="Consolas" pitchFamily="49" charset="0"/>
              </a:rPr>
              <a:t>Key</a:t>
            </a:r>
            <a:r>
              <a:rPr lang="en-US" dirty="0" smtClean="0">
                <a:latin typeface="Consolas" pitchFamily="49" charset="0"/>
                <a:cs typeface="Consolas" pitchFamily="49" charset="0"/>
              </a:rPr>
              <a:t> </a:t>
            </a:r>
            <a:r>
              <a:rPr lang="en-US" dirty="0" smtClean="0">
                <a:latin typeface="Consolas" pitchFamily="49" charset="0"/>
                <a:cs typeface="Consolas" pitchFamily="49" charset="0"/>
              </a:rPr>
              <a:t>const &amp;</a:t>
            </a: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smtClean="0">
                <a:latin typeface="Consolas" pitchFamily="49" charset="0"/>
                <a:cs typeface="Consolas" pitchFamily="49" charset="0"/>
              </a:rPr>
              <a:t>pointer				</a:t>
            </a:r>
            <a:r>
              <a:rPr lang="en-CA" dirty="0">
                <a:latin typeface="Consolas" pitchFamily="49" charset="0"/>
                <a:cs typeface="Consolas" pitchFamily="49" charset="0"/>
              </a:rPr>
              <a:t>Key</a:t>
            </a:r>
            <a:r>
              <a:rPr lang="en-US" dirty="0" smtClean="0">
                <a:latin typeface="Consolas" pitchFamily="49" charset="0"/>
                <a:cs typeface="Consolas" pitchFamily="49" charset="0"/>
              </a:rPr>
              <a:t> </a:t>
            </a:r>
            <a:r>
              <a:rPr lang="en-US" dirty="0" smtClean="0">
                <a:latin typeface="Consolas" pitchFamily="49" charset="0"/>
                <a:cs typeface="Consolas" pitchFamily="49" charset="0"/>
              </a:rPr>
              <a:t>*</a:t>
            </a: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err="1" smtClean="0">
                <a:latin typeface="Consolas" pitchFamily="49" charset="0"/>
                <a:cs typeface="Consolas" pitchFamily="49" charset="0"/>
              </a:rPr>
              <a:t>const_pointer</a:t>
            </a:r>
            <a:r>
              <a:rPr lang="en-US" dirty="0" smtClean="0">
                <a:latin typeface="Consolas" pitchFamily="49" charset="0"/>
                <a:cs typeface="Consolas" pitchFamily="49" charset="0"/>
              </a:rPr>
              <a:t>			</a:t>
            </a:r>
            <a:r>
              <a:rPr lang="en-CA" dirty="0">
                <a:latin typeface="Consolas" pitchFamily="49" charset="0"/>
                <a:cs typeface="Consolas" pitchFamily="49" charset="0"/>
              </a:rPr>
              <a:t>Key</a:t>
            </a:r>
            <a:r>
              <a:rPr lang="en-US" dirty="0" smtClean="0">
                <a:latin typeface="Consolas" pitchFamily="49" charset="0"/>
                <a:cs typeface="Consolas" pitchFamily="49" charset="0"/>
              </a:rPr>
              <a:t> </a:t>
            </a:r>
            <a:r>
              <a:rPr lang="en-US" dirty="0" smtClean="0">
                <a:latin typeface="Consolas" pitchFamily="49" charset="0"/>
                <a:cs typeface="Consolas" pitchFamily="49" charset="0"/>
              </a:rPr>
              <a:t>const *</a:t>
            </a: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smtClean="0">
                <a:latin typeface="Consolas" pitchFamily="49" charset="0"/>
                <a:cs typeface="Consolas" pitchFamily="49" charset="0"/>
              </a:rPr>
              <a:t>iterator</a:t>
            </a: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err="1" smtClean="0">
                <a:latin typeface="Consolas" pitchFamily="49" charset="0"/>
                <a:cs typeface="Consolas" pitchFamily="49" charset="0"/>
              </a:rPr>
              <a:t>const_iterator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err="1" smtClean="0">
                <a:latin typeface="Consolas" pitchFamily="49" charset="0"/>
                <a:cs typeface="Consolas" pitchFamily="49" charset="0"/>
              </a:rPr>
              <a:t>reverse_iterator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err="1" smtClean="0">
                <a:latin typeface="Consolas" pitchFamily="49" charset="0"/>
                <a:cs typeface="Consolas" pitchFamily="49" charset="0"/>
              </a:rPr>
              <a:t>const_reverse_iterator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a:t>
            </a:r>
            <a:endParaRPr lang="en-US" dirty="0" smtClean="0">
              <a:latin typeface="Arial" charset="0"/>
              <a:cs typeface="Arial" charset="0"/>
            </a:endParaRPr>
          </a:p>
          <a:p>
            <a:pPr lvl="1" eaLnBrk="1" hangingPunct="1">
              <a:buNone/>
            </a:pPr>
            <a:r>
              <a:rPr lang="en-US" dirty="0" smtClean="0">
                <a:latin typeface="Consolas" pitchFamily="49" charset="0"/>
                <a:cs typeface="Consolas" pitchFamily="49" charset="0"/>
              </a:rPr>
              <a:t>		</a:t>
            </a:r>
            <a:r>
              <a:rPr lang="en-US" dirty="0" smtClean="0">
                <a:latin typeface="Consolas" pitchFamily="49" charset="0"/>
                <a:cs typeface="Consolas" pitchFamily="49" charset="0"/>
              </a:rPr>
              <a:t>set&lt;</a:t>
            </a:r>
            <a:r>
              <a:rPr lang="en-CA" dirty="0">
                <a:latin typeface="Consolas" pitchFamily="49" charset="0"/>
                <a:cs typeface="Consolas" pitchFamily="49" charset="0"/>
              </a:rPr>
              <a:t>Key</a:t>
            </a:r>
            <a:r>
              <a:rPr lang="en-US" dirty="0" smtClean="0">
                <a:latin typeface="Consolas" pitchFamily="49" charset="0"/>
                <a:cs typeface="Consolas" pitchFamily="49" charset="0"/>
              </a:rPr>
              <a:t>&gt;::</a:t>
            </a:r>
            <a:r>
              <a:rPr lang="en-CA" dirty="0" err="1" smtClean="0">
                <a:latin typeface="Consolas" pitchFamily="49" charset="0"/>
                <a:cs typeface="Consolas" pitchFamily="49" charset="0"/>
              </a:rPr>
              <a:t>difference_type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ptrdiff_t</a:t>
            </a: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Priority Queues</a:t>
            </a:r>
            <a:endParaRPr lang="en-CA" dirty="0"/>
          </a:p>
        </p:txBody>
      </p:sp>
      <p:sp>
        <p:nvSpPr>
          <p:cNvPr id="3" name="Content Placeholder 2"/>
          <p:cNvSpPr>
            <a:spLocks noGrp="1"/>
          </p:cNvSpPr>
          <p:nvPr>
            <p:ph idx="1"/>
          </p:nvPr>
        </p:nvSpPr>
        <p:spPr>
          <a:xfrm>
            <a:off x="457200" y="1600200"/>
            <a:ext cx="8686800" cy="4525963"/>
          </a:xfrm>
        </p:spPr>
        <p:txBody>
          <a:bodyPr/>
          <a:lstStyle/>
          <a:p>
            <a:pPr>
              <a:buNone/>
            </a:pPr>
            <a:r>
              <a:rPr lang="en-CA" dirty="0" smtClean="0"/>
              <a:t>	The Standard Template Library has a priority queue classes:</a:t>
            </a:r>
          </a:p>
          <a:p>
            <a:pPr lvl="1">
              <a:buNone/>
            </a:pPr>
            <a:r>
              <a:rPr lang="en-CA" dirty="0" smtClean="0">
                <a:latin typeface="Consolas" pitchFamily="49" charset="0"/>
                <a:cs typeface="Consolas" pitchFamily="49" charset="0"/>
              </a:rPr>
              <a:t>		template &lt; typename T,</a:t>
            </a:r>
          </a:p>
          <a:p>
            <a:pPr lvl="1">
              <a:buNone/>
            </a:pPr>
            <a:r>
              <a:rPr lang="en-CA" dirty="0" smtClean="0">
                <a:latin typeface="Consolas" pitchFamily="49" charset="0"/>
                <a:cs typeface="Consolas" pitchFamily="49" charset="0"/>
              </a:rPr>
              <a:t>		           class Container = vector&lt;T&gt;,</a:t>
            </a:r>
          </a:p>
          <a:p>
            <a:pPr lvl="1">
              <a:buNone/>
            </a:pPr>
            <a:r>
              <a:rPr lang="en-CA" dirty="0" smtClean="0">
                <a:latin typeface="Consolas" pitchFamily="49" charset="0"/>
                <a:cs typeface="Consolas" pitchFamily="49" charset="0"/>
              </a:rPr>
              <a:t>		           class Compare</a:t>
            </a:r>
          </a:p>
          <a:p>
            <a:pPr lvl="1">
              <a:buNone/>
            </a:pPr>
            <a:r>
              <a:rPr lang="en-CA" dirty="0" smtClean="0">
                <a:latin typeface="Consolas" pitchFamily="49" charset="0"/>
                <a:cs typeface="Consolas" pitchFamily="49" charset="0"/>
              </a:rPr>
              <a:t>                  = less&lt; typename Container::</a:t>
            </a:r>
            <a:r>
              <a:rPr lang="en-CA" dirty="0" err="1" smtClean="0">
                <a:latin typeface="Consolas" pitchFamily="49" charset="0"/>
                <a:cs typeface="Consolas" pitchFamily="49" charset="0"/>
              </a:rPr>
              <a:t>value_type</a:t>
            </a:r>
            <a:r>
              <a:rPr lang="en-CA" dirty="0" smtClean="0">
                <a:latin typeface="Consolas" pitchFamily="49" charset="0"/>
                <a:cs typeface="Consolas" pitchFamily="49" charset="0"/>
              </a:rPr>
              <a:t>&gt; &gt;</a:t>
            </a:r>
          </a:p>
          <a:p>
            <a:pPr lvl="1">
              <a:buNone/>
            </a:pPr>
            <a:r>
              <a:rPr lang="en-CA" dirty="0" smtClean="0">
                <a:latin typeface="Consolas" pitchFamily="49" charset="0"/>
                <a:cs typeface="Consolas" pitchFamily="49" charset="0"/>
              </a:rPr>
              <a:t>		class </a:t>
            </a:r>
            <a:r>
              <a:rPr lang="en-CA" dirty="0" err="1" smtClean="0">
                <a:solidFill>
                  <a:srgbClr val="FF3399"/>
                </a:solidFill>
                <a:latin typeface="Consolas" pitchFamily="49" charset="0"/>
                <a:cs typeface="Consolas" pitchFamily="49" charset="0"/>
              </a:rPr>
              <a:t>priority_queue</a:t>
            </a:r>
            <a:r>
              <a:rPr lang="en-CA"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Hashed Containers</a:t>
            </a:r>
            <a:endParaRPr lang="en-CA" dirty="0"/>
          </a:p>
        </p:txBody>
      </p:sp>
      <p:sp>
        <p:nvSpPr>
          <p:cNvPr id="3" name="Content Placeholder 2"/>
          <p:cNvSpPr>
            <a:spLocks noGrp="1"/>
          </p:cNvSpPr>
          <p:nvPr>
            <p:ph idx="1"/>
          </p:nvPr>
        </p:nvSpPr>
        <p:spPr>
          <a:xfrm>
            <a:off x="457200" y="1600200"/>
            <a:ext cx="8686800" cy="4525963"/>
          </a:xfrm>
        </p:spPr>
        <p:txBody>
          <a:bodyPr/>
          <a:lstStyle/>
          <a:p>
            <a:pPr>
              <a:buNone/>
            </a:pPr>
            <a:r>
              <a:rPr lang="en-CA" dirty="0" smtClean="0"/>
              <a:t>	For containers are based on hashing:</a:t>
            </a:r>
          </a:p>
          <a:p>
            <a:pPr lvl="1">
              <a:buNone/>
            </a:pPr>
            <a:r>
              <a:rPr lang="en-CA" dirty="0" smtClean="0">
                <a:latin typeface="Consolas" pitchFamily="49" charset="0"/>
                <a:cs typeface="Consolas" pitchFamily="49" charset="0"/>
              </a:rPr>
              <a:t>		template &lt; typename </a:t>
            </a:r>
            <a:r>
              <a:rPr lang="en-CA" dirty="0">
                <a:latin typeface="Consolas" pitchFamily="49" charset="0"/>
                <a:cs typeface="Consolas" pitchFamily="49" charset="0"/>
              </a:rPr>
              <a:t>Key,</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Hash = </a:t>
            </a:r>
            <a:r>
              <a:rPr lang="en-CA" dirty="0">
                <a:latin typeface="Consolas" pitchFamily="49" charset="0"/>
                <a:cs typeface="Consolas" pitchFamily="49" charset="0"/>
              </a:rPr>
              <a:t>hash&lt;Key&gt;,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Pred</a:t>
            </a:r>
            <a:r>
              <a:rPr lang="en-CA" dirty="0" smtClean="0">
                <a:latin typeface="Consolas" pitchFamily="49" charset="0"/>
                <a:cs typeface="Consolas" pitchFamily="49" charset="0"/>
              </a:rPr>
              <a:t> = </a:t>
            </a:r>
            <a:r>
              <a:rPr lang="en-CA" dirty="0" err="1">
                <a:latin typeface="Consolas" pitchFamily="49" charset="0"/>
                <a:cs typeface="Consolas" pitchFamily="49" charset="0"/>
              </a:rPr>
              <a:t>equal_to</a:t>
            </a:r>
            <a:r>
              <a:rPr lang="en-CA" dirty="0">
                <a:latin typeface="Consolas" pitchFamily="49" charset="0"/>
                <a:cs typeface="Consolas" pitchFamily="49" charset="0"/>
              </a:rPr>
              <a:t>&lt;Key&gt;,       </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t>
            </a:r>
            <a:r>
              <a:rPr lang="en-CA" dirty="0">
                <a:latin typeface="Consolas" pitchFamily="49" charset="0"/>
                <a:cs typeface="Consolas" pitchFamily="49" charset="0"/>
              </a:rPr>
              <a:t>allocator&lt;Key&gt;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&gt; class </a:t>
            </a:r>
            <a:r>
              <a:rPr lang="en-CA" dirty="0" err="1" smtClean="0">
                <a:solidFill>
                  <a:srgbClr val="FF3399"/>
                </a:solidFill>
                <a:latin typeface="Consolas" pitchFamily="49" charset="0"/>
                <a:cs typeface="Consolas" pitchFamily="49" charset="0"/>
              </a:rPr>
              <a:t>unordered_set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a:t>
            </a:r>
            <a:r>
              <a:rPr lang="en-CA" dirty="0">
                <a:latin typeface="Consolas" pitchFamily="49" charset="0"/>
                <a:cs typeface="Consolas" pitchFamily="49" charset="0"/>
              </a:rPr>
              <a:t>Key,</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Hash = </a:t>
            </a:r>
            <a:r>
              <a:rPr lang="en-CA" dirty="0">
                <a:latin typeface="Consolas" pitchFamily="49" charset="0"/>
                <a:cs typeface="Consolas" pitchFamily="49" charset="0"/>
              </a:rPr>
              <a:t>hash&lt;Key&gt;,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Pred</a:t>
            </a:r>
            <a:r>
              <a:rPr lang="en-CA" dirty="0" smtClean="0">
                <a:latin typeface="Consolas" pitchFamily="49" charset="0"/>
                <a:cs typeface="Consolas" pitchFamily="49" charset="0"/>
              </a:rPr>
              <a:t> = </a:t>
            </a:r>
            <a:r>
              <a:rPr lang="en-CA" dirty="0" err="1">
                <a:latin typeface="Consolas" pitchFamily="49" charset="0"/>
                <a:cs typeface="Consolas" pitchFamily="49" charset="0"/>
              </a:rPr>
              <a:t>equal_to</a:t>
            </a:r>
            <a:r>
              <a:rPr lang="en-CA" dirty="0">
                <a:latin typeface="Consolas" pitchFamily="49" charset="0"/>
                <a:cs typeface="Consolas" pitchFamily="49" charset="0"/>
              </a:rPr>
              <a:t>&lt;Key&gt;,       </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t>
            </a:r>
            <a:r>
              <a:rPr lang="en-CA" dirty="0">
                <a:latin typeface="Consolas" pitchFamily="49" charset="0"/>
                <a:cs typeface="Consolas" pitchFamily="49" charset="0"/>
              </a:rPr>
              <a:t>allocator&lt;Key&gt;</a:t>
            </a: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&gt; class </a:t>
            </a:r>
            <a:r>
              <a:rPr lang="en-CA" dirty="0" err="1" smtClean="0">
                <a:solidFill>
                  <a:srgbClr val="FF3399"/>
                </a:solidFill>
                <a:latin typeface="Consolas" pitchFamily="49" charset="0"/>
                <a:cs typeface="Consolas" pitchFamily="49" charset="0"/>
              </a:rPr>
              <a:t>unordered_multiset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Hashed Containers</a:t>
            </a:r>
            <a:endParaRPr lang="en-CA" dirty="0"/>
          </a:p>
        </p:txBody>
      </p:sp>
      <p:sp>
        <p:nvSpPr>
          <p:cNvPr id="3" name="Content Placeholder 2"/>
          <p:cNvSpPr>
            <a:spLocks noGrp="1"/>
          </p:cNvSpPr>
          <p:nvPr>
            <p:ph idx="1"/>
          </p:nvPr>
        </p:nvSpPr>
        <p:spPr>
          <a:xfrm>
            <a:off x="457200" y="1600200"/>
            <a:ext cx="8686800" cy="4525963"/>
          </a:xfrm>
        </p:spPr>
        <p:txBody>
          <a:bodyPr/>
          <a:lstStyle/>
          <a:p>
            <a:pPr>
              <a:buNone/>
            </a:pPr>
            <a:r>
              <a:rPr lang="en-CA" dirty="0" smtClean="0"/>
              <a:t>	For containers are based on hashing:</a:t>
            </a:r>
          </a:p>
          <a:p>
            <a:pPr lvl="1">
              <a:buNone/>
            </a:pPr>
            <a:r>
              <a:rPr lang="en-CA" dirty="0" smtClean="0">
                <a:latin typeface="Consolas" pitchFamily="49" charset="0"/>
                <a:cs typeface="Consolas" pitchFamily="49" charset="0"/>
              </a:rPr>
              <a:t>		template &lt; typename Key,</a:t>
            </a:r>
          </a:p>
          <a:p>
            <a:pPr lvl="1">
              <a:buNone/>
            </a:pPr>
            <a:r>
              <a:rPr lang="en-CA" dirty="0" smtClean="0">
                <a:latin typeface="Consolas" pitchFamily="49" charset="0"/>
                <a:cs typeface="Consolas" pitchFamily="49" charset="0"/>
              </a:rPr>
              <a:t>		           typename T,</a:t>
            </a:r>
          </a:p>
          <a:p>
            <a:pPr lvl="1">
              <a:buNone/>
            </a:pPr>
            <a:r>
              <a:rPr lang="en-CA" dirty="0" smtClean="0">
                <a:latin typeface="Consolas" pitchFamily="49" charset="0"/>
                <a:cs typeface="Consolas" pitchFamily="49" charset="0"/>
              </a:rPr>
              <a:t>		           class Hash = hash&lt;Key&gt;,</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Pred</a:t>
            </a:r>
            <a:r>
              <a:rPr lang="en-CA" dirty="0" smtClean="0">
                <a:latin typeface="Consolas" pitchFamily="49" charset="0"/>
                <a:cs typeface="Consolas" pitchFamily="49" charset="0"/>
              </a:rPr>
              <a:t> = </a:t>
            </a:r>
            <a:r>
              <a:rPr lang="en-CA" dirty="0" err="1" smtClean="0">
                <a:latin typeface="Consolas" pitchFamily="49" charset="0"/>
                <a:cs typeface="Consolas" pitchFamily="49" charset="0"/>
              </a:rPr>
              <a:t>equal_to</a:t>
            </a:r>
            <a:r>
              <a:rPr lang="en-CA" dirty="0" smtClean="0">
                <a:latin typeface="Consolas" pitchFamily="49" charset="0"/>
                <a:cs typeface="Consolas" pitchFamily="49" charset="0"/>
              </a:rPr>
              <a:t>&lt;Key&gt;,       </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 pair&lt;const Key, T&gt; &gt;</a:t>
            </a:r>
          </a:p>
          <a:p>
            <a:pPr lvl="1">
              <a:buNone/>
            </a:pPr>
            <a:r>
              <a:rPr lang="en-CA" dirty="0" smtClean="0">
                <a:latin typeface="Consolas" pitchFamily="49" charset="0"/>
                <a:cs typeface="Consolas" pitchFamily="49" charset="0"/>
              </a:rPr>
              <a:t>		&gt; class </a:t>
            </a:r>
            <a:r>
              <a:rPr lang="en-CA" dirty="0" err="1" smtClean="0">
                <a:solidFill>
                  <a:srgbClr val="FF3399"/>
                </a:solidFill>
                <a:latin typeface="Consolas" pitchFamily="49" charset="0"/>
                <a:cs typeface="Consolas" pitchFamily="49" charset="0"/>
              </a:rPr>
              <a:t>unordered_set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a:p>
            <a:pPr lvl="1">
              <a:buNone/>
            </a:pPr>
            <a:r>
              <a:rPr lang="en-CA" dirty="0" smtClean="0">
                <a:latin typeface="Consolas" pitchFamily="49" charset="0"/>
                <a:cs typeface="Consolas" pitchFamily="49" charset="0"/>
              </a:rPr>
              <a:t>		template &lt; typename Key,</a:t>
            </a:r>
          </a:p>
          <a:p>
            <a:pPr lvl="1">
              <a:buNone/>
            </a:pPr>
            <a:r>
              <a:rPr lang="en-CA" dirty="0" smtClean="0">
                <a:latin typeface="Consolas" pitchFamily="49" charset="0"/>
                <a:cs typeface="Consolas" pitchFamily="49" charset="0"/>
              </a:rPr>
              <a:t>		           typename T,</a:t>
            </a:r>
          </a:p>
          <a:p>
            <a:pPr lvl="1">
              <a:buNone/>
            </a:pPr>
            <a:r>
              <a:rPr lang="en-CA" dirty="0" smtClean="0">
                <a:latin typeface="Consolas" pitchFamily="49" charset="0"/>
                <a:cs typeface="Consolas" pitchFamily="49" charset="0"/>
              </a:rPr>
              <a:t>		           class Hash = hash&lt;Key&gt;,</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Pred</a:t>
            </a:r>
            <a:r>
              <a:rPr lang="en-CA" dirty="0" smtClean="0">
                <a:latin typeface="Consolas" pitchFamily="49" charset="0"/>
                <a:cs typeface="Consolas" pitchFamily="49" charset="0"/>
              </a:rPr>
              <a:t> = </a:t>
            </a:r>
            <a:r>
              <a:rPr lang="en-CA" dirty="0" err="1" smtClean="0">
                <a:latin typeface="Consolas" pitchFamily="49" charset="0"/>
                <a:cs typeface="Consolas" pitchFamily="49" charset="0"/>
              </a:rPr>
              <a:t>equal_to</a:t>
            </a:r>
            <a:r>
              <a:rPr lang="en-CA" dirty="0" smtClean="0">
                <a:latin typeface="Consolas" pitchFamily="49" charset="0"/>
                <a:cs typeface="Consolas" pitchFamily="49" charset="0"/>
              </a:rPr>
              <a:t>&lt;Key&gt;,       </a:t>
            </a:r>
          </a:p>
          <a:p>
            <a:pPr lvl="1">
              <a:buNone/>
            </a:pPr>
            <a:r>
              <a:rPr lang="en-CA" dirty="0" smtClean="0">
                <a:latin typeface="Consolas" pitchFamily="49" charset="0"/>
                <a:cs typeface="Consolas" pitchFamily="49" charset="0"/>
              </a:rPr>
              <a:t>		           class </a:t>
            </a:r>
            <a:r>
              <a:rPr lang="en-CA" dirty="0" err="1" smtClean="0">
                <a:latin typeface="Consolas" pitchFamily="49" charset="0"/>
                <a:cs typeface="Consolas" pitchFamily="49" charset="0"/>
              </a:rPr>
              <a:t>Alloc</a:t>
            </a:r>
            <a:r>
              <a:rPr lang="en-CA" dirty="0" smtClean="0">
                <a:latin typeface="Consolas" pitchFamily="49" charset="0"/>
                <a:cs typeface="Consolas" pitchFamily="49" charset="0"/>
              </a:rPr>
              <a:t> = allocator&lt; pair&lt;const Key, T&gt; &gt;</a:t>
            </a:r>
          </a:p>
          <a:p>
            <a:pPr lvl="1">
              <a:buNone/>
            </a:pPr>
            <a:r>
              <a:rPr lang="en-CA" dirty="0" smtClean="0">
                <a:latin typeface="Consolas" pitchFamily="49" charset="0"/>
                <a:cs typeface="Consolas" pitchFamily="49" charset="0"/>
              </a:rPr>
              <a:t>		&gt; class </a:t>
            </a:r>
            <a:r>
              <a:rPr lang="en-CA" dirty="0" err="1" smtClean="0">
                <a:solidFill>
                  <a:srgbClr val="FF3399"/>
                </a:solidFill>
                <a:latin typeface="Consolas" pitchFamily="49" charset="0"/>
                <a:cs typeface="Consolas" pitchFamily="49" charset="0"/>
              </a:rPr>
              <a:t>unordered_multiset</a:t>
            </a:r>
            <a:r>
              <a:rPr lang="en-CA" dirty="0" smtClean="0">
                <a:latin typeface="Consolas" pitchFamily="49" charset="0"/>
                <a:cs typeface="Consolas" pitchFamily="49" charset="0"/>
              </a:rPr>
              <a:t>;</a:t>
            </a:r>
          </a:p>
          <a:p>
            <a:pPr lvl="1">
              <a:buNone/>
            </a:pPr>
            <a:endParaRPr lang="en-CA"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smtClean="0">
                <a:latin typeface="Consolas" pitchFamily="49" charset="0"/>
                <a:cs typeface="Consolas" pitchFamily="49" charset="0"/>
              </a:rPr>
              <a:t>unordered_set</a:t>
            </a:r>
            <a:r>
              <a:rPr lang="en-CA" dirty="0" smtClean="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This is </a:t>
            </a:r>
            <a:r>
              <a:rPr lang="en-US" dirty="0" smtClean="0">
                <a:latin typeface="Arial" charset="0"/>
                <a:cs typeface="Arial" charset="0"/>
              </a:rPr>
              <a:t>a simple container with unordered elements</a:t>
            </a:r>
            <a:endParaRPr lang="en-US" dirty="0" smtClean="0">
              <a:latin typeface="Arial" charset="0"/>
              <a:cs typeface="Arial" charset="0"/>
            </a:endParaRPr>
          </a:p>
          <a:p>
            <a:pPr lvl="1" eaLnBrk="1" hangingPunct="1"/>
            <a:r>
              <a:rPr lang="en-US" dirty="0" smtClean="0">
                <a:latin typeface="Arial" charset="0"/>
                <a:cs typeface="Arial" charset="0"/>
              </a:rPr>
              <a:t>Random </a:t>
            </a:r>
            <a:r>
              <a:rPr lang="en-US" dirty="0" smtClean="0">
                <a:latin typeface="Arial" charset="0"/>
                <a:cs typeface="Arial" charset="0"/>
              </a:rPr>
              <a:t>access is </a:t>
            </a:r>
            <a:r>
              <a:rPr lang="en-US" dirty="0" smtClean="0">
                <a:latin typeface="Symbol" pitchFamily="18" charset="2"/>
                <a:cs typeface="Arial" charset="0"/>
              </a:rPr>
              <a:t>Q</a:t>
            </a:r>
            <a:r>
              <a:rPr lang="en-US" dirty="0" smtClean="0">
                <a:latin typeface="Times New Roman" pitchFamily="18" charset="0"/>
                <a:cs typeface="Times New Roman" pitchFamily="18" charset="0"/>
              </a:rPr>
              <a:t>(1)</a:t>
            </a:r>
          </a:p>
          <a:p>
            <a:pPr eaLnBrk="1" hangingPunct="1">
              <a:buNone/>
            </a:pPr>
            <a:r>
              <a:rPr lang="en-US" dirty="0" smtClean="0">
                <a:latin typeface="Arial" charset="0"/>
                <a:cs typeface="Arial" charset="0"/>
              </a:rPr>
              <a:t>	</a:t>
            </a:r>
            <a:r>
              <a:rPr lang="en-US" dirty="0" smtClean="0">
                <a:latin typeface="Arial" charset="0"/>
                <a:cs typeface="Arial" charset="0"/>
              </a:rPr>
              <a:t>The elements stored are unique</a:t>
            </a:r>
            <a:endParaRPr lang="en-US" dirty="0" smtClean="0">
              <a:latin typeface="Arial" charset="0"/>
              <a:cs typeface="Arial" charset="0"/>
            </a:endParaRPr>
          </a:p>
          <a:p>
            <a:pPr eaLnBrk="1" hangingPunct="1">
              <a:buNone/>
            </a:pPr>
            <a:r>
              <a:rPr lang="en-US" dirty="0" smtClean="0">
                <a:latin typeface="Arial" charset="0"/>
                <a:cs typeface="Arial" charset="0"/>
              </a:rPr>
              <a:t>	The user can specify the method of allocation</a:t>
            </a:r>
          </a:p>
          <a:p>
            <a:pPr lvl="1" eaLnBrk="1" hangingPunct="1"/>
            <a:endParaRPr lang="en-US" dirty="0" smtClean="0">
              <a:latin typeface="Arial" charset="0"/>
              <a:cs typeface="Arial" charset="0"/>
            </a:endParaRPr>
          </a:p>
        </p:txBody>
      </p:sp>
    </p:spTree>
    <p:extLst>
      <p:ext uri="{BB962C8B-B14F-4D97-AF65-F5344CB8AC3E}">
        <p14:creationId xmlns:p14="http://schemas.microsoft.com/office/powerpoint/2010/main" val="3303807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make return types more standard, the C++ STL defines specific  member types associated with each class:</a:t>
            </a:r>
          </a:p>
          <a:p>
            <a:pPr lvl="1" eaLnBrk="1" hangingPunct="1">
              <a:buNone/>
            </a:pPr>
            <a:r>
              <a:rPr lang="en-US" dirty="0" smtClean="0">
                <a:latin typeface="Arial" charset="0"/>
                <a:cs typeface="Arial" charset="0"/>
              </a:rPr>
              <a:t>		</a:t>
            </a:r>
            <a:r>
              <a:rPr lang="en-US" dirty="0" err="1" smtClean="0">
                <a:latin typeface="Consolas" pitchFamily="49" charset="0"/>
                <a:cs typeface="Consolas" pitchFamily="49" charset="0"/>
              </a:rPr>
              <a:t>key_type</a:t>
            </a:r>
            <a:r>
              <a:rPr lang="en-US" dirty="0" smtClean="0">
                <a:latin typeface="Consolas" pitchFamily="49" charset="0"/>
                <a:cs typeface="Consolas" pitchFamily="49" charset="0"/>
              </a:rPr>
              <a:t>			</a:t>
            </a:r>
            <a:r>
              <a:rPr lang="en-US" dirty="0" smtClean="0">
                <a:latin typeface="Consolas" pitchFamily="49" charset="0"/>
                <a:cs typeface="Consolas" pitchFamily="49" charset="0"/>
              </a:rPr>
              <a:t>Key</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value_type</a:t>
            </a:r>
            <a:r>
              <a:rPr lang="en-US" dirty="0" smtClean="0">
                <a:latin typeface="Consolas" pitchFamily="49" charset="0"/>
                <a:cs typeface="Consolas" pitchFamily="49" charset="0"/>
              </a:rPr>
              <a:t>			Key</a:t>
            </a:r>
            <a:br>
              <a:rPr lang="en-US" dirty="0" smtClean="0">
                <a:latin typeface="Consolas" pitchFamily="49" charset="0"/>
                <a:cs typeface="Consolas" pitchFamily="49" charset="0"/>
              </a:rPr>
            </a:br>
            <a:r>
              <a:rPr lang="en-US" dirty="0" smtClean="0">
                <a:latin typeface="Consolas" pitchFamily="49" charset="0"/>
                <a:cs typeface="Consolas" pitchFamily="49" charset="0"/>
              </a:rPr>
              <a:t>	hasher				hash&lt;Key&gt;</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key_equal</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equal_to</a:t>
            </a:r>
            <a:r>
              <a:rPr lang="en-US" dirty="0" smtClean="0">
                <a:latin typeface="Consolas" pitchFamily="49" charset="0"/>
                <a:cs typeface="Consolas" pitchFamily="49" charset="0"/>
              </a:rPr>
              <a:t>&lt;Key&gt;</a:t>
            </a:r>
            <a:br>
              <a:rPr lang="en-US" dirty="0" smtClean="0">
                <a:latin typeface="Consolas" pitchFamily="49" charset="0"/>
                <a:cs typeface="Consolas" pitchFamily="49" charset="0"/>
              </a:rPr>
            </a:br>
            <a:r>
              <a:rPr lang="en-US" dirty="0" smtClean="0">
                <a:latin typeface="Consolas" pitchFamily="49" charset="0"/>
                <a:cs typeface="Consolas" pitchFamily="49" charset="0"/>
              </a:rPr>
              <a:t>	reference</a:t>
            </a:r>
            <a:r>
              <a:rPr lang="en-US" dirty="0" smtClean="0">
                <a:latin typeface="Consolas" pitchFamily="49" charset="0"/>
                <a:cs typeface="Consolas" pitchFamily="49" charset="0"/>
              </a:rPr>
              <a:t>			</a:t>
            </a:r>
            <a:r>
              <a:rPr lang="en-US" dirty="0" smtClean="0">
                <a:latin typeface="Consolas" pitchFamily="49" charset="0"/>
                <a:cs typeface="Consolas" pitchFamily="49" charset="0"/>
              </a:rPr>
              <a:t>Key &amp;</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const_reference</a:t>
            </a:r>
            <a:r>
              <a:rPr lang="en-US" dirty="0" smtClean="0">
                <a:latin typeface="Consolas" pitchFamily="49" charset="0"/>
                <a:cs typeface="Consolas" pitchFamily="49" charset="0"/>
              </a:rPr>
              <a:t>		</a:t>
            </a:r>
            <a:r>
              <a:rPr lang="en-US" dirty="0" smtClean="0">
                <a:latin typeface="Consolas" pitchFamily="49" charset="0"/>
                <a:cs typeface="Consolas" pitchFamily="49" charset="0"/>
              </a:rPr>
              <a:t>Key </a:t>
            </a:r>
            <a:r>
              <a:rPr lang="en-US" dirty="0" err="1" smtClean="0">
                <a:latin typeface="Consolas" pitchFamily="49" charset="0"/>
                <a:cs typeface="Consolas" pitchFamily="49" charset="0"/>
              </a:rPr>
              <a:t>const</a:t>
            </a:r>
            <a:r>
              <a:rPr lang="en-US" dirty="0" smtClean="0">
                <a:latin typeface="Consolas" pitchFamily="49" charset="0"/>
                <a:cs typeface="Consolas" pitchFamily="49" charset="0"/>
              </a:rPr>
              <a:t> </a:t>
            </a:r>
            <a:r>
              <a:rPr lang="en-US" dirty="0" smtClean="0">
                <a:latin typeface="Consolas" pitchFamily="49" charset="0"/>
                <a:cs typeface="Consolas" pitchFamily="49" charset="0"/>
              </a:rPr>
              <a:t>&amp;</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smtClean="0">
                <a:latin typeface="Consolas" pitchFamily="49" charset="0"/>
                <a:cs typeface="Consolas" pitchFamily="49" charset="0"/>
              </a:rPr>
              <a:t>pointer</a:t>
            </a:r>
            <a:r>
              <a:rPr lang="en-US" dirty="0" smtClean="0">
                <a:latin typeface="Consolas" pitchFamily="49" charset="0"/>
                <a:cs typeface="Consolas" pitchFamily="49" charset="0"/>
              </a:rPr>
              <a:t>			</a:t>
            </a:r>
            <a:r>
              <a:rPr lang="en-US" dirty="0" smtClean="0">
                <a:latin typeface="Consolas" pitchFamily="49" charset="0"/>
                <a:cs typeface="Consolas" pitchFamily="49" charset="0"/>
              </a:rPr>
              <a:t>	Key *</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const_pointer</a:t>
            </a:r>
            <a:r>
              <a:rPr lang="en-US" dirty="0" smtClean="0">
                <a:latin typeface="Consolas" pitchFamily="49" charset="0"/>
                <a:cs typeface="Consolas" pitchFamily="49" charset="0"/>
              </a:rPr>
              <a:t>		</a:t>
            </a:r>
            <a:r>
              <a:rPr lang="en-US" dirty="0" smtClean="0">
                <a:latin typeface="Consolas" pitchFamily="49" charset="0"/>
                <a:cs typeface="Consolas" pitchFamily="49" charset="0"/>
              </a:rPr>
              <a:t>	Key </a:t>
            </a:r>
            <a:r>
              <a:rPr lang="en-US" dirty="0" err="1" smtClean="0">
                <a:latin typeface="Consolas" pitchFamily="49" charset="0"/>
                <a:cs typeface="Consolas" pitchFamily="49" charset="0"/>
              </a:rPr>
              <a:t>const</a:t>
            </a:r>
            <a:r>
              <a:rPr lang="en-US" dirty="0" smtClean="0">
                <a:latin typeface="Consolas" pitchFamily="49" charset="0"/>
                <a:cs typeface="Consolas" pitchFamily="49" charset="0"/>
              </a:rPr>
              <a:t> </a:t>
            </a:r>
            <a:r>
              <a:rPr lang="en-US" dirty="0" smtClean="0">
                <a:latin typeface="Consolas" pitchFamily="49" charset="0"/>
                <a:cs typeface="Consolas" pitchFamily="49" charset="0"/>
              </a:rPr>
              <a:t>*</a:t>
            </a:r>
            <a:br>
              <a:rPr lang="en-US" dirty="0" smtClean="0">
                <a:latin typeface="Consolas" pitchFamily="49" charset="0"/>
                <a:cs typeface="Consolas" pitchFamily="49" charset="0"/>
              </a:rPr>
            </a:br>
            <a:r>
              <a:rPr lang="en-US" dirty="0" smtClean="0">
                <a:latin typeface="Consolas" pitchFamily="49" charset="0"/>
                <a:cs typeface="Consolas" pitchFamily="49" charset="0"/>
              </a:rPr>
              <a:t>	iterator</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const_iterator</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local_iterator</a:t>
            </a:r>
            <a:r>
              <a:rPr lang="en-US" dirty="0" smtClean="0">
                <a:solidFill>
                  <a:srgbClr val="FF0000"/>
                </a:solidFill>
                <a:latin typeface="Consolas" pitchFamily="49" charset="0"/>
                <a:cs typeface="Consolas" pitchFamily="49" charset="0"/>
              </a:rPr>
              <a:t/>
            </a:r>
            <a:br>
              <a:rPr lang="en-US" dirty="0" smtClean="0">
                <a:solidFill>
                  <a:srgbClr val="FF0000"/>
                </a:solidFill>
                <a:latin typeface="Consolas" pitchFamily="49" charset="0"/>
                <a:cs typeface="Consolas" pitchFamily="49" charset="0"/>
              </a:rPr>
            </a:br>
            <a:r>
              <a:rPr lang="en-US" dirty="0" smtClean="0">
                <a:solidFill>
                  <a:srgbClr val="FF0000"/>
                </a:solidFill>
                <a:latin typeface="Consolas" pitchFamily="49" charset="0"/>
                <a:cs typeface="Consolas" pitchFamily="49" charset="0"/>
              </a:rPr>
              <a:t>	</a:t>
            </a:r>
            <a:r>
              <a:rPr lang="en-US" dirty="0" err="1" smtClean="0">
                <a:solidFill>
                  <a:srgbClr val="FF0000"/>
                </a:solidFill>
                <a:latin typeface="Consolas" pitchFamily="49" charset="0"/>
                <a:cs typeface="Consolas" pitchFamily="49" charset="0"/>
              </a:rPr>
              <a:t>const_local_iterator</a:t>
            </a:r>
            <a:r>
              <a:rPr lang="en-US" dirty="0" smtClean="0">
                <a:solidFill>
                  <a:srgbClr val="FF0000"/>
                </a:solidFill>
                <a:latin typeface="Consolas" pitchFamily="49" charset="0"/>
                <a:cs typeface="Consolas" pitchFamily="49" charset="0"/>
              </a:rPr>
              <a:t/>
            </a:r>
            <a:br>
              <a:rPr lang="en-US" dirty="0" smtClean="0">
                <a:solidFill>
                  <a:srgbClr val="FF0000"/>
                </a:solidFill>
                <a:latin typeface="Consolas" pitchFamily="49" charset="0"/>
                <a:cs typeface="Consolas" pitchFamily="49" charset="0"/>
              </a:rPr>
            </a:br>
            <a:r>
              <a:rPr lang="en-US" dirty="0" smtClean="0">
                <a:latin typeface="Consolas" pitchFamily="49" charset="0"/>
                <a:cs typeface="Consolas" pitchFamily="49" charset="0"/>
              </a:rPr>
              <a:t>	</a:t>
            </a:r>
            <a:r>
              <a:rPr lang="en-CA" dirty="0" err="1" smtClean="0">
                <a:latin typeface="Consolas" pitchFamily="49" charset="0"/>
                <a:cs typeface="Consolas" pitchFamily="49" charset="0"/>
              </a:rPr>
              <a:t>allocator_type</a:t>
            </a:r>
            <a:r>
              <a:rPr lang="en-CA" dirty="0" smtClean="0">
                <a:latin typeface="Consolas" pitchFamily="49" charset="0"/>
                <a:cs typeface="Consolas" pitchFamily="49" charset="0"/>
              </a:rPr>
              <a:t>		</a:t>
            </a:r>
            <a:r>
              <a:rPr lang="en-CA" dirty="0" smtClean="0">
                <a:latin typeface="Consolas" pitchFamily="49" charset="0"/>
                <a:cs typeface="Consolas" pitchFamily="49" charset="0"/>
              </a:rPr>
              <a:t>	allocate&lt;</a:t>
            </a:r>
            <a:r>
              <a:rPr lang="en-CA" dirty="0" err="1" smtClean="0">
                <a:latin typeface="Consolas" pitchFamily="49" charset="0"/>
                <a:cs typeface="Consolas" pitchFamily="49" charset="0"/>
              </a:rPr>
              <a:t>value_type</a:t>
            </a:r>
            <a:r>
              <a:rPr lang="en-CA" dirty="0" smtClean="0">
                <a:latin typeface="Consolas" pitchFamily="49" charset="0"/>
                <a:cs typeface="Consolas" pitchFamily="49" charset="0"/>
              </a:rPr>
              <a:t>&gt;</a:t>
            </a:r>
            <a:br>
              <a:rPr lang="en-CA"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dirty="0" smtClean="0">
                <a:latin typeface="Consolas" pitchFamily="49" charset="0"/>
                <a:cs typeface="Consolas" pitchFamily="49" charset="0"/>
              </a:rPr>
              <a:t>	</a:t>
            </a:r>
            <a:r>
              <a:rPr lang="en-US" dirty="0" err="1" smtClean="0">
                <a:latin typeface="Consolas" pitchFamily="49" charset="0"/>
                <a:cs typeface="Consolas" pitchFamily="49" charset="0"/>
              </a:rPr>
              <a:t>difference_type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ptrdiff_t</a:t>
            </a:r>
            <a:endParaRPr lang="en-US" dirty="0" smtClean="0">
              <a:latin typeface="Consolas" pitchFamily="49" charset="0"/>
              <a:cs typeface="Consolas" pitchFamily="49" charset="0"/>
            </a:endParaRPr>
          </a:p>
          <a:p>
            <a:pPr lvl="1" eaLnBrk="1" hangingPunct="1">
              <a:buNone/>
            </a:pPr>
            <a:endParaRPr lang="en-US" dirty="0" smtClean="0">
              <a:latin typeface="Arial" charset="0"/>
              <a:cs typeface="Arial" charset="0"/>
            </a:endParaRPr>
          </a:p>
          <a:p>
            <a:pPr lvl="1" eaLnBrk="1" hangingPunct="1">
              <a:buNone/>
            </a:pPr>
            <a:endParaRPr lang="en-US" dirty="0" smtClean="0">
              <a:latin typeface="Consolas" pitchFamily="49" charset="0"/>
              <a:cs typeface="Consolas" pitchFamily="49" charset="0"/>
            </a:endParaRPr>
          </a:p>
        </p:txBody>
      </p:sp>
    </p:spTree>
    <p:extLst>
      <p:ext uri="{BB962C8B-B14F-4D97-AF65-F5344CB8AC3E}">
        <p14:creationId xmlns:p14="http://schemas.microsoft.com/office/powerpoint/2010/main" val="1461730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507288"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Constructors</a:t>
            </a:r>
          </a:p>
          <a:p>
            <a:pPr lvl="2" eaLnBrk="1" hangingPunct="1">
              <a:buNone/>
            </a:pPr>
            <a:r>
              <a:rPr lang="en-CA" sz="1800" dirty="0" smtClean="0">
                <a:latin typeface="Consolas" pitchFamily="49" charset="0"/>
                <a:cs typeface="Consolas" pitchFamily="49" charset="0"/>
              </a:rPr>
              <a:t>	explicit </a:t>
            </a:r>
            <a:r>
              <a:rPr lang="en-CA" sz="1800" dirty="0" err="1" smtClean="0">
                <a:solidFill>
                  <a:srgbClr val="FF3399"/>
                </a:solidFill>
                <a:latin typeface="Consolas" pitchFamily="49" charset="0"/>
                <a:cs typeface="Consolas" pitchFamily="49" charset="0"/>
              </a:rPr>
              <a:t>unordered_set</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t>
            </a:r>
            <a:r>
              <a:rPr lang="en-CA" sz="1800" dirty="0" err="1" smtClean="0">
                <a:solidFill>
                  <a:srgbClr val="00B0F0"/>
                </a:solidFill>
                <a:latin typeface="Consolas" pitchFamily="49" charset="0"/>
                <a:cs typeface="Consolas" pitchFamily="49" charset="0"/>
              </a:rPr>
              <a:t>const</a:t>
            </a:r>
            <a:r>
              <a:rPr lang="en-CA" sz="1800" dirty="0" smtClean="0">
                <a:solidFill>
                  <a:srgbClr val="00B0F0"/>
                </a:solidFill>
                <a:latin typeface="Consolas" pitchFamily="49" charset="0"/>
                <a:cs typeface="Consolas" pitchFamily="49" charset="0"/>
              </a:rPr>
              <a:t> hasher &amp; = hasher(),</a:t>
            </a:r>
            <a:br>
              <a:rPr lang="en-CA" sz="1800" dirty="0" smtClean="0">
                <a:solidFill>
                  <a:srgbClr val="00B0F0"/>
                </a:solidFill>
                <a:latin typeface="Consolas" pitchFamily="49" charset="0"/>
                <a:cs typeface="Consolas" pitchFamily="49" charset="0"/>
              </a:rPr>
            </a:br>
            <a:r>
              <a:rPr lang="en-CA" sz="1800" dirty="0" smtClean="0">
                <a:solidFill>
                  <a:srgbClr val="00B0F0"/>
                </a:solidFill>
                <a:latin typeface="Consolas" pitchFamily="49" charset="0"/>
                <a:cs typeface="Consolas" pitchFamily="49" charset="0"/>
              </a:rPr>
              <a:t>             </a:t>
            </a:r>
            <a:r>
              <a:rPr lang="en-CA" sz="1800" dirty="0" err="1" smtClean="0">
                <a:solidFill>
                  <a:srgbClr val="00B0F0"/>
                </a:solidFill>
                <a:latin typeface="Consolas" pitchFamily="49" charset="0"/>
                <a:cs typeface="Consolas" pitchFamily="49" charset="0"/>
              </a:rPr>
              <a:t>const</a:t>
            </a:r>
            <a:r>
              <a:rPr lang="en-CA" sz="1800" dirty="0" smtClean="0">
                <a:solidFill>
                  <a:srgbClr val="00B0F0"/>
                </a:solidFill>
                <a:latin typeface="Consolas" pitchFamily="49" charset="0"/>
                <a:cs typeface="Consolas" pitchFamily="49" charset="0"/>
              </a:rPr>
              <a:t> </a:t>
            </a:r>
            <a:r>
              <a:rPr lang="en-CA" sz="1800" dirty="0" err="1" smtClean="0">
                <a:solidFill>
                  <a:srgbClr val="00B0F0"/>
                </a:solidFill>
                <a:latin typeface="Consolas" pitchFamily="49" charset="0"/>
                <a:cs typeface="Consolas" pitchFamily="49" charset="0"/>
              </a:rPr>
              <a:t>key_equal</a:t>
            </a:r>
            <a:r>
              <a:rPr lang="en-CA" sz="1800" dirty="0" smtClean="0">
                <a:solidFill>
                  <a:srgbClr val="00B0F0"/>
                </a:solidFill>
                <a:latin typeface="Consolas" pitchFamily="49" charset="0"/>
                <a:cs typeface="Consolas" pitchFamily="49" charset="0"/>
              </a:rPr>
              <a:t> &amp; = </a:t>
            </a:r>
            <a:r>
              <a:rPr lang="en-CA" sz="1800" dirty="0" err="1" smtClean="0">
                <a:solidFill>
                  <a:srgbClr val="00B0F0"/>
                </a:solidFill>
                <a:latin typeface="Consolas" pitchFamily="49" charset="0"/>
                <a:cs typeface="Consolas" pitchFamily="49" charset="0"/>
              </a:rPr>
              <a:t>key_equal</a:t>
            </a:r>
            <a:r>
              <a:rPr lang="en-CA" sz="1800" dirty="0" smtClean="0">
                <a:solidFill>
                  <a:srgbClr val="00B0F0"/>
                </a:solidFill>
                <a:latin typeface="Consolas" pitchFamily="49" charset="0"/>
                <a:cs typeface="Consolas" pitchFamily="49" charset="0"/>
              </a:rPr>
              <a:t>(),</a:t>
            </a:r>
            <a:br>
              <a:rPr lang="en-CA" sz="1800" dirty="0" smtClean="0">
                <a:solidFill>
                  <a:srgbClr val="00B0F0"/>
                </a:solidFill>
                <a:latin typeface="Consolas" pitchFamily="49" charset="0"/>
                <a:cs typeface="Consolas" pitchFamily="49" charset="0"/>
              </a:rPr>
            </a:br>
            <a:r>
              <a:rPr lang="en-CA" sz="1800" dirty="0" smtClean="0">
                <a:solidFill>
                  <a:srgbClr val="00B0F0"/>
                </a:solidFill>
                <a:latin typeface="Consolas" pitchFamily="49" charset="0"/>
                <a:cs typeface="Consolas" pitchFamily="49" charset="0"/>
              </a:rPr>
              <a:t>             </a:t>
            </a:r>
            <a:r>
              <a:rPr lang="en-CA" sz="1800" dirty="0" err="1" smtClean="0">
                <a:solidFill>
                  <a:srgbClr val="00B0F0"/>
                </a:solidFill>
                <a:latin typeface="Consolas" pitchFamily="49" charset="0"/>
                <a:cs typeface="Consolas" pitchFamily="49" charset="0"/>
              </a:rPr>
              <a:t>const</a:t>
            </a:r>
            <a:r>
              <a:rPr lang="en-CA" sz="1800" dirty="0" smtClean="0">
                <a:solidFill>
                  <a:srgbClr val="00B0F0"/>
                </a:solidFill>
                <a:latin typeface="Consolas" pitchFamily="49" charset="0"/>
                <a:cs typeface="Consolas" pitchFamily="49" charset="0"/>
              </a:rPr>
              <a:t> </a:t>
            </a:r>
            <a:r>
              <a:rPr lang="en-CA" sz="1800" dirty="0" err="1" smtClean="0">
                <a:solidFill>
                  <a:srgbClr val="00B0F0"/>
                </a:solidFill>
                <a:latin typeface="Consolas" pitchFamily="49" charset="0"/>
                <a:cs typeface="Consolas" pitchFamily="49" charset="0"/>
              </a:rPr>
              <a:t>allocator_type</a:t>
            </a:r>
            <a:r>
              <a:rPr lang="en-CA" sz="1800" dirty="0" smtClean="0">
                <a:solidFill>
                  <a:srgbClr val="00B0F0"/>
                </a:solidFill>
                <a:latin typeface="Consolas" pitchFamily="49" charset="0"/>
                <a:cs typeface="Consolas" pitchFamily="49" charset="0"/>
              </a:rPr>
              <a:t> &amp; = </a:t>
            </a:r>
            <a:r>
              <a:rPr lang="en-CA" sz="1800" dirty="0" err="1" smtClean="0">
                <a:solidFill>
                  <a:srgbClr val="00B0F0"/>
                </a:solidFill>
                <a:latin typeface="Consolas" pitchFamily="49" charset="0"/>
                <a:cs typeface="Consolas" pitchFamily="49" charset="0"/>
              </a:rPr>
              <a:t>allocator_type</a:t>
            </a:r>
            <a:r>
              <a:rPr lang="en-CA" sz="1800" dirty="0" smtClean="0">
                <a:solidFill>
                  <a:srgbClr val="00B0F0"/>
                </a:solidFill>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r>
            <a:br>
              <a:rPr lang="en-CA" sz="1800" dirty="0" smtClean="0">
                <a:latin typeface="Consolas" pitchFamily="49" charset="0"/>
                <a:cs typeface="Consolas" pitchFamily="49" charset="0"/>
              </a:rPr>
            </a:br>
            <a:r>
              <a:rPr lang="en-CA" sz="1800" dirty="0" err="1" smtClean="0">
                <a:solidFill>
                  <a:srgbClr val="FF3399"/>
                </a:solidFill>
                <a:latin typeface="Consolas" pitchFamily="49" charset="0"/>
                <a:cs typeface="Consolas" pitchFamily="49" charset="0"/>
              </a:rPr>
              <a:t>unordered_set</a:t>
            </a:r>
            <a:r>
              <a:rPr lang="en-CA" sz="1800" dirty="0">
                <a:solidFill>
                  <a:srgbClr val="FF3399"/>
                </a:solidFill>
                <a:latin typeface="Consolas" pitchFamily="49" charset="0"/>
                <a:cs typeface="Consolas" pitchFamily="49" charset="0"/>
              </a:rPr>
              <a:t>(</a:t>
            </a:r>
            <a:r>
              <a:rPr lang="en-CA" sz="1800" dirty="0">
                <a:latin typeface="Consolas" pitchFamily="49" charset="0"/>
                <a:cs typeface="Consolas" pitchFamily="49" charset="0"/>
              </a:rPr>
              <a:t> </a:t>
            </a:r>
            <a:r>
              <a:rPr lang="en-CA" sz="1800" dirty="0" err="1" smtClean="0">
                <a:latin typeface="Consolas" pitchFamily="49" charset="0"/>
                <a:cs typeface="Consolas" pitchFamily="49" charset="0"/>
              </a:rPr>
              <a:t>unordered_set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a:t>
            </a:r>
            <a:r>
              <a:rPr lang="en-CA" sz="1800" dirty="0" smtClean="0">
                <a:latin typeface="Consolas" pitchFamily="49" charset="0"/>
                <a:cs typeface="Consolas" pitchFamily="49" charset="0"/>
              </a:rPr>
              <a:t> </a:t>
            </a:r>
            <a:r>
              <a:rPr lang="en-CA" sz="1800" dirty="0" smtClean="0">
                <a:latin typeface="Consolas" pitchFamily="49" charset="0"/>
                <a:cs typeface="Consolas" pitchFamily="49" charset="0"/>
              </a:rPr>
              <a:t>&amp;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err="1" smtClean="0">
                <a:solidFill>
                  <a:srgbClr val="FF3399"/>
                </a:solidFill>
                <a:latin typeface="Consolas" pitchFamily="49" charset="0"/>
                <a:cs typeface="Consolas" pitchFamily="49" charset="0"/>
              </a:rPr>
              <a:t>unordered_set</a:t>
            </a:r>
            <a:r>
              <a:rPr lang="en-CA" sz="1800" dirty="0">
                <a:solidFill>
                  <a:srgbClr val="FF3399"/>
                </a:solidFill>
                <a:latin typeface="Consolas" pitchFamily="49" charset="0"/>
                <a:cs typeface="Consolas" pitchFamily="49" charset="0"/>
              </a:rPr>
              <a:t>(</a:t>
            </a:r>
            <a:r>
              <a:rPr lang="en-CA" sz="1800" dirty="0">
                <a:latin typeface="Consolas" pitchFamily="49" charset="0"/>
                <a:cs typeface="Consolas" pitchFamily="49" charset="0"/>
              </a:rPr>
              <a:t> </a:t>
            </a:r>
            <a:r>
              <a:rPr lang="en-CA" sz="1800" dirty="0" err="1" smtClean="0">
                <a:latin typeface="Consolas" pitchFamily="49" charset="0"/>
                <a:cs typeface="Consolas" pitchFamily="49" charset="0"/>
              </a:rPr>
              <a:t>unordered_set</a:t>
            </a:r>
            <a:r>
              <a:rPr lang="en-CA" sz="1800" dirty="0" smtClean="0">
                <a:latin typeface="Consolas" pitchFamily="49" charset="0"/>
                <a:cs typeface="Consolas" pitchFamily="49" charset="0"/>
              </a:rPr>
              <a:t> &amp;&amp;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template &lt;class </a:t>
            </a:r>
            <a:r>
              <a:rPr lang="en-CA" sz="1800" dirty="0" err="1" smtClean="0">
                <a:latin typeface="Consolas" pitchFamily="49" charset="0"/>
                <a:cs typeface="Consolas" pitchFamily="49" charset="0"/>
              </a:rPr>
              <a:t>InputIterator</a:t>
            </a:r>
            <a:r>
              <a:rPr lang="en-CA" sz="1800" dirty="0" smtClean="0">
                <a:latin typeface="Consolas" pitchFamily="49" charset="0"/>
                <a:cs typeface="Consolas" pitchFamily="49" charset="0"/>
              </a:rPr>
              <a:t>&gt;</a:t>
            </a:r>
            <a:br>
              <a:rPr lang="en-CA" sz="1800" dirty="0" smtClean="0">
                <a:latin typeface="Consolas" pitchFamily="49" charset="0"/>
                <a:cs typeface="Consolas" pitchFamily="49" charset="0"/>
              </a:rPr>
            </a:br>
            <a:r>
              <a:rPr lang="en-CA" sz="1800" dirty="0" err="1" smtClean="0">
                <a:solidFill>
                  <a:srgbClr val="FF3399"/>
                </a:solidFill>
                <a:latin typeface="Consolas" pitchFamily="49" charset="0"/>
                <a:cs typeface="Consolas" pitchFamily="49" charset="0"/>
              </a:rPr>
              <a:t>unordered_set</a:t>
            </a:r>
            <a:r>
              <a:rPr lang="en-CA" sz="1800" dirty="0">
                <a:solidFill>
                  <a:srgbClr val="FF3399"/>
                </a:solidFill>
                <a:latin typeface="Consolas" pitchFamily="49" charset="0"/>
                <a:cs typeface="Consolas" pitchFamily="49" charset="0"/>
              </a:rPr>
              <a:t>(</a:t>
            </a:r>
            <a:r>
              <a:rPr lang="en-CA" sz="1800" dirty="0">
                <a:latin typeface="Consolas" pitchFamily="49" charset="0"/>
                <a:cs typeface="Consolas" pitchFamily="49" charset="0"/>
              </a:rPr>
              <a:t> </a:t>
            </a:r>
            <a:r>
              <a:rPr lang="en-CA" sz="1800" dirty="0" err="1" smtClean="0">
                <a:latin typeface="Consolas" pitchFamily="49" charset="0"/>
                <a:cs typeface="Consolas" pitchFamily="49" charset="0"/>
              </a:rPr>
              <a:t>InputIterator</a:t>
            </a:r>
            <a:r>
              <a:rPr lang="en-CA" sz="1800" dirty="0" smtClean="0">
                <a:latin typeface="Consolas" pitchFamily="49" charset="0"/>
                <a:cs typeface="Consolas" pitchFamily="49" charset="0"/>
              </a:rPr>
              <a:t> first, </a:t>
            </a:r>
            <a:r>
              <a:rPr lang="en-CA" sz="1800" dirty="0" err="1" smtClean="0">
                <a:latin typeface="Consolas" pitchFamily="49" charset="0"/>
                <a:cs typeface="Consolas" pitchFamily="49" charset="0"/>
              </a:rPr>
              <a:t>InputInterator</a:t>
            </a:r>
            <a:r>
              <a:rPr lang="en-CA" sz="1800" dirty="0" smtClean="0">
                <a:latin typeface="Consolas" pitchFamily="49" charset="0"/>
                <a:cs typeface="Consolas" pitchFamily="49" charset="0"/>
              </a:rPr>
              <a:t> last,</a:t>
            </a:r>
            <a:r>
              <a:rPr lang="en-CA" sz="1800" dirty="0">
                <a:latin typeface="Consolas" pitchFamily="49" charset="0"/>
                <a:cs typeface="Consolas" pitchFamily="49" charset="0"/>
              </a:rPr>
              <a:t/>
            </a:r>
            <a:br>
              <a:rPr lang="en-CA" sz="1800" dirty="0">
                <a:latin typeface="Consolas" pitchFamily="49" charset="0"/>
                <a:cs typeface="Consolas" pitchFamily="49" charset="0"/>
              </a:rPr>
            </a:br>
            <a:r>
              <a:rPr lang="en-CA" sz="1800" dirty="0">
                <a:latin typeface="Consolas" pitchFamily="49" charset="0"/>
                <a:cs typeface="Consolas" pitchFamily="49" charset="0"/>
              </a:rPr>
              <a:t>             </a:t>
            </a:r>
            <a:r>
              <a:rPr lang="en-CA" sz="1800" b="1" dirty="0" smtClean="0">
                <a:solidFill>
                  <a:srgbClr val="00B0F0"/>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r>
            <a:br>
              <a:rPr lang="en-CA" sz="1800" dirty="0" smtClean="0">
                <a:latin typeface="Consolas" pitchFamily="49" charset="0"/>
                <a:cs typeface="Consolas" pitchFamily="49" charset="0"/>
              </a:rPr>
            </a:br>
            <a:r>
              <a:rPr lang="en-CA" sz="1800" dirty="0" err="1" smtClean="0">
                <a:solidFill>
                  <a:srgbClr val="FF3399"/>
                </a:solidFill>
                <a:latin typeface="Consolas" pitchFamily="49" charset="0"/>
                <a:cs typeface="Consolas" pitchFamily="49" charset="0"/>
              </a:rPr>
              <a:t>unordered_set</a:t>
            </a:r>
            <a:r>
              <a:rPr lang="en-CA" sz="1800" dirty="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initializer_list</a:t>
            </a:r>
            <a:r>
              <a:rPr lang="en-CA" sz="1800" dirty="0" smtClean="0">
                <a:latin typeface="Consolas" pitchFamily="49" charset="0"/>
                <a:cs typeface="Consolas" pitchFamily="49" charset="0"/>
              </a:rPr>
              <a:t>&lt;</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&gt;, </a:t>
            </a:r>
            <a:r>
              <a:rPr lang="en-CA" sz="1800" b="1" dirty="0" smtClean="0">
                <a:solidFill>
                  <a:srgbClr val="00B0F0"/>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endParaRPr lang="en-US" sz="1800" dirty="0" smtClean="0">
              <a:latin typeface="Arial" charset="0"/>
              <a:cs typeface="Arial" charset="0"/>
            </a:endParaRPr>
          </a:p>
        </p:txBody>
      </p:sp>
    </p:spTree>
    <p:extLst>
      <p:ext uri="{BB962C8B-B14F-4D97-AF65-F5344CB8AC3E}">
        <p14:creationId xmlns:p14="http://schemas.microsoft.com/office/powerpoint/2010/main" val="2937933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579296"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Assignment operator</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unordered_set</a:t>
            </a:r>
            <a:r>
              <a:rPr lang="en-US" dirty="0" smtClean="0">
                <a:latin typeface="Consolas" pitchFamily="49" charset="0"/>
                <a:cs typeface="Consolas" pitchFamily="49" charset="0"/>
              </a:rPr>
              <a:t> &amp;</a:t>
            </a:r>
            <a:r>
              <a:rPr lang="en-CA" sz="1800" dirty="0" smtClean="0">
                <a:solidFill>
                  <a:srgbClr val="FF3399"/>
                </a:solidFill>
                <a:latin typeface="Consolas" pitchFamily="49" charset="0"/>
                <a:cs typeface="Consolas" pitchFamily="49" charset="0"/>
              </a:rPr>
              <a:t>operator=(</a:t>
            </a:r>
            <a:r>
              <a:rPr lang="en-CA" dirty="0" smtClean="0">
                <a:latin typeface="Consolas" pitchFamily="49" charset="0"/>
                <a:cs typeface="Consolas" pitchFamily="49" charset="0"/>
              </a:rPr>
              <a:t> </a:t>
            </a:r>
            <a:r>
              <a:rPr lang="en-US" dirty="0" err="1">
                <a:latin typeface="Consolas" pitchFamily="49" charset="0"/>
                <a:cs typeface="Consolas" pitchFamily="49" charset="0"/>
              </a:rPr>
              <a:t>unordered_set</a:t>
            </a:r>
            <a:r>
              <a:rPr lang="en-US" dirty="0">
                <a:latin typeface="Consolas" pitchFamily="49" charset="0"/>
                <a:cs typeface="Consolas" pitchFamily="49" charset="0"/>
              </a:rPr>
              <a:t> </a:t>
            </a:r>
            <a:r>
              <a:rPr lang="en-CA" dirty="0" err="1" smtClean="0">
                <a:latin typeface="Consolas" pitchFamily="49" charset="0"/>
                <a:cs typeface="Consolas" pitchFamily="49" charset="0"/>
              </a:rPr>
              <a:t>const</a:t>
            </a:r>
            <a:r>
              <a:rPr lang="en-CA" dirty="0" smtClean="0">
                <a:latin typeface="Consolas" pitchFamily="49" charset="0"/>
                <a:cs typeface="Consolas" pitchFamily="49" charset="0"/>
              </a:rPr>
              <a:t> </a:t>
            </a:r>
            <a:r>
              <a:rPr lang="en-CA" dirty="0" smtClean="0">
                <a:latin typeface="Consolas" pitchFamily="49" charset="0"/>
                <a:cs typeface="Consolas" pitchFamily="49" charset="0"/>
              </a:rPr>
              <a:t>&amp;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US" sz="1800" dirty="0" err="1">
                <a:latin typeface="Consolas" pitchFamily="49" charset="0"/>
                <a:cs typeface="Consolas" pitchFamily="49" charset="0"/>
              </a:rPr>
              <a:t>unordered_set</a:t>
            </a:r>
            <a:r>
              <a:rPr lang="en-US" sz="1800" dirty="0">
                <a:latin typeface="Consolas" pitchFamily="49" charset="0"/>
                <a:cs typeface="Consolas" pitchFamily="49" charset="0"/>
              </a:rPr>
              <a:t> &amp;</a:t>
            </a:r>
            <a:r>
              <a:rPr lang="en-CA" sz="1800" dirty="0" smtClean="0">
                <a:solidFill>
                  <a:srgbClr val="FF3399"/>
                </a:solidFill>
                <a:latin typeface="Consolas" pitchFamily="49" charset="0"/>
                <a:cs typeface="Consolas" pitchFamily="49" charset="0"/>
              </a:rPr>
              <a:t>operator=(</a:t>
            </a:r>
            <a:r>
              <a:rPr lang="en-CA" sz="1800" dirty="0" smtClean="0">
                <a:latin typeface="Consolas" pitchFamily="49" charset="0"/>
                <a:cs typeface="Consolas" pitchFamily="49" charset="0"/>
              </a:rPr>
              <a:t> </a:t>
            </a:r>
            <a:r>
              <a:rPr lang="en-US" sz="1800" dirty="0" err="1">
                <a:latin typeface="Consolas" pitchFamily="49" charset="0"/>
                <a:cs typeface="Consolas" pitchFamily="49" charset="0"/>
              </a:rPr>
              <a:t>unordered_set</a:t>
            </a:r>
            <a:r>
              <a:rPr lang="en-US" sz="1800" dirty="0">
                <a:latin typeface="Consolas" pitchFamily="49" charset="0"/>
                <a:cs typeface="Consolas" pitchFamily="49" charset="0"/>
              </a:rPr>
              <a:t> </a:t>
            </a:r>
            <a:r>
              <a:rPr lang="en-CA" sz="1800" dirty="0" smtClean="0">
                <a:latin typeface="Consolas" pitchFamily="49" charset="0"/>
                <a:cs typeface="Consolas" pitchFamily="49" charset="0"/>
              </a:rPr>
              <a:t>&amp;&amp;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US" sz="1800" dirty="0" err="1">
                <a:latin typeface="Consolas" pitchFamily="49" charset="0"/>
                <a:cs typeface="Consolas" pitchFamily="49" charset="0"/>
              </a:rPr>
              <a:t>unordered_set</a:t>
            </a:r>
            <a:r>
              <a:rPr lang="en-US" sz="1800" dirty="0">
                <a:latin typeface="Consolas" pitchFamily="49" charset="0"/>
                <a:cs typeface="Consolas" pitchFamily="49" charset="0"/>
              </a:rPr>
              <a:t> </a:t>
            </a:r>
            <a:r>
              <a:rPr lang="en-CA" sz="1800" dirty="0" smtClean="0">
                <a:latin typeface="Consolas" pitchFamily="49" charset="0"/>
                <a:cs typeface="Consolas" pitchFamily="49" charset="0"/>
              </a:rPr>
              <a:t>&amp;</a:t>
            </a:r>
            <a:r>
              <a:rPr lang="en-CA" sz="1800" dirty="0" smtClean="0">
                <a:solidFill>
                  <a:srgbClr val="FF3399"/>
                </a:solidFill>
                <a:latin typeface="Consolas" pitchFamily="49" charset="0"/>
                <a:cs typeface="Consolas" pitchFamily="49" charset="0"/>
              </a:rPr>
              <a:t>operator=(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initializer_list</a:t>
            </a:r>
            <a:r>
              <a:rPr lang="en-CA" sz="1800" dirty="0" smtClean="0">
                <a:latin typeface="Consolas" pitchFamily="49" charset="0"/>
                <a:cs typeface="Consolas" pitchFamily="49" charset="0"/>
              </a:rPr>
              <a:t>&lt;</a:t>
            </a:r>
            <a:r>
              <a:rPr lang="en-CA" sz="1800" dirty="0" err="1" smtClean="0">
                <a:latin typeface="Consolas" pitchFamily="49" charset="0"/>
                <a:cs typeface="Consolas" pitchFamily="49" charset="0"/>
              </a:rPr>
              <a:t>value_type</a:t>
            </a:r>
            <a:r>
              <a:rPr lang="en-CA" sz="1800" dirty="0" smtClean="0">
                <a:latin typeface="Consolas" pitchFamily="49" charset="0"/>
                <a:cs typeface="Consolas" pitchFamily="49" charset="0"/>
              </a:rPr>
              <a:t>&gt;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marL="457200" lvl="1" indent="0" eaLnBrk="1" hangingPunct="1">
              <a:buNone/>
            </a:pPr>
            <a:endParaRPr lang="en-CA" dirty="0" smtClean="0">
              <a:latin typeface="Consolas" pitchFamily="49" charset="0"/>
              <a:cs typeface="Consolas" pitchFamily="49" charset="0"/>
            </a:endParaRPr>
          </a:p>
        </p:txBody>
      </p:sp>
    </p:spTree>
    <p:extLst>
      <p:ext uri="{BB962C8B-B14F-4D97-AF65-F5344CB8AC3E}">
        <p14:creationId xmlns:p14="http://schemas.microsoft.com/office/powerpoint/2010/main" val="50808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array&lt;T</a:t>
            </a:r>
            <a:r>
              <a:rPr lang="en-US" dirty="0" smtClean="0">
                <a:latin typeface="Consolas" pitchFamily="49" charset="0"/>
                <a:cs typeface="Consolas" pitchFamily="49" charset="0"/>
              </a:rPr>
              <a:t>, </a:t>
            </a:r>
            <a:r>
              <a:rPr lang="en-US" dirty="0" smtClean="0">
                <a:latin typeface="Consolas" pitchFamily="49" charset="0"/>
                <a:cs typeface="Consolas" pitchFamily="49" charset="0"/>
              </a:rPr>
              <a:t>N&gt;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This is a sequence container with a linear order</a:t>
            </a:r>
          </a:p>
          <a:p>
            <a:pPr lvl="1" eaLnBrk="1" hangingPunct="1"/>
            <a:r>
              <a:rPr lang="en-US" dirty="0" smtClean="0">
                <a:latin typeface="Arial" charset="0"/>
                <a:cs typeface="Arial" charset="0"/>
              </a:rPr>
              <a:t>Elements are accessed by their position</a:t>
            </a:r>
          </a:p>
          <a:p>
            <a:pPr eaLnBrk="1" hangingPunct="1">
              <a:buNone/>
            </a:pPr>
            <a:r>
              <a:rPr lang="en-US" dirty="0" smtClean="0">
                <a:latin typeface="Arial" charset="0"/>
                <a:cs typeface="Arial" charset="0"/>
              </a:rPr>
              <a:t>	The memory allocation is contiguous</a:t>
            </a:r>
          </a:p>
          <a:p>
            <a:pPr lvl="1" eaLnBrk="1" hangingPunct="1"/>
            <a:r>
              <a:rPr lang="en-US" dirty="0" smtClean="0">
                <a:latin typeface="Arial" charset="0"/>
                <a:cs typeface="Arial" charset="0"/>
              </a:rPr>
              <a:t>Random access is </a:t>
            </a:r>
            <a:r>
              <a:rPr lang="en-US" dirty="0" smtClean="0">
                <a:latin typeface="Symbol" pitchFamily="18" charset="2"/>
                <a:cs typeface="Arial" charset="0"/>
              </a:rPr>
              <a:t>Q</a:t>
            </a:r>
            <a:r>
              <a:rPr lang="en-US" dirty="0" smtClean="0">
                <a:latin typeface="Times New Roman" pitchFamily="18" charset="0"/>
                <a:cs typeface="Times New Roman" pitchFamily="18" charset="0"/>
              </a:rPr>
              <a:t>(1)</a:t>
            </a:r>
          </a:p>
          <a:p>
            <a:pPr eaLnBrk="1" hangingPunct="1">
              <a:buNone/>
            </a:pPr>
            <a:r>
              <a:rPr lang="en-US" dirty="0" smtClean="0">
                <a:latin typeface="Arial" charset="0"/>
                <a:cs typeface="Arial" charset="0"/>
              </a:rPr>
              <a:t>	The memory is allocated at compile time</a:t>
            </a:r>
          </a:p>
          <a:p>
            <a:pPr lvl="1" eaLnBrk="1" hangingPunct="1"/>
            <a:endParaRPr lang="en-US" dirty="0" smtClean="0">
              <a:latin typeface="Arial" charset="0"/>
              <a:cs typeface="Arial" charset="0"/>
            </a:endParaRPr>
          </a:p>
          <a:p>
            <a:pPr eaLnBrk="1" hangingPunct="1">
              <a:buFont typeface="Arial" charset="0"/>
              <a:buNone/>
            </a:pPr>
            <a:endParaRPr lang="en-US" dirty="0" smtClean="0">
              <a:latin typeface="Arial" charset="0"/>
              <a:cs typeface="Arial" charset="0"/>
            </a:endParaRPr>
          </a:p>
          <a:p>
            <a:pPr eaLnBrk="1" hangingPunct="1">
              <a:buFont typeface="Arial" charset="0"/>
              <a:buNone/>
            </a:pPr>
            <a:r>
              <a:rPr lang="en-US" dirty="0" smtClean="0">
                <a:latin typeface="Arial" charset="0"/>
                <a:cs typeface="Arial"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The </a:t>
            </a:r>
            <a:r>
              <a:rPr lang="en-US" dirty="0" smtClean="0">
                <a:latin typeface="Arial" charset="0"/>
                <a:cs typeface="Arial" charset="0"/>
              </a:rPr>
              <a:t>four forward </a:t>
            </a:r>
            <a:r>
              <a:rPr lang="en-US" dirty="0" smtClean="0">
                <a:latin typeface="Arial" charset="0"/>
                <a:cs typeface="Arial" charset="0"/>
              </a:rPr>
              <a:t>iterators</a:t>
            </a:r>
            <a:endParaRPr lang="en-US" dirty="0" smtClean="0">
              <a:latin typeface="Arial" charset="0"/>
              <a:cs typeface="Arial" charset="0"/>
            </a:endParaRP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begin  end  </a:t>
            </a:r>
            <a:r>
              <a:rPr lang="en-US" dirty="0" err="1" smtClean="0">
                <a:solidFill>
                  <a:srgbClr val="FF3399"/>
                </a:solidFill>
                <a:latin typeface="Consolas" pitchFamily="49" charset="0"/>
                <a:cs typeface="Consolas" pitchFamily="49" charset="0"/>
              </a:rPr>
              <a:t>cbegin</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cend</a:t>
            </a:r>
            <a:r>
              <a:rPr lang="en-US" dirty="0" smtClean="0">
                <a:solidFill>
                  <a:srgbClr val="FF3399"/>
                </a:solidFill>
                <a:latin typeface="Consolas" pitchFamily="49" charset="0"/>
                <a:cs typeface="Consolas" pitchFamily="49" charset="0"/>
              </a:rPr>
              <a:t>  </a:t>
            </a:r>
          </a:p>
          <a:p>
            <a:pPr lvl="1" eaLnBrk="1" hangingPunct="1">
              <a:buNone/>
            </a:pPr>
            <a:endParaRPr lang="en-US" dirty="0" smtClean="0">
              <a:latin typeface="Consolas" pitchFamily="49" charset="0"/>
              <a:cs typeface="Consolas" pitchFamily="49" charset="0"/>
            </a:endParaRPr>
          </a:p>
          <a:p>
            <a:pPr lvl="1" eaLnBrk="1" hangingPunct="1"/>
            <a:r>
              <a:rPr lang="en-US" dirty="0" smtClean="0"/>
              <a:t>Each has the various signatures:</a:t>
            </a:r>
          </a:p>
          <a:p>
            <a:pPr lvl="2" eaLnBrk="1" hangingPunct="1">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a:t>
            </a:r>
            <a:r>
              <a:rPr lang="en-CA" sz="1800" dirty="0" err="1" smtClean="0">
                <a:latin typeface="Consolas" pitchFamily="49" charset="0"/>
                <a:cs typeface="Consolas" pitchFamily="49" charset="0"/>
              </a:rPr>
              <a:t>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local_iterator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br>
              <a:rPr lang="en-CA" sz="1800" dirty="0" smtClean="0">
                <a:latin typeface="Consolas" pitchFamily="49" charset="0"/>
                <a:cs typeface="Consolas" pitchFamily="49" charset="0"/>
              </a:rPr>
            </a:br>
            <a:r>
              <a:rPr lang="en-CA" sz="1800" dirty="0" smtClean="0">
                <a:latin typeface="Consolas" pitchFamily="49" charset="0"/>
                <a:cs typeface="Consolas" pitchFamily="49" charset="0"/>
              </a:rPr>
              <a:t>	</a:t>
            </a:r>
            <a:r>
              <a:rPr lang="en-CA" dirty="0" err="1" smtClean="0">
                <a:latin typeface="Consolas" pitchFamily="49" charset="0"/>
                <a:cs typeface="Consolas" pitchFamily="49" charset="0"/>
              </a:rPr>
              <a:t>const_local_iterator</a:t>
            </a:r>
            <a:r>
              <a:rPr lang="en-CA" dirty="0" smtClean="0">
                <a:latin typeface="Consolas" pitchFamily="49" charset="0"/>
                <a:cs typeface="Consolas" pitchFamily="49" charset="0"/>
              </a:rPr>
              <a:t> </a:t>
            </a:r>
            <a:r>
              <a:rPr lang="en-CA" dirty="0">
                <a:solidFill>
                  <a:srgbClr val="FF3399"/>
                </a:solidFill>
                <a:latin typeface="Consolas" pitchFamily="49" charset="0"/>
                <a:cs typeface="Consolas" pitchFamily="49" charset="0"/>
              </a:rPr>
              <a:t>begin</a:t>
            </a:r>
            <a:r>
              <a:rPr lang="en-CA" dirty="0" smtClean="0">
                <a:solidFill>
                  <a:srgbClr val="FF3399"/>
                </a:solidFill>
                <a:latin typeface="Consolas" pitchFamily="49" charset="0"/>
                <a:cs typeface="Consolas" pitchFamily="49" charset="0"/>
              </a:rPr>
              <a:t>(</a:t>
            </a:r>
            <a:r>
              <a:rPr lang="en-CA" dirty="0">
                <a:latin typeface="Consolas" pitchFamily="49" charset="0"/>
                <a:cs typeface="Consolas" pitchFamily="49" charset="0"/>
              </a:rPr>
              <a:t> </a:t>
            </a:r>
            <a:r>
              <a:rPr lang="en-CA" dirty="0" err="1">
                <a:latin typeface="Consolas" pitchFamily="49" charset="0"/>
                <a:cs typeface="Consolas" pitchFamily="49" charset="0"/>
              </a:rPr>
              <a:t>size_type</a:t>
            </a:r>
            <a:r>
              <a:rPr lang="en-CA" dirty="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 </a:t>
            </a:r>
            <a:r>
              <a:rPr lang="en-CA" dirty="0" err="1" smtClean="0">
                <a:latin typeface="Consolas" pitchFamily="49" charset="0"/>
                <a:cs typeface="Consolas" pitchFamily="49" charset="0"/>
              </a:rPr>
              <a:t>const</a:t>
            </a:r>
            <a:r>
              <a:rPr lang="en-CA" dirty="0" smtClean="0">
                <a:latin typeface="Consolas" pitchFamily="49" charset="0"/>
                <a:cs typeface="Consolas" pitchFamily="49" charset="0"/>
              </a:rPr>
              <a:t>;</a:t>
            </a:r>
            <a:endParaRPr lang="en-US" dirty="0">
              <a:latin typeface="Arial" charset="0"/>
              <a:cs typeface="Arial" charset="0"/>
            </a:endParaRPr>
          </a:p>
          <a:p>
            <a:pPr lvl="2" eaLnBrk="1" hangingPunct="1">
              <a:buNone/>
            </a:pPr>
            <a:endParaRPr lang="en-US" dirty="0" smtClean="0">
              <a:latin typeface="Arial" charset="0"/>
              <a:cs typeface="Arial" charset="0"/>
            </a:endParaRPr>
          </a:p>
          <a:p>
            <a:pPr lvl="1" eaLnBrk="1" hangingPunct="1"/>
            <a:endParaRPr lang="en-US" dirty="0" smtClean="0">
              <a:latin typeface="Arial" charset="0"/>
              <a:cs typeface="Arial" charset="0"/>
            </a:endParaRPr>
          </a:p>
        </p:txBody>
      </p:sp>
    </p:spTree>
    <p:extLst>
      <p:ext uri="{BB962C8B-B14F-4D97-AF65-F5344CB8AC3E}">
        <p14:creationId xmlns:p14="http://schemas.microsoft.com/office/powerpoint/2010/main" val="1560092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Capacity</a:t>
            </a:r>
          </a:p>
          <a:p>
            <a:pPr marL="342900" lvl="1" indent="-342900" eaLnBrk="1" hangingPunct="1">
              <a:buNone/>
            </a:pPr>
            <a:r>
              <a:rPr lang="en-US" dirty="0" smtClean="0">
                <a:latin typeface="Arial" charset="0"/>
                <a:cs typeface="Arial"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size() </a:t>
            </a:r>
            <a:r>
              <a:rPr lang="en-US" dirty="0" smtClean="0">
                <a:latin typeface="Consolas" pitchFamily="49" charset="0"/>
                <a:cs typeface="Consolas" pitchFamily="49" charset="0"/>
              </a:rPr>
              <a:t>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maxsize</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 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empty() </a:t>
            </a:r>
            <a:r>
              <a:rPr lang="en-US" dirty="0" smtClean="0">
                <a:latin typeface="Consolas" pitchFamily="49" charset="0"/>
                <a:cs typeface="Consolas" pitchFamily="49" charset="0"/>
              </a:rPr>
              <a:t>const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eaLnBrk="1" hangingPunct="1">
              <a:buFont typeface="Arial" charset="0"/>
              <a:buNone/>
            </a:pPr>
            <a:endParaRPr lang="en-US" dirty="0" smtClean="0">
              <a:latin typeface="Arial" charset="0"/>
              <a:cs typeface="Arial" charset="0"/>
            </a:endParaRPr>
          </a:p>
          <a:p>
            <a:pPr lvl="1" eaLnBrk="1" hangingPunct="1"/>
            <a:endParaRPr lang="en-US" dirty="0" smtClean="0">
              <a:latin typeface="Arial" charset="0"/>
              <a:cs typeface="Arial" charset="0"/>
            </a:endParaRPr>
          </a:p>
        </p:txBody>
      </p:sp>
    </p:spTree>
    <p:extLst>
      <p:ext uri="{BB962C8B-B14F-4D97-AF65-F5344CB8AC3E}">
        <p14:creationId xmlns:p14="http://schemas.microsoft.com/office/powerpoint/2010/main" val="1589498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Element </a:t>
            </a:r>
            <a:r>
              <a:rPr lang="en-US" dirty="0" smtClean="0">
                <a:latin typeface="Arial" charset="0"/>
                <a:cs typeface="Arial" charset="0"/>
              </a:rPr>
              <a:t>lookup</a:t>
            </a:r>
            <a:endParaRPr lang="en-US" dirty="0" smtClean="0">
              <a:latin typeface="Arial" charset="0"/>
              <a:cs typeface="Arial" charset="0"/>
            </a:endParaRP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smtClean="0">
                <a:latin typeface="Consolas" pitchFamily="49" charset="0"/>
                <a:cs typeface="Consolas" pitchFamily="49" charset="0"/>
              </a:rPr>
              <a:t>iterator</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find(</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const</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key_type</a:t>
            </a:r>
            <a:r>
              <a:rPr lang="en-CA" dirty="0" smtClean="0">
                <a:latin typeface="Consolas" pitchFamily="49" charset="0"/>
                <a:cs typeface="Consolas" pitchFamily="49" charset="0"/>
              </a:rPr>
              <a:t> &amp;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find( </a:t>
            </a:r>
            <a:r>
              <a:rPr lang="en-CA" sz="1800" dirty="0" err="1">
                <a:latin typeface="Consolas" pitchFamily="49" charset="0"/>
                <a:cs typeface="Consolas" pitchFamily="49" charset="0"/>
              </a:rPr>
              <a:t>const</a:t>
            </a:r>
            <a:r>
              <a:rPr lang="en-CA" sz="1800" dirty="0">
                <a:latin typeface="Consolas" pitchFamily="49" charset="0"/>
                <a:cs typeface="Consolas" pitchFamily="49" charset="0"/>
              </a:rPr>
              <a:t> </a:t>
            </a:r>
            <a:r>
              <a:rPr lang="en-CA" sz="1800" dirty="0" err="1">
                <a:latin typeface="Consolas" pitchFamily="49" charset="0"/>
                <a:cs typeface="Consolas" pitchFamily="49" charset="0"/>
              </a:rPr>
              <a:t>key_type</a:t>
            </a:r>
            <a:r>
              <a:rPr lang="en-CA" sz="1800" dirty="0">
                <a:latin typeface="Consolas" pitchFamily="49" charset="0"/>
                <a:cs typeface="Consolas" pitchFamily="49" charset="0"/>
              </a:rPr>
              <a:t> </a:t>
            </a:r>
            <a:r>
              <a:rPr lang="en-CA" sz="1800" dirty="0" smtClean="0">
                <a:latin typeface="Consolas" pitchFamily="49" charset="0"/>
                <a:cs typeface="Consolas" pitchFamily="49" charset="0"/>
              </a:rPr>
              <a:t>&amp;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smtClean="0">
                <a:latin typeface="Consolas" pitchFamily="49" charset="0"/>
                <a:cs typeface="Consolas" pitchFamily="49" charset="0"/>
              </a:rPr>
              <a:t>const; </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count(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key_type</a:t>
            </a:r>
            <a:r>
              <a:rPr lang="en-CA" sz="1800" dirty="0" smtClean="0">
                <a:latin typeface="Consolas" pitchFamily="49" charset="0"/>
                <a:cs typeface="Consolas" pitchFamily="49" charset="0"/>
              </a:rPr>
              <a:t>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a:latin typeface="Consolas" pitchFamily="49" charset="0"/>
                <a:cs typeface="Consolas" pitchFamily="49" charset="0"/>
              </a:rPr>
              <a:t>pair&lt;</a:t>
            </a:r>
            <a:r>
              <a:rPr lang="en-CA" sz="1800" dirty="0" err="1">
                <a:latin typeface="Consolas" pitchFamily="49" charset="0"/>
                <a:cs typeface="Consolas" pitchFamily="49" charset="0"/>
              </a:rPr>
              <a:t>iterator,iterator</a:t>
            </a:r>
            <a:r>
              <a:rPr lang="en-CA" sz="1800" dirty="0" smtClean="0">
                <a:latin typeface="Consolas" pitchFamily="49" charset="0"/>
                <a:cs typeface="Consolas" pitchFamily="49" charset="0"/>
              </a:rPr>
              <a:t>&gt; </a:t>
            </a:r>
            <a:r>
              <a:rPr lang="en-CA" sz="1800" dirty="0" err="1" smtClean="0">
                <a:solidFill>
                  <a:srgbClr val="FF3399"/>
                </a:solidFill>
                <a:latin typeface="Consolas" pitchFamily="49" charset="0"/>
                <a:cs typeface="Consolas" pitchFamily="49" charset="0"/>
              </a:rPr>
              <a:t>equal_range</a:t>
            </a:r>
            <a:r>
              <a:rPr lang="en-CA" sz="1800" dirty="0" smtClean="0">
                <a:solidFill>
                  <a:srgbClr val="FF3399"/>
                </a:solidFill>
                <a:latin typeface="Consolas" pitchFamily="49" charset="0"/>
                <a:cs typeface="Consolas" pitchFamily="49" charset="0"/>
              </a:rPr>
              <a:t>( </a:t>
            </a:r>
            <a:r>
              <a:rPr lang="en-CA" sz="1800" dirty="0" err="1" smtClean="0">
                <a:latin typeface="Consolas" pitchFamily="49" charset="0"/>
                <a:cs typeface="Consolas" pitchFamily="49" charset="0"/>
              </a:rPr>
              <a:t>const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key_type</a:t>
            </a:r>
            <a:r>
              <a:rPr lang="en-CA" sz="1800" dirty="0" smtClean="0">
                <a:latin typeface="Consolas" pitchFamily="49" charset="0"/>
                <a:cs typeface="Consolas" pitchFamily="49" charset="0"/>
              </a:rPr>
              <a:t>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pair&lt;</a:t>
            </a:r>
            <a:r>
              <a:rPr lang="en-CA" sz="1800" dirty="0" err="1" smtClean="0">
                <a:latin typeface="Consolas" pitchFamily="49" charset="0"/>
                <a:cs typeface="Consolas" pitchFamily="49" charset="0"/>
              </a:rPr>
              <a:t>const_iterator,const_iterator</a:t>
            </a:r>
            <a:r>
              <a:rPr lang="en-CA" sz="1800" dirty="0" smtClean="0">
                <a:latin typeface="Consolas" pitchFamily="49" charset="0"/>
                <a:cs typeface="Consolas" pitchFamily="49" charset="0"/>
              </a:rPr>
              <a:t>&gt;</a:t>
            </a:r>
          </a:p>
          <a:p>
            <a:pPr lvl="2" eaLnBrk="1" hangingPunct="1">
              <a:buNone/>
            </a:pPr>
            <a:r>
              <a:rPr lang="en-CA" sz="1800" dirty="0" smtClean="0">
                <a:solidFill>
                  <a:srgbClr val="FF3399"/>
                </a:solidFill>
                <a:latin typeface="Consolas" pitchFamily="49" charset="0"/>
                <a:cs typeface="Consolas" pitchFamily="49" charset="0"/>
              </a:rPr>
              <a:t>    </a:t>
            </a:r>
            <a:r>
              <a:rPr lang="en-CA" sz="1800" dirty="0" err="1" smtClean="0">
                <a:solidFill>
                  <a:srgbClr val="FF3399"/>
                </a:solidFill>
                <a:latin typeface="Consolas" pitchFamily="49" charset="0"/>
                <a:cs typeface="Consolas" pitchFamily="49" charset="0"/>
              </a:rPr>
              <a:t>equal_range</a:t>
            </a:r>
            <a:r>
              <a:rPr lang="en-CA" sz="1800" dirty="0">
                <a:solidFill>
                  <a:srgbClr val="FF3399"/>
                </a:solidFill>
                <a:latin typeface="Consolas" pitchFamily="49" charset="0"/>
                <a:cs typeface="Consolas" pitchFamily="49" charset="0"/>
              </a:rPr>
              <a:t>( </a:t>
            </a:r>
            <a:r>
              <a:rPr lang="en-CA" sz="1800" dirty="0" err="1">
                <a:latin typeface="Consolas" pitchFamily="49" charset="0"/>
                <a:cs typeface="Consolas" pitchFamily="49" charset="0"/>
              </a:rPr>
              <a:t>const</a:t>
            </a:r>
            <a:r>
              <a:rPr lang="en-CA" sz="1800" dirty="0">
                <a:latin typeface="Consolas" pitchFamily="49" charset="0"/>
                <a:cs typeface="Consolas" pitchFamily="49" charset="0"/>
              </a:rPr>
              <a:t> </a:t>
            </a:r>
            <a:r>
              <a:rPr lang="en-CA" sz="1800" dirty="0" err="1">
                <a:latin typeface="Consolas" pitchFamily="49" charset="0"/>
                <a:cs typeface="Consolas" pitchFamily="49" charset="0"/>
              </a:rPr>
              <a:t>key_type</a:t>
            </a:r>
            <a:r>
              <a:rPr lang="en-CA" sz="1800" dirty="0">
                <a:latin typeface="Consolas" pitchFamily="49" charset="0"/>
                <a:cs typeface="Consolas" pitchFamily="49" charset="0"/>
              </a:rPr>
              <a:t>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a:t>
            </a:r>
            <a:r>
              <a:rPr lang="en-CA" sz="1800" dirty="0" smtClean="0">
                <a:latin typeface="Consolas" pitchFamily="49" charset="0"/>
                <a:cs typeface="Consolas" pitchFamily="49" charset="0"/>
              </a:rPr>
              <a:t>;</a:t>
            </a:r>
            <a:endParaRPr lang="en-CA" sz="1800" dirty="0">
              <a:latin typeface="Consolas" pitchFamily="49" charset="0"/>
              <a:cs typeface="Consolas" pitchFamily="49" charset="0"/>
            </a:endParaRPr>
          </a:p>
          <a:p>
            <a:pPr lvl="2" eaLnBrk="1" hangingPunct="1">
              <a:buNone/>
            </a:pPr>
            <a:endParaRPr lang="en-CA" sz="1800" dirty="0" smtClean="0">
              <a:latin typeface="Consolas" pitchFamily="49" charset="0"/>
              <a:cs typeface="Consolas" pitchFamily="49" charset="0"/>
            </a:endParaRPr>
          </a:p>
        </p:txBody>
      </p:sp>
    </p:spTree>
    <p:extLst>
      <p:ext uri="{BB962C8B-B14F-4D97-AF65-F5344CB8AC3E}">
        <p14:creationId xmlns:p14="http://schemas.microsoft.com/office/powerpoint/2010/main" val="17577986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Modifiers</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a:latin typeface="Consolas" pitchFamily="49" charset="0"/>
                <a:cs typeface="Consolas" pitchFamily="49" charset="0"/>
              </a:rPr>
              <a:t>template &lt;class... </a:t>
            </a:r>
            <a:r>
              <a:rPr lang="en-CA" dirty="0" err="1">
                <a:latin typeface="Consolas" pitchFamily="49" charset="0"/>
                <a:cs typeface="Consolas" pitchFamily="49" charset="0"/>
              </a:rPr>
              <a:t>Args</a:t>
            </a:r>
            <a:r>
              <a:rPr lang="en-CA" dirty="0" smtClean="0">
                <a:latin typeface="Consolas" pitchFamily="49" charset="0"/>
                <a:cs typeface="Consolas" pitchFamily="49" charset="0"/>
              </a:rPr>
              <a:t>&gt; iterator</a:t>
            </a:r>
            <a:r>
              <a:rPr lang="en-CA" dirty="0" smtClean="0">
                <a:solidFill>
                  <a:srgbClr val="FF3399"/>
                </a:solidFill>
                <a:latin typeface="Consolas" pitchFamily="49" charset="0"/>
                <a:cs typeface="Consolas" pitchFamily="49" charset="0"/>
              </a:rPr>
              <a:t> emplace( </a:t>
            </a:r>
            <a:r>
              <a:rPr lang="en-CA" dirty="0" err="1">
                <a:latin typeface="Consolas" pitchFamily="49" charset="0"/>
                <a:cs typeface="Consolas" pitchFamily="49" charset="0"/>
              </a:rPr>
              <a:t>Args</a:t>
            </a:r>
            <a:r>
              <a:rPr lang="en-CA" dirty="0">
                <a:latin typeface="Consolas" pitchFamily="49" charset="0"/>
                <a:cs typeface="Consolas" pitchFamily="49" charset="0"/>
              </a:rPr>
              <a:t>&amp;&amp;...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endParaRPr lang="en-CA" dirty="0" smtClean="0">
              <a:latin typeface="Consolas" pitchFamily="49" charset="0"/>
              <a:cs typeface="Consolas" pitchFamily="49" charset="0"/>
            </a:endParaRPr>
          </a:p>
          <a:p>
            <a:pPr lvl="1" eaLnBrk="1" hangingPunct="1">
              <a:buNone/>
            </a:pPr>
            <a:r>
              <a:rPr lang="en-US" dirty="0">
                <a:latin typeface="Arial" charset="0"/>
                <a:cs typeface="Arial" charset="0"/>
              </a:rPr>
              <a:t>	</a:t>
            </a:r>
            <a:r>
              <a:rPr lang="en-US" dirty="0">
                <a:latin typeface="Consolas" pitchFamily="49" charset="0"/>
                <a:cs typeface="Consolas" pitchFamily="49" charset="0"/>
              </a:rPr>
              <a:t>	</a:t>
            </a:r>
            <a:r>
              <a:rPr lang="en-CA" dirty="0">
                <a:latin typeface="Consolas" pitchFamily="49" charset="0"/>
                <a:cs typeface="Consolas" pitchFamily="49" charset="0"/>
              </a:rPr>
              <a:t>template &lt;class... </a:t>
            </a:r>
            <a:r>
              <a:rPr lang="en-CA" dirty="0" err="1" smtClean="0">
                <a:latin typeface="Consolas" pitchFamily="49" charset="0"/>
                <a:cs typeface="Consolas" pitchFamily="49" charset="0"/>
              </a:rPr>
              <a:t>Args</a:t>
            </a:r>
            <a:r>
              <a:rPr lang="en-CA" dirty="0" smtClean="0">
                <a:latin typeface="Consolas" pitchFamily="49" charset="0"/>
                <a:cs typeface="Consolas" pitchFamily="49" charset="0"/>
              </a:rPr>
              <a:t>&gt;</a:t>
            </a:r>
            <a:br>
              <a:rPr lang="en-CA" dirty="0" smtClean="0">
                <a:latin typeface="Consolas" pitchFamily="49" charset="0"/>
                <a:cs typeface="Consolas" pitchFamily="49" charset="0"/>
              </a:rPr>
            </a:br>
            <a:r>
              <a:rPr lang="en-CA" dirty="0" smtClean="0">
                <a:latin typeface="Consolas" pitchFamily="49" charset="0"/>
                <a:cs typeface="Consolas" pitchFamily="49" charset="0"/>
              </a:rPr>
              <a:t>	iterator</a:t>
            </a:r>
            <a:r>
              <a:rPr lang="en-CA" dirty="0" smtClean="0">
                <a:solidFill>
                  <a:srgbClr val="FF3399"/>
                </a:solidFill>
                <a:latin typeface="Consolas" pitchFamily="49" charset="0"/>
                <a:cs typeface="Consolas" pitchFamily="49" charset="0"/>
              </a:rPr>
              <a:t> </a:t>
            </a:r>
            <a:r>
              <a:rPr lang="en-CA" dirty="0" err="1" smtClean="0">
                <a:solidFill>
                  <a:srgbClr val="FF3399"/>
                </a:solidFill>
                <a:latin typeface="Consolas" pitchFamily="49" charset="0"/>
                <a:cs typeface="Consolas" pitchFamily="49" charset="0"/>
              </a:rPr>
              <a:t>emplace_hint</a:t>
            </a:r>
            <a:r>
              <a:rPr lang="en-CA" dirty="0" smtClean="0">
                <a:solidFill>
                  <a:srgbClr val="FF3399"/>
                </a:solidFill>
                <a:latin typeface="Consolas" pitchFamily="49" charset="0"/>
                <a:cs typeface="Consolas" pitchFamily="49" charset="0"/>
              </a:rPr>
              <a:t>( </a:t>
            </a:r>
            <a:r>
              <a:rPr lang="en-CA" dirty="0" err="1" smtClean="0">
                <a:latin typeface="Consolas" pitchFamily="49" charset="0"/>
                <a:cs typeface="Consolas" pitchFamily="49" charset="0"/>
              </a:rPr>
              <a:t>const_iterator</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Args</a:t>
            </a:r>
            <a:r>
              <a:rPr lang="en-CA" dirty="0">
                <a:latin typeface="Consolas" pitchFamily="49" charset="0"/>
                <a:cs typeface="Consolas" pitchFamily="49" charset="0"/>
              </a:rPr>
              <a:t>&amp;&amp;... </a:t>
            </a:r>
            <a:r>
              <a:rPr lang="en-CA" dirty="0">
                <a:solidFill>
                  <a:srgbClr val="FF3399"/>
                </a:solidFill>
                <a:latin typeface="Consolas" pitchFamily="49" charset="0"/>
                <a:cs typeface="Consolas" pitchFamily="49" charset="0"/>
              </a:rPr>
              <a:t>)</a:t>
            </a:r>
            <a:r>
              <a:rPr lang="en-CA" dirty="0">
                <a:latin typeface="Consolas" pitchFamily="49" charset="0"/>
                <a:cs typeface="Consolas" pitchFamily="49" charset="0"/>
              </a:rPr>
              <a:t>;</a:t>
            </a:r>
          </a:p>
          <a:p>
            <a:pPr lvl="1" eaLnBrk="1" hangingPunct="1">
              <a:buNone/>
            </a:pPr>
            <a:endParaRPr lang="en-CA" dirty="0" smtClean="0">
              <a:latin typeface="Consolas" pitchFamily="49" charset="0"/>
              <a:cs typeface="Consolas" pitchFamily="49" charset="0"/>
            </a:endParaRPr>
          </a:p>
          <a:p>
            <a:pPr lvl="1" eaLnBrk="1" hangingPunct="1">
              <a:buNone/>
            </a:pPr>
            <a:r>
              <a:rPr lang="en-CA" dirty="0" smtClean="0">
                <a:latin typeface="Consolas" pitchFamily="49" charset="0"/>
                <a:cs typeface="Consolas" pitchFamily="49" charset="0"/>
              </a:rPr>
              <a:t>		</a:t>
            </a:r>
            <a:r>
              <a:rPr lang="en-CA" dirty="0">
                <a:latin typeface="Consolas" pitchFamily="49" charset="0"/>
                <a:cs typeface="Consolas" pitchFamily="49" charset="0"/>
              </a:rPr>
              <a:t>pair&lt;</a:t>
            </a:r>
            <a:r>
              <a:rPr lang="en-CA" dirty="0" err="1">
                <a:latin typeface="Consolas" pitchFamily="49" charset="0"/>
                <a:cs typeface="Consolas" pitchFamily="49" charset="0"/>
              </a:rPr>
              <a:t>iterator,bool</a:t>
            </a:r>
            <a:r>
              <a:rPr lang="en-CA" dirty="0">
                <a:latin typeface="Consolas" pitchFamily="49" charset="0"/>
                <a:cs typeface="Consolas" pitchFamily="49" charset="0"/>
              </a:rPr>
              <a:t>&gt; </a:t>
            </a:r>
            <a:r>
              <a:rPr lang="en-CA" dirty="0" smtClean="0">
                <a:solidFill>
                  <a:srgbClr val="FF3399"/>
                </a:solidFill>
                <a:latin typeface="Consolas" pitchFamily="49" charset="0"/>
                <a:cs typeface="Consolas" pitchFamily="49" charset="0"/>
              </a:rPr>
              <a:t>insert(</a:t>
            </a:r>
            <a:r>
              <a:rPr lang="en-CA" dirty="0" smtClean="0">
                <a:latin typeface="Consolas" pitchFamily="49" charset="0"/>
                <a:cs typeface="Consolas" pitchFamily="49" charset="0"/>
              </a:rPr>
              <a:t> reference&amp;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endParaRPr lang="en-CA" dirty="0" smtClean="0">
              <a:latin typeface="Consolas" pitchFamily="49" charset="0"/>
              <a:cs typeface="Consolas" pitchFamily="49" charset="0"/>
            </a:endParaRPr>
          </a:p>
          <a:p>
            <a:pPr lvl="1" eaLnBrk="1" hangingPunct="1">
              <a:buNone/>
            </a:pPr>
            <a:r>
              <a:rPr lang="en-CA" dirty="0">
                <a:latin typeface="Consolas" pitchFamily="49" charset="0"/>
                <a:cs typeface="Consolas" pitchFamily="49" charset="0"/>
              </a:rPr>
              <a:t>		pair&lt;</a:t>
            </a:r>
            <a:r>
              <a:rPr lang="en-CA" dirty="0" err="1">
                <a:latin typeface="Consolas" pitchFamily="49" charset="0"/>
                <a:cs typeface="Consolas" pitchFamily="49" charset="0"/>
              </a:rPr>
              <a:t>iterator,bool</a:t>
            </a:r>
            <a:r>
              <a:rPr lang="en-CA" dirty="0">
                <a:latin typeface="Consolas" pitchFamily="49" charset="0"/>
                <a:cs typeface="Consolas" pitchFamily="49" charset="0"/>
              </a:rPr>
              <a:t>&gt; </a:t>
            </a:r>
            <a:r>
              <a:rPr lang="en-CA" dirty="0">
                <a:solidFill>
                  <a:srgbClr val="FF3399"/>
                </a:solidFill>
                <a:latin typeface="Consolas" pitchFamily="49" charset="0"/>
                <a:cs typeface="Consolas" pitchFamily="49" charset="0"/>
              </a:rPr>
              <a:t>insert(</a:t>
            </a:r>
            <a:r>
              <a:rPr lang="en-CA" dirty="0">
                <a:latin typeface="Consolas" pitchFamily="49" charset="0"/>
                <a:cs typeface="Consolas" pitchFamily="49" charset="0"/>
              </a:rPr>
              <a:t> </a:t>
            </a:r>
            <a:r>
              <a:rPr lang="en-CA" dirty="0" err="1" smtClean="0">
                <a:latin typeface="Consolas" pitchFamily="49" charset="0"/>
                <a:cs typeface="Consolas" pitchFamily="49" charset="0"/>
              </a:rPr>
              <a:t>value_type</a:t>
            </a:r>
            <a:r>
              <a:rPr lang="en-CA" dirty="0" smtClean="0">
                <a:latin typeface="Consolas" pitchFamily="49" charset="0"/>
                <a:cs typeface="Consolas" pitchFamily="49" charset="0"/>
              </a:rPr>
              <a:t> &amp;&amp;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1" eaLnBrk="1" hangingPunct="1">
              <a:buNone/>
            </a:pPr>
            <a:endParaRPr lang="en-CA" dirty="0">
              <a:latin typeface="Consolas" pitchFamily="49" charset="0"/>
              <a:cs typeface="Consolas" pitchFamily="49" charset="0"/>
            </a:endParaRPr>
          </a:p>
          <a:p>
            <a:pPr lvl="1" eaLnBrk="1" hangingPunct="1">
              <a:buNone/>
            </a:pPr>
            <a:r>
              <a:rPr lang="en-CA" dirty="0">
                <a:latin typeface="Consolas" pitchFamily="49" charset="0"/>
                <a:cs typeface="Consolas" pitchFamily="49" charset="0"/>
              </a:rPr>
              <a:t>		pair&lt;</a:t>
            </a:r>
            <a:r>
              <a:rPr lang="en-CA" dirty="0" err="1">
                <a:latin typeface="Consolas" pitchFamily="49" charset="0"/>
                <a:cs typeface="Consolas" pitchFamily="49" charset="0"/>
              </a:rPr>
              <a:t>iterator,bool</a:t>
            </a:r>
            <a:r>
              <a:rPr lang="en-CA" dirty="0">
                <a:latin typeface="Consolas" pitchFamily="49" charset="0"/>
                <a:cs typeface="Consolas" pitchFamily="49" charset="0"/>
              </a:rPr>
              <a:t>&gt; </a:t>
            </a:r>
            <a:r>
              <a:rPr lang="en-CA" dirty="0">
                <a:solidFill>
                  <a:srgbClr val="FF3399"/>
                </a:solidFill>
                <a:latin typeface="Consolas" pitchFamily="49" charset="0"/>
                <a:cs typeface="Consolas" pitchFamily="49" charset="0"/>
              </a:rPr>
              <a:t>insert(</a:t>
            </a:r>
            <a:r>
              <a:rPr lang="en-CA" dirty="0">
                <a:latin typeface="Consolas" pitchFamily="49" charset="0"/>
                <a:cs typeface="Consolas" pitchFamily="49" charset="0"/>
              </a:rPr>
              <a:t> </a:t>
            </a:r>
            <a:r>
              <a:rPr lang="en-CA" dirty="0" err="1" smtClean="0">
                <a:latin typeface="Consolas" pitchFamily="49" charset="0"/>
                <a:cs typeface="Consolas" pitchFamily="49" charset="0"/>
              </a:rPr>
              <a:t>const_iterator</a:t>
            </a:r>
            <a:r>
              <a:rPr lang="en-CA" dirty="0" smtClean="0">
                <a:latin typeface="Consolas" pitchFamily="49" charset="0"/>
                <a:cs typeface="Consolas" pitchFamily="49" charset="0"/>
              </a:rPr>
              <a:t>, reference</a:t>
            </a:r>
            <a:r>
              <a:rPr lang="en-CA" dirty="0">
                <a:latin typeface="Consolas" pitchFamily="49" charset="0"/>
                <a:cs typeface="Consolas" pitchFamily="49" charset="0"/>
              </a:rPr>
              <a:t>&amp; </a:t>
            </a:r>
            <a:r>
              <a:rPr lang="en-CA" dirty="0">
                <a:solidFill>
                  <a:srgbClr val="FF3399"/>
                </a:solidFill>
                <a:latin typeface="Consolas" pitchFamily="49" charset="0"/>
                <a:cs typeface="Consolas" pitchFamily="49" charset="0"/>
              </a:rPr>
              <a:t>)</a:t>
            </a:r>
            <a:r>
              <a:rPr lang="en-CA" dirty="0">
                <a:latin typeface="Consolas" pitchFamily="49" charset="0"/>
                <a:cs typeface="Consolas" pitchFamily="49" charset="0"/>
              </a:rPr>
              <a:t>;</a:t>
            </a:r>
          </a:p>
          <a:p>
            <a:pPr lvl="1" eaLnBrk="1" hangingPunct="1">
              <a:buNone/>
            </a:pPr>
            <a:r>
              <a:rPr lang="en-CA" dirty="0">
                <a:latin typeface="Consolas" pitchFamily="49" charset="0"/>
                <a:cs typeface="Consolas" pitchFamily="49" charset="0"/>
              </a:rPr>
              <a:t>		pair&lt;</a:t>
            </a:r>
            <a:r>
              <a:rPr lang="en-CA" dirty="0" err="1">
                <a:latin typeface="Consolas" pitchFamily="49" charset="0"/>
                <a:cs typeface="Consolas" pitchFamily="49" charset="0"/>
              </a:rPr>
              <a:t>iterator,bool</a:t>
            </a:r>
            <a:r>
              <a:rPr lang="en-CA" dirty="0">
                <a:latin typeface="Consolas" pitchFamily="49" charset="0"/>
                <a:cs typeface="Consolas" pitchFamily="49" charset="0"/>
              </a:rPr>
              <a:t>&gt; </a:t>
            </a:r>
            <a:r>
              <a:rPr lang="en-CA" dirty="0">
                <a:solidFill>
                  <a:srgbClr val="FF3399"/>
                </a:solidFill>
                <a:latin typeface="Consolas" pitchFamily="49" charset="0"/>
                <a:cs typeface="Consolas" pitchFamily="49" charset="0"/>
              </a:rPr>
              <a:t>insert(</a:t>
            </a:r>
            <a:r>
              <a:rPr lang="en-CA" dirty="0">
                <a:latin typeface="Consolas" pitchFamily="49" charset="0"/>
                <a:cs typeface="Consolas" pitchFamily="49" charset="0"/>
              </a:rPr>
              <a:t> </a:t>
            </a:r>
            <a:r>
              <a:rPr lang="en-CA" dirty="0" err="1">
                <a:latin typeface="Consolas" pitchFamily="49" charset="0"/>
                <a:cs typeface="Consolas" pitchFamily="49" charset="0"/>
              </a:rPr>
              <a:t>const_iterator</a:t>
            </a:r>
            <a:r>
              <a:rPr lang="en-CA" dirty="0">
                <a:latin typeface="Consolas" pitchFamily="49" charset="0"/>
                <a:cs typeface="Consolas" pitchFamily="49" charset="0"/>
              </a:rPr>
              <a:t>, </a:t>
            </a:r>
            <a:r>
              <a:rPr lang="en-CA" dirty="0" err="1" smtClean="0">
                <a:latin typeface="Consolas" pitchFamily="49" charset="0"/>
                <a:cs typeface="Consolas" pitchFamily="49" charset="0"/>
              </a:rPr>
              <a:t>value_type</a:t>
            </a:r>
            <a:r>
              <a:rPr lang="en-CA" dirty="0" smtClean="0">
                <a:latin typeface="Consolas" pitchFamily="49" charset="0"/>
                <a:cs typeface="Consolas" pitchFamily="49" charset="0"/>
              </a:rPr>
              <a:t> </a:t>
            </a:r>
            <a:r>
              <a:rPr lang="en-CA" dirty="0">
                <a:latin typeface="Consolas" pitchFamily="49" charset="0"/>
                <a:cs typeface="Consolas" pitchFamily="49" charset="0"/>
              </a:rPr>
              <a:t>&amp;&amp; </a:t>
            </a:r>
            <a:r>
              <a:rPr lang="en-CA" dirty="0">
                <a:solidFill>
                  <a:srgbClr val="FF3399"/>
                </a:solidFill>
                <a:latin typeface="Consolas" pitchFamily="49" charset="0"/>
                <a:cs typeface="Consolas" pitchFamily="49" charset="0"/>
              </a:rPr>
              <a:t>)</a:t>
            </a:r>
            <a:r>
              <a:rPr lang="en-CA" dirty="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p:txBody>
      </p:sp>
    </p:spTree>
    <p:extLst>
      <p:ext uri="{BB962C8B-B14F-4D97-AF65-F5344CB8AC3E}">
        <p14:creationId xmlns:p14="http://schemas.microsoft.com/office/powerpoint/2010/main" val="3782835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Modifiers</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smtClean="0">
                <a:latin typeface="Consolas" pitchFamily="49" charset="0"/>
                <a:cs typeface="Consolas" pitchFamily="49" charset="0"/>
              </a:rPr>
              <a:t>iterator </a:t>
            </a:r>
            <a:r>
              <a:rPr lang="en-CA" dirty="0" smtClean="0">
                <a:solidFill>
                  <a:srgbClr val="FF3399"/>
                </a:solidFill>
                <a:latin typeface="Consolas" pitchFamily="49" charset="0"/>
                <a:cs typeface="Consolas" pitchFamily="49" charset="0"/>
              </a:rPr>
              <a:t>erase(</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const_iterator</a:t>
            </a:r>
            <a:r>
              <a:rPr lang="en-CA" dirty="0" smtClean="0">
                <a:latin typeface="Consolas" pitchFamily="49" charset="0"/>
                <a:cs typeface="Consolas" pitchFamily="49" charset="0"/>
              </a:rPr>
              <a:t> </a:t>
            </a:r>
            <a:r>
              <a:rPr lang="en-CA" dirty="0" smtClean="0">
                <a:latin typeface="Consolas" pitchFamily="49" charset="0"/>
                <a:cs typeface="Consolas" pitchFamily="49" charset="0"/>
              </a:rPr>
              <a:t>position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iterator </a:t>
            </a:r>
            <a:r>
              <a:rPr lang="en-CA" sz="1800" dirty="0" smtClean="0">
                <a:solidFill>
                  <a:srgbClr val="FF3399"/>
                </a:solidFill>
                <a:latin typeface="Consolas" pitchFamily="49" charset="0"/>
                <a:cs typeface="Consolas" pitchFamily="49" charset="0"/>
              </a:rPr>
              <a:t>erase(</a:t>
            </a:r>
            <a:r>
              <a:rPr lang="en-CA" sz="1800" dirty="0" smtClean="0">
                <a:latin typeface="Consolas" pitchFamily="49" charset="0"/>
                <a:cs typeface="Consolas" pitchFamily="49" charset="0"/>
              </a:rPr>
              <a:t> reference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iterator </a:t>
            </a:r>
            <a:r>
              <a:rPr lang="en-CA" sz="1800" dirty="0" smtClean="0">
                <a:solidFill>
                  <a:srgbClr val="FF3399"/>
                </a:solidFill>
                <a:latin typeface="Consolas" pitchFamily="49" charset="0"/>
                <a:cs typeface="Consolas" pitchFamily="49" charset="0"/>
              </a:rPr>
              <a:t>insert(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endParaRPr lang="en-CA" sz="1800" dirty="0" smtClean="0">
              <a:latin typeface="Consolas" pitchFamily="49" charset="0"/>
              <a:cs typeface="Consolas" pitchFamily="49" charset="0"/>
            </a:endParaRP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void </a:t>
            </a:r>
            <a:r>
              <a:rPr lang="en-CA" sz="1800" dirty="0" smtClean="0">
                <a:solidFill>
                  <a:srgbClr val="FF3399"/>
                </a:solidFill>
                <a:latin typeface="Consolas" pitchFamily="49" charset="0"/>
                <a:cs typeface="Consolas" pitchFamily="49" charset="0"/>
              </a:rPr>
              <a:t>clear()</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void </a:t>
            </a:r>
            <a:r>
              <a:rPr lang="en-CA" sz="1800" dirty="0" smtClean="0">
                <a:solidFill>
                  <a:srgbClr val="FF3399"/>
                </a:solidFill>
                <a:latin typeface="Consolas" pitchFamily="49" charset="0"/>
                <a:cs typeface="Consolas" pitchFamily="49" charset="0"/>
              </a:rPr>
              <a:t>swap(</a:t>
            </a:r>
            <a:r>
              <a:rPr lang="en-CA" sz="1800" dirty="0">
                <a:latin typeface="Consolas" pitchFamily="49" charset="0"/>
                <a:cs typeface="Consolas" pitchFamily="49" charset="0"/>
              </a:rPr>
              <a:t> </a:t>
            </a:r>
            <a:r>
              <a:rPr lang="en-CA" sz="1800" dirty="0" err="1" smtClean="0">
                <a:latin typeface="Consolas" pitchFamily="49" charset="0"/>
                <a:cs typeface="Consolas" pitchFamily="49" charset="0"/>
              </a:rPr>
              <a:t>unordered_set</a:t>
            </a:r>
            <a:r>
              <a:rPr lang="en-CA" sz="1800" dirty="0" smtClean="0">
                <a:latin typeface="Consolas" pitchFamily="49" charset="0"/>
                <a:cs typeface="Consolas" pitchFamily="49" charset="0"/>
              </a:rPr>
              <a:t>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endParaRPr lang="en-CA" sz="1800" dirty="0">
              <a:latin typeface="Consolas" pitchFamily="49" charset="0"/>
              <a:cs typeface="Consolas" pitchFamily="49" charset="0"/>
            </a:endParaRPr>
          </a:p>
          <a:p>
            <a:pPr lvl="2" eaLnBrk="1" hangingPunct="1">
              <a:buNone/>
            </a:pPr>
            <a:endParaRPr lang="en-CA" sz="1800" dirty="0" smtClean="0">
              <a:latin typeface="Consolas" pitchFamily="49" charset="0"/>
              <a:cs typeface="Consolas" pitchFamily="49" charset="0"/>
            </a:endParaRPr>
          </a:p>
        </p:txBody>
      </p:sp>
    </p:spTree>
    <p:extLst>
      <p:ext uri="{BB962C8B-B14F-4D97-AF65-F5344CB8AC3E}">
        <p14:creationId xmlns:p14="http://schemas.microsoft.com/office/powerpoint/2010/main" val="3724295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CA" dirty="0" err="1">
                <a:latin typeface="Consolas" pitchFamily="49" charset="0"/>
                <a:cs typeface="Consolas" pitchFamily="49" charset="0"/>
              </a:rPr>
              <a:t>unordered_set</a:t>
            </a:r>
            <a:r>
              <a:rPr lang="en-CA" dirty="0">
                <a:latin typeface="Consolas" pitchFamily="49" charset="0"/>
                <a:cs typeface="Consolas" pitchFamily="49" charset="0"/>
              </a:rPr>
              <a:t>&lt;Key&gt;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a:xfrm>
            <a:off x="457200" y="1600200"/>
            <a:ext cx="8686800" cy="4525963"/>
          </a:xfrm>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CA" dirty="0" smtClean="0"/>
              <a:t>Allocator</a:t>
            </a:r>
            <a:endParaRPr lang="en-US" dirty="0" smtClean="0">
              <a:latin typeface="Arial" charset="0"/>
              <a:cs typeface="Arial" charset="0"/>
            </a:endParaRPr>
          </a:p>
          <a:p>
            <a:pPr lvl="1" eaLnBrk="1" hangingPunct="1">
              <a:buNone/>
            </a:pPr>
            <a:r>
              <a:rPr lang="en-CA" dirty="0" smtClean="0">
                <a:latin typeface="Consolas" pitchFamily="49" charset="0"/>
                <a:cs typeface="Consolas" pitchFamily="49" charset="0"/>
              </a:rPr>
              <a:t>		 </a:t>
            </a:r>
            <a:r>
              <a:rPr lang="en-CA" dirty="0" err="1" smtClean="0">
                <a:latin typeface="Consolas" pitchFamily="49" charset="0"/>
                <a:cs typeface="Consolas" pitchFamily="49" charset="0"/>
              </a:rPr>
              <a:t>allocator_type</a:t>
            </a:r>
            <a:r>
              <a:rPr lang="en-CA" dirty="0" smtClean="0">
                <a:latin typeface="Consolas" pitchFamily="49" charset="0"/>
                <a:cs typeface="Consolas" pitchFamily="49" charset="0"/>
              </a:rPr>
              <a:t> </a:t>
            </a:r>
            <a:r>
              <a:rPr lang="en-CA" dirty="0" err="1" smtClean="0">
                <a:solidFill>
                  <a:srgbClr val="FF3399"/>
                </a:solidFill>
                <a:latin typeface="Consolas" pitchFamily="49" charset="0"/>
                <a:cs typeface="Consolas" pitchFamily="49" charset="0"/>
              </a:rPr>
              <a:t>get_allocator</a:t>
            </a:r>
            <a:r>
              <a:rPr lang="en-CA" dirty="0" smtClean="0">
                <a:solidFill>
                  <a:srgbClr val="FF3399"/>
                </a:solidFill>
                <a:latin typeface="Consolas" pitchFamily="49" charset="0"/>
                <a:cs typeface="Consolas" pitchFamily="49" charset="0"/>
              </a:rPr>
              <a:t>() </a:t>
            </a:r>
            <a:r>
              <a:rPr lang="en-CA" dirty="0" smtClean="0">
                <a:latin typeface="Consolas" pitchFamily="49" charset="0"/>
                <a:cs typeface="Consolas" pitchFamily="49" charset="0"/>
              </a:rPr>
              <a:t>const </a:t>
            </a:r>
            <a:r>
              <a:rPr lang="en-CA" dirty="0" err="1" smtClean="0">
                <a:latin typeface="Consolas" pitchFamily="49" charset="0"/>
                <a:cs typeface="Consolas" pitchFamily="49" charset="0"/>
              </a:rPr>
              <a:t>noexcept</a:t>
            </a:r>
            <a:r>
              <a:rPr lang="en-CA" dirty="0" smtClean="0">
                <a:latin typeface="Consolas" pitchFamily="49" charset="0"/>
                <a:cs typeface="Consolas" pitchFamily="49" charset="0"/>
              </a:rPr>
              <a:t>;</a:t>
            </a:r>
          </a:p>
          <a:p>
            <a:pPr lvl="1" eaLnBrk="1" hangingPunct="1">
              <a:buNone/>
            </a:pPr>
            <a:endParaRPr lang="en-CA" dirty="0" smtClean="0">
              <a:latin typeface="Consolas" pitchFamily="49" charset="0"/>
              <a:cs typeface="Consolas" pitchFamily="49" charset="0"/>
            </a:endParaRPr>
          </a:p>
          <a:p>
            <a:pPr lvl="1" eaLnBrk="1" hangingPunct="1"/>
            <a:r>
              <a:rPr lang="en-CA" dirty="0" smtClean="0"/>
              <a:t>Non-member function overloads</a:t>
            </a:r>
          </a:p>
          <a:p>
            <a:pPr lvl="1" eaLnBrk="1" hangingPunct="1">
              <a:buNone/>
            </a:pPr>
            <a:r>
              <a:rPr lang="en-CA" dirty="0" smtClean="0">
                <a:latin typeface="Consolas" pitchFamily="49" charset="0"/>
                <a:cs typeface="Consolas" pitchFamily="49" charset="0"/>
              </a:rPr>
              <a:t>		template &lt; typename T &gt;</a:t>
            </a:r>
          </a:p>
          <a:p>
            <a:pPr lvl="1" eaLnBrk="1" hangingPunct="1">
              <a:buNone/>
            </a:pPr>
            <a:r>
              <a:rPr lang="en-CA" dirty="0" smtClean="0">
                <a:latin typeface="Consolas" pitchFamily="49" charset="0"/>
                <a:cs typeface="Consolas" pitchFamily="49" charset="0"/>
              </a:rPr>
              <a:t>		void </a:t>
            </a:r>
            <a:r>
              <a:rPr lang="en-CA" dirty="0" smtClean="0">
                <a:solidFill>
                  <a:srgbClr val="FF3399"/>
                </a:solidFill>
                <a:latin typeface="Consolas" pitchFamily="49" charset="0"/>
                <a:cs typeface="Consolas" pitchFamily="49" charset="0"/>
              </a:rPr>
              <a:t>swap( </a:t>
            </a:r>
            <a:r>
              <a:rPr lang="en-CA" dirty="0" smtClean="0">
                <a:latin typeface="Consolas" pitchFamily="49" charset="0"/>
                <a:cs typeface="Consolas" pitchFamily="49" charset="0"/>
              </a:rPr>
              <a:t>vector&lt;T&gt; &amp;, vector&lt;T&gt; &amp;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1" eaLnBrk="1" hangingPunct="1">
              <a:buNone/>
            </a:pPr>
            <a:endParaRPr lang="en-CA" dirty="0" smtClean="0">
              <a:latin typeface="Consolas" pitchFamily="49" charset="0"/>
              <a:cs typeface="Consolas" pitchFamily="49" charset="0"/>
            </a:endParaRPr>
          </a:p>
          <a:p>
            <a:pPr lvl="1" eaLnBrk="1" hangingPunct="1">
              <a:buNone/>
            </a:pPr>
            <a:r>
              <a:rPr lang="en-CA" dirty="0" smtClean="0">
                <a:latin typeface="Consolas" pitchFamily="49" charset="0"/>
                <a:cs typeface="Consolas" pitchFamily="49" charset="0"/>
              </a:rPr>
              <a:t>		template &lt; typename T &gt;</a:t>
            </a:r>
          </a:p>
          <a:p>
            <a:pPr lvl="1" eaLnBrk="1" hangingPunct="1">
              <a:buNone/>
            </a:pPr>
            <a:r>
              <a:rPr lang="en-CA" dirty="0" smtClean="0">
                <a:latin typeface="Consolas" pitchFamily="49" charset="0"/>
                <a:cs typeface="Consolas" pitchFamily="49" charset="0"/>
              </a:rPr>
              <a:t>		</a:t>
            </a:r>
            <a:r>
              <a:rPr lang="en-CA" dirty="0" err="1" smtClean="0">
                <a:latin typeface="Consolas" pitchFamily="49" charset="0"/>
                <a:cs typeface="Consolas" pitchFamily="49" charset="0"/>
              </a:rPr>
              <a:t>bool</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operator==( </a:t>
            </a:r>
            <a:r>
              <a:rPr lang="en-CA" dirty="0" smtClean="0">
                <a:latin typeface="Consolas" pitchFamily="49" charset="0"/>
                <a:cs typeface="Consolas" pitchFamily="49" charset="0"/>
              </a:rPr>
              <a:t>const vector&lt;T&gt; &amp;, const vector&lt;T&gt; &amp;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endParaRPr lang="en-CA" dirty="0" smtClean="0"/>
          </a:p>
          <a:p>
            <a:pPr lvl="2" eaLnBrk="1" hangingPunct="1"/>
            <a:r>
              <a:rPr lang="en-CA" dirty="0" smtClean="0"/>
              <a:t>Includes the relational operators </a:t>
            </a:r>
            <a:r>
              <a:rPr lang="en-CA" dirty="0" smtClean="0">
                <a:latin typeface="Consolas" pitchFamily="49" charset="0"/>
                <a:cs typeface="Consolas" pitchFamily="49" charset="0"/>
              </a:rPr>
              <a:t>!=</a:t>
            </a:r>
            <a:r>
              <a:rPr lang="en-CA" dirty="0" smtClean="0"/>
              <a:t>, </a:t>
            </a:r>
            <a:r>
              <a:rPr lang="en-CA" dirty="0" smtClean="0">
                <a:latin typeface="Consolas" pitchFamily="49" charset="0"/>
                <a:cs typeface="Consolas" pitchFamily="49" charset="0"/>
              </a:rPr>
              <a:t>&lt;</a:t>
            </a:r>
            <a:r>
              <a:rPr lang="en-CA" dirty="0" smtClean="0"/>
              <a:t>, </a:t>
            </a:r>
            <a:r>
              <a:rPr lang="en-CA" dirty="0" smtClean="0">
                <a:latin typeface="Consolas" pitchFamily="49" charset="0"/>
                <a:cs typeface="Consolas" pitchFamily="49" charset="0"/>
              </a:rPr>
              <a:t>&lt;=</a:t>
            </a:r>
            <a:r>
              <a:rPr lang="en-CA" dirty="0" smtClean="0"/>
              <a:t>, </a:t>
            </a:r>
            <a:r>
              <a:rPr lang="en-CA" dirty="0" smtClean="0">
                <a:latin typeface="Consolas" pitchFamily="49" charset="0"/>
                <a:cs typeface="Consolas" pitchFamily="49" charset="0"/>
              </a:rPr>
              <a:t>&gt;</a:t>
            </a:r>
            <a:r>
              <a:rPr lang="en-CA" dirty="0" smtClean="0"/>
              <a:t>, and </a:t>
            </a:r>
            <a:r>
              <a:rPr lang="en-CA" dirty="0" smtClean="0">
                <a:latin typeface="Consolas" pitchFamily="49" charset="0"/>
                <a:cs typeface="Consolas" pitchFamily="49" charset="0"/>
              </a:rPr>
              <a:t>&gt;=</a:t>
            </a:r>
          </a:p>
          <a:p>
            <a:pPr lvl="2" eaLnBrk="1" hangingPunct="1"/>
            <a:r>
              <a:rPr lang="en-CA" dirty="0" smtClean="0"/>
              <a:t>Uses a lexicographical comparison</a:t>
            </a:r>
          </a:p>
          <a:p>
            <a:pPr lvl="1" eaLnBrk="1" hangingPunct="1">
              <a:buNone/>
            </a:pPr>
            <a:endParaRPr lang="en-CA" dirty="0" smtClean="0">
              <a:latin typeface="Consolas" pitchFamily="49" charset="0"/>
              <a:cs typeface="Consolas" pitchFamily="49" charset="0"/>
            </a:endParaRPr>
          </a:p>
        </p:txBody>
      </p:sp>
    </p:spTree>
    <p:extLst>
      <p:ext uri="{BB962C8B-B14F-4D97-AF65-F5344CB8AC3E}">
        <p14:creationId xmlns:p14="http://schemas.microsoft.com/office/powerpoint/2010/main" val="27293053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graphicFrame>
        <p:nvGraphicFramePr>
          <p:cNvPr id="4" name="Content Placeholder 3"/>
          <p:cNvGraphicFramePr>
            <a:graphicFrameLocks noGrp="1"/>
          </p:cNvGraphicFramePr>
          <p:nvPr>
            <p:ph idx="1"/>
          </p:nvPr>
        </p:nvGraphicFramePr>
        <p:xfrm>
          <a:off x="85657" y="1628800"/>
          <a:ext cx="8964487" cy="4053840"/>
        </p:xfrm>
        <a:graphic>
          <a:graphicData uri="http://schemas.openxmlformats.org/drawingml/2006/table">
            <a:tbl>
              <a:tblPr>
                <a:tableStyleId>{2D5ABB26-0587-4C30-8999-92F81FD0307C}</a:tableStyleId>
              </a:tblPr>
              <a:tblGrid>
                <a:gridCol w="1600937"/>
                <a:gridCol w="3389462"/>
                <a:gridCol w="3974088"/>
              </a:tblGrid>
              <a:tr h="0">
                <a:tc>
                  <a:txBody>
                    <a:bodyPr/>
                    <a:lstStyle/>
                    <a:p>
                      <a:r>
                        <a:rPr lang="en-CA" b="1" dirty="0" smtClean="0"/>
                        <a:t>Data Structure</a:t>
                      </a:r>
                      <a:endParaRPr lang="en-CA" b="1" dirty="0"/>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l"/>
                      <a:r>
                        <a:rPr lang="en-CA" b="1" dirty="0" smtClean="0"/>
                        <a:t>                                                   STL Containers</a:t>
                      </a:r>
                      <a:endParaRPr lang="en-CA" b="1" dirty="0"/>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hMerge="1">
                  <a:txBody>
                    <a:bodyPr/>
                    <a:lstStyle/>
                    <a:p>
                      <a:endParaRPr lang="en-CA" dirty="0"/>
                    </a:p>
                  </a:txBody>
                  <a:tcP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r>
              <a:tr h="0">
                <a:tc>
                  <a:txBody>
                    <a:bodyPr/>
                    <a:lstStyle/>
                    <a:p>
                      <a:r>
                        <a:rPr lang="en-CA" sz="1600" b="0" dirty="0" smtClean="0"/>
                        <a:t>Array</a:t>
                      </a:r>
                      <a:endParaRPr lang="en-CA" sz="1600" b="0" dirty="0"/>
                    </a:p>
                  </a:txBody>
                  <a:tcPr>
                    <a:lnT w="12700" cap="flat" cmpd="sng" algn="ctr">
                      <a:solidFill>
                        <a:srgbClr val="7030A0"/>
                      </a:solidFill>
                      <a:prstDash val="solid"/>
                      <a:round/>
                      <a:headEnd type="none" w="med" len="med"/>
                      <a:tailEnd type="none" w="med" len="med"/>
                    </a:lnT>
                  </a:tcPr>
                </a:tc>
                <a:tc>
                  <a:txBody>
                    <a:bodyPr/>
                    <a:lstStyle/>
                    <a:p>
                      <a:r>
                        <a:rPr lang="en-CA" sz="1600" dirty="0" smtClean="0">
                          <a:latin typeface="Consolas" pitchFamily="49" charset="0"/>
                          <a:cs typeface="Consolas" pitchFamily="49" charset="0"/>
                        </a:rPr>
                        <a:t>array&lt;T, N&gt;</a:t>
                      </a:r>
                      <a:endParaRPr lang="en-CA" sz="1600" dirty="0">
                        <a:latin typeface="Consolas" pitchFamily="49" charset="0"/>
                        <a:cs typeface="Consolas" pitchFamily="49" charset="0"/>
                      </a:endParaRPr>
                    </a:p>
                  </a:txBody>
                  <a:tcPr>
                    <a:lnT w="12700" cap="flat" cmpd="sng" algn="ctr">
                      <a:solidFill>
                        <a:srgbClr val="7030A0"/>
                      </a:solidFill>
                      <a:prstDash val="solid"/>
                      <a:round/>
                      <a:headEnd type="none" w="med" len="med"/>
                      <a:tailEnd type="none" w="med" len="med"/>
                    </a:lnT>
                  </a:tcPr>
                </a:tc>
                <a:tc>
                  <a:txBody>
                    <a:bodyPr/>
                    <a:lstStyle/>
                    <a:p>
                      <a:r>
                        <a:rPr lang="en-CA" sz="1600" dirty="0" err="1" smtClean="0">
                          <a:latin typeface="Consolas" pitchFamily="49" charset="0"/>
                          <a:cs typeface="Consolas" pitchFamily="49" charset="0"/>
                        </a:rPr>
                        <a:t>bitset</a:t>
                      </a:r>
                      <a:r>
                        <a:rPr lang="en-CA" sz="1600" dirty="0" smtClean="0">
                          <a:latin typeface="Consolas" pitchFamily="49" charset="0"/>
                          <a:cs typeface="Consolas" pitchFamily="49" charset="0"/>
                        </a:rPr>
                        <a:t>&lt;N&gt;</a:t>
                      </a:r>
                      <a:endParaRPr lang="en-CA" sz="1600" dirty="0">
                        <a:latin typeface="Consolas" pitchFamily="49" charset="0"/>
                        <a:cs typeface="Consolas" pitchFamily="49" charset="0"/>
                      </a:endParaRPr>
                    </a:p>
                  </a:txBody>
                  <a:tcPr>
                    <a:lnT w="12700" cap="flat" cmpd="sng" algn="ctr">
                      <a:solidFill>
                        <a:srgbClr val="7030A0"/>
                      </a:solidFill>
                      <a:prstDash val="solid"/>
                      <a:round/>
                      <a:headEnd type="none" w="med" len="med"/>
                      <a:tailEnd type="none" w="med" len="med"/>
                    </a:lnT>
                  </a:tcPr>
                </a:tc>
              </a:tr>
              <a:tr h="0">
                <a:tc>
                  <a:txBody>
                    <a:bodyPr/>
                    <a:lstStyle/>
                    <a:p>
                      <a:endParaRPr lang="en-CA" sz="1600" b="0" dirty="0"/>
                    </a:p>
                  </a:txBody>
                  <a:tcPr>
                    <a:lnB w="12700" cap="flat" cmpd="sng" algn="ctr">
                      <a:solidFill>
                        <a:srgbClr val="7030A0"/>
                      </a:solidFill>
                      <a:prstDash val="sysDot"/>
                      <a:round/>
                      <a:headEnd type="none" w="med" len="med"/>
                      <a:tailEnd type="none" w="med" len="med"/>
                    </a:lnB>
                  </a:tcPr>
                </a:tc>
                <a:tc>
                  <a:txBody>
                    <a:bodyPr/>
                    <a:lstStyle/>
                    <a:p>
                      <a:r>
                        <a:rPr lang="en-CA" sz="1600" dirty="0" smtClean="0">
                          <a:latin typeface="Consolas" pitchFamily="49" charset="0"/>
                          <a:cs typeface="Consolas" pitchFamily="49" charset="0"/>
                        </a:rPr>
                        <a:t>vector&lt;T, A&gt;</a:t>
                      </a:r>
                      <a:endParaRPr lang="en-CA" sz="1600" dirty="0">
                        <a:latin typeface="Consolas" pitchFamily="49" charset="0"/>
                        <a:cs typeface="Consolas" pitchFamily="49" charset="0"/>
                      </a:endParaRPr>
                    </a:p>
                  </a:txBody>
                  <a:tcPr>
                    <a:lnB w="12700" cap="flat" cmpd="sng" algn="ctr">
                      <a:solidFill>
                        <a:srgbClr val="7030A0"/>
                      </a:solidFill>
                      <a:prstDash val="sysDot"/>
                      <a:round/>
                      <a:headEnd type="none" w="med" len="med"/>
                      <a:tailEnd type="none" w="med" len="med"/>
                    </a:lnB>
                  </a:tcPr>
                </a:tc>
                <a:tc>
                  <a:txBody>
                    <a:bodyPr/>
                    <a:lstStyle/>
                    <a:p>
                      <a:r>
                        <a:rPr lang="en-CA" sz="1600" dirty="0" smtClean="0">
                          <a:latin typeface="Consolas" pitchFamily="49" charset="0"/>
                          <a:cs typeface="Consolas" pitchFamily="49" charset="0"/>
                        </a:rPr>
                        <a:t>vector&lt;</a:t>
                      </a:r>
                      <a:r>
                        <a:rPr lang="en-CA" sz="1600" dirty="0" err="1" smtClean="0">
                          <a:latin typeface="Consolas" pitchFamily="49" charset="0"/>
                          <a:cs typeface="Consolas" pitchFamily="49" charset="0"/>
                        </a:rPr>
                        <a:t>bool</a:t>
                      </a:r>
                      <a:r>
                        <a:rPr lang="en-CA" sz="1600" dirty="0" smtClean="0">
                          <a:latin typeface="Consolas" pitchFamily="49" charset="0"/>
                          <a:cs typeface="Consolas" pitchFamily="49" charset="0"/>
                        </a:rPr>
                        <a:t>, A&gt;</a:t>
                      </a:r>
                      <a:endParaRPr lang="en-CA" sz="1600" dirty="0">
                        <a:latin typeface="Consolas" pitchFamily="49" charset="0"/>
                        <a:cs typeface="Consolas" pitchFamily="49" charset="0"/>
                      </a:endParaRPr>
                    </a:p>
                  </a:txBody>
                  <a:tcPr>
                    <a:lnB w="12700" cap="flat" cmpd="sng" algn="ctr">
                      <a:solidFill>
                        <a:srgbClr val="7030A0"/>
                      </a:solidFill>
                      <a:prstDash val="sysDot"/>
                      <a:round/>
                      <a:headEnd type="none" w="med" len="med"/>
                      <a:tailEnd type="none" w="med" len="med"/>
                    </a:lnB>
                  </a:tcPr>
                </a:tc>
              </a:tr>
              <a:tr h="0">
                <a:tc>
                  <a:txBody>
                    <a:bodyPr/>
                    <a:lstStyle/>
                    <a:p>
                      <a:r>
                        <a:rPr lang="en-CA" sz="1600" b="0" dirty="0" smtClean="0"/>
                        <a:t>Linked lists</a:t>
                      </a:r>
                      <a:endParaRPr lang="en-CA" sz="1600" b="0" dirty="0"/>
                    </a:p>
                  </a:txBody>
                  <a:tcPr>
                    <a:lnT w="12700" cap="flat" cmpd="sng" algn="ctr">
                      <a:solidFill>
                        <a:srgbClr val="7030A0"/>
                      </a:solidFill>
                      <a:prstDash val="sysDot"/>
                      <a:round/>
                      <a:headEnd type="none" w="med" len="med"/>
                      <a:tailEnd type="none" w="med" len="med"/>
                    </a:lnT>
                  </a:tcPr>
                </a:tc>
                <a:tc>
                  <a:txBody>
                    <a:bodyPr/>
                    <a:lstStyle/>
                    <a:p>
                      <a:r>
                        <a:rPr lang="en-CA" sz="1600" dirty="0" err="1" smtClean="0">
                          <a:latin typeface="Consolas" pitchFamily="49" charset="0"/>
                          <a:cs typeface="Consolas" pitchFamily="49" charset="0"/>
                        </a:rPr>
                        <a:t>forward_list</a:t>
                      </a:r>
                      <a:r>
                        <a:rPr lang="en-CA" sz="1600" dirty="0" smtClean="0">
                          <a:latin typeface="Consolas" pitchFamily="49" charset="0"/>
                          <a:cs typeface="Consolas" pitchFamily="49" charset="0"/>
                        </a:rPr>
                        <a:t>&lt;T, A&gt;</a:t>
                      </a:r>
                      <a:endParaRPr lang="en-CA" sz="1600" dirty="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tcPr>
                </a:tc>
                <a:tc>
                  <a:txBody>
                    <a:bodyPr/>
                    <a:lstStyle/>
                    <a:p>
                      <a:endParaRPr lang="en-CA" sz="1600" dirty="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tcPr>
                </a:tc>
              </a:tr>
              <a:tr h="0">
                <a:tc>
                  <a:txBody>
                    <a:bodyPr/>
                    <a:lstStyle/>
                    <a:p>
                      <a:endParaRPr lang="en-CA" sz="1600" b="0" dirty="0"/>
                    </a:p>
                  </a:txBody>
                  <a:tcPr>
                    <a:lnB w="12700" cap="flat" cmpd="sng" algn="ctr">
                      <a:solidFill>
                        <a:srgbClr val="7030A0"/>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Consolas" pitchFamily="49" charset="0"/>
                          <a:cs typeface="Consolas" pitchFamily="49" charset="0"/>
                        </a:rPr>
                        <a:t>list&lt;T, A&gt;</a:t>
                      </a:r>
                    </a:p>
                  </a:txBody>
                  <a:tcPr>
                    <a:lnB w="12700" cap="flat" cmpd="sng" algn="ctr">
                      <a:solidFill>
                        <a:srgbClr val="7030A0"/>
                      </a:solidFill>
                      <a:prstDash val="sysDot"/>
                      <a:round/>
                      <a:headEnd type="none" w="med" len="med"/>
                      <a:tailEnd type="none" w="med" len="med"/>
                    </a:lnB>
                  </a:tcPr>
                </a:tc>
                <a:tc>
                  <a:txBody>
                    <a:bodyPr/>
                    <a:lstStyle/>
                    <a:p>
                      <a:endParaRPr lang="en-CA" sz="1600" dirty="0">
                        <a:latin typeface="Consolas" pitchFamily="49" charset="0"/>
                        <a:cs typeface="Consolas" pitchFamily="49" charset="0"/>
                      </a:endParaRPr>
                    </a:p>
                  </a:txBody>
                  <a:tcPr>
                    <a:lnB w="12700" cap="flat" cmpd="sng" algn="ctr">
                      <a:solidFill>
                        <a:srgbClr val="7030A0"/>
                      </a:solidFill>
                      <a:prstDash val="sysDot"/>
                      <a:round/>
                      <a:headEnd type="none" w="med" len="med"/>
                      <a:tailEnd type="none" w="med" len="med"/>
                    </a:lnB>
                  </a:tcPr>
                </a:tc>
              </a:tr>
              <a:tr h="0">
                <a:tc>
                  <a:txBody>
                    <a:bodyPr/>
                    <a:lstStyle/>
                    <a:p>
                      <a:r>
                        <a:rPr lang="en-CA" sz="1600" b="0" dirty="0" smtClean="0"/>
                        <a:t>Stacks,</a:t>
                      </a:r>
                      <a:r>
                        <a:rPr lang="en-CA" sz="1600" b="0" baseline="0" dirty="0" smtClean="0"/>
                        <a:t> </a:t>
                      </a:r>
                      <a:r>
                        <a:rPr lang="en-CA" sz="1600" b="0" i="1" baseline="0" dirty="0" smtClean="0"/>
                        <a:t>etc</a:t>
                      </a:r>
                      <a:r>
                        <a:rPr lang="en-CA" sz="1600" b="0" baseline="0" dirty="0" smtClean="0"/>
                        <a:t>.</a:t>
                      </a:r>
                      <a:endParaRPr lang="en-CA" sz="1600" b="0" dirty="0"/>
                    </a:p>
                  </a:txBody>
                  <a:tcPr>
                    <a:lnT w="12700" cap="flat" cmpd="sng" algn="ctr">
                      <a:solidFill>
                        <a:srgbClr val="7030A0"/>
                      </a:solidFill>
                      <a:prstDash val="sysDot"/>
                      <a:round/>
                      <a:headEnd type="none" w="med" len="med"/>
                      <a:tailEnd type="none" w="med" len="med"/>
                    </a:lnT>
                  </a:tcPr>
                </a:tc>
                <a:tc>
                  <a:txBody>
                    <a:bodyPr/>
                    <a:lstStyle/>
                    <a:p>
                      <a:r>
                        <a:rPr lang="en-CA" sz="1600" dirty="0" smtClean="0">
                          <a:latin typeface="Consolas" pitchFamily="49" charset="0"/>
                          <a:cs typeface="Consolas" pitchFamily="49" charset="0"/>
                        </a:rPr>
                        <a:t>stack&lt;</a:t>
                      </a:r>
                      <a:r>
                        <a:rPr lang="en-CA" sz="1600" baseline="0" dirty="0" smtClean="0">
                          <a:latin typeface="Consolas" pitchFamily="49" charset="0"/>
                          <a:cs typeface="Consolas" pitchFamily="49" charset="0"/>
                        </a:rPr>
                        <a:t>T, D&gt;</a:t>
                      </a:r>
                      <a:endParaRPr lang="en-CA" sz="1600" dirty="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dirty="0" smtClean="0">
                          <a:latin typeface="Consolas" pitchFamily="49" charset="0"/>
                          <a:cs typeface="Consolas" pitchFamily="49" charset="0"/>
                        </a:rPr>
                        <a:t>queue&lt;</a:t>
                      </a:r>
                      <a:r>
                        <a:rPr lang="en-CA" sz="1600" baseline="0" dirty="0" smtClean="0">
                          <a:latin typeface="Consolas" pitchFamily="49" charset="0"/>
                          <a:cs typeface="Consolas" pitchFamily="49" charset="0"/>
                        </a:rPr>
                        <a:t>T, D&gt;</a:t>
                      </a:r>
                      <a:endParaRPr lang="en-CA" sz="1600" dirty="0" smtClean="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tcPr>
                </a:tc>
              </a:tr>
              <a:tr h="0">
                <a:tc>
                  <a:txBody>
                    <a:bodyPr/>
                    <a:lstStyle/>
                    <a:p>
                      <a:endParaRPr lang="en-CA" sz="1600" b="0" dirty="0"/>
                    </a:p>
                  </a:txBody>
                  <a:tcPr>
                    <a:lnB w="12700" cap="flat" cmpd="sng" algn="ctr">
                      <a:solidFill>
                        <a:srgbClr val="7030A0"/>
                      </a:solidFill>
                      <a:prstDash val="sysDot"/>
                      <a:round/>
                      <a:headEnd type="none" w="med" len="med"/>
                      <a:tailEnd type="none" w="med" len="med"/>
                    </a:lnB>
                  </a:tcPr>
                </a:tc>
                <a:tc>
                  <a:txBody>
                    <a:bodyPr/>
                    <a:lstStyle/>
                    <a:p>
                      <a:r>
                        <a:rPr lang="en-CA" sz="1600" dirty="0" err="1" smtClean="0">
                          <a:latin typeface="Consolas" pitchFamily="49" charset="0"/>
                          <a:cs typeface="Consolas" pitchFamily="49" charset="0"/>
                        </a:rPr>
                        <a:t>deque</a:t>
                      </a:r>
                      <a:r>
                        <a:rPr lang="en-CA" sz="1600" dirty="0" smtClean="0">
                          <a:latin typeface="Consolas" pitchFamily="49" charset="0"/>
                          <a:cs typeface="Consolas" pitchFamily="49" charset="0"/>
                        </a:rPr>
                        <a:t>&lt;T,</a:t>
                      </a:r>
                      <a:r>
                        <a:rPr lang="en-CA" sz="1600" baseline="0" dirty="0" smtClean="0">
                          <a:latin typeface="Consolas" pitchFamily="49" charset="0"/>
                          <a:cs typeface="Consolas" pitchFamily="49" charset="0"/>
                        </a:rPr>
                        <a:t> A&gt;</a:t>
                      </a:r>
                    </a:p>
                  </a:txBody>
                  <a:tcPr>
                    <a:lnB w="12700" cap="flat" cmpd="sng" algn="ctr">
                      <a:solidFill>
                        <a:srgbClr val="7030A0"/>
                      </a:solidFill>
                      <a:prstDash val="sysDot"/>
                      <a:round/>
                      <a:headEnd type="none" w="med" len="med"/>
                      <a:tailEnd type="none" w="med" len="med"/>
                    </a:lnB>
                  </a:tcPr>
                </a:tc>
                <a:tc>
                  <a:txBody>
                    <a:bodyPr/>
                    <a:lstStyle/>
                    <a:p>
                      <a:endParaRPr lang="en-CA" sz="1600" dirty="0">
                        <a:latin typeface="Consolas" pitchFamily="49" charset="0"/>
                        <a:cs typeface="Consolas" pitchFamily="49" charset="0"/>
                      </a:endParaRPr>
                    </a:p>
                  </a:txBody>
                  <a:tcPr>
                    <a:lnB w="12700" cap="flat" cmpd="sng" algn="ctr">
                      <a:solidFill>
                        <a:srgbClr val="7030A0"/>
                      </a:solidFill>
                      <a:prstDash val="sysDot"/>
                      <a:round/>
                      <a:headEnd type="none" w="med" len="med"/>
                      <a:tailEnd type="none" w="med" len="med"/>
                    </a:lnB>
                  </a:tcPr>
                </a:tc>
              </a:tr>
              <a:tr h="0">
                <a:tc>
                  <a:txBody>
                    <a:bodyPr/>
                    <a:lstStyle/>
                    <a:p>
                      <a:r>
                        <a:rPr lang="en-CA" sz="1600" b="0" dirty="0" smtClean="0"/>
                        <a:t>Weakly ordered</a:t>
                      </a:r>
                      <a:endParaRPr lang="en-CA" sz="1600" b="0" dirty="0"/>
                    </a:p>
                  </a:txBody>
                  <a:tcPr>
                    <a:lnT w="12700" cap="flat" cmpd="sng" algn="ctr">
                      <a:solidFill>
                        <a:srgbClr val="7030A0"/>
                      </a:solidFill>
                      <a:prstDash val="sysDot"/>
                      <a:round/>
                      <a:headEnd type="none" w="med" len="med"/>
                      <a:tailEnd type="none" w="med" len="med"/>
                    </a:lnT>
                  </a:tcPr>
                </a:tc>
                <a:tc>
                  <a:txBody>
                    <a:bodyPr/>
                    <a:lstStyle/>
                    <a:p>
                      <a:r>
                        <a:rPr lang="en-CA" sz="1600" baseline="0" dirty="0" smtClean="0">
                          <a:latin typeface="Consolas" pitchFamily="49" charset="0"/>
                          <a:cs typeface="Consolas" pitchFamily="49" charset="0"/>
                        </a:rPr>
                        <a:t>set&lt;K, C, A&gt;</a:t>
                      </a:r>
                    </a:p>
                  </a:txBody>
                  <a:tcPr>
                    <a:lnT w="12700" cap="flat" cmpd="sng" algn="ctr">
                      <a:solidFill>
                        <a:srgbClr val="7030A0"/>
                      </a:solidFill>
                      <a:prstDash val="sysDot"/>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err="1" smtClean="0">
                          <a:latin typeface="Consolas" pitchFamily="49" charset="0"/>
                          <a:cs typeface="Consolas" pitchFamily="49" charset="0"/>
                        </a:rPr>
                        <a:t>multiset</a:t>
                      </a:r>
                      <a:r>
                        <a:rPr lang="en-CA" sz="1600" baseline="0" dirty="0" smtClean="0">
                          <a:latin typeface="Consolas" pitchFamily="49" charset="0"/>
                          <a:cs typeface="Consolas" pitchFamily="49" charset="0"/>
                        </a:rPr>
                        <a:t>&lt;K, C, A&gt;</a:t>
                      </a:r>
                    </a:p>
                  </a:txBody>
                  <a:tcPr>
                    <a:lnT w="12700" cap="flat" cmpd="sng" algn="ctr">
                      <a:solidFill>
                        <a:srgbClr val="7030A0"/>
                      </a:solidFill>
                      <a:prstDash val="sysDot"/>
                      <a:round/>
                      <a:headEnd type="none" w="med" len="med"/>
                      <a:tailEnd type="none" w="med" len="med"/>
                    </a:lnT>
                  </a:tcPr>
                </a:tc>
              </a:tr>
              <a:tr h="0">
                <a:tc>
                  <a:txBody>
                    <a:bodyPr/>
                    <a:lstStyle/>
                    <a:p>
                      <a:endParaRPr lang="en-CA" sz="1600" b="0" dirty="0"/>
                    </a:p>
                  </a:txBody>
                  <a:tcPr>
                    <a:lnB w="12700" cap="flat" cmpd="sng" algn="ctr">
                      <a:solidFill>
                        <a:srgbClr val="7030A0"/>
                      </a:solidFill>
                      <a:prstDash val="sysDot"/>
                      <a:round/>
                      <a:headEnd type="none" w="med" len="med"/>
                      <a:tailEnd type="none" w="med" len="med"/>
                    </a:lnB>
                  </a:tcPr>
                </a:tc>
                <a:tc>
                  <a:txBody>
                    <a:bodyPr/>
                    <a:lstStyle/>
                    <a:p>
                      <a:r>
                        <a:rPr lang="en-CA" sz="1600" baseline="0" dirty="0" smtClean="0">
                          <a:latin typeface="Consolas" pitchFamily="49" charset="0"/>
                          <a:cs typeface="Consolas" pitchFamily="49" charset="0"/>
                        </a:rPr>
                        <a:t>map&lt;K, T, C, A&gt;</a:t>
                      </a:r>
                    </a:p>
                  </a:txBody>
                  <a:tcPr>
                    <a:lnB w="12700" cap="flat" cmpd="sng" algn="ctr">
                      <a:solidFill>
                        <a:srgbClr val="7030A0"/>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err="1" smtClean="0">
                          <a:latin typeface="Consolas" pitchFamily="49" charset="0"/>
                          <a:cs typeface="Consolas" pitchFamily="49" charset="0"/>
                        </a:rPr>
                        <a:t>multimap</a:t>
                      </a:r>
                      <a:r>
                        <a:rPr lang="en-CA" sz="1600" baseline="0" dirty="0" smtClean="0">
                          <a:latin typeface="Consolas" pitchFamily="49" charset="0"/>
                          <a:cs typeface="Consolas" pitchFamily="49" charset="0"/>
                        </a:rPr>
                        <a:t>&lt;K, T, C, A&gt;</a:t>
                      </a:r>
                    </a:p>
                  </a:txBody>
                  <a:tcPr>
                    <a:lnB w="12700" cap="flat" cmpd="sng" algn="ctr">
                      <a:solidFill>
                        <a:srgbClr val="7030A0"/>
                      </a:solidFill>
                      <a:prstDash val="sysDot"/>
                      <a:round/>
                      <a:headEnd type="none" w="med" len="med"/>
                      <a:tailEnd type="none" w="med" len="med"/>
                    </a:lnB>
                  </a:tcPr>
                </a:tc>
              </a:tr>
              <a:tr h="0">
                <a:tc>
                  <a:txBody>
                    <a:bodyPr/>
                    <a:lstStyle/>
                    <a:p>
                      <a:r>
                        <a:rPr lang="en-CA" sz="1600" b="0" dirty="0" smtClean="0"/>
                        <a:t>Priority</a:t>
                      </a:r>
                      <a:r>
                        <a:rPr lang="en-CA" sz="1600" b="0" baseline="0" dirty="0" smtClean="0"/>
                        <a:t> queue</a:t>
                      </a:r>
                      <a:endParaRPr lang="en-CA" sz="1600" b="0" dirty="0"/>
                    </a:p>
                  </a:txBody>
                  <a:tcPr>
                    <a:lnT w="12700" cap="flat" cmpd="sng" algn="ctr">
                      <a:solidFill>
                        <a:srgbClr val="7030A0"/>
                      </a:solidFill>
                      <a:prstDash val="sysDot"/>
                      <a:round/>
                      <a:headEnd type="none" w="med" len="med"/>
                      <a:tailEnd type="none" w="med" len="med"/>
                    </a:lnT>
                    <a:lnB w="12700" cap="flat" cmpd="sng" algn="ctr">
                      <a:solidFill>
                        <a:srgbClr val="7030A0"/>
                      </a:solidFill>
                      <a:prstDash val="sysDot"/>
                      <a:round/>
                      <a:headEnd type="none" w="med" len="med"/>
                      <a:tailEnd type="none" w="med" len="med"/>
                    </a:lnB>
                  </a:tcPr>
                </a:tc>
                <a:tc>
                  <a:txBody>
                    <a:bodyPr/>
                    <a:lstStyle/>
                    <a:p>
                      <a:r>
                        <a:rPr lang="en-CA" sz="1600" baseline="0" dirty="0" err="1" smtClean="0">
                          <a:latin typeface="Consolas" pitchFamily="49" charset="0"/>
                          <a:cs typeface="Consolas" pitchFamily="49" charset="0"/>
                        </a:rPr>
                        <a:t>propority_queue</a:t>
                      </a:r>
                      <a:r>
                        <a:rPr lang="en-CA" sz="1600" baseline="0" dirty="0" smtClean="0">
                          <a:latin typeface="Consolas" pitchFamily="49" charset="0"/>
                          <a:cs typeface="Consolas" pitchFamily="49" charset="0"/>
                        </a:rPr>
                        <a:t>&lt;T, V&gt;</a:t>
                      </a:r>
                    </a:p>
                  </a:txBody>
                  <a:tcPr>
                    <a:lnT w="12700" cap="flat" cmpd="sng" algn="ctr">
                      <a:solidFill>
                        <a:srgbClr val="7030A0"/>
                      </a:solidFill>
                      <a:prstDash val="sysDot"/>
                      <a:round/>
                      <a:headEnd type="none" w="med" len="med"/>
                      <a:tailEnd type="none" w="med" len="med"/>
                    </a:lnT>
                    <a:lnB w="12700" cap="flat" cmpd="sng" algn="ctr">
                      <a:solidFill>
                        <a:srgbClr val="7030A0"/>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600" baseline="0" dirty="0" smtClean="0">
                        <a:latin typeface="Consolas" pitchFamily="49" charset="0"/>
                        <a:cs typeface="Consolas" pitchFamily="49" charset="0"/>
                      </a:endParaRPr>
                    </a:p>
                  </a:txBody>
                  <a:tcPr>
                    <a:lnT w="12700" cap="flat" cmpd="sng" algn="ctr">
                      <a:solidFill>
                        <a:srgbClr val="7030A0"/>
                      </a:solidFill>
                      <a:prstDash val="sysDot"/>
                      <a:round/>
                      <a:headEnd type="none" w="med" len="med"/>
                      <a:tailEnd type="none" w="med" len="med"/>
                    </a:lnT>
                    <a:lnB w="12700" cap="flat" cmpd="sng" algn="ctr">
                      <a:solidFill>
                        <a:srgbClr val="7030A0"/>
                      </a:solidFill>
                      <a:prstDash val="sysDot"/>
                      <a:round/>
                      <a:headEnd type="none" w="med" len="med"/>
                      <a:tailEnd type="none" w="med" len="med"/>
                    </a:lnB>
                  </a:tcPr>
                </a:tc>
              </a:tr>
              <a:tr h="0">
                <a:tc>
                  <a:txBody>
                    <a:bodyPr/>
                    <a:lstStyle/>
                    <a:p>
                      <a:r>
                        <a:rPr lang="en-CA" sz="1600" b="0" dirty="0" smtClean="0"/>
                        <a:t>Hash tables</a:t>
                      </a:r>
                      <a:endParaRPr lang="en-CA" sz="1600" b="0" dirty="0"/>
                    </a:p>
                  </a:txBody>
                  <a:tcPr>
                    <a:lnT w="12700" cap="flat" cmpd="sng" algn="ctr">
                      <a:solidFill>
                        <a:srgbClr val="7030A0"/>
                      </a:solidFill>
                      <a:prstDash val="sysDot"/>
                      <a:round/>
                      <a:headEnd type="none" w="med" len="med"/>
                      <a:tailEnd type="none" w="med" len="med"/>
                    </a:lnT>
                  </a:tcPr>
                </a:tc>
                <a:tc>
                  <a:txBody>
                    <a:bodyPr/>
                    <a:lstStyle/>
                    <a:p>
                      <a:r>
                        <a:rPr lang="en-CA" sz="1600" baseline="0" dirty="0" err="1" smtClean="0">
                          <a:latin typeface="Consolas" pitchFamily="49" charset="0"/>
                          <a:cs typeface="Consolas" pitchFamily="49" charset="0"/>
                        </a:rPr>
                        <a:t>unordered_set</a:t>
                      </a:r>
                      <a:r>
                        <a:rPr lang="en-CA" sz="1600" baseline="0" dirty="0" smtClean="0">
                          <a:latin typeface="Consolas" pitchFamily="49" charset="0"/>
                          <a:cs typeface="Consolas" pitchFamily="49" charset="0"/>
                        </a:rPr>
                        <a:t>&lt;T, H, P, A&gt;</a:t>
                      </a:r>
                    </a:p>
                  </a:txBody>
                  <a:tcPr>
                    <a:lnT w="12700" cap="flat" cmpd="sng" algn="ctr">
                      <a:solidFill>
                        <a:srgbClr val="7030A0"/>
                      </a:solidFill>
                      <a:prstDash val="sysDot"/>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err="1" smtClean="0">
                          <a:latin typeface="Consolas" pitchFamily="49" charset="0"/>
                          <a:cs typeface="Consolas" pitchFamily="49" charset="0"/>
                        </a:rPr>
                        <a:t>unordered_mulitset</a:t>
                      </a:r>
                      <a:r>
                        <a:rPr lang="en-CA" sz="1600" baseline="0" dirty="0" smtClean="0">
                          <a:latin typeface="Consolas" pitchFamily="49" charset="0"/>
                          <a:cs typeface="Consolas" pitchFamily="49" charset="0"/>
                        </a:rPr>
                        <a:t>&lt;T, H, P, A&gt;</a:t>
                      </a:r>
                    </a:p>
                  </a:txBody>
                  <a:tcPr>
                    <a:lnT w="12700" cap="flat" cmpd="sng" algn="ctr">
                      <a:solidFill>
                        <a:srgbClr val="7030A0"/>
                      </a:solidFill>
                      <a:prstDash val="sysDot"/>
                      <a:round/>
                      <a:headEnd type="none" w="med" len="med"/>
                      <a:tailEnd type="none" w="med" len="med"/>
                    </a:lnT>
                  </a:tcPr>
                </a:tc>
              </a:tr>
              <a:tr h="0">
                <a:tc>
                  <a:txBody>
                    <a:bodyPr/>
                    <a:lstStyle/>
                    <a:p>
                      <a:endParaRPr lang="en-CA" sz="1600" dirty="0"/>
                    </a:p>
                  </a:txBody>
                  <a:tcPr>
                    <a:lnB w="12700" cap="flat" cmpd="sng" algn="ctr">
                      <a:solidFill>
                        <a:srgbClr val="7030A0"/>
                      </a:solidFill>
                      <a:prstDash val="solid"/>
                      <a:round/>
                      <a:headEnd type="none" w="med" len="med"/>
                      <a:tailEnd type="none" w="med" len="med"/>
                    </a:lnB>
                  </a:tcPr>
                </a:tc>
                <a:tc>
                  <a:txBody>
                    <a:bodyPr/>
                    <a:lstStyle/>
                    <a:p>
                      <a:r>
                        <a:rPr lang="en-CA" sz="1600" baseline="0" dirty="0" err="1" smtClean="0">
                          <a:latin typeface="Consolas" pitchFamily="49" charset="0"/>
                          <a:cs typeface="Consolas" pitchFamily="49" charset="0"/>
                        </a:rPr>
                        <a:t>unordered_map</a:t>
                      </a:r>
                      <a:r>
                        <a:rPr lang="en-CA" sz="1600" baseline="0" dirty="0" smtClean="0">
                          <a:latin typeface="Consolas" pitchFamily="49" charset="0"/>
                          <a:cs typeface="Consolas" pitchFamily="49" charset="0"/>
                        </a:rPr>
                        <a:t>&lt;K, T, H, P, A&gt;</a:t>
                      </a:r>
                    </a:p>
                  </a:txBody>
                  <a:tcPr>
                    <a:lnB w="12700" cap="flat" cmpd="sng" algn="ctr">
                      <a:solidFill>
                        <a:srgbClr val="7030A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err="1" smtClean="0">
                          <a:latin typeface="Consolas" pitchFamily="49" charset="0"/>
                          <a:cs typeface="Consolas" pitchFamily="49" charset="0"/>
                        </a:rPr>
                        <a:t>unordered_mulitmap</a:t>
                      </a:r>
                      <a:r>
                        <a:rPr lang="en-CA" sz="1600" baseline="0" dirty="0" smtClean="0">
                          <a:latin typeface="Consolas" pitchFamily="49" charset="0"/>
                          <a:cs typeface="Consolas" pitchFamily="49" charset="0"/>
                        </a:rPr>
                        <a:t>&lt;K, T, H, P, A&gt;</a:t>
                      </a:r>
                    </a:p>
                  </a:txBody>
                  <a:tcPr>
                    <a:lnB w="12700" cap="flat" cmpd="sng" algn="ctr">
                      <a:solidFill>
                        <a:srgbClr val="7030A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dirty="0" smtClean="0">
                <a:latin typeface="Arial" charset="0"/>
                <a:cs typeface="Arial" charset="0"/>
              </a:rPr>
              <a:t>Summary</a:t>
            </a:r>
          </a:p>
        </p:txBody>
      </p:sp>
      <p:sp>
        <p:nvSpPr>
          <p:cNvPr id="108547" name="Rectangle 3"/>
          <p:cNvSpPr>
            <a:spLocks noGrp="1" noChangeArrowheads="1"/>
          </p:cNvSpPr>
          <p:nvPr>
            <p:ph type="body" idx="1"/>
          </p:nvPr>
        </p:nvSpPr>
        <p:spPr/>
        <p:txBody>
          <a:bodyPr/>
          <a:lstStyle/>
          <a:p>
            <a:pPr eaLnBrk="1" hangingPunct="1">
              <a:buNone/>
            </a:pPr>
            <a:r>
              <a:rPr lang="en-US" dirty="0" smtClean="0">
                <a:latin typeface="Arial" charset="0"/>
                <a:cs typeface="Arial" charset="0"/>
              </a:rPr>
              <a:t>	We have looked at all the containers implemented in the STL</a:t>
            </a:r>
          </a:p>
          <a:p>
            <a:pPr lvl="1" eaLnBrk="1" hangingPunct="1"/>
            <a:r>
              <a:rPr lang="en-US" dirty="0" smtClean="0">
                <a:latin typeface="Arial" charset="0"/>
                <a:cs typeface="Arial" charset="0"/>
              </a:rPr>
              <a:t>These cover all data structures looked at in this class</a:t>
            </a:r>
          </a:p>
          <a:p>
            <a:pPr lvl="1" eaLnBrk="1" hangingPunct="1"/>
            <a:r>
              <a:rPr lang="en-US" dirty="0" smtClean="0">
                <a:latin typeface="Arial" charset="0"/>
                <a:cs typeface="Arial" charset="0"/>
              </a:rPr>
              <a:t>The most recent additions were singly linked lists and hash tables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Donald E. Knuth, </a:t>
            </a:r>
            <a:r>
              <a:rPr lang="en-US" sz="1400" i="1" dirty="0" smtClean="0">
                <a:latin typeface="Arial" charset="0"/>
                <a:cs typeface="Arial" charset="0"/>
              </a:rPr>
              <a:t>The Art of Computer Programming, Volume 3:  Sorting and Searching</a:t>
            </a:r>
            <a:r>
              <a:rPr lang="en-US" sz="1400" dirty="0" smtClean="0">
                <a:latin typeface="Arial" charset="0"/>
                <a:cs typeface="Arial" charset="0"/>
              </a:rPr>
              <a:t>, 2</a:t>
            </a:r>
            <a:r>
              <a:rPr lang="en-US" sz="1400" baseline="30000" dirty="0" smtClean="0">
                <a:latin typeface="Arial" charset="0"/>
                <a:cs typeface="Arial" charset="0"/>
              </a:rPr>
              <a:t>nd</a:t>
            </a:r>
            <a:r>
              <a:rPr lang="en-US" sz="1400" dirty="0" smtClean="0">
                <a:latin typeface="Arial" charset="0"/>
                <a:cs typeface="Arial" charset="0"/>
              </a:rPr>
              <a:t> Ed., Addison Wesley, 1998, §5.4, pp.</a:t>
            </a:r>
            <a:r>
              <a:rPr lang="en-CA" sz="1400" dirty="0" smtClean="0">
                <a:latin typeface="Arial" charset="0"/>
                <a:cs typeface="Arial" charset="0"/>
              </a:rPr>
              <a:t>248-379</a:t>
            </a:r>
            <a:r>
              <a:rPr lang="en-US" sz="1400" dirty="0" smtClean="0">
                <a:latin typeface="Arial" charset="0"/>
                <a:cs typeface="Arial" charset="0"/>
              </a:rPr>
              <a:t>. </a:t>
            </a:r>
          </a:p>
          <a:p>
            <a:pPr marL="533400" indent="-533400">
              <a:buFontTx/>
              <a:buNone/>
              <a:defRPr/>
            </a:pP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Wikipedia, https://en.wikipedia.org/wiki/Linked_list</a:t>
            </a:r>
          </a:p>
          <a:p>
            <a:pPr marL="533400" indent="-533400">
              <a:buFontTx/>
              <a:buNone/>
              <a:defRPr/>
            </a:pPr>
            <a:r>
              <a:rPr lang="en-US" sz="1200" dirty="0" smtClean="0">
                <a:latin typeface="Arial" charset="0"/>
                <a:cs typeface="Arial" charset="0"/>
              </a:rPr>
              <a:t>	 http://stackoverflow.com/error?aspxerrorpath=/questions/8848363/rvalue-reference-with-assignement-operator</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array&lt;T</a:t>
            </a:r>
            <a:r>
              <a:rPr lang="en-US" dirty="0" smtClean="0">
                <a:latin typeface="Consolas" pitchFamily="49" charset="0"/>
                <a:cs typeface="Consolas" pitchFamily="49" charset="0"/>
              </a:rPr>
              <a:t>, </a:t>
            </a:r>
            <a:r>
              <a:rPr lang="en-US" dirty="0" smtClean="0">
                <a:latin typeface="Consolas" pitchFamily="49" charset="0"/>
                <a:cs typeface="Consolas" pitchFamily="49" charset="0"/>
              </a:rPr>
              <a:t>N&gt;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To make return types more standard, the C++ STL defines specific  member types associated with each class:</a:t>
            </a:r>
          </a:p>
          <a:p>
            <a:pPr lvl="1" eaLnBrk="1" hangingPunct="1">
              <a:buNone/>
            </a:pPr>
            <a:endParaRPr lang="en-US" dirty="0" smtClean="0">
              <a:latin typeface="Consolas" pitchFamily="49" charset="0"/>
              <a:cs typeface="Consolas" pitchFamily="49" charset="0"/>
            </a:endParaRPr>
          </a:p>
          <a:p>
            <a:pPr lvl="1" eaLnBrk="1" hangingPunct="1">
              <a:buFont typeface="Arial" charset="0"/>
              <a:buNone/>
            </a:pPr>
            <a:r>
              <a:rPr lang="en-US" dirty="0" smtClean="0">
                <a:latin typeface="Arial" charset="0"/>
                <a:cs typeface="Arial" charset="0"/>
              </a:rPr>
              <a:t>		</a:t>
            </a:r>
            <a:r>
              <a:rPr lang="en-US" dirty="0" smtClean="0">
                <a:latin typeface="Consolas" pitchFamily="49" charset="0"/>
                <a:cs typeface="Consolas" pitchFamily="49" charset="0"/>
              </a:rPr>
              <a:t>array&lt;T, N&gt;::</a:t>
            </a:r>
            <a:r>
              <a:rPr lang="en-US" dirty="0" err="1" smtClean="0">
                <a:latin typeface="Consolas" pitchFamily="49" charset="0"/>
                <a:cs typeface="Consolas" pitchFamily="49" charset="0"/>
              </a:rPr>
              <a:t>value_type</a:t>
            </a:r>
            <a:r>
              <a:rPr lang="en-US" dirty="0" smtClean="0">
                <a:latin typeface="Consolas" pitchFamily="49" charset="0"/>
                <a:cs typeface="Consolas" pitchFamily="49" charset="0"/>
              </a:rPr>
              <a:t>			T</a:t>
            </a:r>
          </a:p>
          <a:p>
            <a:pPr lvl="1" eaLnBrk="1" hangingPunct="1">
              <a:buFont typeface="Arial" charset="0"/>
              <a:buNone/>
            </a:pPr>
            <a:r>
              <a:rPr lang="en-US" dirty="0" smtClean="0">
                <a:latin typeface="Consolas" pitchFamily="49" charset="0"/>
                <a:cs typeface="Consolas" pitchFamily="49" charset="0"/>
              </a:rPr>
              <a:t>		array&lt;T, N&gt;::reference			T &amp;</a:t>
            </a:r>
          </a:p>
          <a:p>
            <a:pPr lvl="1" eaLnBrk="1" hangingPunct="1">
              <a:buFont typeface="Arial" charset="0"/>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const_reference</a:t>
            </a:r>
            <a:r>
              <a:rPr lang="en-US" dirty="0" smtClean="0">
                <a:latin typeface="Consolas" pitchFamily="49" charset="0"/>
                <a:cs typeface="Consolas" pitchFamily="49" charset="0"/>
              </a:rPr>
              <a:t>			T const &amp;</a:t>
            </a:r>
          </a:p>
          <a:p>
            <a:pPr lvl="1" eaLnBrk="1" hangingPunct="1">
              <a:buFont typeface="Arial" charset="0"/>
              <a:buNone/>
            </a:pPr>
            <a:r>
              <a:rPr lang="en-US" dirty="0" smtClean="0">
                <a:latin typeface="Consolas" pitchFamily="49" charset="0"/>
                <a:cs typeface="Consolas" pitchFamily="49" charset="0"/>
              </a:rPr>
              <a:t>		array&lt;T, N&gt;::pointer				T *</a:t>
            </a:r>
          </a:p>
          <a:p>
            <a:pPr lvl="1" eaLnBrk="1" hangingPunct="1">
              <a:buFont typeface="Arial" charset="0"/>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const_pointer</a:t>
            </a:r>
            <a:r>
              <a:rPr lang="en-US" dirty="0" smtClean="0">
                <a:latin typeface="Consolas" pitchFamily="49" charset="0"/>
                <a:cs typeface="Consolas" pitchFamily="49" charset="0"/>
              </a:rPr>
              <a:t>			T const *</a:t>
            </a:r>
          </a:p>
          <a:p>
            <a:pPr lvl="1" eaLnBrk="1" hangingPunct="1">
              <a:buFont typeface="Arial" charset="0"/>
              <a:buNone/>
            </a:pPr>
            <a:r>
              <a:rPr lang="en-US" dirty="0" smtClean="0">
                <a:latin typeface="Consolas" pitchFamily="49" charset="0"/>
                <a:cs typeface="Consolas" pitchFamily="49" charset="0"/>
              </a:rPr>
              <a:t>		array&lt;T, N&gt;::iterator</a:t>
            </a:r>
          </a:p>
          <a:p>
            <a:pPr lvl="1" eaLnBrk="1" hangingPunct="1">
              <a:buFont typeface="Arial" charset="0"/>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const_iterator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reverse_iterator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const_reverse_iterator</a:t>
            </a:r>
            <a:endParaRPr lang="en-US" dirty="0" smtClean="0">
              <a:latin typeface="Consolas" pitchFamily="49" charset="0"/>
              <a:cs typeface="Consolas" pitchFamily="49" charset="0"/>
            </a:endParaRPr>
          </a:p>
          <a:p>
            <a:pPr lvl="1" eaLnBrk="1" hangingPunct="1">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a:t>
            </a:r>
            <a:endParaRPr lang="en-US" dirty="0" smtClean="0">
              <a:latin typeface="Arial" charset="0"/>
              <a:cs typeface="Arial" charset="0"/>
            </a:endParaRPr>
          </a:p>
          <a:p>
            <a:pPr lvl="1" eaLnBrk="1" hangingPunct="1">
              <a:buNone/>
            </a:pPr>
            <a:r>
              <a:rPr lang="en-US" dirty="0" smtClean="0">
                <a:latin typeface="Consolas" pitchFamily="49" charset="0"/>
                <a:cs typeface="Consolas" pitchFamily="49" charset="0"/>
              </a:rPr>
              <a:t>		array&lt;T, N&gt;::</a:t>
            </a:r>
            <a:r>
              <a:rPr lang="en-US" dirty="0" err="1" smtClean="0">
                <a:latin typeface="Consolas" pitchFamily="49" charset="0"/>
                <a:cs typeface="Consolas" pitchFamily="49" charset="0"/>
              </a:rPr>
              <a:t>difference_type</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ptrdiff_t</a:t>
            </a:r>
            <a:endParaRPr lang="en-US"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array&lt;T</a:t>
            </a:r>
            <a:r>
              <a:rPr lang="en-US" dirty="0" smtClean="0">
                <a:latin typeface="Consolas" pitchFamily="49" charset="0"/>
                <a:cs typeface="Consolas" pitchFamily="49" charset="0"/>
              </a:rPr>
              <a:t>, </a:t>
            </a:r>
            <a:r>
              <a:rPr lang="en-US" dirty="0" smtClean="0">
                <a:latin typeface="Consolas" pitchFamily="49" charset="0"/>
                <a:cs typeface="Consolas" pitchFamily="49" charset="0"/>
              </a:rPr>
              <a:t>N&gt;</a:t>
            </a:r>
            <a:endParaRPr lang="en-US" dirty="0" smtClean="0">
              <a:latin typeface="Consolas" pitchFamily="49" charset="0"/>
              <a:cs typeface="Consolas" pitchFamily="49" charset="0"/>
            </a:endParaRP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The eight </a:t>
            </a:r>
            <a:r>
              <a:rPr lang="en-US" dirty="0" err="1" smtClean="0">
                <a:latin typeface="Arial" charset="0"/>
                <a:cs typeface="Arial" charset="0"/>
              </a:rPr>
              <a:t>iterators</a:t>
            </a:r>
            <a:endParaRPr lang="en-US" dirty="0" smtClean="0">
              <a:latin typeface="Arial" charset="0"/>
              <a:cs typeface="Arial" charset="0"/>
            </a:endParaRP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begin  end  </a:t>
            </a:r>
            <a:r>
              <a:rPr lang="en-US" dirty="0" err="1" smtClean="0">
                <a:solidFill>
                  <a:srgbClr val="FF3399"/>
                </a:solidFill>
                <a:latin typeface="Consolas" pitchFamily="49" charset="0"/>
                <a:cs typeface="Consolas" pitchFamily="49" charset="0"/>
              </a:rPr>
              <a:t>rbegin</a:t>
            </a:r>
            <a:r>
              <a:rPr lang="en-US" dirty="0" smtClean="0">
                <a:solidFill>
                  <a:srgbClr val="FF3399"/>
                </a:solidFill>
                <a:latin typeface="Consolas" pitchFamily="49" charset="0"/>
                <a:cs typeface="Consolas" pitchFamily="49" charset="0"/>
              </a:rPr>
              <a:t>  rend  </a:t>
            </a:r>
            <a:r>
              <a:rPr lang="en-US" dirty="0" err="1" smtClean="0">
                <a:solidFill>
                  <a:srgbClr val="FF3399"/>
                </a:solidFill>
                <a:latin typeface="Consolas" pitchFamily="49" charset="0"/>
                <a:cs typeface="Consolas" pitchFamily="49" charset="0"/>
              </a:rPr>
              <a:t>cbegin</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cend</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crbegin</a:t>
            </a:r>
            <a:r>
              <a:rPr lang="en-US" dirty="0" smtClean="0">
                <a:solidFill>
                  <a:srgbClr val="FF3399"/>
                </a:solidFill>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crend</a:t>
            </a:r>
            <a:endParaRPr lang="en-US" dirty="0" smtClean="0">
              <a:solidFill>
                <a:srgbClr val="FF3399"/>
              </a:solidFill>
              <a:latin typeface="Consolas" pitchFamily="49" charset="0"/>
              <a:cs typeface="Consolas" pitchFamily="49" charset="0"/>
            </a:endParaRPr>
          </a:p>
          <a:p>
            <a:pPr lvl="1" eaLnBrk="1" hangingPunct="1">
              <a:buNone/>
            </a:pPr>
            <a:endParaRPr lang="en-US" dirty="0" smtClean="0">
              <a:latin typeface="Consolas" pitchFamily="49" charset="0"/>
              <a:cs typeface="Consolas" pitchFamily="49" charset="0"/>
            </a:endParaRPr>
          </a:p>
          <a:p>
            <a:pPr lvl="2" eaLnBrk="1" hangingPunct="1">
              <a:buNone/>
            </a:pPr>
            <a:r>
              <a:rPr lang="en-US" sz="1800" dirty="0" smtClean="0">
                <a:latin typeface="Consolas" pitchFamily="49" charset="0"/>
                <a:cs typeface="Consolas" pitchFamily="49" charset="0"/>
              </a:rPr>
              <a:t>		</a:t>
            </a:r>
            <a:r>
              <a:rPr lang="en-US" sz="1800" dirty="0" err="1" smtClean="0">
                <a:latin typeface="Consolas" pitchFamily="49" charset="0"/>
                <a:cs typeface="Consolas" pitchFamily="49" charset="0"/>
              </a:rPr>
              <a:t>i</a:t>
            </a:r>
            <a:r>
              <a:rPr lang="en-CA" sz="1800" dirty="0" err="1" smtClean="0">
                <a:latin typeface="Consolas" pitchFamily="49" charset="0"/>
                <a:cs typeface="Consolas" pitchFamily="49" charset="0"/>
              </a:rPr>
              <a:t>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begin()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const_iterator</a:t>
            </a:r>
            <a:r>
              <a:rPr lang="en-CA" sz="1800" dirty="0" smtClean="0">
                <a:latin typeface="Consolas" pitchFamily="49" charset="0"/>
                <a:cs typeface="Consolas" pitchFamily="49" charset="0"/>
              </a:rPr>
              <a:t> </a:t>
            </a:r>
            <a:r>
              <a:rPr lang="en-CA" sz="1800" dirty="0" err="1" smtClean="0">
                <a:solidFill>
                  <a:srgbClr val="FF3399"/>
                </a:solidFill>
                <a:latin typeface="Consolas" pitchFamily="49" charset="0"/>
                <a:cs typeface="Consolas" pitchFamily="49" charset="0"/>
              </a:rPr>
              <a:t>cbegin</a:t>
            </a:r>
            <a:r>
              <a:rPr lang="en-CA" sz="1800" dirty="0" smtClean="0">
                <a:solidFill>
                  <a:srgbClr val="FF3399"/>
                </a:solidFill>
                <a:latin typeface="Consolas" pitchFamily="49" charset="0"/>
                <a:cs typeface="Consolas" pitchFamily="49" charset="0"/>
              </a:rPr>
              <a:t>()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endParaRPr lang="en-US" sz="1800" dirty="0" smtClean="0">
              <a:latin typeface="Consolas" pitchFamily="49" charset="0"/>
              <a:cs typeface="Consolas" pitchFamily="49" charset="0"/>
            </a:endParaRP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Capacity</a:t>
            </a:r>
          </a:p>
          <a:p>
            <a:pPr marL="342900" lvl="1" indent="-342900" eaLnBrk="1" hangingPunct="1">
              <a:buNone/>
            </a:pPr>
            <a:r>
              <a:rPr lang="en-US" dirty="0" smtClean="0">
                <a:latin typeface="Arial" charset="0"/>
                <a:cs typeface="Arial" charset="0"/>
              </a:rPr>
              <a:t>		</a:t>
            </a:r>
            <a:r>
              <a:rPr lang="en-US" dirty="0" err="1" smtClean="0">
                <a:latin typeface="Consolas" pitchFamily="49" charset="0"/>
                <a:cs typeface="Consolas" pitchFamily="49" charset="0"/>
              </a:rPr>
              <a:t>constexpr</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size()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constexpr</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size_type</a:t>
            </a:r>
            <a:r>
              <a:rPr lang="en-US" dirty="0" smtClean="0">
                <a:latin typeface="Consolas" pitchFamily="49" charset="0"/>
                <a:cs typeface="Consolas" pitchFamily="49" charset="0"/>
              </a:rPr>
              <a:t> </a:t>
            </a:r>
            <a:r>
              <a:rPr lang="en-US" dirty="0" err="1" smtClean="0">
                <a:solidFill>
                  <a:srgbClr val="FF3399"/>
                </a:solidFill>
                <a:latin typeface="Consolas" pitchFamily="49" charset="0"/>
                <a:cs typeface="Consolas" pitchFamily="49" charset="0"/>
              </a:rPr>
              <a:t>max_size</a:t>
            </a:r>
            <a:r>
              <a:rPr lang="en-US" dirty="0" smtClean="0">
                <a:solidFill>
                  <a:srgbClr val="FF3399"/>
                </a:solidFill>
                <a:latin typeface="Consolas" pitchFamily="49" charset="0"/>
                <a:cs typeface="Consolas" pitchFamily="49" charset="0"/>
              </a:rPr>
              <a:t>()</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marL="342900" lvl="1" indent="-342900" eaLnBrk="1" hangingPunct="1">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constexpr</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bool</a:t>
            </a:r>
            <a:r>
              <a:rPr lang="en-US" dirty="0" smtClean="0">
                <a:latin typeface="Consolas" pitchFamily="49" charset="0"/>
                <a:cs typeface="Consolas" pitchFamily="49" charset="0"/>
              </a:rPr>
              <a:t> </a:t>
            </a:r>
            <a:r>
              <a:rPr lang="en-US" dirty="0" smtClean="0">
                <a:solidFill>
                  <a:srgbClr val="FF3399"/>
                </a:solidFill>
                <a:latin typeface="Consolas" pitchFamily="49" charset="0"/>
                <a:cs typeface="Consolas" pitchFamily="49" charset="0"/>
              </a:rPr>
              <a:t>empty() </a:t>
            </a:r>
            <a:r>
              <a:rPr lang="en-US" dirty="0" err="1" smtClean="0">
                <a:latin typeface="Consolas" pitchFamily="49" charset="0"/>
                <a:cs typeface="Consolas" pitchFamily="49" charset="0"/>
              </a:rPr>
              <a:t>noexcept</a:t>
            </a:r>
            <a:r>
              <a:rPr lang="en-US" dirty="0" smtClean="0">
                <a:latin typeface="Consolas" pitchFamily="49" charset="0"/>
                <a:cs typeface="Consolas" pitchFamily="49" charset="0"/>
              </a:rPr>
              <a:t>;</a:t>
            </a:r>
          </a:p>
          <a:p>
            <a:pPr eaLnBrk="1" hangingPunct="1">
              <a:buFont typeface="Arial" charset="0"/>
              <a:buNone/>
            </a:pPr>
            <a:endParaRPr lang="en-US" dirty="0" smtClean="0">
              <a:latin typeface="Arial" charset="0"/>
              <a:cs typeface="Arial" charset="0"/>
            </a:endParaRPr>
          </a:p>
          <a:p>
            <a:pPr lvl="1" eaLnBrk="1" hangingPunct="1"/>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array&lt;T, N&gt;</a:t>
            </a: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Element access</a:t>
            </a:r>
          </a:p>
          <a:p>
            <a:pPr lvl="1" eaLnBrk="1" hangingPunct="1">
              <a:buNone/>
            </a:pPr>
            <a:r>
              <a:rPr lang="en-US" sz="2000" dirty="0" smtClean="0">
                <a:latin typeface="Arial" charset="0"/>
                <a:cs typeface="Arial" charset="0"/>
              </a:rPr>
              <a:t>	</a:t>
            </a:r>
            <a:r>
              <a:rPr lang="en-US" sz="2000" dirty="0" smtClean="0">
                <a:latin typeface="Consolas" pitchFamily="49" charset="0"/>
                <a:cs typeface="Consolas" pitchFamily="49" charset="0"/>
              </a:rPr>
              <a:t>	</a:t>
            </a:r>
            <a:r>
              <a:rPr lang="en-CA" dirty="0" smtClean="0">
                <a:latin typeface="Consolas" pitchFamily="49" charset="0"/>
                <a:cs typeface="Consolas" pitchFamily="49" charset="0"/>
              </a:rPr>
              <a:t>reference </a:t>
            </a:r>
            <a:r>
              <a:rPr lang="en-CA" dirty="0" smtClean="0">
                <a:solidFill>
                  <a:srgbClr val="FF3399"/>
                </a:solidFill>
                <a:latin typeface="Consolas" pitchFamily="49" charset="0"/>
                <a:cs typeface="Consolas" pitchFamily="49" charset="0"/>
              </a:rPr>
              <a:t>operator[](</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size_type</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operator[](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const; </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reference </a:t>
            </a:r>
            <a:r>
              <a:rPr lang="en-CA" sz="1800" dirty="0" smtClean="0">
                <a:solidFill>
                  <a:srgbClr val="FF3399"/>
                </a:solidFill>
                <a:latin typeface="Consolas" pitchFamily="49" charset="0"/>
                <a:cs typeface="Consolas" pitchFamily="49" charset="0"/>
              </a:rPr>
              <a:t>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 </a:t>
            </a:r>
            <a:r>
              <a:rPr lang="en-CA" sz="1800" dirty="0" err="1" smtClean="0">
                <a:latin typeface="Consolas" pitchFamily="49" charset="0"/>
                <a:cs typeface="Consolas" pitchFamily="49" charset="0"/>
              </a:rPr>
              <a:t>size_type</a:t>
            </a:r>
            <a:r>
              <a:rPr lang="en-CA" sz="1800" dirty="0" smtClean="0">
                <a:latin typeface="Consolas" pitchFamily="49" charset="0"/>
                <a:cs typeface="Consolas" pitchFamily="49" charset="0"/>
              </a:rPr>
              <a:t> ) const;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reference </a:t>
            </a:r>
            <a:r>
              <a:rPr lang="en-CA" sz="1800" dirty="0" smtClean="0">
                <a:solidFill>
                  <a:srgbClr val="FF3399"/>
                </a:solidFill>
                <a:latin typeface="Consolas" pitchFamily="49" charset="0"/>
                <a:cs typeface="Consolas" pitchFamily="49" charset="0"/>
              </a:rPr>
              <a:t>front()</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solidFill>
                  <a:srgbClr val="FF3399"/>
                </a:solidFill>
                <a:latin typeface="Consolas" pitchFamily="49" charset="0"/>
                <a:cs typeface="Consolas" pitchFamily="49" charset="0"/>
              </a:rPr>
              <a:t> front() </a:t>
            </a:r>
            <a:r>
              <a:rPr lang="en-CA" sz="1800" dirty="0" smtClean="0">
                <a:latin typeface="Consolas" pitchFamily="49" charset="0"/>
                <a:cs typeface="Consolas" pitchFamily="49" charset="0"/>
              </a:rPr>
              <a:t>const;</a:t>
            </a:r>
          </a:p>
          <a:p>
            <a:pPr lvl="2" eaLnBrk="1" hangingPunct="1">
              <a:buNone/>
            </a:pPr>
            <a:r>
              <a:rPr lang="en-CA" sz="1800" dirty="0" smtClean="0">
                <a:latin typeface="Consolas" pitchFamily="49" charset="0"/>
                <a:cs typeface="Consolas" pitchFamily="49" charset="0"/>
              </a:rPr>
              <a:t>reference </a:t>
            </a:r>
            <a:r>
              <a:rPr lang="en-CA" sz="1800" dirty="0" smtClean="0">
                <a:solidFill>
                  <a:srgbClr val="FF3399"/>
                </a:solidFill>
                <a:latin typeface="Consolas" pitchFamily="49" charset="0"/>
                <a:cs typeface="Consolas" pitchFamily="49" charset="0"/>
              </a:rPr>
              <a:t>back()</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const_reference</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back() </a:t>
            </a:r>
            <a:r>
              <a:rPr lang="en-CA" sz="1800" dirty="0" smtClean="0">
                <a:latin typeface="Consolas" pitchFamily="49" charset="0"/>
                <a:cs typeface="Consolas" pitchFamily="49" charset="0"/>
              </a:rPr>
              <a:t>const;</a:t>
            </a:r>
          </a:p>
          <a:p>
            <a:pPr lvl="2" eaLnBrk="1" hangingPunct="1">
              <a:buNone/>
            </a:pPr>
            <a:endParaRPr lang="en-CA" sz="1800" dirty="0" smtClean="0">
              <a:latin typeface="Consolas" pitchFamily="49" charset="0"/>
              <a:cs typeface="Consolas" pitchFamily="49" charset="0"/>
            </a:endParaRPr>
          </a:p>
          <a:p>
            <a:pPr lvl="2" eaLnBrk="1" hangingPunct="1">
              <a:buNone/>
            </a:pPr>
            <a:r>
              <a:rPr lang="en-CA" sz="1800" dirty="0" smtClean="0">
                <a:latin typeface="Consolas" pitchFamily="49" charset="0"/>
                <a:cs typeface="Consolas" pitchFamily="49" charset="0"/>
              </a:rPr>
              <a:t>pointer </a:t>
            </a:r>
            <a:r>
              <a:rPr lang="en-CA" sz="1800" dirty="0" smtClean="0">
                <a:solidFill>
                  <a:srgbClr val="FF3399"/>
                </a:solidFill>
                <a:latin typeface="Consolas" pitchFamily="49" charset="0"/>
                <a:cs typeface="Consolas" pitchFamily="49" charset="0"/>
              </a:rPr>
              <a:t>data()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a:p>
            <a:pPr lvl="2" eaLnBrk="1" hangingPunct="1">
              <a:buNone/>
            </a:pPr>
            <a:r>
              <a:rPr lang="en-CA" sz="1800" dirty="0" err="1" smtClean="0">
                <a:latin typeface="Consolas" pitchFamily="49" charset="0"/>
                <a:cs typeface="Consolas" pitchFamily="49" charset="0"/>
              </a:rPr>
              <a:t>const_pointer</a:t>
            </a:r>
            <a:r>
              <a:rPr lang="en-CA" sz="1800" dirty="0" smtClean="0">
                <a:latin typeface="Consolas" pitchFamily="49" charset="0"/>
                <a:cs typeface="Consolas" pitchFamily="49" charset="0"/>
              </a:rPr>
              <a:t> </a:t>
            </a:r>
            <a:r>
              <a:rPr lang="en-CA" sz="1800" dirty="0" smtClean="0">
                <a:solidFill>
                  <a:srgbClr val="FF3399"/>
                </a:solidFill>
                <a:latin typeface="Consolas" pitchFamily="49" charset="0"/>
                <a:cs typeface="Consolas" pitchFamily="49" charset="0"/>
              </a:rPr>
              <a:t>data() </a:t>
            </a:r>
            <a:r>
              <a:rPr lang="en-CA" sz="1800" dirty="0" smtClean="0">
                <a:latin typeface="Consolas" pitchFamily="49" charset="0"/>
                <a:cs typeface="Consolas" pitchFamily="49" charset="0"/>
              </a:rPr>
              <a:t>const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array&lt;T, N&gt;</a:t>
            </a: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Member functions include:</a:t>
            </a:r>
          </a:p>
          <a:p>
            <a:pPr lvl="1" eaLnBrk="1" hangingPunct="1"/>
            <a:r>
              <a:rPr lang="en-US" dirty="0" smtClean="0">
                <a:latin typeface="Arial" charset="0"/>
                <a:cs typeface="Arial" charset="0"/>
              </a:rPr>
              <a:t>Modifiers</a:t>
            </a:r>
          </a:p>
          <a:p>
            <a:pPr lvl="1" eaLnBrk="1" hangingPunct="1">
              <a:buNone/>
            </a:pPr>
            <a:r>
              <a:rPr lang="en-US" dirty="0" smtClean="0">
                <a:latin typeface="Arial" charset="0"/>
                <a:cs typeface="Arial" charset="0"/>
              </a:rPr>
              <a:t>	</a:t>
            </a:r>
            <a:r>
              <a:rPr lang="en-US" dirty="0" smtClean="0">
                <a:latin typeface="Consolas" pitchFamily="49" charset="0"/>
                <a:cs typeface="Consolas" pitchFamily="49" charset="0"/>
              </a:rPr>
              <a:t>	</a:t>
            </a:r>
            <a:r>
              <a:rPr lang="en-CA" dirty="0" smtClean="0">
                <a:latin typeface="Consolas" pitchFamily="49" charset="0"/>
                <a:cs typeface="Consolas" pitchFamily="49" charset="0"/>
              </a:rPr>
              <a:t>void </a:t>
            </a:r>
            <a:r>
              <a:rPr lang="en-CA" dirty="0" smtClean="0">
                <a:solidFill>
                  <a:srgbClr val="FF3399"/>
                </a:solidFill>
                <a:latin typeface="Consolas" pitchFamily="49" charset="0"/>
                <a:cs typeface="Consolas" pitchFamily="49" charset="0"/>
              </a:rPr>
              <a:t>fill(</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const_reference</a:t>
            </a:r>
            <a:r>
              <a:rPr lang="en-CA" dirty="0" smtClean="0">
                <a:latin typeface="Consolas" pitchFamily="49" charset="0"/>
                <a:cs typeface="Consolas" pitchFamily="49" charset="0"/>
              </a:rPr>
              <a:t> </a:t>
            </a:r>
            <a:r>
              <a:rPr lang="en-CA" dirty="0" smtClean="0">
                <a:solidFill>
                  <a:srgbClr val="FF3399"/>
                </a:solidFill>
                <a:latin typeface="Consolas" pitchFamily="49" charset="0"/>
                <a:cs typeface="Consolas" pitchFamily="49" charset="0"/>
              </a:rPr>
              <a:t>)</a:t>
            </a:r>
            <a:r>
              <a:rPr lang="en-CA" dirty="0" smtClean="0">
                <a:latin typeface="Consolas" pitchFamily="49" charset="0"/>
                <a:cs typeface="Consolas" pitchFamily="49" charset="0"/>
              </a:rPr>
              <a:t>;</a:t>
            </a:r>
          </a:p>
          <a:p>
            <a:pPr lvl="2" eaLnBrk="1" hangingPunct="1">
              <a:buNone/>
            </a:pPr>
            <a:r>
              <a:rPr lang="en-CA" sz="1800" dirty="0" smtClean="0">
                <a:latin typeface="Consolas" pitchFamily="49" charset="0"/>
                <a:cs typeface="Consolas" pitchFamily="49" charset="0"/>
              </a:rPr>
              <a:t>void </a:t>
            </a:r>
            <a:r>
              <a:rPr lang="en-CA" sz="1800" dirty="0" smtClean="0">
                <a:solidFill>
                  <a:srgbClr val="FF3399"/>
                </a:solidFill>
                <a:latin typeface="Consolas" pitchFamily="49" charset="0"/>
                <a:cs typeface="Consolas" pitchFamily="49" charset="0"/>
              </a:rPr>
              <a:t>swap(</a:t>
            </a:r>
            <a:r>
              <a:rPr lang="en-CA" sz="1800" dirty="0" smtClean="0">
                <a:latin typeface="Consolas" pitchFamily="49" charset="0"/>
                <a:cs typeface="Consolas" pitchFamily="49" charset="0"/>
              </a:rPr>
              <a:t> array &amp; </a:t>
            </a:r>
            <a:r>
              <a:rPr lang="en-CA" sz="1800" dirty="0" smtClean="0">
                <a:solidFill>
                  <a:srgbClr val="FF3399"/>
                </a:solidFill>
                <a:latin typeface="Consolas" pitchFamily="49" charset="0"/>
                <a:cs typeface="Consolas" pitchFamily="49" charset="0"/>
              </a:rPr>
              <a:t>)</a:t>
            </a:r>
            <a:r>
              <a:rPr lang="en-CA" sz="1800" dirty="0" smtClean="0">
                <a:latin typeface="Consolas" pitchFamily="49" charset="0"/>
                <a:cs typeface="Consolas" pitchFamily="49" charset="0"/>
              </a:rPr>
              <a:t> </a:t>
            </a:r>
            <a:r>
              <a:rPr lang="en-CA" sz="1800" dirty="0" err="1" smtClean="0">
                <a:latin typeface="Consolas" pitchFamily="49" charset="0"/>
                <a:cs typeface="Consolas" pitchFamily="49" charset="0"/>
              </a:rPr>
              <a:t>noexcept</a:t>
            </a:r>
            <a:r>
              <a:rPr lang="en-CA" sz="1800" dirty="0" smtClean="0">
                <a:latin typeface="Consolas" pitchFamily="49" charset="0"/>
                <a:cs typeface="Consolas" pitchFamily="49" charset="0"/>
              </a:rPr>
              <a:t>(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latin typeface="Consolas" pitchFamily="49" charset="0"/>
                <a:cs typeface="Consolas" pitchFamily="49" charset="0"/>
              </a:rPr>
              <a:t>array&lt;T, N&gt;</a:t>
            </a:r>
          </a:p>
        </p:txBody>
      </p:sp>
      <p:sp>
        <p:nvSpPr>
          <p:cNvPr id="6147" name="Rectangle 3"/>
          <p:cNvSpPr>
            <a:spLocks noGrp="1" noChangeArrowheads="1"/>
          </p:cNvSpPr>
          <p:nvPr>
            <p:ph type="body" idx="1"/>
          </p:nvPr>
        </p:nvSpPr>
        <p:spPr/>
        <p:txBody>
          <a:bodyPr/>
          <a:lstStyle/>
          <a:p>
            <a:pPr eaLnBrk="1" hangingPunct="1">
              <a:buFont typeface="Arial" charset="0"/>
              <a:buNone/>
            </a:pPr>
            <a:r>
              <a:rPr lang="en-US" dirty="0" smtClean="0">
                <a:latin typeface="Arial" charset="0"/>
                <a:cs typeface="Arial" charset="0"/>
              </a:rPr>
              <a:t>	Example:</a:t>
            </a:r>
          </a:p>
          <a:p>
            <a:pPr lvl="2" eaLnBrk="1" hangingPunct="1">
              <a:buNone/>
            </a:pPr>
            <a:r>
              <a:rPr lang="en-US" sz="1400" dirty="0" smtClean="0">
                <a:latin typeface="Consolas" pitchFamily="49" charset="0"/>
                <a:cs typeface="Consolas" pitchFamily="49" charset="0"/>
              </a:rPr>
              <a:t>#include &lt;array&gt;</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main() {</a:t>
            </a:r>
          </a:p>
          <a:p>
            <a:pPr lvl="2" eaLnBrk="1" hangingPunct="1">
              <a:buNone/>
            </a:pPr>
            <a:r>
              <a:rPr lang="en-US" sz="1400" dirty="0" smtClean="0">
                <a:latin typeface="Consolas" pitchFamily="49" charset="0"/>
                <a:cs typeface="Consolas" pitchFamily="49" charset="0"/>
              </a:rPr>
              <a:t>    std::array&lt;</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5&gt; v;</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for (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0;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&lt; 5;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p>
          <a:p>
            <a:pPr lvl="2" eaLnBrk="1" hangingPunct="1">
              <a:buNone/>
            </a:pPr>
            <a:r>
              <a:rPr lang="en-US" sz="1400" dirty="0" smtClean="0">
                <a:latin typeface="Consolas" pitchFamily="49" charset="0"/>
                <a:cs typeface="Consolas" pitchFamily="49" charset="0"/>
              </a:rPr>
              <a:t>        v[</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i</a:t>
            </a:r>
            <a:r>
              <a:rPr lang="en-US" sz="1400" dirty="0" smtClean="0">
                <a:latin typeface="Consolas" pitchFamily="49" charset="0"/>
                <a:cs typeface="Consolas" pitchFamily="49" charset="0"/>
              </a:rPr>
              <a:t>;</a:t>
            </a:r>
          </a:p>
          <a:p>
            <a:pPr lvl="2" eaLnBrk="1" hangingPunct="1">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for ( </a:t>
            </a:r>
            <a:r>
              <a:rPr lang="en-US" sz="1400" dirty="0" smtClean="0">
                <a:solidFill>
                  <a:srgbClr val="FF3399"/>
                </a:solidFill>
                <a:latin typeface="Consolas" pitchFamily="49" charset="0"/>
                <a:cs typeface="Consolas" pitchFamily="49" charset="0"/>
              </a:rPr>
              <a:t>auto</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v.begin</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v.end</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itr</a:t>
            </a:r>
            <a:r>
              <a:rPr lang="en-US" sz="1400" dirty="0" smtClean="0">
                <a:latin typeface="Consolas" pitchFamily="49" charset="0"/>
                <a:cs typeface="Consolas" pitchFamily="49" charset="0"/>
              </a:rPr>
              <a:t> )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itr</a:t>
            </a:r>
            <a:r>
              <a:rPr lang="en-US" sz="1400" dirty="0" smtClean="0">
                <a:latin typeface="Consolas" pitchFamily="49" charset="0"/>
                <a:cs typeface="Consolas" pitchFamily="49" charset="0"/>
              </a:rPr>
              <a:t>)^2;</a:t>
            </a:r>
          </a:p>
          <a:p>
            <a:pPr lvl="2" eaLnBrk="1" hangingPunct="1">
              <a:buNone/>
            </a:pPr>
            <a:r>
              <a:rPr lang="en-US" sz="1400" dirty="0" smtClean="0">
                <a:latin typeface="Consolas" pitchFamily="49" charset="0"/>
                <a:cs typeface="Consolas" pitchFamily="49" charset="0"/>
              </a:rPr>
              <a:t>     }</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v.fill</a:t>
            </a:r>
            <a:r>
              <a:rPr lang="en-US" sz="1400" dirty="0" smtClean="0">
                <a:latin typeface="Consolas" pitchFamily="49" charset="0"/>
                <a:cs typeface="Consolas" pitchFamily="49" charset="0"/>
              </a:rPr>
              <a:t>( 7 );</a:t>
            </a:r>
          </a:p>
          <a:p>
            <a:pPr lvl="2" eaLnBrk="1" hangingPunct="1">
              <a:buNone/>
            </a:pP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int</a:t>
            </a:r>
            <a:r>
              <a:rPr lang="en-US" sz="1400" dirty="0" smtClean="0">
                <a:latin typeface="Consolas" pitchFamily="49" charset="0"/>
                <a:cs typeface="Consolas" pitchFamily="49" charset="0"/>
              </a:rPr>
              <a:t> *</a:t>
            </a:r>
            <a:r>
              <a:rPr lang="en-US" sz="1400" dirty="0" err="1" smtClean="0">
                <a:latin typeface="Consolas" pitchFamily="49" charset="0"/>
                <a:cs typeface="Consolas" pitchFamily="49" charset="0"/>
              </a:rPr>
              <a:t>ptr</a:t>
            </a:r>
            <a:r>
              <a:rPr lang="en-US" sz="1400" dirty="0" smtClean="0">
                <a:latin typeface="Consolas" pitchFamily="49" charset="0"/>
                <a:cs typeface="Consolas" pitchFamily="49" charset="0"/>
              </a:rPr>
              <a:t> = </a:t>
            </a:r>
            <a:r>
              <a:rPr lang="en-US" sz="1400" dirty="0" err="1" smtClean="0">
                <a:latin typeface="Consolas" pitchFamily="49" charset="0"/>
                <a:cs typeface="Consolas" pitchFamily="49" charset="0"/>
              </a:rPr>
              <a:t>v.data</a:t>
            </a:r>
            <a:r>
              <a:rPr lang="en-US" sz="1400" dirty="0" smtClean="0">
                <a:latin typeface="Consolas" pitchFamily="49" charset="0"/>
                <a:cs typeface="Consolas" pitchFamily="49" charset="0"/>
              </a:rPr>
              <a:t>();</a:t>
            </a:r>
          </a:p>
          <a:p>
            <a:pPr lvl="2" eaLnBrk="1" hangingPunct="1">
              <a:buNone/>
            </a:pPr>
            <a:endParaRPr lang="en-US" sz="1400" dirty="0" smtClean="0">
              <a:latin typeface="Consolas" pitchFamily="49" charset="0"/>
              <a:cs typeface="Consolas" pitchFamily="49" charset="0"/>
            </a:endParaRPr>
          </a:p>
          <a:p>
            <a:pPr lvl="2" eaLnBrk="1" hangingPunct="1">
              <a:buNone/>
            </a:pPr>
            <a:r>
              <a:rPr lang="en-US" sz="1400" dirty="0" smtClean="0">
                <a:latin typeface="Consolas" pitchFamily="49" charset="0"/>
                <a:cs typeface="Consolas" pitchFamily="49" charset="0"/>
              </a:rPr>
              <a:t>    return 0;</a:t>
            </a:r>
          </a:p>
          <a:p>
            <a:pPr lvl="2" eaLnBrk="1" hangingPunct="1">
              <a:buNone/>
            </a:pPr>
            <a:r>
              <a:rPr lang="en-US" sz="1400" dirty="0" smtClean="0">
                <a:latin typeface="Consolas" pitchFamily="49" charset="0"/>
                <a:cs typeface="Consolas" pitchFamily="49" charset="0"/>
              </a:rPr>
              <a:t>}</a:t>
            </a:r>
            <a:endParaRPr lang="en-CA" sz="1400" dirty="0" smtClean="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96053</TotalTime>
  <Words>426</Words>
  <Application>Microsoft Office PowerPoint</Application>
  <PresentationFormat>On-screen Show (4:3)</PresentationFormat>
  <Paragraphs>540</Paragraphs>
  <Slides>48</Slides>
  <Notes>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Custom Design</vt:lpstr>
      <vt:lpstr>PowerPoint Presentation</vt:lpstr>
      <vt:lpstr>Outline</vt:lpstr>
      <vt:lpstr>Arrays</vt:lpstr>
      <vt:lpstr>array&lt;T, N&gt;</vt:lpstr>
      <vt:lpstr>array&lt;T, N&gt;</vt:lpstr>
      <vt:lpstr>array&lt;T, N&gt;</vt:lpstr>
      <vt:lpstr>array&lt;T, N&gt;</vt:lpstr>
      <vt:lpstr>array&lt;T, N&gt;</vt:lpstr>
      <vt:lpstr>array&lt;T, N&gt;</vt:lpstr>
      <vt:lpstr>bitset&lt;N&gt;</vt:lpstr>
      <vt:lpstr>vector&lt;T&gt;</vt:lpstr>
      <vt:lpstr>vector&lt;T&gt;</vt:lpstr>
      <vt:lpstr>vector&lt;T&gt;</vt:lpstr>
      <vt:lpstr>vector&lt;T&gt;</vt:lpstr>
      <vt:lpstr>vector&lt;T&gt;</vt:lpstr>
      <vt:lpstr>vector&lt;T&gt;</vt:lpstr>
      <vt:lpstr>vector&lt;T&gt;</vt:lpstr>
      <vt:lpstr>vector&lt;T&gt;</vt:lpstr>
      <vt:lpstr>vector&lt;T&gt;</vt:lpstr>
      <vt:lpstr>vector&lt;T&gt;</vt:lpstr>
      <vt:lpstr>vector&lt;bool&gt;</vt:lpstr>
      <vt:lpstr>vector&lt;T, Alloc&gt;</vt:lpstr>
      <vt:lpstr>vector&lt;T, Alloc&gt;</vt:lpstr>
      <vt:lpstr>vector&lt;T, Alloc&gt;</vt:lpstr>
      <vt:lpstr>vector&lt;T, Alloc&gt;</vt:lpstr>
      <vt:lpstr>Linked Lists</vt:lpstr>
      <vt:lpstr>Stacks, Queues, and Deques</vt:lpstr>
      <vt:lpstr>Weakly Ordered Containers</vt:lpstr>
      <vt:lpstr>Weakly Ordered Containers</vt:lpstr>
      <vt:lpstr>Weakly Ordered Containers</vt:lpstr>
      <vt:lpstr>Weakly Ordered Containers</vt:lpstr>
      <vt:lpstr>set&lt;Key&gt;</vt:lpstr>
      <vt:lpstr>Priority Queues</vt:lpstr>
      <vt:lpstr>Hashed Containers</vt:lpstr>
      <vt:lpstr>Hashed Containers</vt:lpstr>
      <vt:lpstr>unordered_set&lt;Key&gt;</vt:lpstr>
      <vt:lpstr>unordered_set&lt;Key&gt;</vt:lpstr>
      <vt:lpstr>unordered_set&lt;Key&gt;</vt:lpstr>
      <vt:lpstr>unordered_set&lt;Key&gt;</vt:lpstr>
      <vt:lpstr>unordered_set&lt;Key&gt;</vt:lpstr>
      <vt:lpstr>unordered_set&lt;Key&gt;</vt:lpstr>
      <vt:lpstr>unordered_set&lt;Key&gt;</vt:lpstr>
      <vt:lpstr>unordered_set&lt;Key&gt;</vt:lpstr>
      <vt:lpstr>unordered_set&lt;Key&gt;</vt:lpstr>
      <vt:lpstr>unordered_set&lt;Key&gt;</vt:lpstr>
      <vt:lpstr>Summary</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7751</cp:revision>
  <dcterms:created xsi:type="dcterms:W3CDTF">2009-09-11T23:00:44Z</dcterms:created>
  <dcterms:modified xsi:type="dcterms:W3CDTF">2013-08-30T21:32:40Z</dcterms:modified>
</cp:coreProperties>
</file>