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5"/>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438" r:id="rId16"/>
    <p:sldId id="387" r:id="rId17"/>
    <p:sldId id="388" r:id="rId18"/>
    <p:sldId id="389" r:id="rId19"/>
    <p:sldId id="390" r:id="rId20"/>
    <p:sldId id="391" r:id="rId21"/>
    <p:sldId id="439" r:id="rId22"/>
    <p:sldId id="393" r:id="rId23"/>
    <p:sldId id="395" r:id="rId24"/>
    <p:sldId id="396" r:id="rId25"/>
    <p:sldId id="397" r:id="rId26"/>
    <p:sldId id="398" r:id="rId27"/>
    <p:sldId id="401" r:id="rId28"/>
    <p:sldId id="402" r:id="rId29"/>
    <p:sldId id="403" r:id="rId30"/>
    <p:sldId id="404" r:id="rId31"/>
    <p:sldId id="405" r:id="rId32"/>
    <p:sldId id="440" r:id="rId33"/>
    <p:sldId id="407" r:id="rId34"/>
    <p:sldId id="408" r:id="rId35"/>
    <p:sldId id="409" r:id="rId36"/>
    <p:sldId id="410"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37" r:id="rId63"/>
    <p:sldId id="373"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093" autoAdjust="0"/>
    <p:restoredTop sz="94660"/>
  </p:normalViewPr>
  <p:slideViewPr>
    <p:cSldViewPr>
      <p:cViewPr varScale="1">
        <p:scale>
          <a:sx n="120" d="100"/>
          <a:sy n="120" d="100"/>
        </p:scale>
        <p:origin x="-1326" y="-90"/>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1/3/2018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E0A840B-6DD7-4F44-9A1F-6A0CFBA3610D}"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7E6094E-A1E3-4BD9-8890-127259BB3C08}"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06730E5-2DBA-4792-A6CC-5AEA5D19F377}"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971C3BF-60B6-4E31-A037-9B843397372E}"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94AF16B-B0E2-475B-8849-94874EBF7D0C}"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94AF16B-B0E2-475B-8849-94874EBF7D0C}"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300A82E-BCBC-4C53-AB46-01E5CC784F78}"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B09130B-6290-4C6A-97EE-A31D020DB66F}"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078AECA-7848-477A-8518-E7D72E411516}"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F8EF932-683F-426E-9279-BFEEE1E43F9F}"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4AF8322-0643-48AE-82E5-269D3A8D8E2A}"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0889E70-36AE-44D3-B506-26B82EBF2A04}"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078AECA-7848-477A-8518-E7D72E411516}"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B26F363-4A3E-456C-80B2-C412A6477808}"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9B3594-1DD1-40FE-9B50-F82B33CDB804}"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1CDE8AB-5DB1-437D-AF8B-2B0A82721948}"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470683E-21DF-455A-B424-D59C85DD0E64}"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CB380BE-ECDA-4FA3-A4DB-13D1639EA80A}"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5F8FA24-FAB8-490B-8B3D-0B255B00D11F}"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F0EAA32-6CD9-4BC8-A0FD-9C06764071BB}"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B9577D0-4250-4527-B5F9-47222741D275}" type="slidenum">
              <a:rPr lang="en-CA" sz="1200">
                <a:latin typeface="+mn-lt"/>
                <a:cs typeface="+mn-cs"/>
              </a:rPr>
              <a:pPr algn="r" fontAlgn="auto">
                <a:spcBef>
                  <a:spcPts val="0"/>
                </a:spcBef>
                <a:spcAft>
                  <a:spcPts val="0"/>
                </a:spcAft>
                <a:defRPr/>
              </a:pPr>
              <a:t>29</a:t>
            </a:fld>
            <a:endParaRPr lang="en-CA" sz="1200">
              <a:latin typeface="+mn-lt"/>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562F25-7B11-4DD9-932E-A2DC91B06CBD}"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13FBB75-B8A6-4BA5-892F-33CEACE40AED}"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CCDDDD4-8979-4B73-AC0A-64803308B029}"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CCDDDD4-8979-4B73-AC0A-64803308B029}"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93BD112-6C69-4FC6-9972-B9DEE958CCA2}"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57AB2D3-7F0B-4BED-8A5E-53D606374C23}"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2126139-AD56-494D-BF70-5A6911A9E9E4}"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61B99CD-337B-4CF0-87B3-E15D973EACF5}" type="slidenum">
              <a:rPr lang="en-CA" sz="1200">
                <a:latin typeface="+mn-lt"/>
                <a:cs typeface="+mn-cs"/>
              </a:rPr>
              <a:pPr algn="r" fontAlgn="auto">
                <a:spcBef>
                  <a:spcPts val="0"/>
                </a:spcBef>
                <a:spcAft>
                  <a:spcPts val="0"/>
                </a:spcAft>
                <a:defRPr/>
              </a:pPr>
              <a:t>36</a:t>
            </a:fld>
            <a:endParaRPr lang="en-CA" sz="1200">
              <a:latin typeface="+mn-lt"/>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5C63A0E-4399-4D2A-9712-CB6E8822E105}"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1D0257D-913D-4CD4-8C78-10CBF209963D}"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F265D5B-CB04-43FC-9257-F4B1003F55F3}" type="slidenum">
              <a:rPr lang="en-CA" sz="1200">
                <a:latin typeface="+mn-lt"/>
                <a:cs typeface="+mn-cs"/>
              </a:rPr>
              <a:pPr algn="r" fontAlgn="auto">
                <a:spcBef>
                  <a:spcPts val="0"/>
                </a:spcBef>
                <a:spcAft>
                  <a:spcPts val="0"/>
                </a:spcAft>
                <a:defRPr/>
              </a:pPr>
              <a:t>39</a:t>
            </a:fld>
            <a:endParaRPr lang="en-CA" sz="120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D103BC9-829F-4501-A93E-68A132B84F2B}"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EB1ACAE-8772-4B72-8B2B-68BAA35E9CC3}" type="slidenum">
              <a:rPr lang="en-CA" sz="1200">
                <a:latin typeface="+mn-lt"/>
                <a:cs typeface="+mn-cs"/>
              </a:rPr>
              <a:pPr algn="r" fontAlgn="auto">
                <a:spcBef>
                  <a:spcPts val="0"/>
                </a:spcBef>
                <a:spcAft>
                  <a:spcPts val="0"/>
                </a:spcAft>
                <a:defRPr/>
              </a:pPr>
              <a:t>40</a:t>
            </a:fld>
            <a:endParaRPr lang="en-CA" sz="1200">
              <a:latin typeface="+mn-lt"/>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B7725D2-D263-40EF-973B-020AEC550394}"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665D711-4A9D-4681-98ED-A2EFFF96D8F3}"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E2A356B-3875-47C9-B001-3BDBFE5AF244}"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AD15ED9-F6A6-46F4-885D-4728680DF9BC}"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130A906-5220-4C47-9C96-3F3D7C68ADD7}"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3C8A83C-2D2D-48B3-B539-64D0441C359D}"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C17E41B-6639-4FD1-8175-33E934A16714}"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67E395-DA70-438C-A6BC-F2A9C0CC4B94}"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1E96A07-D07D-4DE8-96BD-EEE0C91426EC}"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F8E2E31-6B73-44E5-A469-CF9DE5C72019}"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E6C225F-FA1A-4551-8954-BCA5F4B93431}" type="slidenum">
              <a:rPr lang="en-CA" sz="1200">
                <a:latin typeface="+mn-lt"/>
                <a:cs typeface="+mn-cs"/>
              </a:rPr>
              <a:pPr algn="r" fontAlgn="auto">
                <a:spcBef>
                  <a:spcPts val="0"/>
                </a:spcBef>
                <a:spcAft>
                  <a:spcPts val="0"/>
                </a:spcAft>
                <a:defRPr/>
              </a:pPr>
              <a:t>50</a:t>
            </a:fld>
            <a:endParaRPr lang="en-CA" sz="1200">
              <a:latin typeface="+mn-lt"/>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3371C5E-9712-4B5B-AC82-B33A923E35C9}" type="slidenum">
              <a:rPr lang="en-CA" sz="1200">
                <a:latin typeface="+mn-lt"/>
                <a:cs typeface="+mn-cs"/>
              </a:rPr>
              <a:pPr algn="r" fontAlgn="auto">
                <a:spcBef>
                  <a:spcPts val="0"/>
                </a:spcBef>
                <a:spcAft>
                  <a:spcPts val="0"/>
                </a:spcAft>
                <a:defRPr/>
              </a:pPr>
              <a:t>51</a:t>
            </a:fld>
            <a:endParaRPr lang="en-CA" sz="1200">
              <a:latin typeface="+mn-lt"/>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C29D38E-919E-4D41-895A-C56848E78105}" type="slidenum">
              <a:rPr lang="en-CA" sz="1200">
                <a:latin typeface="+mn-lt"/>
                <a:cs typeface="+mn-cs"/>
              </a:rPr>
              <a:pPr algn="r" fontAlgn="auto">
                <a:spcBef>
                  <a:spcPts val="0"/>
                </a:spcBef>
                <a:spcAft>
                  <a:spcPts val="0"/>
                </a:spcAft>
                <a:defRPr/>
              </a:pPr>
              <a:t>57</a:t>
            </a:fld>
            <a:endParaRPr lang="en-CA" sz="1200">
              <a:latin typeface="+mn-lt"/>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D3E58CA-C3F5-407F-908E-AF70BBAF386D}" type="slidenum">
              <a:rPr lang="en-CA" sz="1200">
                <a:latin typeface="+mn-lt"/>
                <a:cs typeface="+mn-cs"/>
              </a:rPr>
              <a:pPr algn="r" fontAlgn="auto">
                <a:spcBef>
                  <a:spcPts val="0"/>
                </a:spcBef>
                <a:spcAft>
                  <a:spcPts val="0"/>
                </a:spcAft>
                <a:defRPr/>
              </a:pPr>
              <a:t>58</a:t>
            </a:fld>
            <a:endParaRPr lang="en-CA" sz="1200">
              <a:latin typeface="+mn-lt"/>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AC76A4F-E1BA-4BEE-A802-9A5706D14458}" type="slidenum">
              <a:rPr lang="en-CA" sz="1200">
                <a:latin typeface="+mn-lt"/>
                <a:cs typeface="+mn-cs"/>
              </a:rPr>
              <a:pPr algn="r" fontAlgn="auto">
                <a:spcBef>
                  <a:spcPts val="0"/>
                </a:spcBef>
                <a:spcAft>
                  <a:spcPts val="0"/>
                </a:spcAft>
                <a:defRPr/>
              </a:pPr>
              <a:t>59</a:t>
            </a:fld>
            <a:endParaRPr lang="en-CA" sz="1200">
              <a:latin typeface="+mn-lt"/>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230FF0A-B51F-4A56-B79D-F75D23CA4398}" type="slidenum">
              <a:rPr lang="en-CA" sz="1200">
                <a:latin typeface="+mn-lt"/>
                <a:cs typeface="+mn-cs"/>
              </a:rPr>
              <a:pPr algn="r" fontAlgn="auto">
                <a:spcBef>
                  <a:spcPts val="0"/>
                </a:spcBef>
                <a:spcAft>
                  <a:spcPts val="0"/>
                </a:spcAft>
                <a:defRPr/>
              </a:pPr>
              <a:t>60</a:t>
            </a:fld>
            <a:endParaRPr lang="en-CA" sz="1200">
              <a:latin typeface="+mn-lt"/>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697F957-71ED-4342-9950-E7A3BF7B258D}" type="slidenum">
              <a:rPr lang="en-CA" sz="1200">
                <a:latin typeface="+mn-lt"/>
                <a:cs typeface="+mn-cs"/>
              </a:rPr>
              <a:pPr algn="r" fontAlgn="auto">
                <a:spcBef>
                  <a:spcPts val="0"/>
                </a:spcBef>
                <a:spcAft>
                  <a:spcPts val="0"/>
                </a:spcAft>
                <a:defRPr/>
              </a:pPr>
              <a:t>61</a:t>
            </a:fld>
            <a:endParaRPr lang="en-CA" sz="1200">
              <a:latin typeface="+mn-lt"/>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748135E-EBE0-4117-AA06-A2653976D9E5}" type="slidenum">
              <a:rPr lang="en-CA" sz="1200">
                <a:latin typeface="+mn-lt"/>
                <a:cs typeface="+mn-cs"/>
              </a:rPr>
              <a:pPr algn="r" fontAlgn="auto">
                <a:spcBef>
                  <a:spcPts val="0"/>
                </a:spcBef>
                <a:spcAft>
                  <a:spcPts val="0"/>
                </a:spcAft>
                <a:defRPr/>
              </a:pPr>
              <a:t>62</a:t>
            </a:fld>
            <a:endParaRPr lang="en-CA" sz="1200">
              <a:latin typeface="+mn-lt"/>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63</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C1E99A9-988D-4262-B795-49EEBDDA7F59}"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16AC740-918B-45ED-BDA0-54967EE2215A}"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6E6F334-10FC-46AE-BA2B-C854C5128C37}"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BE2F72B-7090-4D01-96F2-03EFFDFA5087}"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smtClean="0">
                <a:solidFill>
                  <a:srgbClr val="FFFFFF"/>
                </a:solidFill>
                <a:latin typeface="Arial" pitchFamily="34" charset="0"/>
                <a:ea typeface="ＭＳ Ｐゴシック" charset="-128"/>
                <a:cs typeface="Arial" pitchFamily="34" charset="0"/>
              </a:rPr>
              <a:t>dwharder@gmail.com</a:t>
            </a: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a:t>
            </a:r>
            <a:r>
              <a:rPr lang="en-CA" sz="900" dirty="0" smtClean="0">
                <a:solidFill>
                  <a:srgbClr val="FFFFFF"/>
                </a:solidFill>
                <a:latin typeface="Arial"/>
                <a:ea typeface="ＭＳ Ｐゴシック" charset="-128"/>
              </a:rPr>
              <a:t>2006-2018 </a:t>
            </a:r>
            <a:r>
              <a:rPr lang="en-CA" sz="900" dirty="0">
                <a:solidFill>
                  <a:srgbClr val="FFFFFF"/>
                </a:solidFill>
                <a:latin typeface="Arial"/>
                <a:ea typeface="ＭＳ Ｐゴシック" charset="-128"/>
              </a:rPr>
              <a:t>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Containers, Relations and Abstract Data Types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Containers, Relations, and</a:t>
            </a:r>
            <a:br>
              <a:rPr lang="en-CA" sz="4400" dirty="0" smtClean="0">
                <a:solidFill>
                  <a:schemeClr val="bg1"/>
                </a:solidFill>
                <a:latin typeface="Arial" pitchFamily="34" charset="0"/>
                <a:cs typeface="Arial" pitchFamily="34" charset="0"/>
              </a:rPr>
            </a:br>
            <a:r>
              <a:rPr lang="en-CA" sz="4400" dirty="0" smtClean="0">
                <a:solidFill>
                  <a:schemeClr val="bg1"/>
                </a:solidFill>
                <a:latin typeface="Arial" pitchFamily="34" charset="0"/>
                <a:cs typeface="Arial" pitchFamily="34" charset="0"/>
              </a:rPr>
              <a:t>Abstract Data Types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Simple and Associative Containers</a:t>
            </a:r>
          </a:p>
        </p:txBody>
      </p:sp>
      <p:sp>
        <p:nvSpPr>
          <p:cNvPr id="15363" name="Rectangle 3"/>
          <p:cNvSpPr>
            <a:spLocks noGrp="1" noChangeArrowheads="1"/>
          </p:cNvSpPr>
          <p:nvPr>
            <p:ph type="body" idx="1"/>
          </p:nvPr>
        </p:nvSpPr>
        <p:spPr/>
        <p:txBody>
          <a:bodyPr/>
          <a:lstStyle/>
          <a:p>
            <a:pPr>
              <a:buFont typeface="Arial" pitchFamily="34" charset="0"/>
              <a:buNone/>
            </a:pPr>
            <a:r>
              <a:rPr lang="en-US" smtClean="0"/>
              <a:t>	Any of the Abstract Data Types we will discuss can be implemented as either a simple container or an associative container</a:t>
            </a:r>
          </a:p>
          <a:p>
            <a:pPr>
              <a:buFont typeface="Arial" pitchFamily="34" charset="0"/>
              <a:buNone/>
            </a:pPr>
            <a:endParaRPr lang="en-US" smtClean="0"/>
          </a:p>
          <a:p>
            <a:pPr>
              <a:buFont typeface="Arial" pitchFamily="34" charset="0"/>
              <a:buNone/>
            </a:pPr>
            <a:r>
              <a:rPr lang="en-US" smtClean="0"/>
              <a:t>	We will focus on simple containers in this course</a:t>
            </a:r>
          </a:p>
          <a:p>
            <a:pPr lvl="1"/>
            <a:r>
              <a:rPr lang="en-US" smtClean="0"/>
              <a:t>Any container we discuss can be modified to store key-record pairs</a:t>
            </a:r>
          </a:p>
          <a:p>
            <a:pPr>
              <a:buFont typeface="Arial" pitchFamily="34" charset="0"/>
              <a:buNone/>
            </a:pPr>
            <a:endParaRPr lang="en-US" smtClean="0"/>
          </a:p>
          <a:p>
            <a:pPr>
              <a:buFont typeface="Arial" pitchFamily="34" charset="0"/>
              <a:buNone/>
            </a:pPr>
            <a:endParaRPr lang="en-US" smtClean="0"/>
          </a:p>
        </p:txBody>
      </p:sp>
      <p:sp>
        <p:nvSpPr>
          <p:cNvPr id="15364"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Unique or Duplicate Objects</a:t>
            </a:r>
          </a:p>
        </p:txBody>
      </p:sp>
      <p:sp>
        <p:nvSpPr>
          <p:cNvPr id="16387" name="Rectangle 3"/>
          <p:cNvSpPr>
            <a:spLocks noGrp="1" noChangeArrowheads="1"/>
          </p:cNvSpPr>
          <p:nvPr>
            <p:ph type="body" idx="1"/>
          </p:nvPr>
        </p:nvSpPr>
        <p:spPr/>
        <p:txBody>
          <a:bodyPr/>
          <a:lstStyle/>
          <a:p>
            <a:pPr>
              <a:buFont typeface="Arial" pitchFamily="34" charset="0"/>
              <a:buNone/>
            </a:pPr>
            <a:r>
              <a:rPr lang="en-US" smtClean="0"/>
              <a:t>	Another design requirement may be to either:</a:t>
            </a:r>
          </a:p>
          <a:p>
            <a:pPr lvl="1"/>
            <a:r>
              <a:rPr lang="en-US" smtClean="0"/>
              <a:t>Require that all objects in the container are unique, or</a:t>
            </a:r>
          </a:p>
          <a:p>
            <a:pPr lvl="1"/>
            <a:r>
              <a:rPr lang="en-US" smtClean="0"/>
              <a:t>Allow duplicate objects</a:t>
            </a:r>
          </a:p>
          <a:p>
            <a:pPr lvl="1"/>
            <a:endParaRPr lang="en-US" smtClean="0"/>
          </a:p>
          <a:p>
            <a:pPr>
              <a:buFont typeface="Arial" pitchFamily="34" charset="0"/>
              <a:buNone/>
            </a:pPr>
            <a:r>
              <a:rPr lang="en-US" smtClean="0"/>
              <a:t>	Many of the containers we will look at will assume uniqueness unless otherwise stated</a:t>
            </a:r>
          </a:p>
          <a:p>
            <a:pPr lvl="1"/>
            <a:r>
              <a:rPr lang="en-US" smtClean="0"/>
              <a:t>Dealing with duplicate objects is often just additional, and sometimes subtle, code</a:t>
            </a:r>
          </a:p>
        </p:txBody>
      </p:sp>
      <p:sp>
        <p:nvSpPr>
          <p:cNvPr id="16388"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Standard Template Library</a:t>
            </a:r>
          </a:p>
        </p:txBody>
      </p:sp>
      <p:sp>
        <p:nvSpPr>
          <p:cNvPr id="17411" name="Rectangle 3"/>
          <p:cNvSpPr>
            <a:spLocks noGrp="1" noChangeArrowheads="1"/>
          </p:cNvSpPr>
          <p:nvPr>
            <p:ph type="body" idx="1"/>
          </p:nvPr>
        </p:nvSpPr>
        <p:spPr/>
        <p:txBody>
          <a:bodyPr/>
          <a:lstStyle/>
          <a:p>
            <a:pPr>
              <a:buFont typeface="Arial" pitchFamily="34" charset="0"/>
              <a:buNone/>
            </a:pPr>
            <a:r>
              <a:rPr lang="en-US" smtClean="0"/>
              <a:t>	 We will begin by introducing four containers from the C++ Standard Template Library (STL)</a:t>
            </a:r>
          </a:p>
        </p:txBody>
      </p:sp>
      <p:graphicFrame>
        <p:nvGraphicFramePr>
          <p:cNvPr id="4" name="Table 3"/>
          <p:cNvGraphicFramePr>
            <a:graphicFrameLocks noGrp="1"/>
          </p:cNvGraphicFramePr>
          <p:nvPr/>
        </p:nvGraphicFramePr>
        <p:xfrm>
          <a:off x="179388" y="2565400"/>
          <a:ext cx="8712967" cy="2103120"/>
        </p:xfrm>
        <a:graphic>
          <a:graphicData uri="http://schemas.openxmlformats.org/drawingml/2006/table">
            <a:tbl>
              <a:tblPr firstRow="1" bandRow="1">
                <a:tableStyleId>{5C22544A-7EE6-4342-B048-85BDC9FD1C3A}</a:tableStyleId>
              </a:tblPr>
              <a:tblGrid>
                <a:gridCol w="1368151"/>
                <a:gridCol w="3600400"/>
                <a:gridCol w="3744416"/>
              </a:tblGrid>
              <a:tr h="545769">
                <a:tc>
                  <a:txBody>
                    <a:bodyPr/>
                    <a:lstStyle/>
                    <a:p>
                      <a:pPr algn="ctr"/>
                      <a:endParaRPr lang="en-CA" sz="20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0" dirty="0" smtClean="0">
                          <a:solidFill>
                            <a:schemeClr val="tx1"/>
                          </a:solidFill>
                        </a:rPr>
                        <a:t>Unique</a:t>
                      </a:r>
                    </a:p>
                    <a:p>
                      <a:pPr algn="ctr"/>
                      <a:r>
                        <a:rPr lang="en-CA" sz="2000" b="0" dirty="0" smtClean="0">
                          <a:solidFill>
                            <a:schemeClr val="tx1"/>
                          </a:solidFill>
                        </a:rPr>
                        <a:t>Objects/Keys</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Duplicate Objects/Keys</a:t>
                      </a:r>
                      <a:endParaRPr lang="en-CA" sz="2000" b="0" dirty="0">
                        <a:solidFill>
                          <a:schemeClr val="tx1"/>
                        </a:solidFill>
                      </a:endParaRPr>
                    </a:p>
                  </a:txBody>
                  <a:tcPr anchor="ctr">
                    <a:lnB w="12700" cap="flat" cmpd="sng" algn="ctr">
                      <a:solidFill>
                        <a:schemeClr val="tx1"/>
                      </a:solidFill>
                      <a:prstDash val="solid"/>
                      <a:round/>
                      <a:headEnd type="none" w="med" len="med"/>
                      <a:tailEnd type="none" w="med" len="med"/>
                    </a:lnB>
                    <a:noFill/>
                  </a:tcPr>
                </a:tc>
              </a:tr>
              <a:tr h="311868">
                <a:tc>
                  <a:txBody>
                    <a:bodyPr/>
                    <a:lstStyle/>
                    <a:p>
                      <a:pPr algn="r"/>
                      <a:r>
                        <a:rPr lang="en-CA" sz="2000" b="0" dirty="0" smtClean="0"/>
                        <a:t>Simple </a:t>
                      </a:r>
                      <a:r>
                        <a:rPr lang="en-CA" sz="2000" b="0" baseline="0" dirty="0" smtClean="0"/>
                        <a:t>Container</a:t>
                      </a:r>
                      <a:endParaRPr lang="en-CA" sz="2000" b="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CA" sz="2000" b="0" dirty="0" smtClean="0">
                          <a:latin typeface="Consolas" pitchFamily="49" charset="0"/>
                        </a:rPr>
                        <a:t>set&lt;Type&gt;</a:t>
                      </a:r>
                      <a:endParaRPr lang="en-CA" sz="2000" b="0" dirty="0">
                        <a:latin typeface="Consolas" pitchFamily="49"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CA" sz="2000" b="0" dirty="0" err="1" smtClean="0">
                          <a:latin typeface="Consolas" pitchFamily="49" charset="0"/>
                        </a:rPr>
                        <a:t>multiset</a:t>
                      </a:r>
                      <a:r>
                        <a:rPr lang="en-CA" sz="2000" b="0" dirty="0" smtClean="0">
                          <a:latin typeface="Consolas" pitchFamily="49" charset="0"/>
                        </a:rPr>
                        <a:t>&lt;Type&gt;</a:t>
                      </a:r>
                      <a:endParaRPr lang="en-CA" sz="2000" b="0" dirty="0">
                        <a:latin typeface="Consolas" pitchFamily="49" charset="0"/>
                      </a:endParaRPr>
                    </a:p>
                  </a:txBody>
                  <a:tcPr anchor="ctr">
                    <a:lnT w="12700" cap="flat" cmpd="sng" algn="ctr">
                      <a:solidFill>
                        <a:schemeClr val="tx1"/>
                      </a:solidFill>
                      <a:prstDash val="solid"/>
                      <a:round/>
                      <a:headEnd type="none" w="med" len="med"/>
                      <a:tailEnd type="none" w="med" len="med"/>
                    </a:lnT>
                    <a:noFill/>
                  </a:tcPr>
                </a:tc>
              </a:tr>
              <a:tr h="359460">
                <a:tc>
                  <a:txBody>
                    <a:bodyPr/>
                    <a:lstStyle/>
                    <a:p>
                      <a:pPr algn="r"/>
                      <a:r>
                        <a:rPr lang="en-CA" sz="2000" b="0" dirty="0" smtClean="0"/>
                        <a:t>Associative Container</a:t>
                      </a:r>
                      <a:endParaRPr lang="en-CA" sz="2000" b="0" dirty="0"/>
                    </a:p>
                  </a:txBody>
                  <a:tcPr anchor="ctr">
                    <a:lnR w="12700" cap="flat" cmpd="sng" algn="ctr">
                      <a:solidFill>
                        <a:schemeClr val="tx1"/>
                      </a:solidFill>
                      <a:prstDash val="solid"/>
                      <a:round/>
                      <a:headEnd type="none" w="med" len="med"/>
                      <a:tailEnd type="none" w="med" len="med"/>
                    </a:lnR>
                    <a:noFill/>
                  </a:tcPr>
                </a:tc>
                <a:tc>
                  <a:txBody>
                    <a:bodyPr/>
                    <a:lstStyle/>
                    <a:p>
                      <a:pPr algn="ctr"/>
                      <a:r>
                        <a:rPr lang="en-CA" sz="2000" b="0" dirty="0" smtClean="0">
                          <a:latin typeface="Consolas" pitchFamily="49" charset="0"/>
                        </a:rPr>
                        <a:t>map&lt;</a:t>
                      </a:r>
                      <a:r>
                        <a:rPr lang="en-CA" sz="2000" b="0" dirty="0" err="1" smtClean="0">
                          <a:latin typeface="Consolas" pitchFamily="49" charset="0"/>
                        </a:rPr>
                        <a:t>Key_type</a:t>
                      </a:r>
                      <a:r>
                        <a:rPr lang="en-CA" sz="2000" b="0" dirty="0" smtClean="0">
                          <a:latin typeface="Consolas" pitchFamily="49" charset="0"/>
                        </a:rPr>
                        <a:t>,</a:t>
                      </a:r>
                      <a:r>
                        <a:rPr lang="en-CA" sz="2000" b="0" baseline="0" dirty="0" smtClean="0">
                          <a:latin typeface="Consolas" pitchFamily="49" charset="0"/>
                        </a:rPr>
                        <a:t> Type&gt;</a:t>
                      </a:r>
                      <a:endParaRPr lang="en-CA" sz="2000" b="0" dirty="0">
                        <a:latin typeface="Consolas" pitchFamily="49" charset="0"/>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CA" sz="2000" b="0" dirty="0" err="1" smtClean="0">
                          <a:latin typeface="Consolas" pitchFamily="49" charset="0"/>
                        </a:rPr>
                        <a:t>multimap</a:t>
                      </a:r>
                      <a:r>
                        <a:rPr lang="en-CA" sz="2000" b="0" dirty="0" smtClean="0">
                          <a:latin typeface="Consolas" pitchFamily="49" charset="0"/>
                        </a:rPr>
                        <a:t>&lt;</a:t>
                      </a:r>
                      <a:r>
                        <a:rPr lang="en-CA" sz="2000" b="0" dirty="0" err="1" smtClean="0">
                          <a:latin typeface="Consolas" pitchFamily="49" charset="0"/>
                        </a:rPr>
                        <a:t>Key_type</a:t>
                      </a:r>
                      <a:r>
                        <a:rPr lang="en-CA" sz="2000" b="0" dirty="0" smtClean="0">
                          <a:latin typeface="Consolas" pitchFamily="49" charset="0"/>
                        </a:rPr>
                        <a:t>, Type&gt;</a:t>
                      </a:r>
                      <a:endParaRPr lang="en-CA" sz="2000" b="0" dirty="0">
                        <a:latin typeface="Consolas" pitchFamily="49" charset="0"/>
                      </a:endParaRPr>
                    </a:p>
                  </a:txBody>
                  <a:tcPr anchor="ctr">
                    <a:noFill/>
                  </a:tcPr>
                </a:tc>
              </a:tr>
            </a:tbl>
          </a:graphicData>
        </a:graphic>
      </p:graphicFrame>
      <p:sp>
        <p:nvSpPr>
          <p:cNvPr id="17430"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smtClean="0"/>
              <a:t>The STL </a:t>
            </a:r>
            <a:r>
              <a:rPr lang="en-CA" smtClean="0">
                <a:latin typeface="Consolas" pitchFamily="49" charset="0"/>
                <a:cs typeface="Consolas" pitchFamily="49" charset="0"/>
              </a:rPr>
              <a:t>set</a:t>
            </a:r>
            <a:r>
              <a:rPr lang="en-CA" smtClean="0"/>
              <a:t> Container</a:t>
            </a:r>
          </a:p>
        </p:txBody>
      </p:sp>
      <p:sp>
        <p:nvSpPr>
          <p:cNvPr id="18435" name="Content Placeholder 2"/>
          <p:cNvSpPr>
            <a:spLocks noGrp="1"/>
          </p:cNvSpPr>
          <p:nvPr>
            <p:ph idx="1"/>
          </p:nvPr>
        </p:nvSpPr>
        <p:spPr>
          <a:xfrm>
            <a:off x="457200" y="1600200"/>
            <a:ext cx="8229600" cy="4543425"/>
          </a:xfrm>
        </p:spPr>
        <p:txBody>
          <a:bodyPr/>
          <a:lstStyle/>
          <a:p>
            <a:pPr>
              <a:lnSpc>
                <a:spcPct val="90000"/>
              </a:lnSpc>
              <a:buFont typeface="Arial" pitchFamily="34" charset="0"/>
              <a:buNone/>
            </a:pPr>
            <a:r>
              <a:rPr lang="en-CA" sz="1400" smtClean="0">
                <a:latin typeface="Consolas" pitchFamily="49" charset="0"/>
              </a:rPr>
              <a:t>#include &lt;iostream&gt;</a:t>
            </a:r>
          </a:p>
          <a:p>
            <a:pPr>
              <a:lnSpc>
                <a:spcPct val="90000"/>
              </a:lnSpc>
              <a:buFont typeface="Arial" pitchFamily="34" charset="0"/>
              <a:buNone/>
            </a:pPr>
            <a:r>
              <a:rPr lang="en-CA" sz="1400" smtClean="0">
                <a:solidFill>
                  <a:srgbClr val="FF0000"/>
                </a:solidFill>
                <a:latin typeface="Consolas" pitchFamily="49" charset="0"/>
              </a:rPr>
              <a:t>#include &lt;set&gt;</a:t>
            </a:r>
          </a:p>
          <a:p>
            <a:pPr>
              <a:lnSpc>
                <a:spcPct val="90000"/>
              </a:lnSpc>
              <a:buFont typeface="Arial" pitchFamily="34" charset="0"/>
              <a:buNone/>
            </a:pPr>
            <a:endParaRPr lang="en-CA" sz="1400" smtClean="0">
              <a:latin typeface="Consolas" pitchFamily="49" charset="0"/>
            </a:endParaRPr>
          </a:p>
          <a:p>
            <a:pPr>
              <a:lnSpc>
                <a:spcPct val="90000"/>
              </a:lnSpc>
              <a:buFont typeface="Arial" pitchFamily="34" charset="0"/>
              <a:buNone/>
            </a:pPr>
            <a:r>
              <a:rPr lang="en-CA" sz="1400" smtClean="0">
                <a:latin typeface="Consolas" pitchFamily="49" charset="0"/>
              </a:rPr>
              <a:t>int main() {</a:t>
            </a:r>
          </a:p>
          <a:p>
            <a:pPr>
              <a:lnSpc>
                <a:spcPct val="90000"/>
              </a:lnSpc>
              <a:buFont typeface="Arial" pitchFamily="34" charset="0"/>
              <a:buNone/>
            </a:pPr>
            <a:r>
              <a:rPr lang="en-CA" sz="1400" smtClean="0">
                <a:solidFill>
                  <a:srgbClr val="FF0000"/>
                </a:solidFill>
                <a:latin typeface="Consolas" pitchFamily="49" charset="0"/>
              </a:rPr>
              <a:t>	 std::set&lt;int&gt; ints;</a:t>
            </a:r>
          </a:p>
          <a:p>
            <a:pPr>
              <a:lnSpc>
                <a:spcPct val="90000"/>
              </a:lnSpc>
              <a:buFont typeface="Arial" pitchFamily="34" charset="0"/>
              <a:buNone/>
            </a:pPr>
            <a:endParaRPr lang="en-CA" sz="1400" smtClean="0">
              <a:solidFill>
                <a:srgbClr val="FF0000"/>
              </a:solidFill>
              <a:latin typeface="Consolas" pitchFamily="49" charset="0"/>
            </a:endParaRPr>
          </a:p>
          <a:p>
            <a:pPr>
              <a:lnSpc>
                <a:spcPct val="90000"/>
              </a:lnSpc>
              <a:buFont typeface="Arial" pitchFamily="34" charset="0"/>
              <a:buNone/>
            </a:pPr>
            <a:r>
              <a:rPr lang="en-CA" sz="1400" smtClean="0">
                <a:latin typeface="Consolas" pitchFamily="49" charset="0"/>
              </a:rPr>
              <a:t>    for ( int i = -100; i &lt;= 100; ++i ) {</a:t>
            </a:r>
          </a:p>
          <a:p>
            <a:pPr>
              <a:lnSpc>
                <a:spcPct val="90000"/>
              </a:lnSpc>
              <a:buFont typeface="Arial" pitchFamily="34" charset="0"/>
              <a:buNone/>
            </a:pPr>
            <a:r>
              <a:rPr lang="en-CA" sz="1400" smtClean="0">
                <a:latin typeface="Consolas" pitchFamily="49" charset="0"/>
              </a:rPr>
              <a:t>        </a:t>
            </a:r>
            <a:r>
              <a:rPr lang="en-CA" sz="1400" smtClean="0">
                <a:solidFill>
                  <a:srgbClr val="FF0000"/>
                </a:solidFill>
                <a:latin typeface="Consolas" pitchFamily="49" charset="0"/>
              </a:rPr>
              <a:t>ints.insert(</a:t>
            </a:r>
            <a:r>
              <a:rPr lang="en-CA" sz="1400" smtClean="0">
                <a:latin typeface="Consolas" pitchFamily="49" charset="0"/>
              </a:rPr>
              <a:t> i*i </a:t>
            </a:r>
            <a:r>
              <a:rPr lang="en-CA" sz="1400" smtClean="0">
                <a:solidFill>
                  <a:srgbClr val="FF0000"/>
                </a:solidFill>
                <a:latin typeface="Consolas" pitchFamily="49" charset="0"/>
              </a:rPr>
              <a:t>)</a:t>
            </a:r>
            <a:r>
              <a:rPr lang="en-CA" sz="1400" smtClean="0">
                <a:latin typeface="Consolas" pitchFamily="49" charset="0"/>
              </a:rPr>
              <a:t>;        // Ignores duplicates:  (-3)*(-3) == 3*3</a:t>
            </a:r>
          </a:p>
          <a:p>
            <a:pPr>
              <a:lnSpc>
                <a:spcPct val="90000"/>
              </a:lnSpc>
              <a:buFont typeface="Arial" pitchFamily="34" charset="0"/>
              <a:buNone/>
            </a:pPr>
            <a:r>
              <a:rPr lang="en-CA" sz="1400" smtClean="0">
                <a:latin typeface="Consolas" pitchFamily="49" charset="0"/>
              </a:rPr>
              <a:t>    }                              // Inserts 101 values: 0, 1, 4, 9, ..., 10000</a:t>
            </a:r>
          </a:p>
          <a:p>
            <a:pPr>
              <a:lnSpc>
                <a:spcPct val="90000"/>
              </a:lnSpc>
              <a:buFont typeface="Arial" pitchFamily="34" charset="0"/>
              <a:buNone/>
            </a:pPr>
            <a:endParaRPr lang="en-CA" sz="1400" smtClean="0">
              <a:latin typeface="Consolas" pitchFamily="49" charset="0"/>
            </a:endParaRPr>
          </a:p>
          <a:p>
            <a:pPr>
              <a:lnSpc>
                <a:spcPct val="90000"/>
              </a:lnSpc>
              <a:buFont typeface="Arial" pitchFamily="34" charset="0"/>
              <a:buNone/>
            </a:pPr>
            <a:r>
              <a:rPr lang="en-CA" sz="1400" smtClean="0">
                <a:latin typeface="Consolas" pitchFamily="49" charset="0"/>
              </a:rPr>
              <a:t>    std::cout &lt;&lt; "Size of 'is': " &lt;&lt; </a:t>
            </a:r>
            <a:r>
              <a:rPr lang="en-CA" sz="1400" smtClean="0">
                <a:solidFill>
                  <a:srgbClr val="FF0000"/>
                </a:solidFill>
                <a:latin typeface="Consolas" pitchFamily="49" charset="0"/>
              </a:rPr>
              <a:t>ints.size()</a:t>
            </a:r>
            <a:r>
              <a:rPr lang="en-CA" sz="1400" smtClean="0">
                <a:latin typeface="Consolas" pitchFamily="49" charset="0"/>
              </a:rPr>
              <a:t> &lt;&lt; std::endl;  // Prints 101</a:t>
            </a:r>
          </a:p>
          <a:p>
            <a:pPr>
              <a:lnSpc>
                <a:spcPct val="90000"/>
              </a:lnSpc>
              <a:buFont typeface="Arial" pitchFamily="34" charset="0"/>
              <a:buNone/>
            </a:pPr>
            <a:endParaRPr lang="en-CA" sz="1400" smtClean="0">
              <a:latin typeface="Consolas" pitchFamily="49" charset="0"/>
            </a:endParaRPr>
          </a:p>
          <a:p>
            <a:pPr>
              <a:lnSpc>
                <a:spcPct val="90000"/>
              </a:lnSpc>
              <a:buFont typeface="Arial" pitchFamily="34" charset="0"/>
              <a:buNone/>
            </a:pPr>
            <a:r>
              <a:rPr lang="en-CA" sz="1400" smtClean="0">
                <a:latin typeface="Consolas" pitchFamily="49" charset="0"/>
              </a:rPr>
              <a:t>    </a:t>
            </a:r>
            <a:r>
              <a:rPr lang="en-CA" sz="1400" smtClean="0">
                <a:solidFill>
                  <a:srgbClr val="FF0000"/>
                </a:solidFill>
                <a:latin typeface="Consolas" pitchFamily="49" charset="0"/>
              </a:rPr>
              <a:t>ints.erase(</a:t>
            </a:r>
            <a:r>
              <a:rPr lang="en-CA" sz="1400" smtClean="0">
                <a:latin typeface="Consolas" pitchFamily="49" charset="0"/>
              </a:rPr>
              <a:t> 50 </a:t>
            </a:r>
            <a:r>
              <a:rPr lang="en-CA" sz="1400" smtClean="0">
                <a:solidFill>
                  <a:srgbClr val="FF0000"/>
                </a:solidFill>
                <a:latin typeface="Consolas" pitchFamily="49" charset="0"/>
              </a:rPr>
              <a:t>)</a:t>
            </a:r>
            <a:r>
              <a:rPr lang="en-CA" sz="1400" smtClean="0">
                <a:latin typeface="Consolas" pitchFamily="49" charset="0"/>
              </a:rPr>
              <a:t>;                 // Does nothing</a:t>
            </a:r>
          </a:p>
          <a:p>
            <a:pPr>
              <a:lnSpc>
                <a:spcPct val="90000"/>
              </a:lnSpc>
              <a:buFont typeface="Arial" pitchFamily="34" charset="0"/>
              <a:buNone/>
            </a:pPr>
            <a:r>
              <a:rPr lang="en-CA" sz="1400" smtClean="0">
                <a:latin typeface="Consolas" pitchFamily="49" charset="0"/>
              </a:rPr>
              <a:t>    </a:t>
            </a:r>
            <a:r>
              <a:rPr lang="en-CA" sz="1400" smtClean="0">
                <a:solidFill>
                  <a:srgbClr val="FF0000"/>
                </a:solidFill>
                <a:latin typeface="Consolas" pitchFamily="49" charset="0"/>
              </a:rPr>
              <a:t>ints.erase(</a:t>
            </a:r>
            <a:r>
              <a:rPr lang="en-CA" sz="1400" smtClean="0">
                <a:latin typeface="Consolas" pitchFamily="49" charset="0"/>
              </a:rPr>
              <a:t> 9 </a:t>
            </a:r>
            <a:r>
              <a:rPr lang="en-CA" sz="1400" smtClean="0">
                <a:solidFill>
                  <a:srgbClr val="FF0000"/>
                </a:solidFill>
                <a:latin typeface="Consolas" pitchFamily="49" charset="0"/>
              </a:rPr>
              <a:t>)</a:t>
            </a:r>
            <a:r>
              <a:rPr lang="en-CA" sz="1400" smtClean="0">
                <a:latin typeface="Consolas" pitchFamily="49" charset="0"/>
              </a:rPr>
              <a:t>;                  // Removes 9</a:t>
            </a:r>
          </a:p>
          <a:p>
            <a:pPr>
              <a:lnSpc>
                <a:spcPct val="90000"/>
              </a:lnSpc>
              <a:buFont typeface="Arial" pitchFamily="34" charset="0"/>
              <a:buNone/>
            </a:pPr>
            <a:r>
              <a:rPr lang="en-CA" sz="1400" smtClean="0">
                <a:latin typeface="Consolas" pitchFamily="49" charset="0"/>
              </a:rPr>
              <a:t>    std::cout &lt;&lt; "Size of 'is': " &lt;&lt; </a:t>
            </a:r>
            <a:r>
              <a:rPr lang="en-CA" sz="1400" smtClean="0">
                <a:solidFill>
                  <a:srgbClr val="FF0000"/>
                </a:solidFill>
                <a:latin typeface="Consolas" pitchFamily="49" charset="0"/>
              </a:rPr>
              <a:t>ints.size()</a:t>
            </a:r>
            <a:r>
              <a:rPr lang="en-CA" sz="1400" smtClean="0">
                <a:latin typeface="Consolas" pitchFamily="49" charset="0"/>
              </a:rPr>
              <a:t> &lt;&lt; std::endl;  // Prints 100</a:t>
            </a:r>
          </a:p>
          <a:p>
            <a:pPr>
              <a:lnSpc>
                <a:spcPct val="90000"/>
              </a:lnSpc>
              <a:buFont typeface="Arial" pitchFamily="34" charset="0"/>
              <a:buNone/>
            </a:pPr>
            <a:endParaRPr lang="en-CA" sz="1400" smtClean="0">
              <a:latin typeface="Consolas" pitchFamily="49" charset="0"/>
            </a:endParaRPr>
          </a:p>
          <a:p>
            <a:pPr>
              <a:lnSpc>
                <a:spcPct val="90000"/>
              </a:lnSpc>
              <a:buFont typeface="Arial" pitchFamily="34" charset="0"/>
              <a:buNone/>
            </a:pPr>
            <a:r>
              <a:rPr lang="en-CA" sz="1400" smtClean="0">
                <a:latin typeface="Consolas" pitchFamily="49" charset="0"/>
              </a:rPr>
              <a:t>    return 0;</a:t>
            </a:r>
          </a:p>
          <a:p>
            <a:pPr>
              <a:lnSpc>
                <a:spcPct val="90000"/>
              </a:lnSpc>
              <a:buFont typeface="Arial" pitchFamily="34" charset="0"/>
              <a:buNone/>
            </a:pPr>
            <a:r>
              <a:rPr lang="en-CA" sz="1400" smtClean="0">
                <a:latin typeface="Consolas" pitchFamily="49" charset="0"/>
              </a:rPr>
              <a:t>}</a:t>
            </a:r>
          </a:p>
        </p:txBody>
      </p:sp>
      <p:sp>
        <p:nvSpPr>
          <p:cNvPr id="18436"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Operations</a:t>
            </a:r>
          </a:p>
        </p:txBody>
      </p:sp>
      <p:sp>
        <p:nvSpPr>
          <p:cNvPr id="19459" name="Rectangle 3"/>
          <p:cNvSpPr>
            <a:spLocks noGrp="1" noChangeArrowheads="1"/>
          </p:cNvSpPr>
          <p:nvPr>
            <p:ph type="body" idx="1"/>
          </p:nvPr>
        </p:nvSpPr>
        <p:spPr/>
        <p:txBody>
          <a:bodyPr/>
          <a:lstStyle/>
          <a:p>
            <a:pPr>
              <a:buFont typeface="Arial" pitchFamily="34" charset="0"/>
              <a:buNone/>
            </a:pPr>
            <a:r>
              <a:rPr lang="en-US" dirty="0" smtClean="0"/>
              <a:t>	In any application, the actual required operations may be only a subset of the possible operations</a:t>
            </a:r>
          </a:p>
          <a:p>
            <a:pPr lvl="1"/>
            <a:r>
              <a:rPr lang="en-US" dirty="0" smtClean="0"/>
              <a:t>In the design of any solution, it is important to consider both current and future requirements</a:t>
            </a:r>
          </a:p>
          <a:p>
            <a:pPr lvl="1"/>
            <a:r>
              <a:rPr lang="en-US" dirty="0" smtClean="0"/>
              <a:t>Under certain conditions, by reducing specific operations, the speed can be increased or the memory decreased</a:t>
            </a:r>
          </a:p>
        </p:txBody>
      </p:sp>
      <p:sp>
        <p:nvSpPr>
          <p:cNvPr id="19460"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Relationships</a:t>
            </a:r>
          </a:p>
        </p:txBody>
      </p:sp>
      <p:sp>
        <p:nvSpPr>
          <p:cNvPr id="19459" name="Rectangle 3"/>
          <p:cNvSpPr>
            <a:spLocks noGrp="1" noChangeArrowheads="1"/>
          </p:cNvSpPr>
          <p:nvPr>
            <p:ph type="body" idx="1"/>
          </p:nvPr>
        </p:nvSpPr>
        <p:spPr/>
        <p:txBody>
          <a:bodyPr/>
          <a:lstStyle/>
          <a:p>
            <a:pPr>
              <a:buFont typeface="Arial" pitchFamily="34" charset="0"/>
              <a:buNone/>
            </a:pPr>
            <a:r>
              <a:rPr lang="en-US" dirty="0" smtClean="0"/>
              <a:t>	However, we may want to store not only objects, but relationships between the objects</a:t>
            </a:r>
          </a:p>
          <a:p>
            <a:pPr lvl="1"/>
            <a:r>
              <a:rPr lang="en-US" dirty="0" smtClean="0"/>
              <a:t>Consequently, we may have additional operations based on the relationships</a:t>
            </a:r>
          </a:p>
          <a:p>
            <a:pPr lvl="1"/>
            <a:r>
              <a:rPr lang="en-US" dirty="0" smtClean="0"/>
              <a:t>Consider a genealogical database</a:t>
            </a:r>
          </a:p>
          <a:p>
            <a:pPr lvl="2"/>
            <a:r>
              <a:rPr lang="en-US" dirty="0" smtClean="0"/>
              <a:t>We don’t only want to store the people, but we want to also make queries about the relationships between the people</a:t>
            </a:r>
          </a:p>
        </p:txBody>
      </p:sp>
      <p:sp>
        <p:nvSpPr>
          <p:cNvPr id="19460"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2.1.5</a:t>
            </a:r>
          </a:p>
        </p:txBody>
      </p:sp>
    </p:spTree>
    <p:extLst>
      <p:ext uri="{BB962C8B-B14F-4D97-AF65-F5344CB8AC3E}">
        <p14:creationId xmlns:p14="http://schemas.microsoft.com/office/powerpoint/2010/main" val="401774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Relationships</a:t>
            </a:r>
          </a:p>
        </p:txBody>
      </p:sp>
      <p:sp>
        <p:nvSpPr>
          <p:cNvPr id="20483" name="Rectangle 3"/>
          <p:cNvSpPr>
            <a:spLocks noGrp="1" noChangeArrowheads="1"/>
          </p:cNvSpPr>
          <p:nvPr>
            <p:ph type="body" idx="1"/>
          </p:nvPr>
        </p:nvSpPr>
        <p:spPr/>
        <p:txBody>
          <a:bodyPr/>
          <a:lstStyle/>
          <a:p>
            <a:pPr>
              <a:buFont typeface="Arial" pitchFamily="34" charset="0"/>
              <a:buNone/>
            </a:pPr>
            <a:r>
              <a:rPr lang="en-US" dirty="0" smtClean="0"/>
              <a:t>	If we are not storing relationships, there is a data structure that is always the same speed no matter how many objects are stored</a:t>
            </a:r>
          </a:p>
          <a:p>
            <a:pPr lvl="1"/>
            <a:r>
              <a:rPr lang="en-US" dirty="0" smtClean="0"/>
              <a:t>A </a:t>
            </a:r>
            <a:r>
              <a:rPr lang="en-US" i="1" dirty="0" smtClean="0"/>
              <a:t>hash table</a:t>
            </a:r>
            <a:r>
              <a:rPr lang="en-US" dirty="0" smtClean="0"/>
              <a:t> takes the same time to find an object whether there</a:t>
            </a:r>
            <a:br>
              <a:rPr lang="en-US" dirty="0" smtClean="0"/>
            </a:br>
            <a:r>
              <a:rPr lang="en-US" dirty="0" smtClean="0"/>
              <a:t>are 10 or one billion objects in the container</a:t>
            </a:r>
          </a:p>
          <a:p>
            <a:pPr lvl="1"/>
            <a:r>
              <a:rPr lang="en-US" dirty="0" smtClean="0"/>
              <a:t>It requires approximately 30 % more memory than is occupied by the objects being stored</a:t>
            </a:r>
          </a:p>
          <a:p>
            <a:pPr lvl="1"/>
            <a:r>
              <a:rPr lang="en-US" dirty="0" smtClean="0"/>
              <a:t>Example:</a:t>
            </a:r>
          </a:p>
          <a:p>
            <a:pPr lvl="2"/>
            <a:r>
              <a:rPr lang="en-US" dirty="0" smtClean="0"/>
              <a:t>Assume a department has 12 staff that are frequently changing</a:t>
            </a:r>
          </a:p>
          <a:p>
            <a:pPr lvl="2"/>
            <a:r>
              <a:rPr lang="en-US" dirty="0" smtClean="0"/>
              <a:t>Rather than having a mailbox for each person, have 24 mailboxes and place mail into the </a:t>
            </a:r>
            <a:r>
              <a:rPr lang="en-US" i="1" dirty="0" smtClean="0"/>
              <a:t>bin</a:t>
            </a:r>
            <a:r>
              <a:rPr lang="en-US" dirty="0" smtClean="0"/>
              <a:t> corresponding to the person’s last name </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r>
              <a:rPr lang="en-US" dirty="0" smtClean="0"/>
              <a:t>This works fine as long as there is not too much duplication</a:t>
            </a:r>
          </a:p>
        </p:txBody>
      </p:sp>
      <p:graphicFrame>
        <p:nvGraphicFramePr>
          <p:cNvPr id="4" name="Table 3"/>
          <p:cNvGraphicFramePr>
            <a:graphicFrameLocks noGrp="1"/>
          </p:cNvGraphicFramePr>
          <p:nvPr/>
        </p:nvGraphicFramePr>
        <p:xfrm>
          <a:off x="1835150" y="4730750"/>
          <a:ext cx="6096000" cy="1219200"/>
        </p:xfrm>
        <a:graphic>
          <a:graphicData uri="http://schemas.openxmlformats.org/drawingml/2006/table">
            <a:tbl>
              <a:tblPr firstRow="1" bandRow="1">
                <a:tableStyleId>{2D5ABB26-0587-4C30-8999-92F81FD0307C}</a:tableStyleId>
              </a:tblPr>
              <a:tblGrid>
                <a:gridCol w="1016000"/>
                <a:gridCol w="1016000"/>
                <a:gridCol w="1016000"/>
                <a:gridCol w="1016000"/>
                <a:gridCol w="1016000"/>
                <a:gridCol w="1016000"/>
              </a:tblGrid>
              <a:tr h="189550">
                <a:tc>
                  <a:txBody>
                    <a:bodyPr/>
                    <a:lstStyle/>
                    <a:p>
                      <a:r>
                        <a:rPr lang="en-CA" sz="1400" b="1" dirty="0" smtClean="0"/>
                        <a:t>A</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E</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I</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M</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R</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V</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550">
                <a:tc>
                  <a:txBody>
                    <a:bodyPr/>
                    <a:lstStyle/>
                    <a:p>
                      <a:r>
                        <a:rPr lang="en-CA" sz="1400" b="1" dirty="0" smtClean="0"/>
                        <a:t>B</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F</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J</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M</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S</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W</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550">
                <a:tc>
                  <a:txBody>
                    <a:bodyPr/>
                    <a:lstStyle/>
                    <a:p>
                      <a:r>
                        <a:rPr lang="en-CA" sz="1400" b="1" dirty="0" smtClean="0"/>
                        <a:t>C</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G</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K</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N</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T</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XY</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550">
                <a:tc>
                  <a:txBody>
                    <a:bodyPr/>
                    <a:lstStyle/>
                    <a:p>
                      <a:r>
                        <a:rPr lang="en-CA" sz="1400" b="1" dirty="0" smtClean="0"/>
                        <a:t>D</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H</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L</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PQ</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U</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Z</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521"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Relationships</a:t>
            </a:r>
          </a:p>
        </p:txBody>
      </p:sp>
      <p:sp>
        <p:nvSpPr>
          <p:cNvPr id="21507" name="Rectangle 3"/>
          <p:cNvSpPr>
            <a:spLocks noGrp="1" noChangeArrowheads="1"/>
          </p:cNvSpPr>
          <p:nvPr>
            <p:ph type="body" idx="1"/>
          </p:nvPr>
        </p:nvSpPr>
        <p:spPr/>
        <p:txBody>
          <a:bodyPr/>
          <a:lstStyle/>
          <a:p>
            <a:pPr>
              <a:buFont typeface="Arial" pitchFamily="34" charset="0"/>
              <a:buNone/>
            </a:pPr>
            <a:r>
              <a:rPr lang="en-US" dirty="0" smtClean="0"/>
              <a:t>	Most interesting problems, however, have questions associated with relationships:</a:t>
            </a:r>
          </a:p>
          <a:p>
            <a:pPr lvl="1"/>
            <a:r>
              <a:rPr lang="en-US" dirty="0" smtClean="0"/>
              <a:t>Which object has been stored the longest?</a:t>
            </a:r>
          </a:p>
          <a:p>
            <a:pPr lvl="1"/>
            <a:r>
              <a:rPr lang="en-US" dirty="0" smtClean="0"/>
              <a:t>Are these two classes derived from the same base class?</a:t>
            </a:r>
          </a:p>
          <a:p>
            <a:pPr lvl="1"/>
            <a:r>
              <a:rPr lang="en-US" dirty="0" smtClean="0"/>
              <a:t>Can I take ECE 427 if I failed ECE 250?</a:t>
            </a:r>
          </a:p>
          <a:p>
            <a:pPr lvl="1"/>
            <a:r>
              <a:rPr lang="en-US" dirty="0" smtClean="0"/>
              <a:t>Do both these pixels represent pavement on this image?</a:t>
            </a:r>
          </a:p>
          <a:p>
            <a:pPr lvl="1"/>
            <a:r>
              <a:rPr lang="en-US" dirty="0" smtClean="0"/>
              <a:t>Can I get from here to </a:t>
            </a:r>
            <a:r>
              <a:rPr lang="en-US" dirty="0" err="1" smtClean="0"/>
              <a:t>Roches’s</a:t>
            </a:r>
            <a:r>
              <a:rPr lang="en-US" dirty="0" smtClean="0"/>
              <a:t> Point in under two hours?</a:t>
            </a:r>
          </a:p>
        </p:txBody>
      </p:sp>
      <p:sp>
        <p:nvSpPr>
          <p:cNvPr id="21508"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Relationships</a:t>
            </a:r>
          </a:p>
        </p:txBody>
      </p:sp>
      <p:sp>
        <p:nvSpPr>
          <p:cNvPr id="22531" name="Rectangle 3"/>
          <p:cNvSpPr>
            <a:spLocks noGrp="1" noChangeArrowheads="1"/>
          </p:cNvSpPr>
          <p:nvPr>
            <p:ph type="body" idx="1"/>
          </p:nvPr>
        </p:nvSpPr>
        <p:spPr/>
        <p:txBody>
          <a:bodyPr/>
          <a:lstStyle/>
          <a:p>
            <a:pPr>
              <a:buFont typeface="Arial" pitchFamily="34" charset="0"/>
              <a:buNone/>
            </a:pPr>
            <a:r>
              <a:rPr lang="en-US" dirty="0" smtClean="0"/>
              <a:t>	We will look at six relationships:</a:t>
            </a:r>
          </a:p>
          <a:p>
            <a:pPr lvl="1"/>
            <a:r>
              <a:rPr lang="en-US" dirty="0" smtClean="0"/>
              <a:t>Linear orderings</a:t>
            </a:r>
          </a:p>
          <a:p>
            <a:pPr lvl="1"/>
            <a:endParaRPr lang="en-US" dirty="0" smtClean="0"/>
          </a:p>
          <a:p>
            <a:pPr lvl="1"/>
            <a:r>
              <a:rPr lang="en-US" dirty="0" smtClean="0"/>
              <a:t>Hierarchical orderings</a:t>
            </a:r>
          </a:p>
          <a:p>
            <a:pPr lvl="1"/>
            <a:endParaRPr lang="en-US" dirty="0" smtClean="0"/>
          </a:p>
          <a:p>
            <a:pPr lvl="1"/>
            <a:r>
              <a:rPr lang="en-US" dirty="0" smtClean="0"/>
              <a:t>Partial orderings</a:t>
            </a:r>
          </a:p>
          <a:p>
            <a:pPr lvl="1"/>
            <a:endParaRPr lang="en-US" dirty="0" smtClean="0"/>
          </a:p>
          <a:p>
            <a:pPr lvl="1"/>
            <a:r>
              <a:rPr lang="en-US" dirty="0" smtClean="0"/>
              <a:t>Equivalence relations</a:t>
            </a:r>
          </a:p>
          <a:p>
            <a:pPr lvl="1"/>
            <a:endParaRPr lang="en-US" dirty="0" smtClean="0"/>
          </a:p>
          <a:p>
            <a:pPr lvl="1"/>
            <a:r>
              <a:rPr lang="en-US" dirty="0" smtClean="0"/>
              <a:t>Weak orderings</a:t>
            </a:r>
          </a:p>
          <a:p>
            <a:pPr lvl="1"/>
            <a:endParaRPr lang="en-US" dirty="0" smtClean="0"/>
          </a:p>
          <a:p>
            <a:pPr lvl="1"/>
            <a:r>
              <a:rPr lang="en-US" dirty="0" smtClean="0"/>
              <a:t>Adjacency relations</a:t>
            </a:r>
          </a:p>
        </p:txBody>
      </p:sp>
      <p:pic>
        <p:nvPicPr>
          <p:cNvPr id="22532" name="Picture 3" descr="C:\Users\dwharder\Desktop\Picturex.png"/>
          <p:cNvPicPr>
            <a:picLocks noChangeAspect="1" noChangeArrowheads="1"/>
          </p:cNvPicPr>
          <p:nvPr/>
        </p:nvPicPr>
        <p:blipFill>
          <a:blip r:embed="rId3" cstate="print"/>
          <a:srcRect/>
          <a:stretch>
            <a:fillRect/>
          </a:stretch>
        </p:blipFill>
        <p:spPr bwMode="auto">
          <a:xfrm>
            <a:off x="3851275" y="2060575"/>
            <a:ext cx="2089150" cy="3868738"/>
          </a:xfrm>
          <a:prstGeom prst="rect">
            <a:avLst/>
          </a:prstGeom>
          <a:noFill/>
          <a:ln w="9525">
            <a:noFill/>
            <a:miter lim="800000"/>
            <a:headEnd/>
            <a:tailEnd/>
          </a:ln>
        </p:spPr>
      </p:pic>
      <p:sp>
        <p:nvSpPr>
          <p:cNvPr id="22533"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Relationships</a:t>
            </a:r>
          </a:p>
        </p:txBody>
      </p:sp>
      <p:sp>
        <p:nvSpPr>
          <p:cNvPr id="1028" name="Rectangle 3"/>
          <p:cNvSpPr>
            <a:spLocks noGrp="1" noChangeArrowheads="1"/>
          </p:cNvSpPr>
          <p:nvPr>
            <p:ph type="body" idx="1"/>
          </p:nvPr>
        </p:nvSpPr>
        <p:spPr/>
        <p:txBody>
          <a:bodyPr/>
          <a:lstStyle/>
          <a:p>
            <a:pPr>
              <a:buFont typeface="Arial" pitchFamily="34" charset="0"/>
              <a:buNone/>
            </a:pPr>
            <a:r>
              <a:rPr lang="en-US" smtClean="0"/>
              <a:t>	Relationships are often Boolean-valued binary operations</a:t>
            </a:r>
          </a:p>
          <a:p>
            <a:pPr>
              <a:buFont typeface="Arial" pitchFamily="34" charset="0"/>
              <a:buNone/>
            </a:pPr>
            <a:endParaRPr lang="en-US" smtClean="0"/>
          </a:p>
          <a:p>
            <a:pPr>
              <a:buFont typeface="Arial" pitchFamily="34" charset="0"/>
              <a:buNone/>
            </a:pPr>
            <a:r>
              <a:rPr lang="en-US" smtClean="0"/>
              <a:t>	Example:  given two integers:</a:t>
            </a:r>
          </a:p>
          <a:p>
            <a:pPr lvl="1"/>
            <a:r>
              <a:rPr lang="en-US" smtClean="0"/>
              <a:t>Are they equal?					</a:t>
            </a:r>
            <a:r>
              <a:rPr lang="en-US" i="1" smtClean="0">
                <a:latin typeface="Times" pitchFamily="18" charset="0"/>
              </a:rPr>
              <a:t> x</a:t>
            </a:r>
            <a:r>
              <a:rPr lang="en-US" smtClean="0">
                <a:latin typeface="Times" pitchFamily="18" charset="0"/>
              </a:rPr>
              <a:t> = </a:t>
            </a:r>
            <a:r>
              <a:rPr lang="en-US" i="1" smtClean="0">
                <a:latin typeface="Times" pitchFamily="18" charset="0"/>
              </a:rPr>
              <a:t>y</a:t>
            </a:r>
          </a:p>
          <a:p>
            <a:pPr lvl="1"/>
            <a:r>
              <a:rPr lang="en-US" smtClean="0"/>
              <a:t>Is one less than the other?				</a:t>
            </a:r>
            <a:r>
              <a:rPr lang="en-US" i="1" smtClean="0">
                <a:latin typeface="Times" pitchFamily="18" charset="0"/>
              </a:rPr>
              <a:t> x</a:t>
            </a:r>
            <a:r>
              <a:rPr lang="en-US" smtClean="0">
                <a:latin typeface="Times" pitchFamily="18" charset="0"/>
              </a:rPr>
              <a:t> &lt; </a:t>
            </a:r>
            <a:r>
              <a:rPr lang="en-US" i="1" smtClean="0">
                <a:latin typeface="Times" pitchFamily="18" charset="0"/>
              </a:rPr>
              <a:t>y</a:t>
            </a:r>
            <a:endParaRPr lang="en-US" smtClean="0"/>
          </a:p>
          <a:p>
            <a:pPr lvl="1"/>
            <a:r>
              <a:rPr lang="en-US" smtClean="0"/>
              <a:t>Does the first divide the second?			</a:t>
            </a:r>
            <a:r>
              <a:rPr lang="en-US" i="1" smtClean="0">
                <a:latin typeface="Times" pitchFamily="18" charset="0"/>
              </a:rPr>
              <a:t>  x</a:t>
            </a:r>
            <a:r>
              <a:rPr lang="en-US" smtClean="0">
                <a:latin typeface="Times" pitchFamily="18" charset="0"/>
              </a:rPr>
              <a:t> | </a:t>
            </a:r>
            <a:r>
              <a:rPr lang="en-US" i="1" smtClean="0">
                <a:latin typeface="Times" pitchFamily="18" charset="0"/>
              </a:rPr>
              <a:t>y</a:t>
            </a:r>
          </a:p>
          <a:p>
            <a:pPr lvl="1"/>
            <a:r>
              <a:rPr lang="en-US" smtClean="0"/>
              <a:t>Do they have the same remainder modulo 16?</a:t>
            </a:r>
          </a:p>
          <a:p>
            <a:pPr lvl="1"/>
            <a:r>
              <a:rPr lang="en-US" smtClean="0"/>
              <a:t>Do two integers differ by at most one prime factor?</a:t>
            </a:r>
          </a:p>
        </p:txBody>
      </p:sp>
      <p:graphicFrame>
        <p:nvGraphicFramePr>
          <p:cNvPr id="1026" name="Object 5"/>
          <p:cNvGraphicFramePr>
            <a:graphicFrameLocks noChangeAspect="1"/>
          </p:cNvGraphicFramePr>
          <p:nvPr/>
        </p:nvGraphicFramePr>
        <p:xfrm>
          <a:off x="6961188" y="3636963"/>
          <a:ext cx="539750" cy="439737"/>
        </p:xfrm>
        <a:graphic>
          <a:graphicData uri="http://schemas.openxmlformats.org/presentationml/2006/ole">
            <mc:AlternateContent xmlns:mc="http://schemas.openxmlformats.org/markup-compatibility/2006">
              <mc:Choice xmlns:v="urn:schemas-microsoft-com:vml" Requires="v">
                <p:oleObj spid="_x0000_s124943" name="Equation" r:id="rId4" imgW="342720" imgH="279360" progId="Equation.DSMT4">
                  <p:embed/>
                </p:oleObj>
              </mc:Choice>
              <mc:Fallback>
                <p:oleObj name="Equation" r:id="rId4" imgW="342720" imgH="27936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188" y="3636963"/>
                        <a:ext cx="53975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Outline</a:t>
            </a:r>
          </a:p>
        </p:txBody>
      </p:sp>
      <p:sp>
        <p:nvSpPr>
          <p:cNvPr id="7171" name="Rectangle 3"/>
          <p:cNvSpPr>
            <a:spLocks noGrp="1" noChangeArrowheads="1"/>
          </p:cNvSpPr>
          <p:nvPr>
            <p:ph type="body" idx="1"/>
          </p:nvPr>
        </p:nvSpPr>
        <p:spPr/>
        <p:txBody>
          <a:bodyPr/>
          <a:lstStyle/>
          <a:p>
            <a:pPr>
              <a:buFont typeface="Arial" pitchFamily="34" charset="0"/>
              <a:buNone/>
            </a:pPr>
            <a:r>
              <a:rPr lang="en-US" dirty="0" smtClean="0"/>
              <a:t>	This topic will describe </a:t>
            </a:r>
          </a:p>
          <a:p>
            <a:pPr lvl="1"/>
            <a:r>
              <a:rPr lang="en-US" dirty="0" smtClean="0"/>
              <a:t>The storage of objects in </a:t>
            </a:r>
            <a:r>
              <a:rPr lang="en-US" i="1" dirty="0" smtClean="0"/>
              <a:t>containers</a:t>
            </a:r>
            <a:endParaRPr lang="en-US" dirty="0" smtClean="0"/>
          </a:p>
          <a:p>
            <a:pPr lvl="1"/>
            <a:r>
              <a:rPr lang="en-US" dirty="0" smtClean="0"/>
              <a:t>We will focus on linear orderings:</a:t>
            </a:r>
          </a:p>
          <a:p>
            <a:pPr lvl="2"/>
            <a:r>
              <a:rPr lang="en-US" dirty="0" smtClean="0"/>
              <a:t>Implicitly defined linear orderings (sorted lists)</a:t>
            </a:r>
          </a:p>
          <a:p>
            <a:pPr lvl="2"/>
            <a:r>
              <a:rPr lang="en-US" dirty="0" smtClean="0"/>
              <a:t>Explicitly defined linear orderings</a:t>
            </a:r>
          </a:p>
          <a:p>
            <a:pPr lvl="1"/>
            <a:r>
              <a:rPr lang="en-US" dirty="0" smtClean="0"/>
              <a:t>We will summarize this information</a:t>
            </a:r>
          </a:p>
          <a:p>
            <a:pPr lvl="1"/>
            <a:r>
              <a:rPr lang="en-US" dirty="0" smtClean="0"/>
              <a:t>We will also look briefly at:</a:t>
            </a:r>
          </a:p>
          <a:p>
            <a:pPr lvl="2"/>
            <a:r>
              <a:rPr lang="en-US" dirty="0" smtClean="0"/>
              <a:t>Hierarchical orderings</a:t>
            </a:r>
          </a:p>
          <a:p>
            <a:pPr lvl="2"/>
            <a:r>
              <a:rPr lang="en-US" dirty="0" smtClean="0"/>
              <a:t>Partial orderings </a:t>
            </a:r>
          </a:p>
          <a:p>
            <a:pPr lvl="2"/>
            <a:r>
              <a:rPr lang="en-US" dirty="0" smtClean="0"/>
              <a:t>Equivalence relations</a:t>
            </a:r>
          </a:p>
          <a:p>
            <a:pPr lvl="2"/>
            <a:r>
              <a:rPr lang="en-US" dirty="0" smtClean="0"/>
              <a:t>Adjacency relations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Classification of Relationships</a:t>
            </a:r>
          </a:p>
        </p:txBody>
      </p:sp>
      <p:sp>
        <p:nvSpPr>
          <p:cNvPr id="23555" name="Rectangle 3"/>
          <p:cNvSpPr>
            <a:spLocks noGrp="1" noChangeArrowheads="1"/>
          </p:cNvSpPr>
          <p:nvPr>
            <p:ph type="body" idx="1"/>
          </p:nvPr>
        </p:nvSpPr>
        <p:spPr/>
        <p:txBody>
          <a:bodyPr/>
          <a:lstStyle/>
          <a:p>
            <a:pPr>
              <a:buFont typeface="Arial" pitchFamily="34" charset="0"/>
              <a:buNone/>
            </a:pPr>
            <a:r>
              <a:rPr lang="en-US" dirty="0" smtClean="0"/>
              <a:t>	The relationships we look at can usually be classified by one of two properties based on </a:t>
            </a:r>
            <a:r>
              <a:rPr lang="en-US" i="1" dirty="0" smtClean="0"/>
              <a:t>symmetry</a:t>
            </a:r>
            <a:r>
              <a:rPr lang="en-US" dirty="0" smtClean="0"/>
              <a:t>:</a:t>
            </a:r>
          </a:p>
          <a:p>
            <a:pPr>
              <a:buFont typeface="Arial" pitchFamily="34" charset="0"/>
              <a:buNone/>
            </a:pPr>
            <a:endParaRPr lang="en-US" dirty="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r>
              <a:rPr lang="en-US" dirty="0" smtClean="0"/>
              <a:t>	Another common property is </a:t>
            </a:r>
            <a:r>
              <a:rPr lang="en-US" i="1" dirty="0" smtClean="0"/>
              <a:t>transitivity</a:t>
            </a:r>
            <a:r>
              <a:rPr lang="en-US" dirty="0" smtClean="0"/>
              <a:t>:</a:t>
            </a:r>
          </a:p>
          <a:p>
            <a:pPr lvl="1"/>
            <a:r>
              <a:rPr lang="en-US" dirty="0" smtClean="0"/>
              <a:t>If </a:t>
            </a:r>
            <a:r>
              <a:rPr lang="en-US" i="1" dirty="0" smtClean="0">
                <a:latin typeface="Times New Roman" pitchFamily="18" charset="0"/>
              </a:rPr>
              <a:t>x</a:t>
            </a:r>
            <a:r>
              <a:rPr lang="en-US" dirty="0" smtClean="0">
                <a:latin typeface="Times New Roman" pitchFamily="18" charset="0"/>
              </a:rPr>
              <a:t> ~ </a:t>
            </a:r>
            <a:r>
              <a:rPr lang="en-US" i="1" dirty="0" smtClean="0">
                <a:latin typeface="Times New Roman" pitchFamily="18" charset="0"/>
              </a:rPr>
              <a:t>y</a:t>
            </a:r>
            <a:r>
              <a:rPr lang="en-US" dirty="0" smtClean="0"/>
              <a:t> and </a:t>
            </a:r>
            <a:r>
              <a:rPr lang="en-US" i="1" dirty="0" smtClean="0">
                <a:latin typeface="Times New Roman" pitchFamily="18" charset="0"/>
              </a:rPr>
              <a:t>y</a:t>
            </a:r>
            <a:r>
              <a:rPr lang="en-US" dirty="0" smtClean="0">
                <a:latin typeface="Times New Roman" pitchFamily="18" charset="0"/>
              </a:rPr>
              <a:t> ~ </a:t>
            </a:r>
            <a:r>
              <a:rPr lang="en-US" i="1" dirty="0" smtClean="0">
                <a:latin typeface="Times New Roman" pitchFamily="18" charset="0"/>
              </a:rPr>
              <a:t>z</a:t>
            </a:r>
            <a:r>
              <a:rPr lang="en-US" dirty="0" smtClean="0"/>
              <a:t>, it must be true that </a:t>
            </a:r>
            <a:r>
              <a:rPr lang="en-US" i="1" dirty="0" smtClean="0">
                <a:latin typeface="Times New Roman" pitchFamily="18" charset="0"/>
              </a:rPr>
              <a:t>x</a:t>
            </a:r>
            <a:r>
              <a:rPr lang="en-US" dirty="0" smtClean="0">
                <a:latin typeface="Times New Roman" pitchFamily="18" charset="0"/>
              </a:rPr>
              <a:t> ~ </a:t>
            </a:r>
            <a:r>
              <a:rPr lang="en-US" i="1" dirty="0" smtClean="0">
                <a:latin typeface="Times New Roman" pitchFamily="18" charset="0"/>
              </a:rPr>
              <a:t>z</a:t>
            </a:r>
            <a:r>
              <a:rPr lang="en-US" dirty="0" smtClean="0"/>
              <a:t> :</a:t>
            </a:r>
          </a:p>
          <a:p>
            <a:pPr lvl="2">
              <a:buFont typeface="Arial" pitchFamily="34" charset="0"/>
              <a:buNone/>
            </a:pPr>
            <a:r>
              <a:rPr lang="en-US" dirty="0" smtClean="0"/>
              <a:t>If Ali is the same age as Bailey and Bailey is the same age as Casey,</a:t>
            </a:r>
            <a:br>
              <a:rPr lang="en-US" dirty="0" smtClean="0"/>
            </a:br>
            <a:r>
              <a:rPr lang="en-US" dirty="0" smtClean="0"/>
              <a:t>it follows that Ali is the same age as Casey.</a:t>
            </a:r>
          </a:p>
          <a:p>
            <a:pPr lvl="1"/>
            <a:r>
              <a:rPr lang="en-US" dirty="0" smtClean="0"/>
              <a:t>If </a:t>
            </a:r>
            <a:r>
              <a:rPr lang="en-US" i="1" dirty="0" smtClean="0">
                <a:latin typeface="Times New Roman" pitchFamily="18" charset="0"/>
              </a:rPr>
              <a:t>x</a:t>
            </a:r>
            <a:r>
              <a:rPr lang="en-US" dirty="0" smtClean="0">
                <a:latin typeface="Times New Roman" pitchFamily="18" charset="0"/>
              </a:rPr>
              <a:t> &lt; </a:t>
            </a:r>
            <a:r>
              <a:rPr lang="en-US" i="1" dirty="0" smtClean="0">
                <a:latin typeface="Times New Roman" pitchFamily="18" charset="0"/>
              </a:rPr>
              <a:t>y</a:t>
            </a:r>
            <a:r>
              <a:rPr lang="en-US" dirty="0" smtClean="0"/>
              <a:t> and </a:t>
            </a:r>
            <a:r>
              <a:rPr lang="en-US" i="1" dirty="0" smtClean="0">
                <a:latin typeface="Times New Roman" pitchFamily="18" charset="0"/>
              </a:rPr>
              <a:t>y</a:t>
            </a:r>
            <a:r>
              <a:rPr lang="en-US" dirty="0" smtClean="0">
                <a:latin typeface="Times New Roman" pitchFamily="18" charset="0"/>
              </a:rPr>
              <a:t> &lt; </a:t>
            </a:r>
            <a:r>
              <a:rPr lang="en-US" i="1" dirty="0" smtClean="0">
                <a:latin typeface="Times New Roman" pitchFamily="18" charset="0"/>
              </a:rPr>
              <a:t>z</a:t>
            </a:r>
            <a:r>
              <a:rPr lang="en-US" dirty="0" smtClean="0"/>
              <a:t>, it must be true that </a:t>
            </a:r>
            <a:r>
              <a:rPr lang="en-US" i="1" dirty="0" smtClean="0">
                <a:latin typeface="Times New Roman" pitchFamily="18" charset="0"/>
              </a:rPr>
              <a:t>x</a:t>
            </a:r>
            <a:r>
              <a:rPr lang="en-US" dirty="0" smtClean="0">
                <a:latin typeface="Times New Roman" pitchFamily="18" charset="0"/>
              </a:rPr>
              <a:t> &lt; </a:t>
            </a:r>
            <a:r>
              <a:rPr lang="en-US" i="1" dirty="0" smtClean="0">
                <a:latin typeface="Times New Roman" pitchFamily="18" charset="0"/>
              </a:rPr>
              <a:t>z</a:t>
            </a:r>
            <a:r>
              <a:rPr lang="en-US" dirty="0" smtClean="0"/>
              <a:t> :</a:t>
            </a:r>
          </a:p>
          <a:p>
            <a:pPr lvl="2">
              <a:buFont typeface="Arial" pitchFamily="34" charset="0"/>
              <a:buNone/>
            </a:pPr>
            <a:r>
              <a:rPr lang="en-US" dirty="0" smtClean="0"/>
              <a:t>If Ali is shorter than Bailey and Bailey is shorter than Casey,</a:t>
            </a:r>
            <a:br>
              <a:rPr lang="en-US" dirty="0" smtClean="0"/>
            </a:br>
            <a:r>
              <a:rPr lang="en-US" dirty="0" smtClean="0"/>
              <a:t>it follows that Ali is shorter than Casey.</a:t>
            </a:r>
          </a:p>
          <a:p>
            <a:pPr>
              <a:buFont typeface="Arial" pitchFamily="34" charset="0"/>
              <a:buNone/>
            </a:pPr>
            <a:r>
              <a:rPr lang="en-US"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2245044663"/>
              </p:ext>
            </p:extLst>
          </p:nvPr>
        </p:nvGraphicFramePr>
        <p:xfrm>
          <a:off x="468313" y="2357438"/>
          <a:ext cx="8244408" cy="1885320"/>
        </p:xfrm>
        <a:graphic>
          <a:graphicData uri="http://schemas.openxmlformats.org/drawingml/2006/table">
            <a:tbl>
              <a:tblPr firstRow="1" bandRow="1">
                <a:tableStyleId>{2D5ABB26-0587-4C30-8999-92F81FD0307C}</a:tableStyleId>
              </a:tblPr>
              <a:tblGrid>
                <a:gridCol w="1728192"/>
                <a:gridCol w="2952328"/>
                <a:gridCol w="3563888"/>
              </a:tblGrid>
              <a:tr h="503560">
                <a:tc>
                  <a:txBody>
                    <a:bodyPr/>
                    <a:lstStyle/>
                    <a:p>
                      <a:r>
                        <a:rPr lang="en-CA" dirty="0" smtClean="0">
                          <a:latin typeface="Arial" pitchFamily="34" charset="0"/>
                          <a:cs typeface="Arial" pitchFamily="34" charset="0"/>
                        </a:rPr>
                        <a:t>Symmetric</a:t>
                      </a:r>
                      <a:endParaRPr lang="en-CA" dirty="0">
                        <a:latin typeface="Arial" pitchFamily="34" charset="0"/>
                        <a:cs typeface="Arial" pitchFamily="34" charset="0"/>
                      </a:endParaRPr>
                    </a:p>
                  </a:txBody>
                  <a:tcPr anchor="ctr"/>
                </a:tc>
                <a:tc>
                  <a:txBody>
                    <a:bodyPr/>
                    <a:lstStyle/>
                    <a:p>
                      <a:r>
                        <a:rPr lang="en-US" i="1" dirty="0" smtClean="0">
                          <a:latin typeface="Times New Roman" pitchFamily="18" charset="0"/>
                          <a:cs typeface="Arial" charset="0"/>
                        </a:rPr>
                        <a:t>x</a:t>
                      </a:r>
                      <a:r>
                        <a:rPr lang="en-US" dirty="0" smtClean="0">
                          <a:latin typeface="Times New Roman" pitchFamily="18" charset="0"/>
                          <a:cs typeface="Arial" charset="0"/>
                        </a:rPr>
                        <a:t> ~ </a:t>
                      </a:r>
                      <a:r>
                        <a:rPr lang="en-US" i="1" dirty="0" smtClean="0">
                          <a:latin typeface="Times New Roman" pitchFamily="18" charset="0"/>
                          <a:cs typeface="Arial" charset="0"/>
                        </a:rPr>
                        <a:t>y</a:t>
                      </a:r>
                      <a:r>
                        <a:rPr lang="en-US" dirty="0" smtClean="0">
                          <a:latin typeface="Arial" charset="0"/>
                          <a:cs typeface="Arial" charset="0"/>
                        </a:rPr>
                        <a:t> if and only if </a:t>
                      </a:r>
                      <a:r>
                        <a:rPr lang="en-US" i="1" dirty="0" smtClean="0">
                          <a:latin typeface="Times New Roman" pitchFamily="18" charset="0"/>
                          <a:cs typeface="Arial" charset="0"/>
                        </a:rPr>
                        <a:t>y</a:t>
                      </a:r>
                      <a:r>
                        <a:rPr lang="en-US" dirty="0" smtClean="0">
                          <a:latin typeface="Times New Roman" pitchFamily="18" charset="0"/>
                          <a:cs typeface="Arial" charset="0"/>
                        </a:rPr>
                        <a:t> ~ </a:t>
                      </a:r>
                      <a:r>
                        <a:rPr lang="en-US" i="1" dirty="0" smtClean="0">
                          <a:latin typeface="Times New Roman" pitchFamily="18" charset="0"/>
                          <a:cs typeface="Arial" charset="0"/>
                        </a:rPr>
                        <a:t>x</a:t>
                      </a:r>
                      <a:endParaRPr lang="en-US" dirty="0" smtClean="0"/>
                    </a:p>
                  </a:txBody>
                  <a:tcPr anchor="ctr"/>
                </a:tc>
                <a:tc>
                  <a:txBody>
                    <a:bodyPr/>
                    <a:lstStyle/>
                    <a:p>
                      <a:r>
                        <a:rPr lang="en-US" dirty="0" smtClean="0"/>
                        <a:t>Ali is the same age as Bailey</a:t>
                      </a:r>
                    </a:p>
                  </a:txBody>
                  <a:tcPr anchor="ctr"/>
                </a:tc>
              </a:tr>
              <a:tr h="370840">
                <a:tc>
                  <a:txBody>
                    <a:bodyPr/>
                    <a:lstStyle/>
                    <a:p>
                      <a:r>
                        <a:rPr lang="en-CA" dirty="0" smtClean="0">
                          <a:latin typeface="Arial" pitchFamily="34" charset="0"/>
                          <a:cs typeface="Arial" pitchFamily="34" charset="0"/>
                        </a:rPr>
                        <a:t>Anti-symmetric</a:t>
                      </a:r>
                      <a:endParaRPr lang="en-CA" dirty="0">
                        <a:latin typeface="Arial" pitchFamily="34" charset="0"/>
                        <a:cs typeface="Arial" pitchFamily="34" charset="0"/>
                      </a:endParaRPr>
                    </a:p>
                  </a:txBody>
                  <a:tcPr anchor="ctr"/>
                </a:tc>
                <a:tc>
                  <a:txBody>
                    <a:bodyPr/>
                    <a:lstStyle/>
                    <a:p>
                      <a:r>
                        <a:rPr lang="en-US" dirty="0" smtClean="0">
                          <a:latin typeface="Arial" charset="0"/>
                          <a:cs typeface="Arial" charset="0"/>
                        </a:rPr>
                        <a:t>at most one of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&lt;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a:t>
                      </a:r>
                      <a:r>
                        <a:rPr lang="en-US" dirty="0" smtClean="0">
                          <a:latin typeface="Arial" charset="0"/>
                          <a:cs typeface="Arial" charset="0"/>
                        </a:rPr>
                        <a:t>or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&lt; </a:t>
                      </a:r>
                      <a:r>
                        <a:rPr lang="en-US" i="1" dirty="0" smtClean="0">
                          <a:latin typeface="Times New Roman" pitchFamily="18" charset="0"/>
                          <a:cs typeface="Times New Roman" pitchFamily="18" charset="0"/>
                        </a:rPr>
                        <a:t>x</a:t>
                      </a:r>
                      <a:r>
                        <a:rPr lang="en-US" dirty="0" smtClean="0">
                          <a:latin typeface="Arial" charset="0"/>
                          <a:cs typeface="Arial" charset="0"/>
                        </a:rPr>
                        <a:t> can be true</a:t>
                      </a:r>
                      <a:endParaRPr lang="en-CA" dirty="0">
                        <a:latin typeface="Consolas" pitchFamily="49" charset="0"/>
                        <a:cs typeface="Consolas" pitchFamily="49"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Ali is shorter than Bailey</a:t>
                      </a:r>
                      <a:br>
                        <a:rPr lang="en-US" dirty="0" smtClean="0"/>
                      </a:br>
                      <a:r>
                        <a:rPr lang="en-US" dirty="0" smtClean="0"/>
                        <a:t>ECE 150</a:t>
                      </a:r>
                      <a:r>
                        <a:rPr lang="en-US" baseline="0" dirty="0" smtClean="0"/>
                        <a:t> is a </a:t>
                      </a:r>
                      <a:r>
                        <a:rPr lang="en-US" baseline="0" dirty="0" err="1" smtClean="0"/>
                        <a:t>prereq</a:t>
                      </a:r>
                      <a:r>
                        <a:rPr lang="en-US" baseline="0" dirty="0" smtClean="0"/>
                        <a:t> of ECE 250</a:t>
                      </a:r>
                      <a:endParaRPr lang="en-US" dirty="0" smtClean="0"/>
                    </a:p>
                  </a:txBody>
                  <a:tcPr anchor="ctr"/>
                </a:tc>
              </a:tr>
              <a:tr h="370840">
                <a:tc>
                  <a:txBody>
                    <a:bodyPr/>
                    <a:lstStyle/>
                    <a:p>
                      <a:r>
                        <a:rPr lang="en-CA" dirty="0" smtClean="0">
                          <a:latin typeface="Arial" pitchFamily="34" charset="0"/>
                          <a:cs typeface="Arial" pitchFamily="34" charset="0"/>
                        </a:rPr>
                        <a:t>Reflexive</a:t>
                      </a:r>
                      <a:endParaRPr lang="en-CA" dirty="0">
                        <a:latin typeface="Arial" pitchFamily="34" charset="0"/>
                        <a:cs typeface="Arial" pitchFamily="34" charset="0"/>
                      </a:endParaRPr>
                    </a:p>
                  </a:txBody>
                  <a:tcPr anchor="ctr"/>
                </a:tc>
                <a:tc>
                  <a:txBody>
                    <a:bodyPr/>
                    <a:lstStyle/>
                    <a:p>
                      <a:r>
                        <a:rPr lang="en-CA" i="1" dirty="0" smtClean="0">
                          <a:latin typeface="Times" panose="02020603050405020304" pitchFamily="18" charset="0"/>
                          <a:cs typeface="Times" panose="02020603050405020304" pitchFamily="18" charset="0"/>
                        </a:rPr>
                        <a:t>x</a:t>
                      </a:r>
                      <a:r>
                        <a:rPr lang="en-CA" i="0" dirty="0" smtClean="0">
                          <a:latin typeface="Times" panose="02020603050405020304" pitchFamily="18" charset="0"/>
                          <a:cs typeface="Times" panose="02020603050405020304" pitchFamily="18" charset="0"/>
                        </a:rPr>
                        <a:t> ~</a:t>
                      </a:r>
                      <a:r>
                        <a:rPr lang="en-CA" i="0" baseline="0" dirty="0" smtClean="0">
                          <a:latin typeface="Times" panose="02020603050405020304" pitchFamily="18" charset="0"/>
                          <a:cs typeface="Times" panose="02020603050405020304" pitchFamily="18" charset="0"/>
                        </a:rPr>
                        <a:t> </a:t>
                      </a:r>
                      <a:r>
                        <a:rPr lang="en-CA" i="1" baseline="0" dirty="0" smtClean="0">
                          <a:latin typeface="Times" panose="02020603050405020304" pitchFamily="18" charset="0"/>
                          <a:cs typeface="Times" panose="02020603050405020304" pitchFamily="18" charset="0"/>
                        </a:rPr>
                        <a:t>x</a:t>
                      </a:r>
                      <a:r>
                        <a:rPr lang="en-CA" i="0" baseline="0" dirty="0" smtClean="0">
                          <a:latin typeface="Arial" panose="020B0604020202020204" pitchFamily="34" charset="0"/>
                          <a:cs typeface="Arial" panose="020B0604020202020204" pitchFamily="34" charset="0"/>
                        </a:rPr>
                        <a:t> for all </a:t>
                      </a:r>
                      <a:r>
                        <a:rPr lang="en-CA" i="1" baseline="0" dirty="0" smtClean="0">
                          <a:latin typeface="Times" panose="02020603050405020304" pitchFamily="18" charset="0"/>
                          <a:cs typeface="Times" panose="02020603050405020304" pitchFamily="18" charset="0"/>
                        </a:rPr>
                        <a:t>x</a:t>
                      </a:r>
                      <a:endParaRPr lang="en-CA" i="1" dirty="0">
                        <a:latin typeface="Times" panose="02020603050405020304" pitchFamily="18" charset="0"/>
                        <a:cs typeface="Times"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Ali is the same age as Ali</a:t>
                      </a:r>
                    </a:p>
                  </a:txBody>
                  <a:tcPr anchor="ctr"/>
                </a:tc>
              </a:tr>
              <a:tr h="370840">
                <a:tc>
                  <a:txBody>
                    <a:bodyPr/>
                    <a:lstStyle/>
                    <a:p>
                      <a:r>
                        <a:rPr lang="en-CA" dirty="0" smtClean="0">
                          <a:latin typeface="Arial" pitchFamily="34" charset="0"/>
                          <a:cs typeface="Arial" pitchFamily="34" charset="0"/>
                        </a:rPr>
                        <a:t>Anti-reflexive</a:t>
                      </a:r>
                      <a:endParaRPr lang="en-CA" dirty="0">
                        <a:latin typeface="Arial" pitchFamily="34" charset="0"/>
                        <a:cs typeface="Arial" pitchFamily="34" charset="0"/>
                      </a:endParaRPr>
                    </a:p>
                  </a:txBody>
                  <a:tcPr anchor="ctr"/>
                </a:tc>
                <a:tc>
                  <a:txBody>
                    <a:bodyPr/>
                    <a:lstStyle/>
                    <a:p>
                      <a:r>
                        <a:rPr lang="en-CA" i="1" dirty="0" smtClean="0">
                          <a:latin typeface="Times" panose="02020603050405020304" pitchFamily="18" charset="0"/>
                          <a:cs typeface="Times" panose="02020603050405020304" pitchFamily="18" charset="0"/>
                        </a:rPr>
                        <a:t>x</a:t>
                      </a:r>
                      <a:r>
                        <a:rPr lang="en-CA" i="0" baseline="0" dirty="0" smtClean="0">
                          <a:latin typeface="Times" panose="02020603050405020304" pitchFamily="18" charset="0"/>
                          <a:cs typeface="Times" panose="02020603050405020304" pitchFamily="18" charset="0"/>
                        </a:rPr>
                        <a:t> </a:t>
                      </a:r>
                      <a:r>
                        <a:rPr lang="en-CA" i="0" baseline="0" dirty="0" smtClean="0">
                          <a:latin typeface="Times New Roman" panose="02020603050405020304" pitchFamily="18" charset="0"/>
                          <a:cs typeface="Times New Roman" panose="02020603050405020304" pitchFamily="18" charset="0"/>
                        </a:rPr>
                        <a:t>≮ </a:t>
                      </a:r>
                      <a:r>
                        <a:rPr lang="en-CA" i="1" baseline="0" dirty="0" smtClean="0">
                          <a:latin typeface="Times" panose="02020603050405020304" pitchFamily="18" charset="0"/>
                          <a:cs typeface="Times" panose="02020603050405020304" pitchFamily="18" charset="0"/>
                        </a:rPr>
                        <a:t>x</a:t>
                      </a:r>
                      <a:r>
                        <a:rPr lang="en-CA" i="0" baseline="0" dirty="0" smtClean="0">
                          <a:latin typeface="Times" panose="02020603050405020304" pitchFamily="18" charset="0"/>
                          <a:cs typeface="Times" panose="02020603050405020304" pitchFamily="18" charset="0"/>
                        </a:rPr>
                        <a:t> </a:t>
                      </a:r>
                      <a:r>
                        <a:rPr lang="en-CA" i="0" baseline="0" dirty="0" smtClean="0">
                          <a:latin typeface="Arial" panose="020B0604020202020204" pitchFamily="34" charset="0"/>
                          <a:cs typeface="Arial" panose="020B0604020202020204" pitchFamily="34" charset="0"/>
                        </a:rPr>
                        <a:t>for all </a:t>
                      </a:r>
                      <a:r>
                        <a:rPr lang="en-CA" i="1" baseline="0" dirty="0" smtClean="0">
                          <a:latin typeface="Times" panose="02020603050405020304" pitchFamily="18" charset="0"/>
                          <a:cs typeface="Times" panose="02020603050405020304" pitchFamily="18" charset="0"/>
                        </a:rPr>
                        <a:t>x</a:t>
                      </a:r>
                      <a:endParaRPr lang="en-CA" i="1" dirty="0">
                        <a:latin typeface="Times" panose="02020603050405020304" pitchFamily="18" charset="0"/>
                        <a:cs typeface="Times"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Ali is not shorter</a:t>
                      </a:r>
                      <a:r>
                        <a:rPr lang="en-US" baseline="0" dirty="0" smtClean="0"/>
                        <a:t> than Ali</a:t>
                      </a:r>
                      <a:endParaRPr lang="en-US" dirty="0" smtClean="0"/>
                    </a:p>
                  </a:txBody>
                  <a:tcPr anchor="ctr"/>
                </a:tc>
              </a:tr>
            </a:tbl>
          </a:graphicData>
        </a:graphic>
      </p:graphicFrame>
      <p:sp>
        <p:nvSpPr>
          <p:cNvPr id="23563" name="TextBox 5"/>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Definitions and examples</a:t>
            </a:r>
          </a:p>
        </p:txBody>
      </p:sp>
      <p:sp>
        <p:nvSpPr>
          <p:cNvPr id="22531" name="Rectangle 3"/>
          <p:cNvSpPr>
            <a:spLocks noGrp="1" noChangeArrowheads="1"/>
          </p:cNvSpPr>
          <p:nvPr>
            <p:ph type="body" idx="1"/>
          </p:nvPr>
        </p:nvSpPr>
        <p:spPr/>
        <p:txBody>
          <a:bodyPr/>
          <a:lstStyle/>
          <a:p>
            <a:pPr>
              <a:buFont typeface="Arial" pitchFamily="34" charset="0"/>
              <a:buNone/>
            </a:pPr>
            <a:r>
              <a:rPr lang="en-US" dirty="0" smtClean="0"/>
              <a:t>	We will now define and consider examples of these relationships</a:t>
            </a:r>
          </a:p>
          <a:p>
            <a:pPr lvl="1"/>
            <a:r>
              <a:rPr lang="en-US" dirty="0" smtClean="0"/>
              <a:t>Linear orderings</a:t>
            </a:r>
          </a:p>
          <a:p>
            <a:pPr lvl="1"/>
            <a:endParaRPr lang="en-US" dirty="0" smtClean="0"/>
          </a:p>
          <a:p>
            <a:pPr lvl="1"/>
            <a:r>
              <a:rPr lang="en-US" dirty="0" smtClean="0"/>
              <a:t>Hierarchical orderings</a:t>
            </a:r>
          </a:p>
          <a:p>
            <a:pPr lvl="1"/>
            <a:endParaRPr lang="en-US" dirty="0" smtClean="0"/>
          </a:p>
          <a:p>
            <a:pPr lvl="1"/>
            <a:r>
              <a:rPr lang="en-US" dirty="0" smtClean="0"/>
              <a:t>Partial orderings</a:t>
            </a:r>
          </a:p>
          <a:p>
            <a:pPr lvl="1"/>
            <a:endParaRPr lang="en-US" dirty="0" smtClean="0"/>
          </a:p>
          <a:p>
            <a:pPr lvl="1"/>
            <a:r>
              <a:rPr lang="en-US" dirty="0" smtClean="0"/>
              <a:t>Equivalence relations</a:t>
            </a:r>
          </a:p>
          <a:p>
            <a:pPr lvl="1"/>
            <a:endParaRPr lang="en-US" dirty="0" smtClean="0"/>
          </a:p>
          <a:p>
            <a:pPr lvl="1"/>
            <a:r>
              <a:rPr lang="en-US" dirty="0" smtClean="0"/>
              <a:t>Weak orderings</a:t>
            </a:r>
          </a:p>
          <a:p>
            <a:pPr lvl="1"/>
            <a:endParaRPr lang="en-US" dirty="0" smtClean="0"/>
          </a:p>
          <a:p>
            <a:pPr lvl="1"/>
            <a:r>
              <a:rPr lang="en-US" dirty="0" smtClean="0"/>
              <a:t>Adjacency relations</a:t>
            </a:r>
          </a:p>
        </p:txBody>
      </p:sp>
      <p:pic>
        <p:nvPicPr>
          <p:cNvPr id="22532" name="Picture 3" descr="C:\Users\dwharder\Desktop\Picturex.png"/>
          <p:cNvPicPr>
            <a:picLocks noChangeAspect="1" noChangeArrowheads="1"/>
          </p:cNvPicPr>
          <p:nvPr/>
        </p:nvPicPr>
        <p:blipFill>
          <a:blip r:embed="rId3" cstate="print"/>
          <a:srcRect/>
          <a:stretch>
            <a:fillRect/>
          </a:stretch>
        </p:blipFill>
        <p:spPr bwMode="auto">
          <a:xfrm>
            <a:off x="3851275" y="2060575"/>
            <a:ext cx="2089150" cy="3868738"/>
          </a:xfrm>
          <a:prstGeom prst="rect">
            <a:avLst/>
          </a:prstGeom>
          <a:noFill/>
          <a:ln w="9525">
            <a:noFill/>
            <a:miter lim="800000"/>
            <a:headEnd/>
            <a:tailEnd/>
          </a:ln>
        </p:spPr>
      </p:pic>
      <p:sp>
        <p:nvSpPr>
          <p:cNvPr id="22533" name="TextBox 4"/>
          <p:cNvSpPr txBox="1">
            <a:spLocks noChangeArrowheads="1"/>
          </p:cNvSpPr>
          <p:nvPr/>
        </p:nvSpPr>
        <p:spPr bwMode="auto">
          <a:xfrm>
            <a:off x="179388" y="682849"/>
            <a:ext cx="697627" cy="369332"/>
          </a:xfrm>
          <a:prstGeom prst="rect">
            <a:avLst/>
          </a:prstGeom>
          <a:noFill/>
          <a:ln w="9525">
            <a:noFill/>
            <a:miter lim="800000"/>
            <a:headEnd/>
            <a:tailEnd/>
          </a:ln>
        </p:spPr>
        <p:txBody>
          <a:bodyPr wrap="none">
            <a:spAutoFit/>
          </a:bodyPr>
          <a:lstStyle/>
          <a:p>
            <a:r>
              <a:rPr lang="en-CA" dirty="0" smtClean="0"/>
              <a:t>2.1.6</a:t>
            </a:r>
            <a:endParaRPr lang="en-CA" dirty="0"/>
          </a:p>
        </p:txBody>
      </p:sp>
    </p:spTree>
    <p:extLst>
      <p:ext uri="{BB962C8B-B14F-4D97-AF65-F5344CB8AC3E}">
        <p14:creationId xmlns:p14="http://schemas.microsoft.com/office/powerpoint/2010/main" val="1158538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Linear Orderings</a:t>
            </a:r>
          </a:p>
        </p:txBody>
      </p:sp>
      <p:sp>
        <p:nvSpPr>
          <p:cNvPr id="25603" name="Rectangle 3"/>
          <p:cNvSpPr>
            <a:spLocks noGrp="1" noChangeArrowheads="1"/>
          </p:cNvSpPr>
          <p:nvPr>
            <p:ph type="body" idx="1"/>
          </p:nvPr>
        </p:nvSpPr>
        <p:spPr>
          <a:xfrm>
            <a:off x="468313" y="1600200"/>
            <a:ext cx="8229600" cy="4525963"/>
          </a:xfrm>
        </p:spPr>
        <p:txBody>
          <a:bodyPr/>
          <a:lstStyle/>
          <a:p>
            <a:pPr>
              <a:buFont typeface="Arial" pitchFamily="34" charset="0"/>
              <a:buNone/>
            </a:pPr>
            <a:r>
              <a:rPr lang="en-US" dirty="0" smtClean="0"/>
              <a:t>	A linear ordering is any relationship where any two objects </a:t>
            </a:r>
            <a:r>
              <a:rPr lang="en-US" i="1" dirty="0" smtClean="0">
                <a:latin typeface="Times New Roman" panose="02020603050405020304" pitchFamily="18" charset="0"/>
                <a:cs typeface="Times New Roman" panose="02020603050405020304" pitchFamily="18" charset="0"/>
              </a:rPr>
              <a:t>x </a:t>
            </a:r>
            <a:r>
              <a:rPr lang="en-US" dirty="0" smtClean="0"/>
              <a:t>and </a:t>
            </a:r>
            <a:r>
              <a:rPr lang="en-US" i="1" dirty="0" smtClean="0">
                <a:latin typeface="Times New Roman" panose="02020603050405020304" pitchFamily="18" charset="0"/>
                <a:cs typeface="Times New Roman" panose="02020603050405020304" pitchFamily="18" charset="0"/>
              </a:rPr>
              <a:t>y</a:t>
            </a:r>
            <a:r>
              <a:rPr lang="en-US" dirty="0" smtClean="0"/>
              <a:t> that can be compared, exactly one of:</a:t>
            </a:r>
          </a:p>
          <a:p>
            <a:pPr marL="457200" lvl="1" indent="0" algn="ctr">
              <a:buNone/>
            </a:pP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&lt; </a:t>
            </a:r>
            <a:r>
              <a:rPr lang="en-US" i="1" dirty="0" smtClean="0">
                <a:latin typeface="Times New Roman" pitchFamily="18" charset="0"/>
                <a:cs typeface="Times New Roman" pitchFamily="18" charset="0"/>
              </a:rPr>
              <a:t>y</a:t>
            </a:r>
            <a:r>
              <a:rPr lang="en-US" dirty="0" smtClean="0"/>
              <a:t> , </a:t>
            </a:r>
            <a:r>
              <a:rPr lang="en-US" i="1" dirty="0">
                <a:latin typeface="Times New Roman" pitchFamily="18" charset="0"/>
                <a:cs typeface="Times New Roman" pitchFamily="18" charset="0"/>
              </a:rPr>
              <a:t>x</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y</a:t>
            </a:r>
            <a:r>
              <a:rPr lang="en-US" dirty="0" smtClean="0"/>
              <a:t>, or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&lt; </a:t>
            </a:r>
            <a:r>
              <a:rPr lang="en-US" i="1" dirty="0" smtClean="0">
                <a:latin typeface="Times New Roman" pitchFamily="18" charset="0"/>
                <a:cs typeface="Times New Roman" pitchFamily="18" charset="0"/>
              </a:rPr>
              <a:t>x</a:t>
            </a:r>
            <a:endParaRPr lang="en-US" dirty="0" smtClean="0"/>
          </a:p>
          <a:p>
            <a:pPr>
              <a:buFont typeface="Arial" pitchFamily="34" charset="0"/>
              <a:buNone/>
            </a:pPr>
            <a:r>
              <a:rPr lang="en-US" dirty="0" smtClean="0"/>
              <a:t>	is true and where the relation is transitive</a:t>
            </a:r>
          </a:p>
          <a:p>
            <a:pPr lvl="1"/>
            <a:r>
              <a:rPr lang="en-US" dirty="0" smtClean="0"/>
              <a:t>Such a relation is therefore anti-symmetric</a:t>
            </a:r>
          </a:p>
          <a:p>
            <a:pPr lvl="1"/>
            <a:r>
              <a:rPr lang="en-US" dirty="0" smtClean="0"/>
              <a:t>Any collection can therefore be </a:t>
            </a:r>
            <a:r>
              <a:rPr lang="en-US" i="1" dirty="0" smtClean="0"/>
              <a:t>sorted </a:t>
            </a:r>
            <a:r>
              <a:rPr lang="en-US" dirty="0" smtClean="0"/>
              <a:t>according to this relation</a:t>
            </a:r>
          </a:p>
          <a:p>
            <a:pPr>
              <a:buFont typeface="Arial" pitchFamily="34" charset="0"/>
              <a:buNone/>
            </a:pPr>
            <a:endParaRPr lang="en-US" dirty="0" smtClean="0"/>
          </a:p>
          <a:p>
            <a:pPr>
              <a:buFont typeface="Arial" pitchFamily="34" charset="0"/>
              <a:buNone/>
            </a:pPr>
            <a:r>
              <a:rPr lang="en-US" dirty="0" smtClean="0"/>
              <a:t>	</a:t>
            </a:r>
            <a:r>
              <a:rPr lang="en-US" dirty="0"/>
              <a:t>Examples of sets which are linearly ordered include:</a:t>
            </a:r>
          </a:p>
          <a:p>
            <a:pPr lvl="1"/>
            <a:r>
              <a:rPr lang="en-US" dirty="0"/>
              <a:t>Integers		1, 2, 3, 4, 5, 6, ...</a:t>
            </a:r>
          </a:p>
          <a:p>
            <a:pPr lvl="1"/>
            <a:r>
              <a:rPr lang="en-US" dirty="0"/>
              <a:t>Real numbers	1.2, 1.2001, 1.24, 1.35, 2.78, ...</a:t>
            </a:r>
          </a:p>
          <a:p>
            <a:pPr lvl="1"/>
            <a:r>
              <a:rPr lang="en-US" dirty="0"/>
              <a:t>The alphabet	a, b, c, d, e, f, ..., x, y, z</a:t>
            </a:r>
          </a:p>
          <a:p>
            <a:pPr lvl="1"/>
            <a:r>
              <a:rPr lang="en-US" dirty="0"/>
              <a:t>Memory 		</a:t>
            </a:r>
            <a:r>
              <a:rPr lang="en-US" sz="1600" b="1" dirty="0">
                <a:latin typeface="Consolas" pitchFamily="49" charset="0"/>
              </a:rPr>
              <a:t>0x00000000</a:t>
            </a:r>
            <a:r>
              <a:rPr lang="en-US" dirty="0">
                <a:latin typeface="Consolas" pitchFamily="49" charset="0"/>
              </a:rPr>
              <a:t>, </a:t>
            </a:r>
            <a:r>
              <a:rPr lang="en-US" sz="1600" b="1" dirty="0" smtClean="0">
                <a:latin typeface="Consolas" pitchFamily="49" charset="0"/>
              </a:rPr>
              <a:t>0x00000001</a:t>
            </a:r>
            <a:r>
              <a:rPr lang="en-US" dirty="0" smtClean="0">
                <a:latin typeface="Consolas" pitchFamily="49" charset="0"/>
              </a:rPr>
              <a:t>, </a:t>
            </a:r>
            <a:r>
              <a:rPr lang="en-US" dirty="0">
                <a:latin typeface="Consolas" pitchFamily="49" charset="0"/>
              </a:rPr>
              <a:t>..., </a:t>
            </a:r>
            <a:r>
              <a:rPr lang="en-US" sz="1600" b="1" dirty="0">
                <a:latin typeface="Consolas" pitchFamily="49" charset="0"/>
              </a:rPr>
              <a:t>0xFFFFFFFF</a:t>
            </a:r>
          </a:p>
          <a:p>
            <a:pPr>
              <a:buFont typeface="Arial" pitchFamily="34" charset="0"/>
              <a:buNone/>
            </a:pPr>
            <a:endParaRPr lang="en-US" b="1" dirty="0">
              <a:latin typeface="Consolas" pitchFamily="49" charset="0"/>
            </a:endParaRPr>
          </a:p>
          <a:p>
            <a:pPr>
              <a:buFont typeface="Arial" pitchFamily="34" charset="0"/>
              <a:buNone/>
            </a:pPr>
            <a:r>
              <a:rPr lang="en-US" b="1" dirty="0">
                <a:latin typeface="Consolas" pitchFamily="49" charset="0"/>
              </a:rPr>
              <a:t>	</a:t>
            </a:r>
            <a:r>
              <a:rPr lang="en-US" dirty="0"/>
              <a:t>We could store linearly ordered sets using arrays or linked lists</a:t>
            </a:r>
            <a:endParaRPr lang="en-US" b="1" dirty="0">
              <a:latin typeface="Consolas" pitchFamily="49" charset="0"/>
            </a:endParaRPr>
          </a:p>
        </p:txBody>
      </p:sp>
      <p:sp>
        <p:nvSpPr>
          <p:cNvPr id="25605"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Lexicographical Orderings</a:t>
            </a:r>
          </a:p>
        </p:txBody>
      </p:sp>
      <p:sp>
        <p:nvSpPr>
          <p:cNvPr id="99331" name="Rectangle 3"/>
          <p:cNvSpPr>
            <a:spLocks noGrp="1" noChangeArrowheads="1"/>
          </p:cNvSpPr>
          <p:nvPr>
            <p:ph type="body" idx="1"/>
          </p:nvPr>
        </p:nvSpPr>
        <p:spPr/>
        <p:txBody>
          <a:bodyPr>
            <a:normAutofit lnSpcReduction="10000"/>
          </a:bodyPr>
          <a:lstStyle/>
          <a:p>
            <a:pPr>
              <a:buFont typeface="Arial" charset="0"/>
              <a:buNone/>
              <a:defRPr/>
            </a:pPr>
            <a:r>
              <a:rPr lang="en-US" dirty="0" smtClean="0"/>
              <a:t>	Another linearly ordered set is </a:t>
            </a:r>
            <a:r>
              <a:rPr lang="en-US" dirty="0"/>
              <a:t>the set of English words:</a:t>
            </a:r>
          </a:p>
          <a:p>
            <a:pPr lvl="1" algn="ctr">
              <a:buFont typeface="Arial" pitchFamily="34" charset="0"/>
              <a:buNone/>
              <a:defRPr/>
            </a:pPr>
            <a:r>
              <a:rPr lang="en-US" sz="2000" dirty="0">
                <a:latin typeface="Times New Roman" pitchFamily="18" charset="0"/>
              </a:rPr>
              <a:t>a, aardvark, aardwolf, ..., abacus</a:t>
            </a:r>
            <a:r>
              <a:rPr lang="en-US" sz="2000" dirty="0" smtClean="0">
                <a:latin typeface="Times New Roman" pitchFamily="18" charset="0"/>
              </a:rPr>
              <a:t>, …, baa, …, bdellium, ..., </a:t>
            </a:r>
            <a:r>
              <a:rPr lang="en-US" sz="2000" dirty="0">
                <a:latin typeface="Times New Roman" pitchFamily="18" charset="0"/>
              </a:rPr>
              <a:t>zygote</a:t>
            </a:r>
          </a:p>
          <a:p>
            <a:pPr>
              <a:buFont typeface="Arial" charset="0"/>
              <a:buNone/>
              <a:defRPr/>
            </a:pPr>
            <a:r>
              <a:rPr lang="en-US" dirty="0" smtClean="0"/>
              <a:t>	The </a:t>
            </a:r>
            <a:r>
              <a:rPr lang="en-US" dirty="0"/>
              <a:t>order is induced by the </a:t>
            </a:r>
            <a:r>
              <a:rPr lang="en-US" dirty="0" smtClean="0"/>
              <a:t>linear ordering on </a:t>
            </a:r>
            <a:r>
              <a:rPr lang="en-US" dirty="0">
                <a:latin typeface="Times New Roman" pitchFamily="18" charset="0"/>
              </a:rPr>
              <a:t>a</a:t>
            </a:r>
            <a:r>
              <a:rPr lang="en-US" dirty="0"/>
              <a:t> through </a:t>
            </a:r>
            <a:r>
              <a:rPr lang="en-US" dirty="0">
                <a:latin typeface="Times New Roman" pitchFamily="18" charset="0"/>
              </a:rPr>
              <a:t>z</a:t>
            </a:r>
            <a:endParaRPr lang="en-US" sz="2800" dirty="0">
              <a:latin typeface="Times New Roman" pitchFamily="18" charset="0"/>
            </a:endParaRPr>
          </a:p>
          <a:p>
            <a:pPr>
              <a:buFont typeface="Arial" charset="0"/>
              <a:buNone/>
              <a:defRPr/>
            </a:pPr>
            <a:endParaRPr lang="en-US" dirty="0" smtClean="0"/>
          </a:p>
          <a:p>
            <a:pPr>
              <a:buFont typeface="Arial" charset="0"/>
              <a:buNone/>
              <a:defRPr/>
            </a:pPr>
            <a:r>
              <a:rPr lang="en-US" dirty="0" smtClean="0"/>
              <a:t>	We </a:t>
            </a:r>
            <a:r>
              <a:rPr lang="en-US" dirty="0"/>
              <a:t>will add the blank character </a:t>
            </a:r>
            <a:r>
              <a:rPr lang="en-US" dirty="0">
                <a:latin typeface="Times New Roman" pitchFamily="18" charset="0"/>
              </a:rPr>
              <a:t>b</a:t>
            </a:r>
            <a:r>
              <a:rPr lang="en-US" dirty="0"/>
              <a:t> </a:t>
            </a:r>
            <a:r>
              <a:rPr lang="en-US" dirty="0" smtClean="0"/>
              <a:t>which </a:t>
            </a:r>
            <a:r>
              <a:rPr lang="en-US" dirty="0"/>
              <a:t>has the property that </a:t>
            </a:r>
            <a:r>
              <a:rPr lang="en-US" dirty="0">
                <a:latin typeface="Times New Roman" pitchFamily="18" charset="0"/>
              </a:rPr>
              <a:t>b </a:t>
            </a:r>
            <a:r>
              <a:rPr lang="en-US" sz="1600" dirty="0">
                <a:latin typeface="Times New Roman" pitchFamily="18" charset="0"/>
              </a:rPr>
              <a:t>&lt; </a:t>
            </a:r>
            <a:r>
              <a:rPr lang="en-US" dirty="0">
                <a:latin typeface="Times New Roman" pitchFamily="18" charset="0"/>
              </a:rPr>
              <a:t>a</a:t>
            </a:r>
            <a:endParaRPr lang="en-US" sz="2800" dirty="0">
              <a:latin typeface="Times New Roman" pitchFamily="18" charset="0"/>
            </a:endParaRPr>
          </a:p>
          <a:p>
            <a:pPr>
              <a:buFont typeface="Arial" charset="0"/>
              <a:buNone/>
              <a:defRPr/>
            </a:pPr>
            <a:endParaRPr lang="en-US" dirty="0" smtClean="0"/>
          </a:p>
          <a:p>
            <a:pPr>
              <a:buFont typeface="Arial" charset="0"/>
              <a:buNone/>
              <a:defRPr/>
            </a:pPr>
            <a:r>
              <a:rPr lang="en-US" dirty="0" smtClean="0"/>
              <a:t>	The </a:t>
            </a:r>
            <a:r>
              <a:rPr lang="en-US" dirty="0"/>
              <a:t>order is determined by comparing the first letters which differ:</a:t>
            </a:r>
          </a:p>
          <a:p>
            <a:pPr lvl="1">
              <a:buFontTx/>
              <a:buNone/>
              <a:defRPr/>
            </a:pPr>
            <a:r>
              <a:rPr lang="en-US" sz="2000" dirty="0" smtClean="0">
                <a:solidFill>
                  <a:schemeClr val="hlink"/>
                </a:solidFill>
                <a:latin typeface="Times New Roman" pitchFamily="18" charset="0"/>
              </a:rPr>
              <a:t>		           	aard</a:t>
            </a:r>
            <a:r>
              <a:rPr lang="en-US" sz="2000" dirty="0" smtClean="0">
                <a:solidFill>
                  <a:srgbClr val="FF0000"/>
                </a:solidFill>
                <a:latin typeface="Times New Roman" pitchFamily="18" charset="0"/>
              </a:rPr>
              <a:t>v</a:t>
            </a:r>
            <a:r>
              <a:rPr lang="en-US" sz="2000" dirty="0" smtClean="0">
                <a:latin typeface="Times New Roman" pitchFamily="18" charset="0"/>
              </a:rPr>
              <a:t>ark	  &lt; </a:t>
            </a:r>
            <a:r>
              <a:rPr lang="en-US" sz="2000" dirty="0" smtClean="0">
                <a:solidFill>
                  <a:schemeClr val="hlink"/>
                </a:solidFill>
                <a:latin typeface="Times New Roman" pitchFamily="18" charset="0"/>
              </a:rPr>
              <a:t>aard</a:t>
            </a:r>
            <a:r>
              <a:rPr lang="en-US" sz="2000" dirty="0" smtClean="0">
                <a:solidFill>
                  <a:srgbClr val="FF0000"/>
                </a:solidFill>
                <a:latin typeface="Times New Roman" pitchFamily="18" charset="0"/>
              </a:rPr>
              <a:t>w</a:t>
            </a:r>
            <a:r>
              <a:rPr lang="en-US" sz="2000" dirty="0" smtClean="0">
                <a:latin typeface="Times New Roman" pitchFamily="18" charset="0"/>
              </a:rPr>
              <a:t>olf	</a:t>
            </a:r>
            <a:r>
              <a:rPr lang="en-US" sz="2000" dirty="0" smtClean="0"/>
              <a:t>since	</a:t>
            </a:r>
            <a:r>
              <a:rPr lang="en-US" sz="2000" dirty="0" smtClean="0">
                <a:solidFill>
                  <a:srgbClr val="FF0000"/>
                </a:solidFill>
                <a:latin typeface="Times New Roman" pitchFamily="18" charset="0"/>
              </a:rPr>
              <a:t>v</a:t>
            </a:r>
            <a:r>
              <a:rPr lang="en-US" sz="2000" dirty="0" smtClean="0">
                <a:latin typeface="Times New Roman" pitchFamily="18" charset="0"/>
              </a:rPr>
              <a:t> </a:t>
            </a:r>
            <a:r>
              <a:rPr lang="en-US" sz="2000" dirty="0">
                <a:latin typeface="Times New Roman" pitchFamily="18" charset="0"/>
              </a:rPr>
              <a:t>&lt; </a:t>
            </a:r>
            <a:r>
              <a:rPr lang="en-US" sz="2000" dirty="0">
                <a:solidFill>
                  <a:srgbClr val="FF0000"/>
                </a:solidFill>
                <a:latin typeface="Times New Roman" pitchFamily="18" charset="0"/>
              </a:rPr>
              <a:t>w</a:t>
            </a:r>
          </a:p>
          <a:p>
            <a:pPr lvl="1">
              <a:buFontTx/>
              <a:buNone/>
              <a:defRPr/>
            </a:pPr>
            <a:r>
              <a:rPr lang="en-US" sz="2000" dirty="0" smtClean="0">
                <a:solidFill>
                  <a:schemeClr val="hlink"/>
                </a:solidFill>
                <a:latin typeface="Times New Roman" pitchFamily="18" charset="0"/>
              </a:rPr>
              <a:t>		            	</a:t>
            </a:r>
            <a:r>
              <a:rPr lang="en-US" sz="2000" dirty="0" err="1" smtClean="0">
                <a:solidFill>
                  <a:schemeClr val="hlink"/>
                </a:solidFill>
                <a:latin typeface="Times New Roman" pitchFamily="18" charset="0"/>
              </a:rPr>
              <a:t>a</a:t>
            </a:r>
            <a:r>
              <a:rPr lang="en-US" sz="2000" dirty="0" err="1" smtClean="0">
                <a:solidFill>
                  <a:srgbClr val="FF0000"/>
                </a:solidFill>
                <a:latin typeface="Times New Roman" pitchFamily="18" charset="0"/>
              </a:rPr>
              <a:t>a</a:t>
            </a:r>
            <a:r>
              <a:rPr lang="en-US" sz="2000" dirty="0" err="1" smtClean="0">
                <a:latin typeface="Times New Roman" pitchFamily="18" charset="0"/>
              </a:rPr>
              <a:t>dvark</a:t>
            </a:r>
            <a:r>
              <a:rPr lang="en-US" sz="2000" dirty="0" smtClean="0">
                <a:latin typeface="Times New Roman" pitchFamily="18" charset="0"/>
              </a:rPr>
              <a:t>	  &lt; </a:t>
            </a:r>
            <a:r>
              <a:rPr lang="en-US" sz="2000" dirty="0" smtClean="0">
                <a:solidFill>
                  <a:schemeClr val="hlink"/>
                </a:solidFill>
                <a:latin typeface="Times New Roman" pitchFamily="18" charset="0"/>
              </a:rPr>
              <a:t>a</a:t>
            </a:r>
            <a:r>
              <a:rPr lang="en-US" sz="2000" dirty="0" smtClean="0">
                <a:solidFill>
                  <a:srgbClr val="FF0000"/>
                </a:solidFill>
                <a:latin typeface="Times New Roman" pitchFamily="18" charset="0"/>
              </a:rPr>
              <a:t>b</a:t>
            </a:r>
            <a:r>
              <a:rPr lang="en-US" sz="2000" dirty="0" smtClean="0">
                <a:latin typeface="Times New Roman" pitchFamily="18" charset="0"/>
              </a:rPr>
              <a:t>acus	</a:t>
            </a:r>
            <a:r>
              <a:rPr lang="en-US" sz="2000" dirty="0" smtClean="0"/>
              <a:t>since	</a:t>
            </a:r>
            <a:r>
              <a:rPr lang="en-US" sz="2000" dirty="0" smtClean="0">
                <a:solidFill>
                  <a:srgbClr val="FF0000"/>
                </a:solidFill>
                <a:latin typeface="Times New Roman" pitchFamily="18" charset="0"/>
              </a:rPr>
              <a:t>a</a:t>
            </a:r>
            <a:r>
              <a:rPr lang="en-US" sz="2000" dirty="0" smtClean="0">
                <a:latin typeface="Times New Roman" pitchFamily="18" charset="0"/>
              </a:rPr>
              <a:t> </a:t>
            </a:r>
            <a:r>
              <a:rPr lang="en-US" sz="2000" dirty="0">
                <a:latin typeface="Times New Roman" pitchFamily="18" charset="0"/>
              </a:rPr>
              <a:t>&lt; </a:t>
            </a:r>
            <a:r>
              <a:rPr lang="en-US" sz="2000" dirty="0">
                <a:solidFill>
                  <a:srgbClr val="FF0000"/>
                </a:solidFill>
                <a:latin typeface="Times New Roman" pitchFamily="18" charset="0"/>
              </a:rPr>
              <a:t>b</a:t>
            </a:r>
          </a:p>
          <a:p>
            <a:pPr lvl="1">
              <a:buFontTx/>
              <a:buNone/>
              <a:defRPr/>
            </a:pPr>
            <a:r>
              <a:rPr lang="en-US" sz="2000" dirty="0" smtClean="0">
                <a:solidFill>
                  <a:schemeClr val="hlink"/>
                </a:solidFill>
                <a:latin typeface="Times New Roman" pitchFamily="18" charset="0"/>
              </a:rPr>
              <a:t>		</a:t>
            </a:r>
            <a:r>
              <a:rPr lang="en-US" sz="2000" dirty="0">
                <a:solidFill>
                  <a:schemeClr val="hlink"/>
                </a:solidFill>
                <a:latin typeface="Times New Roman" pitchFamily="18" charset="0"/>
              </a:rPr>
              <a:t>	</a:t>
            </a:r>
            <a:r>
              <a:rPr lang="en-US" sz="2000" dirty="0" err="1" smtClean="0">
                <a:solidFill>
                  <a:srgbClr val="FF0000"/>
                </a:solidFill>
                <a:latin typeface="Times New Roman" pitchFamily="18" charset="0"/>
              </a:rPr>
              <a:t>a</a:t>
            </a:r>
            <a:r>
              <a:rPr lang="en-US" sz="2000" dirty="0" err="1" smtClean="0">
                <a:latin typeface="Times New Roman" pitchFamily="18" charset="0"/>
              </a:rPr>
              <a:t>zygous</a:t>
            </a:r>
            <a:r>
              <a:rPr lang="en-US" sz="2000" dirty="0">
                <a:latin typeface="Times New Roman" pitchFamily="18" charset="0"/>
              </a:rPr>
              <a:t>	  &lt; </a:t>
            </a:r>
            <a:r>
              <a:rPr lang="en-US" sz="2000" dirty="0" smtClean="0">
                <a:solidFill>
                  <a:srgbClr val="FF0000"/>
                </a:solidFill>
                <a:latin typeface="Times New Roman" pitchFamily="18" charset="0"/>
              </a:rPr>
              <a:t>b</a:t>
            </a:r>
            <a:r>
              <a:rPr lang="en-US" sz="2000" dirty="0" smtClean="0">
                <a:latin typeface="Times New Roman" pitchFamily="18" charset="0"/>
              </a:rPr>
              <a:t>aa		</a:t>
            </a:r>
            <a:r>
              <a:rPr lang="en-US" sz="2000" dirty="0" smtClean="0"/>
              <a:t>since</a:t>
            </a:r>
            <a:r>
              <a:rPr lang="en-US" sz="2000" dirty="0"/>
              <a:t>	</a:t>
            </a:r>
            <a:r>
              <a:rPr lang="en-US" sz="2000" dirty="0">
                <a:solidFill>
                  <a:srgbClr val="FF0000"/>
                </a:solidFill>
                <a:latin typeface="Times New Roman" pitchFamily="18" charset="0"/>
              </a:rPr>
              <a:t>a</a:t>
            </a:r>
            <a:r>
              <a:rPr lang="en-US" sz="2000" dirty="0">
                <a:latin typeface="Times New Roman" pitchFamily="18" charset="0"/>
              </a:rPr>
              <a:t> &lt; </a:t>
            </a:r>
            <a:r>
              <a:rPr lang="en-US" sz="2000" dirty="0">
                <a:solidFill>
                  <a:srgbClr val="FF0000"/>
                </a:solidFill>
                <a:latin typeface="Times New Roman" pitchFamily="18" charset="0"/>
              </a:rPr>
              <a:t>b</a:t>
            </a:r>
          </a:p>
          <a:p>
            <a:pPr lvl="1">
              <a:buNone/>
              <a:defRPr/>
            </a:pPr>
            <a:r>
              <a:rPr lang="en-US" sz="2000" dirty="0" smtClean="0">
                <a:solidFill>
                  <a:schemeClr val="hlink"/>
                </a:solidFill>
                <a:latin typeface="Times New Roman" pitchFamily="18" charset="0"/>
              </a:rPr>
              <a:t>			cat</a:t>
            </a:r>
            <a:r>
              <a:rPr lang="en-US" sz="2000" dirty="0">
                <a:latin typeface="Times New Roman" pitchFamily="18" charset="0"/>
              </a:rPr>
              <a:t>	  &lt; </a:t>
            </a:r>
            <a:r>
              <a:rPr lang="en-US" sz="2000" dirty="0" smtClean="0">
                <a:solidFill>
                  <a:schemeClr val="hlink"/>
                </a:solidFill>
                <a:latin typeface="Times New Roman" pitchFamily="18" charset="0"/>
              </a:rPr>
              <a:t>cat</a:t>
            </a:r>
            <a:r>
              <a:rPr lang="en-US" sz="2000" dirty="0" smtClean="0">
                <a:solidFill>
                  <a:srgbClr val="FF0000"/>
                </a:solidFill>
                <a:latin typeface="Times New Roman" pitchFamily="18" charset="0"/>
              </a:rPr>
              <a:t>c</a:t>
            </a:r>
            <a:r>
              <a:rPr lang="en-US" sz="2000" dirty="0" smtClean="0">
                <a:latin typeface="Times New Roman" pitchFamily="18" charset="0"/>
              </a:rPr>
              <a:t>h	</a:t>
            </a:r>
            <a:r>
              <a:rPr lang="en-US" sz="2000" dirty="0">
                <a:latin typeface="Times New Roman" pitchFamily="18" charset="0"/>
              </a:rPr>
              <a:t>	</a:t>
            </a:r>
            <a:r>
              <a:rPr lang="en-US" sz="2000" dirty="0"/>
              <a:t>since	</a:t>
            </a:r>
            <a:r>
              <a:rPr lang="en-US" sz="2000" dirty="0" smtClean="0">
                <a:solidFill>
                  <a:srgbClr val="FF0000"/>
                </a:solidFill>
                <a:latin typeface="Times New Roman" pitchFamily="18" charset="0"/>
              </a:rPr>
              <a:t>b</a:t>
            </a:r>
            <a:r>
              <a:rPr lang="en-US" sz="2000" dirty="0" smtClean="0">
                <a:latin typeface="Times New Roman" pitchFamily="18" charset="0"/>
              </a:rPr>
              <a:t> </a:t>
            </a:r>
            <a:r>
              <a:rPr lang="en-US" sz="2000" dirty="0">
                <a:latin typeface="Times New Roman" pitchFamily="18" charset="0"/>
              </a:rPr>
              <a:t>&lt; </a:t>
            </a:r>
            <a:r>
              <a:rPr lang="en-US" sz="2000" dirty="0" smtClean="0">
                <a:solidFill>
                  <a:srgbClr val="FF0000"/>
                </a:solidFill>
                <a:latin typeface="Times New Roman" pitchFamily="18" charset="0"/>
              </a:rPr>
              <a:t>c</a:t>
            </a:r>
            <a:endParaRPr lang="en-US" sz="2000" dirty="0">
              <a:solidFill>
                <a:srgbClr val="FF0000"/>
              </a:solidFill>
              <a:latin typeface="Times New Roman" pitchFamily="18" charset="0"/>
            </a:endParaRPr>
          </a:p>
          <a:p>
            <a:pPr lvl="1">
              <a:buFontTx/>
              <a:buNone/>
              <a:defRPr/>
            </a:pPr>
            <a:r>
              <a:rPr lang="en-US" sz="2000" dirty="0" smtClean="0">
                <a:solidFill>
                  <a:schemeClr val="hlink"/>
                </a:solidFill>
                <a:latin typeface="Times New Roman" pitchFamily="18" charset="0"/>
              </a:rPr>
              <a:t>		      	</a:t>
            </a:r>
            <a:r>
              <a:rPr lang="en-US" sz="2000" dirty="0" err="1" smtClean="0">
                <a:solidFill>
                  <a:schemeClr val="hlink"/>
                </a:solidFill>
                <a:latin typeface="Times New Roman" pitchFamily="18" charset="0"/>
              </a:rPr>
              <a:t>wil</a:t>
            </a:r>
            <a:r>
              <a:rPr lang="en-US" sz="2000" dirty="0" err="1" smtClean="0">
                <a:solidFill>
                  <a:srgbClr val="FF0000"/>
                </a:solidFill>
                <a:latin typeface="Times New Roman" pitchFamily="18" charset="0"/>
              </a:rPr>
              <a:t>h</a:t>
            </a:r>
            <a:r>
              <a:rPr lang="en-US" sz="2000" dirty="0" err="1" smtClean="0">
                <a:latin typeface="Times New Roman" pitchFamily="18" charset="0"/>
              </a:rPr>
              <a:t>elm</a:t>
            </a:r>
            <a:r>
              <a:rPr lang="en-US" sz="2000" dirty="0" smtClean="0">
                <a:latin typeface="Times New Roman" pitchFamily="18" charset="0"/>
              </a:rPr>
              <a:t>	  &lt; </a:t>
            </a:r>
            <a:r>
              <a:rPr lang="en-US" sz="2000" dirty="0" err="1" smtClean="0">
                <a:solidFill>
                  <a:schemeClr val="hlink"/>
                </a:solidFill>
                <a:latin typeface="Times New Roman" pitchFamily="18" charset="0"/>
              </a:rPr>
              <a:t>wil</a:t>
            </a:r>
            <a:r>
              <a:rPr lang="en-US" sz="2000" dirty="0" err="1" smtClean="0">
                <a:solidFill>
                  <a:srgbClr val="FF0000"/>
                </a:solidFill>
                <a:latin typeface="Times New Roman" pitchFamily="18" charset="0"/>
              </a:rPr>
              <a:t>l</a:t>
            </a:r>
            <a:r>
              <a:rPr lang="en-US" sz="2000" dirty="0" err="1" smtClean="0">
                <a:latin typeface="Times New Roman" pitchFamily="18" charset="0"/>
              </a:rPr>
              <a:t>iam</a:t>
            </a:r>
            <a:r>
              <a:rPr lang="en-US" sz="2000" dirty="0" smtClean="0">
                <a:latin typeface="Times New Roman" pitchFamily="18" charset="0"/>
              </a:rPr>
              <a:t>	</a:t>
            </a:r>
            <a:r>
              <a:rPr lang="en-US" sz="2000" dirty="0" smtClean="0"/>
              <a:t>since	</a:t>
            </a:r>
            <a:r>
              <a:rPr lang="en-US" sz="2000" dirty="0" smtClean="0">
                <a:solidFill>
                  <a:srgbClr val="FF0000"/>
                </a:solidFill>
                <a:latin typeface="Times New Roman" pitchFamily="18" charset="0"/>
              </a:rPr>
              <a:t>h</a:t>
            </a:r>
            <a:r>
              <a:rPr lang="en-US" sz="2000" dirty="0" smtClean="0">
                <a:latin typeface="Times New Roman" pitchFamily="18" charset="0"/>
              </a:rPr>
              <a:t> </a:t>
            </a:r>
            <a:r>
              <a:rPr lang="en-US" sz="2000" dirty="0">
                <a:latin typeface="Times New Roman" pitchFamily="18" charset="0"/>
              </a:rPr>
              <a:t>&lt; </a:t>
            </a:r>
            <a:r>
              <a:rPr lang="en-US" sz="2000" dirty="0">
                <a:solidFill>
                  <a:srgbClr val="FF0000"/>
                </a:solidFill>
                <a:latin typeface="Times New Roman" pitchFamily="18" charset="0"/>
              </a:rPr>
              <a:t>l</a:t>
            </a:r>
            <a:endParaRPr lang="en-US" sz="2000" dirty="0">
              <a:latin typeface="Times New Roman" pitchFamily="18" charset="0"/>
            </a:endParaRPr>
          </a:p>
        </p:txBody>
      </p:sp>
      <p:sp>
        <p:nvSpPr>
          <p:cNvPr id="27652" name="Text Box 5"/>
          <p:cNvSpPr txBox="1">
            <a:spLocks noChangeArrowheads="1"/>
          </p:cNvSpPr>
          <p:nvPr/>
        </p:nvSpPr>
        <p:spPr bwMode="auto">
          <a:xfrm>
            <a:off x="4392006" y="2889250"/>
            <a:ext cx="247650" cy="369888"/>
          </a:xfrm>
          <a:prstGeom prst="rect">
            <a:avLst/>
          </a:prstGeom>
          <a:noFill/>
          <a:ln w="9525">
            <a:noFill/>
            <a:miter lim="800000"/>
            <a:headEnd/>
            <a:tailEnd/>
          </a:ln>
        </p:spPr>
        <p:txBody>
          <a:bodyPr wrap="none">
            <a:spAutoFit/>
          </a:bodyPr>
          <a:lstStyle/>
          <a:p>
            <a:r>
              <a:rPr lang="en-US" i="1" dirty="0" smtClean="0"/>
              <a:t>/</a:t>
            </a:r>
            <a:endParaRPr lang="en-US" i="1" dirty="0"/>
          </a:p>
        </p:txBody>
      </p:sp>
      <p:sp>
        <p:nvSpPr>
          <p:cNvPr id="27653" name="Text Box 5"/>
          <p:cNvSpPr txBox="1">
            <a:spLocks noChangeArrowheads="1"/>
          </p:cNvSpPr>
          <p:nvPr/>
        </p:nvSpPr>
        <p:spPr bwMode="auto">
          <a:xfrm>
            <a:off x="7707138" y="2890838"/>
            <a:ext cx="249238" cy="369887"/>
          </a:xfrm>
          <a:prstGeom prst="rect">
            <a:avLst/>
          </a:prstGeom>
          <a:noFill/>
          <a:ln w="9525">
            <a:noFill/>
            <a:miter lim="800000"/>
            <a:headEnd/>
            <a:tailEnd/>
          </a:ln>
        </p:spPr>
        <p:txBody>
          <a:bodyPr wrap="none">
            <a:spAutoFit/>
          </a:bodyPr>
          <a:lstStyle/>
          <a:p>
            <a:r>
              <a:rPr lang="en-US" i="1"/>
              <a:t>/</a:t>
            </a:r>
          </a:p>
        </p:txBody>
      </p:sp>
      <p:sp>
        <p:nvSpPr>
          <p:cNvPr id="27654" name="TextBox 5"/>
          <p:cNvSpPr txBox="1">
            <a:spLocks noChangeArrowheads="1"/>
          </p:cNvSpPr>
          <p:nvPr/>
        </p:nvSpPr>
        <p:spPr bwMode="auto">
          <a:xfrm>
            <a:off x="179388" y="682849"/>
            <a:ext cx="1082348" cy="369332"/>
          </a:xfrm>
          <a:prstGeom prst="rect">
            <a:avLst/>
          </a:prstGeom>
          <a:noFill/>
          <a:ln w="9525">
            <a:noFill/>
            <a:miter lim="800000"/>
            <a:headEnd/>
            <a:tailEnd/>
          </a:ln>
        </p:spPr>
        <p:txBody>
          <a:bodyPr wrap="none">
            <a:spAutoFit/>
          </a:bodyPr>
          <a:lstStyle/>
          <a:p>
            <a:r>
              <a:rPr lang="en-CA" dirty="0" smtClean="0"/>
              <a:t>2.1.6.1.1</a:t>
            </a:r>
            <a:endParaRPr lang="en-CA" dirty="0"/>
          </a:p>
        </p:txBody>
      </p:sp>
      <p:sp>
        <p:nvSpPr>
          <p:cNvPr id="7" name="Text Box 5"/>
          <p:cNvSpPr txBox="1">
            <a:spLocks noChangeArrowheads="1"/>
          </p:cNvSpPr>
          <p:nvPr/>
        </p:nvSpPr>
        <p:spPr bwMode="auto">
          <a:xfrm>
            <a:off x="5940152" y="4885601"/>
            <a:ext cx="249238" cy="369887"/>
          </a:xfrm>
          <a:prstGeom prst="rect">
            <a:avLst/>
          </a:prstGeom>
          <a:noFill/>
          <a:ln w="9525">
            <a:noFill/>
            <a:miter lim="800000"/>
            <a:headEnd/>
            <a:tailEnd/>
          </a:ln>
        </p:spPr>
        <p:txBody>
          <a:bodyPr wrap="none">
            <a:spAutoFit/>
          </a:bodyPr>
          <a:lstStyle/>
          <a:p>
            <a:r>
              <a:rPr lang="en-US" i="1">
                <a:solidFill>
                  <a:srgbClr val="FF00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Lexicographical Orderings</a:t>
            </a:r>
          </a:p>
        </p:txBody>
      </p:sp>
      <p:sp>
        <p:nvSpPr>
          <p:cNvPr id="28675" name="Rectangle 3"/>
          <p:cNvSpPr>
            <a:spLocks noGrp="1" noChangeArrowheads="1"/>
          </p:cNvSpPr>
          <p:nvPr>
            <p:ph type="body" idx="1"/>
          </p:nvPr>
        </p:nvSpPr>
        <p:spPr/>
        <p:txBody>
          <a:bodyPr/>
          <a:lstStyle/>
          <a:p>
            <a:pPr>
              <a:buFont typeface="Arial" pitchFamily="34" charset="0"/>
              <a:buNone/>
            </a:pPr>
            <a:r>
              <a:rPr lang="en-US" dirty="0" smtClean="0"/>
              <a:t>	Such an order can also be used to linearly order vectors:</a:t>
            </a:r>
          </a:p>
          <a:p>
            <a:pPr lvl="1"/>
            <a:r>
              <a:rPr lang="en-US" dirty="0" smtClean="0"/>
              <a:t>Say that </a:t>
            </a:r>
            <a:r>
              <a:rPr lang="en-US" dirty="0" smtClean="0">
                <a:latin typeface="Times New Roman" pitchFamily="18" charset="0"/>
              </a:rPr>
              <a:t>(</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1</a:t>
            </a:r>
            <a:r>
              <a:rPr lang="en-US" dirty="0" smtClean="0">
                <a:latin typeface="Times New Roman" pitchFamily="18" charset="0"/>
              </a:rPr>
              <a:t>, </a:t>
            </a:r>
            <a:r>
              <a:rPr lang="en-US" i="1" dirty="0" smtClean="0">
                <a:solidFill>
                  <a:schemeClr val="hlink"/>
                </a:solidFill>
                <a:latin typeface="Times New Roman" pitchFamily="18" charset="0"/>
              </a:rPr>
              <a:t>y</a:t>
            </a:r>
            <a:r>
              <a:rPr lang="en-US" baseline="-25000" dirty="0" smtClean="0">
                <a:solidFill>
                  <a:schemeClr val="hlink"/>
                </a:solidFill>
                <a:latin typeface="Times New Roman" pitchFamily="18" charset="0"/>
              </a:rPr>
              <a:t>1</a:t>
            </a:r>
            <a:r>
              <a:rPr lang="en-US" dirty="0" smtClean="0">
                <a:latin typeface="Times New Roman" pitchFamily="18" charset="0"/>
              </a:rPr>
              <a:t>) &lt; (</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2</a:t>
            </a:r>
            <a:r>
              <a:rPr lang="en-US" dirty="0" smtClean="0">
                <a:latin typeface="Times New Roman" pitchFamily="18" charset="0"/>
              </a:rPr>
              <a:t>, </a:t>
            </a:r>
            <a:r>
              <a:rPr lang="en-US" i="1" dirty="0" smtClean="0">
                <a:solidFill>
                  <a:schemeClr val="hlink"/>
                </a:solidFill>
                <a:latin typeface="Times New Roman" pitchFamily="18" charset="0"/>
              </a:rPr>
              <a:t>y</a:t>
            </a:r>
            <a:r>
              <a:rPr lang="en-US" baseline="-25000" dirty="0" smtClean="0">
                <a:solidFill>
                  <a:schemeClr val="hlink"/>
                </a:solidFill>
                <a:latin typeface="Times New Roman" pitchFamily="18" charset="0"/>
              </a:rPr>
              <a:t>2</a:t>
            </a:r>
            <a:r>
              <a:rPr lang="en-US" dirty="0" smtClean="0">
                <a:latin typeface="Times New Roman" pitchFamily="18" charset="0"/>
              </a:rPr>
              <a:t>) </a:t>
            </a:r>
            <a:r>
              <a:rPr lang="en-US" dirty="0" smtClean="0"/>
              <a:t>if either:</a:t>
            </a:r>
          </a:p>
          <a:p>
            <a:pPr lvl="1"/>
            <a:endParaRPr lang="en-US" dirty="0" smtClean="0"/>
          </a:p>
          <a:p>
            <a:pPr lvl="1" algn="ctr">
              <a:buFontTx/>
              <a:buNone/>
            </a:pP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1 </a:t>
            </a:r>
            <a:r>
              <a:rPr lang="en-US" dirty="0" smtClean="0">
                <a:latin typeface="Times New Roman" pitchFamily="18" charset="0"/>
              </a:rPr>
              <a:t>&lt; </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2</a:t>
            </a:r>
            <a:r>
              <a:rPr lang="en-US" dirty="0" smtClean="0"/>
              <a:t> or both </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1</a:t>
            </a:r>
            <a:r>
              <a:rPr lang="en-US" baseline="-25000" dirty="0" smtClean="0">
                <a:latin typeface="Times New Roman" pitchFamily="18" charset="0"/>
              </a:rPr>
              <a:t> </a:t>
            </a:r>
            <a:r>
              <a:rPr lang="en-US" dirty="0" smtClean="0">
                <a:latin typeface="Times New Roman" pitchFamily="18" charset="0"/>
              </a:rPr>
              <a:t>= </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2</a:t>
            </a:r>
            <a:r>
              <a:rPr lang="en-US" dirty="0" smtClean="0">
                <a:solidFill>
                  <a:srgbClr val="FF0000"/>
                </a:solidFill>
              </a:rPr>
              <a:t> </a:t>
            </a:r>
            <a:r>
              <a:rPr lang="en-US" dirty="0" smtClean="0"/>
              <a:t>and</a:t>
            </a:r>
            <a:r>
              <a:rPr lang="en-US" dirty="0" smtClean="0">
                <a:solidFill>
                  <a:schemeClr val="hlink"/>
                </a:solidFill>
              </a:rPr>
              <a:t> </a:t>
            </a:r>
            <a:r>
              <a:rPr lang="en-US" i="1" dirty="0" smtClean="0">
                <a:solidFill>
                  <a:schemeClr val="hlink"/>
                </a:solidFill>
                <a:latin typeface="Times New Roman" pitchFamily="18" charset="0"/>
              </a:rPr>
              <a:t>y</a:t>
            </a:r>
            <a:r>
              <a:rPr lang="en-US" baseline="-25000" dirty="0" smtClean="0">
                <a:solidFill>
                  <a:schemeClr val="hlink"/>
                </a:solidFill>
                <a:latin typeface="Times New Roman" pitchFamily="18" charset="0"/>
              </a:rPr>
              <a:t>1</a:t>
            </a:r>
            <a:r>
              <a:rPr lang="en-US" baseline="-25000" dirty="0" smtClean="0">
                <a:latin typeface="Times New Roman" pitchFamily="18" charset="0"/>
              </a:rPr>
              <a:t> </a:t>
            </a:r>
            <a:r>
              <a:rPr lang="en-US" dirty="0" smtClean="0">
                <a:latin typeface="Times New Roman" pitchFamily="18" charset="0"/>
              </a:rPr>
              <a:t>&lt; </a:t>
            </a:r>
            <a:r>
              <a:rPr lang="en-US" i="1" dirty="0" smtClean="0">
                <a:solidFill>
                  <a:schemeClr val="hlink"/>
                </a:solidFill>
                <a:latin typeface="Times New Roman" pitchFamily="18" charset="0"/>
              </a:rPr>
              <a:t>y</a:t>
            </a:r>
            <a:r>
              <a:rPr lang="en-US" baseline="-25000" dirty="0" smtClean="0">
                <a:solidFill>
                  <a:schemeClr val="hlink"/>
                </a:solidFill>
                <a:latin typeface="Times New Roman" pitchFamily="18" charset="0"/>
              </a:rPr>
              <a:t>2</a:t>
            </a:r>
            <a:r>
              <a:rPr lang="en-US" dirty="0" smtClean="0"/>
              <a:t> </a:t>
            </a:r>
          </a:p>
          <a:p>
            <a:pPr>
              <a:buFont typeface="Arial" pitchFamily="34" charset="0"/>
              <a:buNone/>
            </a:pPr>
            <a:endParaRPr lang="en-US" dirty="0" smtClean="0"/>
          </a:p>
          <a:p>
            <a:pPr>
              <a:buFont typeface="Arial" pitchFamily="34" charset="0"/>
              <a:buNone/>
            </a:pPr>
            <a:r>
              <a:rPr lang="en-US" dirty="0" smtClean="0"/>
              <a:t>	For example,</a:t>
            </a:r>
          </a:p>
          <a:p>
            <a:pPr>
              <a:buFontTx/>
              <a:buNone/>
            </a:pPr>
            <a:r>
              <a:rPr lang="en-US" dirty="0" smtClean="0"/>
              <a:t>			</a:t>
            </a:r>
            <a:r>
              <a:rPr lang="en-US" dirty="0" smtClean="0">
                <a:latin typeface="Times New Roman" pitchFamily="18" charset="0"/>
              </a:rPr>
              <a:t>(3, 4) &lt; (5, 1)	</a:t>
            </a:r>
            <a:r>
              <a:rPr lang="en-US" dirty="0" smtClean="0"/>
              <a:t>	</a:t>
            </a:r>
            <a:r>
              <a:rPr lang="en-US" dirty="0" smtClean="0">
                <a:latin typeface="Times New Roman" pitchFamily="18" charset="0"/>
              </a:rPr>
              <a:t>(3, 4) &lt; (3, 8)</a:t>
            </a:r>
          </a:p>
          <a:p>
            <a:pPr>
              <a:buFontTx/>
              <a:buNone/>
            </a:pPr>
            <a:r>
              <a:rPr lang="en-US" dirty="0" smtClean="0">
                <a:latin typeface="Times New Roman" pitchFamily="18" charset="0"/>
              </a:rPr>
              <a:t>     		       	   </a:t>
            </a:r>
            <a:r>
              <a:rPr lang="en-US" b="1" dirty="0" smtClean="0">
                <a:latin typeface="Courier New" pitchFamily="49" charset="0"/>
              </a:rPr>
              <a:t>cd</a:t>
            </a:r>
            <a:r>
              <a:rPr lang="en-US" dirty="0" smtClean="0">
                <a:latin typeface="Times New Roman" pitchFamily="18" charset="0"/>
              </a:rPr>
              <a:t>  &lt;  </a:t>
            </a:r>
            <a:r>
              <a:rPr lang="en-US" b="1" dirty="0" err="1" smtClean="0">
                <a:latin typeface="Courier New" pitchFamily="49" charset="0"/>
              </a:rPr>
              <a:t>ea</a:t>
            </a:r>
            <a:r>
              <a:rPr lang="en-US" dirty="0" smtClean="0">
                <a:latin typeface="Times New Roman" pitchFamily="18" charset="0"/>
              </a:rPr>
              <a:t>                           </a:t>
            </a:r>
            <a:r>
              <a:rPr lang="en-US" b="1" dirty="0" smtClean="0">
                <a:latin typeface="Courier New" pitchFamily="49" charset="0"/>
              </a:rPr>
              <a:t>cd</a:t>
            </a:r>
            <a:r>
              <a:rPr lang="en-US" dirty="0" smtClean="0">
                <a:latin typeface="Times New Roman" pitchFamily="18" charset="0"/>
              </a:rPr>
              <a:t>  &lt;  </a:t>
            </a:r>
            <a:r>
              <a:rPr lang="en-US" b="1" dirty="0" err="1" smtClean="0">
                <a:latin typeface="Courier New" pitchFamily="49" charset="0"/>
              </a:rPr>
              <a:t>ch</a:t>
            </a:r>
            <a:endParaRPr lang="en-US" b="1" dirty="0" smtClean="0">
              <a:latin typeface="Courier New" pitchFamily="49" charset="0"/>
            </a:endParaRPr>
          </a:p>
        </p:txBody>
      </p:sp>
      <p:sp>
        <p:nvSpPr>
          <p:cNvPr id="28676" name="TextBox 3"/>
          <p:cNvSpPr txBox="1">
            <a:spLocks noChangeArrowheads="1"/>
          </p:cNvSpPr>
          <p:nvPr/>
        </p:nvSpPr>
        <p:spPr bwMode="auto">
          <a:xfrm>
            <a:off x="179388" y="682849"/>
            <a:ext cx="1082348" cy="369332"/>
          </a:xfrm>
          <a:prstGeom prst="rect">
            <a:avLst/>
          </a:prstGeom>
          <a:noFill/>
          <a:ln w="9525">
            <a:noFill/>
            <a:miter lim="800000"/>
            <a:headEnd/>
            <a:tailEnd/>
          </a:ln>
        </p:spPr>
        <p:txBody>
          <a:bodyPr wrap="none">
            <a:spAutoFit/>
          </a:bodyPr>
          <a:lstStyle/>
          <a:p>
            <a:r>
              <a:rPr lang="en-CA" dirty="0" smtClean="0"/>
              <a:t>2.1.6.1.1</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Operations on Linear Orderings</a:t>
            </a:r>
          </a:p>
        </p:txBody>
      </p:sp>
      <p:sp>
        <p:nvSpPr>
          <p:cNvPr id="29699" name="Rectangle 3"/>
          <p:cNvSpPr>
            <a:spLocks noGrp="1" noChangeArrowheads="1"/>
          </p:cNvSpPr>
          <p:nvPr>
            <p:ph type="body" idx="1"/>
          </p:nvPr>
        </p:nvSpPr>
        <p:spPr/>
        <p:txBody>
          <a:bodyPr/>
          <a:lstStyle/>
          <a:p>
            <a:pPr>
              <a:buFont typeface="Arial" pitchFamily="34" charset="0"/>
              <a:buNone/>
            </a:pPr>
            <a:r>
              <a:rPr lang="en-US" dirty="0" smtClean="0"/>
              <a:t>	Queries that may be asked about linear orderings:</a:t>
            </a:r>
          </a:p>
          <a:p>
            <a:pPr lvl="1"/>
            <a:r>
              <a:rPr lang="en-US" dirty="0" smtClean="0"/>
              <a:t>What are the first and last objects (the </a:t>
            </a:r>
            <a:r>
              <a:rPr lang="en-US" i="1" dirty="0" smtClean="0"/>
              <a:t>front</a:t>
            </a:r>
            <a:r>
              <a:rPr lang="en-US" dirty="0" smtClean="0"/>
              <a:t> and the </a:t>
            </a:r>
            <a:r>
              <a:rPr lang="en-US" i="1" dirty="0" smtClean="0"/>
              <a:t>back</a:t>
            </a:r>
            <a:r>
              <a:rPr lang="en-US" dirty="0" smtClean="0"/>
              <a:t>)?</a:t>
            </a:r>
          </a:p>
          <a:p>
            <a:pPr lvl="1"/>
            <a:r>
              <a:rPr lang="en-US" dirty="0" smtClean="0"/>
              <a:t>What is the </a:t>
            </a:r>
            <a:r>
              <a:rPr lang="en-US" i="1" dirty="0" err="1" smtClean="0">
                <a:latin typeface="Times New Roman" pitchFamily="18" charset="0"/>
                <a:cs typeface="Times New Roman" pitchFamily="18" charset="0"/>
              </a:rPr>
              <a:t>k</a:t>
            </a:r>
            <a:r>
              <a:rPr lang="en-US" baseline="30000" dirty="0" err="1" smtClean="0"/>
              <a:t>th</a:t>
            </a:r>
            <a:r>
              <a:rPr lang="en-US" dirty="0" smtClean="0"/>
              <a:t> object?</a:t>
            </a:r>
          </a:p>
          <a:p>
            <a:pPr lvl="1"/>
            <a:r>
              <a:rPr lang="en-US" dirty="0" smtClean="0"/>
              <a:t>What are all objects on a given interval </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a:t>
            </a:r>
          </a:p>
          <a:p>
            <a:pPr lvl="1"/>
            <a:r>
              <a:rPr lang="en-US" dirty="0" smtClean="0"/>
              <a:t>Given a reference to one object in the container:</a:t>
            </a:r>
          </a:p>
          <a:p>
            <a:pPr lvl="2"/>
            <a:r>
              <a:rPr lang="en-US" dirty="0" smtClean="0"/>
              <a:t>What are the previous and next objects?</a:t>
            </a:r>
          </a:p>
          <a:p>
            <a:pPr lvl="1"/>
            <a:endParaRPr lang="en-US" dirty="0" smtClean="0"/>
          </a:p>
          <a:p>
            <a:pPr>
              <a:buFont typeface="Arial" pitchFamily="34" charset="0"/>
              <a:buNone/>
            </a:pPr>
            <a:r>
              <a:rPr lang="en-US" dirty="0" smtClean="0"/>
              <a:t>	Operations that may be performed as a result:</a:t>
            </a:r>
          </a:p>
          <a:p>
            <a:pPr lvl="1"/>
            <a:r>
              <a:rPr lang="en-US" dirty="0" smtClean="0"/>
              <a:t>Insert an object into a sorted list</a:t>
            </a:r>
          </a:p>
          <a:p>
            <a:pPr lvl="1"/>
            <a:r>
              <a:rPr lang="en-US" dirty="0" smtClean="0"/>
              <a:t>Insert an object at either the front, the back, or into the </a:t>
            </a:r>
            <a:r>
              <a:rPr lang="en-US" i="1" dirty="0" err="1" smtClean="0">
                <a:latin typeface="Times New Roman" pitchFamily="18" charset="0"/>
                <a:cs typeface="Times New Roman" pitchFamily="18" charset="0"/>
              </a:rPr>
              <a:t>k</a:t>
            </a:r>
            <a:r>
              <a:rPr lang="en-US" baseline="30000" dirty="0" err="1" smtClean="0"/>
              <a:t>th</a:t>
            </a:r>
            <a:r>
              <a:rPr lang="en-US" dirty="0" smtClean="0"/>
              <a:t> position</a:t>
            </a:r>
          </a:p>
          <a:p>
            <a:pPr lvl="1"/>
            <a:r>
              <a:rPr lang="en-US" dirty="0" smtClean="0"/>
              <a:t>Sort a collection of objects</a:t>
            </a:r>
          </a:p>
        </p:txBody>
      </p:sp>
      <p:sp>
        <p:nvSpPr>
          <p:cNvPr id="29700"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dirty="0" smtClean="0"/>
              <a:t>2.1.6.1.2</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Hierarchical Orderings</a:t>
            </a:r>
          </a:p>
        </p:txBody>
      </p:sp>
      <p:sp>
        <p:nvSpPr>
          <p:cNvPr id="30723" name="Rectangle 3"/>
          <p:cNvSpPr>
            <a:spLocks noGrp="1" noChangeArrowheads="1"/>
          </p:cNvSpPr>
          <p:nvPr>
            <p:ph type="body" idx="1"/>
          </p:nvPr>
        </p:nvSpPr>
        <p:spPr/>
        <p:txBody>
          <a:bodyPr/>
          <a:lstStyle/>
          <a:p>
            <a:pPr>
              <a:buFont typeface="Arial" pitchFamily="34" charset="0"/>
              <a:buNone/>
            </a:pPr>
            <a:r>
              <a:rPr lang="en-US" dirty="0" smtClean="0"/>
              <a:t>	The next relation we will look at is a hierarchical ordering</a:t>
            </a:r>
          </a:p>
          <a:p>
            <a:pPr>
              <a:buFont typeface="Arial" pitchFamily="34" charset="0"/>
              <a:buNone/>
            </a:pPr>
            <a:endParaRPr lang="en-US" dirty="0"/>
          </a:p>
          <a:p>
            <a:pPr>
              <a:buFont typeface="Arial" pitchFamily="34" charset="0"/>
              <a:buNone/>
            </a:pPr>
            <a:r>
              <a:rPr lang="en-US" dirty="0" smtClean="0"/>
              <a:t>	Consider directories in a file system:</a:t>
            </a:r>
          </a:p>
          <a:p>
            <a:pPr algn="ctr">
              <a:buFontTx/>
              <a:buNone/>
            </a:pPr>
            <a:r>
              <a:rPr lang="en-US" i="1" dirty="0" smtClean="0">
                <a:latin typeface="Times New Roman" pitchFamily="18" charset="0"/>
              </a:rPr>
              <a:t>	x </a:t>
            </a:r>
            <a:r>
              <a:rPr lang="en-CA" dirty="0" smtClean="0"/>
              <a:t>≺</a:t>
            </a:r>
            <a:r>
              <a:rPr lang="en-US" dirty="0" smtClean="0"/>
              <a:t> </a:t>
            </a:r>
            <a:r>
              <a:rPr lang="en-US" i="1" dirty="0" smtClean="0">
                <a:latin typeface="Times New Roman" pitchFamily="18" charset="0"/>
              </a:rPr>
              <a:t>y </a:t>
            </a:r>
            <a:r>
              <a:rPr lang="en-US" dirty="0" smtClean="0"/>
              <a:t>if </a:t>
            </a:r>
            <a:r>
              <a:rPr lang="en-US" i="1" dirty="0" smtClean="0">
                <a:latin typeface="Times New Roman" pitchFamily="18" charset="0"/>
              </a:rPr>
              <a:t>x</a:t>
            </a:r>
            <a:r>
              <a:rPr lang="en-US" dirty="0" smtClean="0"/>
              <a:t> contains </a:t>
            </a:r>
            <a:r>
              <a:rPr lang="en-US" i="1" dirty="0" smtClean="0">
                <a:latin typeface="Times New Roman" pitchFamily="18" charset="0"/>
              </a:rPr>
              <a:t>y</a:t>
            </a:r>
            <a:r>
              <a:rPr lang="en-US" dirty="0" smtClean="0"/>
              <a:t> within one of its subdirectories</a:t>
            </a:r>
            <a:endParaRPr lang="en-US" i="1" dirty="0" smtClean="0">
              <a:latin typeface="Times New Roman" pitchFamily="18" charset="0"/>
            </a:endParaRPr>
          </a:p>
          <a:p>
            <a:pPr lvl="1"/>
            <a:r>
              <a:rPr lang="en-US" dirty="0">
                <a:solidFill>
                  <a:prstClr val="black"/>
                </a:solidFill>
              </a:rPr>
              <a:t>In Unix, there is a single root director /</a:t>
            </a:r>
          </a:p>
          <a:p>
            <a:pPr algn="ctr">
              <a:buFontTx/>
              <a:buNone/>
            </a:pPr>
            <a:endParaRPr lang="en-US" i="1" dirty="0" smtClean="0">
              <a:latin typeface="Times New Roman" pitchFamily="18" charset="0"/>
            </a:endParaRPr>
          </a:p>
          <a:p>
            <a:pPr algn="ctr">
              <a:buFontTx/>
              <a:buNone/>
            </a:pPr>
            <a:endParaRPr lang="en-US" i="1" dirty="0" smtClean="0">
              <a:latin typeface="Times New Roman" pitchFamily="18" charset="0"/>
            </a:endParaRPr>
          </a:p>
          <a:p>
            <a:pPr algn="ctr">
              <a:buFontTx/>
              <a:buNone/>
            </a:pPr>
            <a:endParaRPr lang="en-US" i="1" dirty="0">
              <a:latin typeface="Times New Roman" pitchFamily="18" charset="0"/>
            </a:endParaRPr>
          </a:p>
          <a:p>
            <a:pPr algn="ctr">
              <a:buFontTx/>
              <a:buNone/>
            </a:pPr>
            <a:endParaRPr lang="en-US" i="1" dirty="0" smtClean="0">
              <a:latin typeface="Times New Roman" pitchFamily="18" charset="0"/>
            </a:endParaRPr>
          </a:p>
          <a:p>
            <a:pPr algn="ctr">
              <a:buFontTx/>
              <a:buNone/>
            </a:pPr>
            <a:endParaRPr lang="en-US" i="1" dirty="0">
              <a:latin typeface="Times New Roman" pitchFamily="18" charset="0"/>
            </a:endParaRPr>
          </a:p>
          <a:p>
            <a:pPr>
              <a:buFontTx/>
              <a:buNone/>
            </a:pPr>
            <a:endParaRPr lang="en-US" i="1" dirty="0">
              <a:latin typeface="Times New Roman" pitchFamily="18" charset="0"/>
            </a:endParaRPr>
          </a:p>
          <a:p>
            <a:pPr>
              <a:buFontTx/>
              <a:buNone/>
            </a:pPr>
            <a:r>
              <a:rPr lang="en-US" i="1" dirty="0" smtClean="0">
                <a:latin typeface="Times New Roman" pitchFamily="18" charset="0"/>
              </a:rPr>
              <a:t>	</a:t>
            </a:r>
            <a:r>
              <a:rPr lang="en-US" dirty="0" smtClean="0"/>
              <a:t>Such structures allow us to organize information</a:t>
            </a:r>
          </a:p>
          <a:p>
            <a:pPr>
              <a:buFont typeface="Arial" pitchFamily="34" charset="0"/>
              <a:buNone/>
            </a:pPr>
            <a:r>
              <a:rPr lang="en-US" dirty="0" smtClean="0"/>
              <a:t>	</a:t>
            </a:r>
          </a:p>
          <a:p>
            <a:pPr>
              <a:buFont typeface="Arial" pitchFamily="34" charset="0"/>
              <a:buNone/>
            </a:pPr>
            <a:r>
              <a:rPr lang="en-US" dirty="0" smtClean="0"/>
              <a:t>	</a:t>
            </a:r>
            <a:endParaRPr lang="en-US" dirty="0" smtClean="0">
              <a:latin typeface="Times New Roman" pitchFamily="18" charset="0"/>
              <a:sym typeface="Math3"/>
            </a:endParaRPr>
          </a:p>
        </p:txBody>
      </p:sp>
      <p:sp>
        <p:nvSpPr>
          <p:cNvPr id="30729" name="TextBox 9"/>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2.1.6.2</a:t>
            </a:r>
          </a:p>
        </p:txBody>
      </p:sp>
      <p:pic>
        <p:nvPicPr>
          <p:cNvPr id="10" name="Picture 4" descr="y"/>
          <p:cNvPicPr>
            <a:picLocks noChangeAspect="1" noChangeArrowheads="1"/>
          </p:cNvPicPr>
          <p:nvPr/>
        </p:nvPicPr>
        <p:blipFill>
          <a:blip r:embed="rId3" cstate="print"/>
          <a:srcRect/>
          <a:stretch>
            <a:fillRect/>
          </a:stretch>
        </p:blipFill>
        <p:spPr bwMode="auto">
          <a:xfrm>
            <a:off x="2987824" y="3396332"/>
            <a:ext cx="2374900"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Hierarchical Orderings</a:t>
            </a:r>
          </a:p>
        </p:txBody>
      </p:sp>
      <p:sp>
        <p:nvSpPr>
          <p:cNvPr id="33796" name="Rectangle 3"/>
          <p:cNvSpPr>
            <a:spLocks noGrp="1" noChangeArrowheads="1"/>
          </p:cNvSpPr>
          <p:nvPr>
            <p:ph type="body" idx="1"/>
          </p:nvPr>
        </p:nvSpPr>
        <p:spPr/>
        <p:txBody>
          <a:bodyPr/>
          <a:lstStyle/>
          <a:p>
            <a:pPr>
              <a:buFont typeface="Arial" pitchFamily="34" charset="0"/>
              <a:buNone/>
            </a:pPr>
            <a:r>
              <a:rPr lang="en-US" dirty="0" smtClean="0"/>
              <a:t>	Other examples:</a:t>
            </a:r>
          </a:p>
          <a:p>
            <a:pPr>
              <a:buFont typeface="Arial" pitchFamily="34" charset="0"/>
              <a:buNone/>
            </a:pPr>
            <a:endParaRPr lang="en-US" dirty="0"/>
          </a:p>
          <a:p>
            <a:pPr>
              <a:buFont typeface="Arial" pitchFamily="34" charset="0"/>
              <a:buNone/>
            </a:pPr>
            <a:r>
              <a:rPr lang="en-US" sz="1800" dirty="0" smtClean="0"/>
              <a:t>		Classes in Java and C#</a:t>
            </a:r>
          </a:p>
        </p:txBody>
      </p:sp>
      <p:pic>
        <p:nvPicPr>
          <p:cNvPr id="33798" name="Picture 6" descr="y"/>
          <p:cNvPicPr>
            <a:picLocks noChangeAspect="1" noChangeArrowheads="1"/>
          </p:cNvPicPr>
          <p:nvPr/>
        </p:nvPicPr>
        <p:blipFill>
          <a:blip r:embed="rId3" cstate="print"/>
          <a:srcRect/>
          <a:stretch>
            <a:fillRect/>
          </a:stretch>
        </p:blipFill>
        <p:spPr bwMode="auto">
          <a:xfrm>
            <a:off x="6011863" y="2133600"/>
            <a:ext cx="1692275" cy="2447925"/>
          </a:xfrm>
          <a:prstGeom prst="rect">
            <a:avLst/>
          </a:prstGeom>
          <a:noFill/>
          <a:ln w="9525">
            <a:noFill/>
            <a:miter lim="800000"/>
            <a:headEnd/>
            <a:tailEnd/>
          </a:ln>
        </p:spPr>
      </p:pic>
      <p:pic>
        <p:nvPicPr>
          <p:cNvPr id="33799" name="Picture 4" descr="xx"/>
          <p:cNvPicPr>
            <a:picLocks noChangeAspect="1" noChangeArrowheads="1"/>
          </p:cNvPicPr>
          <p:nvPr/>
        </p:nvPicPr>
        <p:blipFill>
          <a:blip r:embed="rId4" cstate="print"/>
          <a:srcRect/>
          <a:stretch>
            <a:fillRect/>
          </a:stretch>
        </p:blipFill>
        <p:spPr bwMode="auto">
          <a:xfrm>
            <a:off x="107950" y="5099050"/>
            <a:ext cx="8964613" cy="706438"/>
          </a:xfrm>
          <a:prstGeom prst="rect">
            <a:avLst/>
          </a:prstGeom>
          <a:noFill/>
          <a:ln w="9525">
            <a:noFill/>
            <a:miter lim="800000"/>
            <a:headEnd/>
            <a:tailEnd/>
          </a:ln>
        </p:spPr>
      </p:pic>
      <p:sp>
        <p:nvSpPr>
          <p:cNvPr id="33800" name="TextBox 7"/>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2.1.6.2.1</a:t>
            </a:r>
          </a:p>
        </p:txBody>
      </p:sp>
      <p:pic>
        <p:nvPicPr>
          <p:cNvPr id="33794" name="Picture 7" descr="y"/>
          <p:cNvPicPr>
            <a:picLocks noChangeAspect="1" noChangeArrowheads="1"/>
          </p:cNvPicPr>
          <p:nvPr/>
        </p:nvPicPr>
        <p:blipFill>
          <a:blip r:embed="rId5" cstate="print"/>
          <a:srcRect/>
          <a:stretch>
            <a:fillRect/>
          </a:stretch>
        </p:blipFill>
        <p:spPr bwMode="auto">
          <a:xfrm>
            <a:off x="1403648" y="2780928"/>
            <a:ext cx="2914650" cy="147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Hierarchical Orderings</a:t>
            </a:r>
          </a:p>
        </p:txBody>
      </p:sp>
      <p:sp>
        <p:nvSpPr>
          <p:cNvPr id="34819" name="Rectangle 3"/>
          <p:cNvSpPr>
            <a:spLocks noGrp="1" noChangeArrowheads="1"/>
          </p:cNvSpPr>
          <p:nvPr>
            <p:ph type="body" idx="1"/>
          </p:nvPr>
        </p:nvSpPr>
        <p:spPr/>
        <p:txBody>
          <a:bodyPr/>
          <a:lstStyle/>
          <a:p>
            <a:pPr>
              <a:buFont typeface="Arial" pitchFamily="34" charset="0"/>
              <a:buNone/>
            </a:pPr>
            <a:r>
              <a:rPr lang="en-US" dirty="0" smtClean="0"/>
              <a:t>	If </a:t>
            </a:r>
            <a:r>
              <a:rPr lang="en-US" i="1" dirty="0" smtClean="0">
                <a:latin typeface="Times New Roman" pitchFamily="18" charset="0"/>
              </a:rPr>
              <a:t>x </a:t>
            </a:r>
            <a:r>
              <a:rPr lang="en-CA" dirty="0" smtClean="0"/>
              <a:t>≺</a:t>
            </a:r>
            <a:r>
              <a:rPr lang="en-US" i="1" dirty="0" smtClean="0">
                <a:latin typeface="Times New Roman" pitchFamily="18" charset="0"/>
              </a:rPr>
              <a:t> y</a:t>
            </a:r>
            <a:r>
              <a:rPr lang="en-US" dirty="0" smtClean="0"/>
              <a:t>, we say that </a:t>
            </a:r>
            <a:r>
              <a:rPr lang="en-US" i="1" dirty="0" smtClean="0">
                <a:latin typeface="Times New Roman" pitchFamily="18" charset="0"/>
              </a:rPr>
              <a:t>x</a:t>
            </a:r>
            <a:r>
              <a:rPr lang="en-US" dirty="0" smtClean="0"/>
              <a:t> precedes </a:t>
            </a:r>
            <a:r>
              <a:rPr lang="en-US" i="1" dirty="0" smtClean="0">
                <a:latin typeface="Times New Roman" pitchFamily="18" charset="0"/>
              </a:rPr>
              <a:t>y</a:t>
            </a:r>
            <a:r>
              <a:rPr lang="en-US" dirty="0" smtClean="0"/>
              <a:t> or </a:t>
            </a:r>
            <a:r>
              <a:rPr lang="en-US" i="1" dirty="0" smtClean="0">
                <a:latin typeface="Times New Roman" pitchFamily="18" charset="0"/>
              </a:rPr>
              <a:t>x</a:t>
            </a:r>
            <a:r>
              <a:rPr lang="en-US" dirty="0" smtClean="0"/>
              <a:t> is a predecessor of </a:t>
            </a:r>
            <a:r>
              <a:rPr lang="en-US" i="1" dirty="0" smtClean="0">
                <a:latin typeface="Times New Roman" pitchFamily="18" charset="0"/>
              </a:rPr>
              <a:t>y</a:t>
            </a:r>
            <a:r>
              <a:rPr lang="en-US" dirty="0" smtClean="0"/>
              <a:t> </a:t>
            </a:r>
          </a:p>
          <a:p>
            <a:pPr>
              <a:buFont typeface="Arial" pitchFamily="34" charset="0"/>
              <a:buNone/>
            </a:pPr>
            <a:endParaRPr lang="en-US" dirty="0" smtClean="0"/>
          </a:p>
          <a:p>
            <a:pPr>
              <a:buFont typeface="Arial" pitchFamily="34" charset="0"/>
              <a:buNone/>
            </a:pPr>
            <a:r>
              <a:rPr lang="en-US" dirty="0" smtClean="0"/>
              <a:t>	Even though all of these relationships may appear very different, they all exhibit the same properties:</a:t>
            </a:r>
          </a:p>
          <a:p>
            <a:pPr lvl="1"/>
            <a:r>
              <a:rPr lang="en-US" dirty="0" smtClean="0"/>
              <a:t>For all </a:t>
            </a:r>
            <a:r>
              <a:rPr lang="en-US" i="1" dirty="0" smtClean="0">
                <a:latin typeface="Times New Roman" panose="02020603050405020304" pitchFamily="18" charset="0"/>
                <a:cs typeface="Times New Roman" panose="02020603050405020304" pitchFamily="18" charset="0"/>
              </a:rPr>
              <a:t>x</a:t>
            </a:r>
            <a:r>
              <a:rPr lang="en-US" dirty="0" smtClean="0"/>
              <a:t>, </a:t>
            </a:r>
            <a:r>
              <a:rPr lang="en-US" i="1" dirty="0" smtClean="0">
                <a:latin typeface="Times New Roman" pitchFamily="18" charset="0"/>
              </a:rPr>
              <a:t>x</a:t>
            </a:r>
            <a:r>
              <a:rPr lang="en-US" dirty="0" smtClean="0">
                <a:latin typeface="Times New Roman" pitchFamily="18" charset="0"/>
              </a:rPr>
              <a:t> </a:t>
            </a:r>
            <a:r>
              <a:rPr lang="en-CA" dirty="0"/>
              <a:t>⊀</a:t>
            </a:r>
            <a:r>
              <a:rPr lang="en-US" dirty="0" smtClean="0">
                <a:latin typeface="Times New Roman" pitchFamily="18" charset="0"/>
              </a:rPr>
              <a:t> </a:t>
            </a:r>
            <a:r>
              <a:rPr lang="en-US" i="1" dirty="0" smtClean="0">
                <a:latin typeface="Times New Roman" pitchFamily="18" charset="0"/>
              </a:rPr>
              <a:t>x</a:t>
            </a:r>
            <a:r>
              <a:rPr lang="en-US" dirty="0" smtClean="0"/>
              <a:t> (anti-reflexive)</a:t>
            </a:r>
          </a:p>
          <a:p>
            <a:pPr lvl="1"/>
            <a:r>
              <a:rPr lang="en-US" dirty="0" smtClean="0"/>
              <a:t>If </a:t>
            </a:r>
            <a:r>
              <a:rPr lang="en-US" i="1" dirty="0" smtClean="0">
                <a:latin typeface="Times New Roman" pitchFamily="18" charset="0"/>
              </a:rPr>
              <a:t>x </a:t>
            </a:r>
            <a:r>
              <a:rPr lang="en-CA" dirty="0" smtClean="0"/>
              <a:t>≺</a:t>
            </a:r>
            <a:r>
              <a:rPr lang="en-US" i="1" dirty="0" smtClean="0">
                <a:latin typeface="Times New Roman" pitchFamily="18" charset="0"/>
              </a:rPr>
              <a:t> y</a:t>
            </a:r>
            <a:r>
              <a:rPr lang="en-US" dirty="0" smtClean="0"/>
              <a:t> then </a:t>
            </a:r>
            <a:r>
              <a:rPr lang="en-US" i="1" dirty="0" smtClean="0">
                <a:latin typeface="Times New Roman" pitchFamily="18" charset="0"/>
              </a:rPr>
              <a:t>y </a:t>
            </a:r>
            <a:r>
              <a:rPr lang="en-CA" dirty="0" smtClean="0"/>
              <a:t>⊀</a:t>
            </a:r>
            <a:r>
              <a:rPr lang="en-US" dirty="0" smtClean="0"/>
              <a:t> </a:t>
            </a:r>
            <a:r>
              <a:rPr lang="en-US" i="1" dirty="0" smtClean="0">
                <a:latin typeface="Times New Roman" pitchFamily="18" charset="0"/>
              </a:rPr>
              <a:t>x</a:t>
            </a:r>
            <a:endParaRPr lang="en-US" dirty="0" smtClean="0"/>
          </a:p>
          <a:p>
            <a:pPr lvl="1"/>
            <a:r>
              <a:rPr lang="en-US" dirty="0" smtClean="0"/>
              <a:t>If </a:t>
            </a:r>
            <a:r>
              <a:rPr lang="en-US" i="1" dirty="0" smtClean="0">
                <a:latin typeface="Times New Roman" pitchFamily="18" charset="0"/>
              </a:rPr>
              <a:t>x </a:t>
            </a:r>
            <a:r>
              <a:rPr lang="en-CA" dirty="0" smtClean="0"/>
              <a:t>≺</a:t>
            </a:r>
            <a:r>
              <a:rPr lang="en-US" i="1" dirty="0" smtClean="0">
                <a:latin typeface="Times New Roman" pitchFamily="18" charset="0"/>
              </a:rPr>
              <a:t> y</a:t>
            </a:r>
            <a:r>
              <a:rPr lang="en-US" dirty="0" smtClean="0"/>
              <a:t> and </a:t>
            </a:r>
            <a:r>
              <a:rPr lang="en-US" i="1" dirty="0" smtClean="0">
                <a:latin typeface="Times New Roman" pitchFamily="18" charset="0"/>
              </a:rPr>
              <a:t>y </a:t>
            </a:r>
            <a:r>
              <a:rPr lang="en-CA" dirty="0" smtClean="0"/>
              <a:t>≺</a:t>
            </a:r>
            <a:r>
              <a:rPr lang="en-US" i="1" dirty="0" smtClean="0">
                <a:latin typeface="Times New Roman" pitchFamily="18" charset="0"/>
              </a:rPr>
              <a:t> z</a:t>
            </a:r>
            <a:r>
              <a:rPr lang="en-US" dirty="0" smtClean="0"/>
              <a:t>, it follows that </a:t>
            </a:r>
            <a:r>
              <a:rPr lang="en-US" i="1" dirty="0" smtClean="0">
                <a:latin typeface="Times New Roman" pitchFamily="18" charset="0"/>
              </a:rPr>
              <a:t>x </a:t>
            </a:r>
            <a:r>
              <a:rPr lang="en-CA" dirty="0" smtClean="0"/>
              <a:t>≺</a:t>
            </a:r>
            <a:r>
              <a:rPr lang="en-US" i="1" dirty="0" smtClean="0">
                <a:latin typeface="Times New Roman" pitchFamily="18" charset="0"/>
              </a:rPr>
              <a:t> z</a:t>
            </a:r>
          </a:p>
          <a:p>
            <a:pPr lvl="1"/>
            <a:r>
              <a:rPr lang="en-US" dirty="0" smtClean="0"/>
              <a:t>There is a root </a:t>
            </a:r>
            <a:r>
              <a:rPr lang="en-US" i="1" dirty="0" smtClean="0">
                <a:latin typeface="Times New Roman" pitchFamily="18" charset="0"/>
              </a:rPr>
              <a:t>r</a:t>
            </a:r>
            <a:r>
              <a:rPr lang="en-US" dirty="0" smtClean="0"/>
              <a:t> such that </a:t>
            </a:r>
            <a:r>
              <a:rPr lang="en-US" i="1" dirty="0" smtClean="0">
                <a:latin typeface="Times New Roman" pitchFamily="18" charset="0"/>
              </a:rPr>
              <a:t>r </a:t>
            </a:r>
            <a:r>
              <a:rPr lang="en-CA" dirty="0" smtClean="0"/>
              <a:t>≺</a:t>
            </a:r>
            <a:r>
              <a:rPr lang="en-US" i="1" dirty="0" smtClean="0">
                <a:latin typeface="Times New Roman" pitchFamily="18" charset="0"/>
              </a:rPr>
              <a:t> x</a:t>
            </a:r>
            <a:r>
              <a:rPr lang="en-US" dirty="0" smtClean="0"/>
              <a:t> for all other </a:t>
            </a:r>
            <a:r>
              <a:rPr lang="en-US" i="1" dirty="0" smtClean="0">
                <a:latin typeface="Times New Roman" pitchFamily="18" charset="0"/>
              </a:rPr>
              <a:t>x</a:t>
            </a:r>
          </a:p>
          <a:p>
            <a:pPr lvl="1"/>
            <a:r>
              <a:rPr lang="en-US" dirty="0" smtClean="0"/>
              <a:t>If is </a:t>
            </a:r>
            <a:r>
              <a:rPr lang="en-US" i="1" dirty="0" smtClean="0">
                <a:latin typeface="Times New Roman" pitchFamily="18" charset="0"/>
              </a:rPr>
              <a:t>x </a:t>
            </a:r>
            <a:r>
              <a:rPr lang="en-CA" dirty="0" smtClean="0"/>
              <a:t>≺</a:t>
            </a:r>
            <a:r>
              <a:rPr lang="en-US" i="1" dirty="0" smtClean="0">
                <a:latin typeface="Times New Roman" pitchFamily="18" charset="0"/>
              </a:rPr>
              <a:t> z</a:t>
            </a:r>
            <a:r>
              <a:rPr lang="en-US" dirty="0" smtClean="0"/>
              <a:t> and </a:t>
            </a:r>
            <a:r>
              <a:rPr lang="en-US" i="1" dirty="0" smtClean="0">
                <a:latin typeface="Times New Roman" pitchFamily="18" charset="0"/>
              </a:rPr>
              <a:t>y </a:t>
            </a:r>
            <a:r>
              <a:rPr lang="en-CA" dirty="0" smtClean="0"/>
              <a:t>≺</a:t>
            </a:r>
            <a:r>
              <a:rPr lang="en-US" i="1" dirty="0" smtClean="0">
                <a:latin typeface="Times New Roman" pitchFamily="18" charset="0"/>
              </a:rPr>
              <a:t> z</a:t>
            </a:r>
            <a:r>
              <a:rPr lang="en-US" dirty="0" smtClean="0"/>
              <a:t>, it follows that either </a:t>
            </a:r>
            <a:r>
              <a:rPr lang="en-US" i="1" dirty="0" smtClean="0">
                <a:latin typeface="Times New Roman" pitchFamily="18" charset="0"/>
              </a:rPr>
              <a:t>x </a:t>
            </a:r>
            <a:r>
              <a:rPr lang="en-CA" dirty="0" smtClean="0"/>
              <a:t>≺</a:t>
            </a:r>
            <a:r>
              <a:rPr lang="en-US" i="1" dirty="0" smtClean="0">
                <a:latin typeface="Times New Roman" pitchFamily="18" charset="0"/>
              </a:rPr>
              <a:t> y</a:t>
            </a:r>
            <a:r>
              <a:rPr lang="en-US" dirty="0" smtClean="0"/>
              <a:t>, </a:t>
            </a:r>
            <a:r>
              <a:rPr lang="en-US" i="1" dirty="0" smtClean="0">
                <a:latin typeface="Times New Roman" pitchFamily="18" charset="0"/>
              </a:rPr>
              <a:t>x = y</a:t>
            </a:r>
            <a:r>
              <a:rPr lang="en-US" dirty="0" smtClean="0"/>
              <a:t> or</a:t>
            </a:r>
            <a:r>
              <a:rPr lang="en-US" i="1" dirty="0" smtClean="0">
                <a:latin typeface="Times New Roman" pitchFamily="18" charset="0"/>
              </a:rPr>
              <a:t> x </a:t>
            </a:r>
            <a:r>
              <a:rPr lang="en-CA" dirty="0" smtClean="0"/>
              <a:t>≻</a:t>
            </a:r>
            <a:r>
              <a:rPr lang="en-US" i="1" dirty="0" smtClean="0">
                <a:latin typeface="Times New Roman" pitchFamily="18" charset="0"/>
              </a:rPr>
              <a:t> y</a:t>
            </a:r>
          </a:p>
          <a:p>
            <a:pPr marL="457200" lvl="1" indent="0">
              <a:buNone/>
            </a:pPr>
            <a:endParaRPr lang="en-US" i="1" dirty="0" smtClean="0">
              <a:latin typeface="Times New Roman" pitchFamily="18" charset="0"/>
            </a:endParaRPr>
          </a:p>
        </p:txBody>
      </p:sp>
      <p:sp>
        <p:nvSpPr>
          <p:cNvPr id="34820"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2.1.6.2.2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smtClean="0"/>
              <a:t>Operations on Hierarchical Orders</a:t>
            </a:r>
          </a:p>
        </p:txBody>
      </p:sp>
      <p:sp>
        <p:nvSpPr>
          <p:cNvPr id="35843" name="Rectangle 3"/>
          <p:cNvSpPr>
            <a:spLocks noGrp="1" noChangeArrowheads="1"/>
          </p:cNvSpPr>
          <p:nvPr>
            <p:ph type="body" idx="4294967295"/>
          </p:nvPr>
        </p:nvSpPr>
        <p:spPr/>
        <p:txBody>
          <a:bodyPr/>
          <a:lstStyle/>
          <a:p>
            <a:pPr>
              <a:buFont typeface="Arial" pitchFamily="34" charset="0"/>
              <a:buNone/>
            </a:pPr>
            <a:r>
              <a:rPr lang="en-US" sz="2400" smtClean="0"/>
              <a:t>	</a:t>
            </a:r>
            <a:r>
              <a:rPr lang="en-US" smtClean="0"/>
              <a:t>If the hierarchical order is explicitly defined (the usual case), given two objects in the container, we may ask:</a:t>
            </a:r>
          </a:p>
          <a:p>
            <a:pPr lvl="1"/>
            <a:r>
              <a:rPr lang="en-US" smtClean="0"/>
              <a:t>Does one object precede the other?</a:t>
            </a:r>
          </a:p>
          <a:p>
            <a:pPr lvl="1"/>
            <a:r>
              <a:rPr lang="en-US" smtClean="0"/>
              <a:t>Are both objects at the same depth?</a:t>
            </a:r>
          </a:p>
          <a:p>
            <a:pPr lvl="1"/>
            <a:r>
              <a:rPr lang="en-US" smtClean="0"/>
              <a:t>What is the nearest common predecessor?</a:t>
            </a:r>
          </a:p>
        </p:txBody>
      </p:sp>
      <p:sp>
        <p:nvSpPr>
          <p:cNvPr id="35844"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2.1.6.2.3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Outline</a:t>
            </a:r>
          </a:p>
        </p:txBody>
      </p:sp>
      <p:sp>
        <p:nvSpPr>
          <p:cNvPr id="8195" name="Rectangle 3"/>
          <p:cNvSpPr>
            <a:spLocks noGrp="1" noChangeArrowheads="1"/>
          </p:cNvSpPr>
          <p:nvPr>
            <p:ph type="body" idx="1"/>
          </p:nvPr>
        </p:nvSpPr>
        <p:spPr/>
        <p:txBody>
          <a:bodyPr/>
          <a:lstStyle/>
          <a:p>
            <a:pPr>
              <a:buFont typeface="Arial" pitchFamily="34" charset="0"/>
              <a:buNone/>
            </a:pPr>
            <a:r>
              <a:rPr lang="en-US" smtClean="0"/>
              <a:t>	Any form of information processing or communication requires that data must be stored in and accessed from either main or secondary memory</a:t>
            </a:r>
          </a:p>
          <a:p>
            <a:pPr>
              <a:buFont typeface="Arial" pitchFamily="34" charset="0"/>
              <a:buNone/>
            </a:pPr>
            <a:endParaRPr lang="en-US" smtClean="0"/>
          </a:p>
          <a:p>
            <a:pPr>
              <a:buFont typeface="Arial" pitchFamily="34" charset="0"/>
              <a:buNone/>
            </a:pPr>
            <a:r>
              <a:rPr lang="en-US" smtClean="0"/>
              <a:t>	There are two questions we should ask:</a:t>
            </a:r>
          </a:p>
          <a:p>
            <a:pPr lvl="1"/>
            <a:r>
              <a:rPr lang="en-US" smtClean="0"/>
              <a:t>What do we want to do?</a:t>
            </a:r>
          </a:p>
          <a:p>
            <a:pPr lvl="1"/>
            <a:r>
              <a:rPr lang="en-US" smtClean="0"/>
              <a:t>How can we do it?</a:t>
            </a:r>
          </a:p>
          <a:p>
            <a:pPr lvl="1"/>
            <a:endParaRPr lang="en-US" smtClean="0"/>
          </a:p>
          <a:p>
            <a:pPr>
              <a:buFont typeface="Arial" pitchFamily="34" charset="0"/>
              <a:buNone/>
            </a:pPr>
            <a:r>
              <a:rPr lang="en-US" smtClean="0"/>
              <a:t>	This topic will cover  Abstract Data Types:</a:t>
            </a:r>
          </a:p>
          <a:p>
            <a:pPr lvl="1"/>
            <a:r>
              <a:rPr lang="en-US" smtClean="0"/>
              <a:t>Models of the storage and access of information</a:t>
            </a:r>
          </a:p>
          <a:p>
            <a:pPr>
              <a:buFont typeface="Arial" pitchFamily="34" charset="0"/>
              <a:buNone/>
            </a:pPr>
            <a:r>
              <a:rPr lang="en-US" smtClean="0"/>
              <a:t>	The next topic will cover data structures and algorithms:</a:t>
            </a:r>
          </a:p>
          <a:p>
            <a:pPr lvl="1"/>
            <a:r>
              <a:rPr lang="en-US" smtClean="0"/>
              <a:t>The concrete methods for organizing and accessing data in the computer</a:t>
            </a:r>
          </a:p>
        </p:txBody>
      </p:sp>
      <p:sp>
        <p:nvSpPr>
          <p:cNvPr id="8196" name="TextBox 3"/>
          <p:cNvSpPr txBox="1">
            <a:spLocks noChangeArrowheads="1"/>
          </p:cNvSpPr>
          <p:nvPr/>
        </p:nvSpPr>
        <p:spPr bwMode="auto">
          <a:xfrm>
            <a:off x="179388" y="682849"/>
            <a:ext cx="504825" cy="369887"/>
          </a:xfrm>
          <a:prstGeom prst="rect">
            <a:avLst/>
          </a:prstGeom>
          <a:noFill/>
          <a:ln w="9525">
            <a:noFill/>
            <a:miter lim="800000"/>
            <a:headEnd/>
            <a:tailEnd/>
          </a:ln>
        </p:spPr>
        <p:txBody>
          <a:bodyPr wrap="none">
            <a:spAutoFit/>
          </a:bodyPr>
          <a:lstStyle/>
          <a:p>
            <a:r>
              <a:rPr lang="en-CA"/>
              <a:t>2.1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47528" y="2581556"/>
            <a:ext cx="6981403" cy="4157804"/>
          </a:xfrm>
          <a:prstGeom prst="rect">
            <a:avLst/>
          </a:prstGeom>
          <a:noFill/>
          <a:ln w="9525">
            <a:noFill/>
            <a:miter lim="800000"/>
            <a:headEnd/>
            <a:tailEnd/>
          </a:ln>
        </p:spPr>
      </p:pic>
      <p:sp>
        <p:nvSpPr>
          <p:cNvPr id="36866" name="Rectangle 2"/>
          <p:cNvSpPr>
            <a:spLocks noGrp="1" noChangeArrowheads="1"/>
          </p:cNvSpPr>
          <p:nvPr>
            <p:ph type="title"/>
          </p:nvPr>
        </p:nvSpPr>
        <p:spPr/>
        <p:txBody>
          <a:bodyPr/>
          <a:lstStyle/>
          <a:p>
            <a:r>
              <a:rPr lang="en-US" smtClean="0"/>
              <a:t>Partial Orderings</a:t>
            </a:r>
          </a:p>
        </p:txBody>
      </p:sp>
      <p:sp>
        <p:nvSpPr>
          <p:cNvPr id="36867" name="Rectangle 3"/>
          <p:cNvSpPr>
            <a:spLocks noGrp="1" noChangeArrowheads="1"/>
          </p:cNvSpPr>
          <p:nvPr>
            <p:ph type="body" idx="1"/>
          </p:nvPr>
        </p:nvSpPr>
        <p:spPr/>
        <p:txBody>
          <a:bodyPr/>
          <a:lstStyle/>
          <a:p>
            <a:pPr>
              <a:buFont typeface="Arial" pitchFamily="34" charset="0"/>
              <a:buNone/>
            </a:pPr>
            <a:r>
              <a:rPr lang="en-US" dirty="0" smtClean="0"/>
              <a:t>	The next relationship we will look at is</a:t>
            </a:r>
          </a:p>
          <a:p>
            <a:pPr lvl="1" algn="ctr">
              <a:buFontTx/>
              <a:buNone/>
            </a:pPr>
            <a:r>
              <a:rPr lang="en-US" i="1" dirty="0" smtClean="0">
                <a:latin typeface="Times New Roman" pitchFamily="18" charset="0"/>
              </a:rPr>
              <a:t>x </a:t>
            </a:r>
            <a:r>
              <a:rPr lang="en-CA" dirty="0" smtClean="0"/>
              <a:t>≺</a:t>
            </a:r>
            <a:r>
              <a:rPr lang="en-US" dirty="0" smtClean="0"/>
              <a:t> </a:t>
            </a:r>
            <a:r>
              <a:rPr lang="en-US" i="1" dirty="0" smtClean="0">
                <a:latin typeface="Times New Roman" pitchFamily="18" charset="0"/>
              </a:rPr>
              <a:t>y </a:t>
            </a:r>
            <a:r>
              <a:rPr lang="en-US" dirty="0" smtClean="0"/>
              <a:t>if </a:t>
            </a:r>
            <a:r>
              <a:rPr lang="en-US" i="1" dirty="0" smtClean="0">
                <a:latin typeface="Times New Roman" pitchFamily="18" charset="0"/>
              </a:rPr>
              <a:t>x</a:t>
            </a:r>
            <a:r>
              <a:rPr lang="en-US" dirty="0" smtClean="0"/>
              <a:t> is a prerequisite of </a:t>
            </a:r>
            <a:r>
              <a:rPr lang="en-US" i="1" dirty="0" smtClean="0">
                <a:latin typeface="Times New Roman" pitchFamily="18" charset="0"/>
              </a:rPr>
              <a:t>y</a:t>
            </a:r>
          </a:p>
          <a:p>
            <a:pPr>
              <a:buFont typeface="Arial" pitchFamily="34" charset="0"/>
              <a:buNone/>
            </a:pPr>
            <a:r>
              <a:rPr lang="en-US" sz="1200" dirty="0" smtClean="0"/>
              <a:t/>
            </a:r>
            <a:br>
              <a:rPr lang="en-US" sz="1200" dirty="0" smtClean="0"/>
            </a:br>
            <a:r>
              <a:rPr lang="en-US" dirty="0" smtClean="0"/>
              <a:t>This is not a hierarchy, as there</a:t>
            </a:r>
            <a:br>
              <a:rPr lang="en-US" dirty="0" smtClean="0"/>
            </a:br>
            <a:r>
              <a:rPr lang="en-US" dirty="0" smtClean="0"/>
              <a:t>are multiple starting points</a:t>
            </a:r>
            <a:br>
              <a:rPr lang="en-US" dirty="0" smtClean="0"/>
            </a:br>
            <a:r>
              <a:rPr lang="en-US" dirty="0" smtClean="0"/>
              <a:t>and one class may have</a:t>
            </a:r>
            <a:br>
              <a:rPr lang="en-US" dirty="0" smtClean="0"/>
            </a:br>
            <a:r>
              <a:rPr lang="en-US" dirty="0" smtClean="0"/>
              <a:t>multiple prerequisites</a:t>
            </a:r>
          </a:p>
        </p:txBody>
      </p:sp>
      <p:sp>
        <p:nvSpPr>
          <p:cNvPr id="36869"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47528" y="2581556"/>
            <a:ext cx="6981403" cy="4157804"/>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r>
              <a:rPr lang="en-US" smtClean="0"/>
              <a:t>Partial Orderings</a:t>
            </a:r>
          </a:p>
        </p:txBody>
      </p:sp>
      <p:sp>
        <p:nvSpPr>
          <p:cNvPr id="37892" name="Rectangle 3"/>
          <p:cNvSpPr>
            <a:spLocks noGrp="1" noChangeArrowheads="1"/>
          </p:cNvSpPr>
          <p:nvPr>
            <p:ph type="body" idx="1"/>
          </p:nvPr>
        </p:nvSpPr>
        <p:spPr/>
        <p:txBody>
          <a:bodyPr/>
          <a:lstStyle/>
          <a:p>
            <a:pPr>
              <a:buFont typeface="Arial" pitchFamily="34" charset="0"/>
              <a:buNone/>
            </a:pPr>
            <a:r>
              <a:rPr lang="en-US" dirty="0" smtClean="0"/>
              <a:t>	Arrows are necessary to indicate the direction:</a:t>
            </a:r>
          </a:p>
          <a:p>
            <a:pPr lvl="1"/>
            <a:r>
              <a:rPr lang="en-US" dirty="0" smtClean="0"/>
              <a:t>Having completed ECE 140, you can now take ECE 124 and ECE 361</a:t>
            </a:r>
          </a:p>
          <a:p>
            <a:pPr lvl="1"/>
            <a:r>
              <a:rPr lang="en-US" dirty="0" smtClean="0"/>
              <a:t>If you want to take ECE 375 </a:t>
            </a:r>
            <a:r>
              <a:rPr lang="en-US" i="1" dirty="0" smtClean="0"/>
              <a:t>Electromagnetic fields and waves</a:t>
            </a:r>
            <a:r>
              <a:rPr lang="en-US" dirty="0" smtClean="0"/>
              <a:t>, you must take ECE 206</a:t>
            </a:r>
          </a:p>
          <a:p>
            <a:endParaRPr lang="en-US" dirty="0" smtClean="0"/>
          </a:p>
          <a:p>
            <a:endParaRPr lang="en-US" dirty="0" smtClean="0"/>
          </a:p>
        </p:txBody>
      </p:sp>
      <p:sp>
        <p:nvSpPr>
          <p:cNvPr id="37894" name="TextBox 5"/>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47528" y="2581556"/>
            <a:ext cx="6981403" cy="4157804"/>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r>
              <a:rPr lang="en-US" smtClean="0"/>
              <a:t>Partial Orderings</a:t>
            </a:r>
          </a:p>
        </p:txBody>
      </p:sp>
      <p:sp>
        <p:nvSpPr>
          <p:cNvPr id="37892" name="Rectangle 3"/>
          <p:cNvSpPr>
            <a:spLocks noGrp="1" noChangeArrowheads="1"/>
          </p:cNvSpPr>
          <p:nvPr>
            <p:ph type="body" idx="1"/>
          </p:nvPr>
        </p:nvSpPr>
        <p:spPr/>
        <p:txBody>
          <a:bodyPr/>
          <a:lstStyle/>
          <a:p>
            <a:pPr>
              <a:buFont typeface="Arial" pitchFamily="34" charset="0"/>
              <a:buNone/>
            </a:pPr>
            <a:r>
              <a:rPr lang="en-US" dirty="0" smtClean="0"/>
              <a:t>	There are no loops—otherwise, you could not take any courses in the loop…</a:t>
            </a:r>
          </a:p>
        </p:txBody>
      </p:sp>
      <p:sp>
        <p:nvSpPr>
          <p:cNvPr id="37894" name="TextBox 5"/>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2.1.6.3</a:t>
            </a:r>
          </a:p>
        </p:txBody>
      </p:sp>
    </p:spTree>
    <p:extLst>
      <p:ext uri="{BB962C8B-B14F-4D97-AF65-F5344CB8AC3E}">
        <p14:creationId xmlns:p14="http://schemas.microsoft.com/office/powerpoint/2010/main" val="513247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 descr="C:\Users\dwharder\Desktop\x1.png"/>
          <p:cNvPicPr>
            <a:picLocks noChangeAspect="1" noChangeArrowheads="1"/>
          </p:cNvPicPr>
          <p:nvPr/>
        </p:nvPicPr>
        <p:blipFill>
          <a:blip r:embed="rId3" cstate="print"/>
          <a:srcRect/>
          <a:stretch>
            <a:fillRect/>
          </a:stretch>
        </p:blipFill>
        <p:spPr bwMode="auto">
          <a:xfrm>
            <a:off x="4716016" y="1916832"/>
            <a:ext cx="4309770" cy="4869160"/>
          </a:xfrm>
          <a:prstGeom prst="rect">
            <a:avLst/>
          </a:prstGeom>
          <a:noFill/>
        </p:spPr>
      </p:pic>
      <p:sp>
        <p:nvSpPr>
          <p:cNvPr id="39938" name="Rectangle 2"/>
          <p:cNvSpPr>
            <a:spLocks noGrp="1" noChangeArrowheads="1"/>
          </p:cNvSpPr>
          <p:nvPr>
            <p:ph type="title"/>
          </p:nvPr>
        </p:nvSpPr>
        <p:spPr/>
        <p:txBody>
          <a:bodyPr/>
          <a:lstStyle/>
          <a:p>
            <a:r>
              <a:rPr lang="en-US" smtClean="0"/>
              <a:t>Partial Orderings</a:t>
            </a:r>
          </a:p>
        </p:txBody>
      </p:sp>
      <p:sp>
        <p:nvSpPr>
          <p:cNvPr id="39939" name="Rectangle 3"/>
          <p:cNvSpPr>
            <a:spLocks noGrp="1" noChangeArrowheads="1"/>
          </p:cNvSpPr>
          <p:nvPr>
            <p:ph type="body" idx="1"/>
          </p:nvPr>
        </p:nvSpPr>
        <p:spPr/>
        <p:txBody>
          <a:bodyPr/>
          <a:lstStyle/>
          <a:p>
            <a:pPr>
              <a:buFont typeface="Arial" pitchFamily="34" charset="0"/>
              <a:buNone/>
            </a:pPr>
            <a:r>
              <a:rPr lang="en-US" dirty="0" smtClean="0"/>
              <a:t>	Examples:</a:t>
            </a:r>
          </a:p>
          <a:p>
            <a:pPr lvl="1"/>
            <a:r>
              <a:rPr lang="en-US" dirty="0" smtClean="0"/>
              <a:t>C++ classes (multiple inheritance–a class can inherit</a:t>
            </a:r>
            <a:br>
              <a:rPr lang="en-US" dirty="0" smtClean="0"/>
            </a:br>
            <a:r>
              <a:rPr lang="en-US" dirty="0" smtClean="0"/>
              <a:t>from more than one class), and</a:t>
            </a:r>
          </a:p>
          <a:p>
            <a:pPr lvl="1"/>
            <a:r>
              <a:rPr lang="en-US" dirty="0" smtClean="0"/>
              <a:t>A number of tasks which must be completed</a:t>
            </a:r>
            <a:br>
              <a:rPr lang="en-US" dirty="0" smtClean="0"/>
            </a:br>
            <a:r>
              <a:rPr lang="en-US" dirty="0" smtClean="0"/>
              <a:t>where particular tasks must be completed</a:t>
            </a:r>
            <a:br>
              <a:rPr lang="en-US" dirty="0" smtClean="0"/>
            </a:br>
            <a:r>
              <a:rPr lang="en-US" dirty="0" smtClean="0"/>
              <a:t>before other tasks may be performed</a:t>
            </a:r>
          </a:p>
          <a:p>
            <a:pPr lvl="2"/>
            <a:r>
              <a:rPr lang="en-US" dirty="0" smtClean="0"/>
              <a:t>Compilation dependencies</a:t>
            </a:r>
          </a:p>
        </p:txBody>
      </p:sp>
      <p:sp>
        <p:nvSpPr>
          <p:cNvPr id="39940"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2.1.6.3.1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Partial Orderings</a:t>
            </a:r>
          </a:p>
        </p:txBody>
      </p:sp>
      <p:sp>
        <p:nvSpPr>
          <p:cNvPr id="40963" name="Rectangle 3"/>
          <p:cNvSpPr>
            <a:spLocks noGrp="1" noChangeArrowheads="1"/>
          </p:cNvSpPr>
          <p:nvPr>
            <p:ph type="body" idx="1"/>
          </p:nvPr>
        </p:nvSpPr>
        <p:spPr/>
        <p:txBody>
          <a:bodyPr/>
          <a:lstStyle/>
          <a:p>
            <a:pPr>
              <a:buFont typeface="Arial" pitchFamily="34" charset="0"/>
              <a:buNone/>
            </a:pPr>
            <a:r>
              <a:rPr lang="en-US" dirty="0" smtClean="0"/>
              <a:t>	All partial orderings are anti-reflexive, anti-symmetric and transitive</a:t>
            </a:r>
          </a:p>
          <a:p>
            <a:pPr>
              <a:buFont typeface="Arial" pitchFamily="34" charset="0"/>
              <a:buNone/>
            </a:pPr>
            <a:endParaRPr lang="en-US" dirty="0" smtClean="0"/>
          </a:p>
          <a:p>
            <a:pPr>
              <a:buFont typeface="Arial" pitchFamily="34" charset="0"/>
              <a:buNone/>
            </a:pPr>
            <a:r>
              <a:rPr lang="en-US" dirty="0" smtClean="0"/>
              <a:t>	You will note that these are the first three rules of a hierarchical ordering</a:t>
            </a:r>
          </a:p>
          <a:p>
            <a:pPr lvl="1"/>
            <a:r>
              <a:rPr lang="en-US" dirty="0" smtClean="0"/>
              <a:t>What is lost?</a:t>
            </a:r>
          </a:p>
          <a:p>
            <a:pPr lvl="1"/>
            <a:r>
              <a:rPr lang="en-US" dirty="0" smtClean="0"/>
              <a:t>We are not guaranteed that there is a unique root</a:t>
            </a:r>
          </a:p>
          <a:p>
            <a:pPr lvl="1"/>
            <a:r>
              <a:rPr lang="en-US" dirty="0" smtClean="0"/>
              <a:t>There may be multiple different paths between two objects</a:t>
            </a:r>
          </a:p>
        </p:txBody>
      </p:sp>
      <p:sp>
        <p:nvSpPr>
          <p:cNvPr id="40964"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2.1.6.3.2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Lattice</a:t>
            </a:r>
          </a:p>
        </p:txBody>
      </p:sp>
      <p:sp>
        <p:nvSpPr>
          <p:cNvPr id="41987" name="Rectangle 3"/>
          <p:cNvSpPr>
            <a:spLocks noGrp="1" noChangeArrowheads="1"/>
          </p:cNvSpPr>
          <p:nvPr>
            <p:ph type="body" idx="1"/>
          </p:nvPr>
        </p:nvSpPr>
        <p:spPr/>
        <p:txBody>
          <a:bodyPr/>
          <a:lstStyle/>
          <a:p>
            <a:pPr>
              <a:buNone/>
            </a:pPr>
            <a:r>
              <a:rPr lang="en-US" dirty="0" smtClean="0"/>
              <a:t>	A finite set </a:t>
            </a:r>
            <a:r>
              <a:rPr lang="en-CA" i="1" dirty="0" smtClean="0">
                <a:latin typeface="Times New Roman" pitchFamily="18" charset="0"/>
                <a:cs typeface="Times New Roman" pitchFamily="18" charset="0"/>
              </a:rPr>
              <a:t>L </a:t>
            </a:r>
            <a:r>
              <a:rPr lang="en-US" dirty="0" smtClean="0"/>
              <a:t>that is partially ordered is called a </a:t>
            </a:r>
            <a:r>
              <a:rPr lang="en-US" i="1" dirty="0" smtClean="0"/>
              <a:t>lattice</a:t>
            </a:r>
            <a:r>
              <a:rPr lang="en-US" dirty="0" smtClean="0"/>
              <a:t> if it has a </a:t>
            </a:r>
            <a:r>
              <a:rPr lang="en-CA" dirty="0" smtClean="0"/>
              <a:t>there are unique elements </a:t>
            </a:r>
            <a:r>
              <a:rPr lang="en-CA" dirty="0" smtClean="0">
                <a:latin typeface="Times New Roman" pitchFamily="18" charset="0"/>
                <a:cs typeface="Times New Roman" pitchFamily="18" charset="0"/>
              </a:rPr>
              <a:t>⊤</a:t>
            </a:r>
            <a:r>
              <a:rPr lang="en-CA" dirty="0" smtClean="0"/>
              <a:t> and </a:t>
            </a:r>
            <a:r>
              <a:rPr lang="en-CA" dirty="0" smtClean="0">
                <a:latin typeface="Times New Roman" pitchFamily="18" charset="0"/>
                <a:cs typeface="Times New Roman" pitchFamily="18" charset="0"/>
              </a:rPr>
              <a:t>⊥</a:t>
            </a:r>
            <a:r>
              <a:rPr lang="en-CA" dirty="0" smtClean="0"/>
              <a:t> such that </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x</a:t>
            </a:r>
            <a:r>
              <a:rPr lang="en-CA" dirty="0" smtClean="0"/>
              <a:t> and </a:t>
            </a:r>
            <a:r>
              <a:rPr lang="en-CA" i="1" dirty="0" smtClean="0">
                <a:latin typeface="Times New Roman" pitchFamily="18" charset="0"/>
                <a:cs typeface="Times New Roman" pitchFamily="18" charset="0"/>
              </a:rPr>
              <a:t>x</a:t>
            </a:r>
            <a:r>
              <a:rPr lang="en-CA" dirty="0" smtClean="0">
                <a:latin typeface="Times New Roman" pitchFamily="18" charset="0"/>
                <a:cs typeface="Times New Roman" pitchFamily="18" charset="0"/>
              </a:rPr>
              <a:t> ≼ ⊤</a:t>
            </a:r>
            <a:r>
              <a:rPr lang="en-CA" dirty="0" smtClean="0"/>
              <a:t> for all elements </a:t>
            </a:r>
            <a:r>
              <a:rPr lang="en-CA" i="1" dirty="0" smtClean="0">
                <a:latin typeface="Times New Roman" pitchFamily="18" charset="0"/>
                <a:cs typeface="Times New Roman" pitchFamily="18" charset="0"/>
              </a:rPr>
              <a:t>x</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L</a:t>
            </a:r>
            <a:endParaRPr lang="en-US" dirty="0" smtClean="0"/>
          </a:p>
          <a:p>
            <a:pPr lvl="1"/>
            <a:r>
              <a:rPr lang="en-US" dirty="0" smtClean="0"/>
              <a:t>Here,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CA" dirty="0" smtClean="0"/>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r>
              <a:rPr lang="en-US" dirty="0" smtClean="0"/>
              <a:t>if </a:t>
            </a:r>
            <a:r>
              <a:rPr lang="en-US" i="1" dirty="0" smtClean="0">
                <a:latin typeface="Times New Roman" pitchFamily="18" charset="0"/>
                <a:cs typeface="Times New Roman" pitchFamily="18" charset="0"/>
              </a:rPr>
              <a:t>A</a:t>
            </a:r>
            <a:r>
              <a:rPr lang="en-US" dirty="0" smtClean="0"/>
              <a:t> </a:t>
            </a:r>
            <a:r>
              <a:rPr lang="en-CA" dirty="0" smtClean="0"/>
              <a:t>⊂ </a:t>
            </a:r>
            <a:r>
              <a:rPr lang="en-US" i="1" dirty="0" smtClean="0">
                <a:latin typeface="Times New Roman" pitchFamily="18" charset="0"/>
                <a:cs typeface="Times New Roman" pitchFamily="18" charset="0"/>
              </a:rPr>
              <a:t>B</a:t>
            </a:r>
            <a:endParaRPr lang="en-US" dirty="0" smtClean="0"/>
          </a:p>
          <a:p>
            <a:pPr lvl="1"/>
            <a:r>
              <a:rPr lang="en-US" dirty="0" smtClean="0"/>
              <a:t>Graphically,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CA" dirty="0" smtClean="0"/>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t> if there is a path from </a:t>
            </a:r>
            <a:r>
              <a:rPr lang="en-US" i="1" dirty="0" smtClean="0">
                <a:latin typeface="Times New Roman" pitchFamily="18" charset="0"/>
                <a:cs typeface="Times New Roman" pitchFamily="18" charset="0"/>
              </a:rPr>
              <a:t>A</a:t>
            </a:r>
            <a:r>
              <a:rPr lang="en-US" dirty="0" smtClean="0"/>
              <a:t> to </a:t>
            </a:r>
            <a:r>
              <a:rPr lang="en-US" i="1" dirty="0" smtClean="0">
                <a:latin typeface="Times New Roman" pitchFamily="18" charset="0"/>
                <a:cs typeface="Times New Roman" pitchFamily="18" charset="0"/>
              </a:rPr>
              <a:t>B</a:t>
            </a:r>
            <a:endParaRPr lang="en-US" dirty="0" smtClean="0"/>
          </a:p>
        </p:txBody>
      </p:sp>
      <p:pic>
        <p:nvPicPr>
          <p:cNvPr id="41988" name="Picture 5" descr="C:\Users\dwharder\Desktop\sets.png"/>
          <p:cNvPicPr>
            <a:picLocks noChangeAspect="1" noChangeArrowheads="1"/>
          </p:cNvPicPr>
          <p:nvPr/>
        </p:nvPicPr>
        <p:blipFill>
          <a:blip r:embed="rId3" cstate="print"/>
          <a:stretch>
            <a:fillRect/>
          </a:stretch>
        </p:blipFill>
        <p:spPr bwMode="auto">
          <a:xfrm>
            <a:off x="1335376" y="3279775"/>
            <a:ext cx="6473248" cy="3473450"/>
          </a:xfrm>
          <a:prstGeom prst="rect">
            <a:avLst/>
          </a:prstGeom>
          <a:noFill/>
          <a:ln w="9525">
            <a:noFill/>
            <a:miter lim="800000"/>
            <a:headEnd/>
            <a:tailEnd/>
          </a:ln>
        </p:spPr>
      </p:pic>
      <p:sp>
        <p:nvSpPr>
          <p:cNvPr id="41989" name="TextBox 4"/>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2.1.6.3.3</a:t>
            </a:r>
          </a:p>
        </p:txBody>
      </p:sp>
      <p:sp>
        <p:nvSpPr>
          <p:cNvPr id="6" name="Rectangle 5"/>
          <p:cNvSpPr/>
          <p:nvPr/>
        </p:nvSpPr>
        <p:spPr>
          <a:xfrm>
            <a:off x="3303474" y="3195220"/>
            <a:ext cx="638316" cy="461665"/>
          </a:xfrm>
          <a:prstGeom prst="rect">
            <a:avLst/>
          </a:prstGeom>
        </p:spPr>
        <p:txBody>
          <a:bodyPr wrap="none">
            <a:spAutoFit/>
          </a:bodyPr>
          <a:lstStyle/>
          <a:p>
            <a:r>
              <a:rPr lang="en-CA" sz="2400" dirty="0" smtClean="0">
                <a:latin typeface="Times New Roman" pitchFamily="18" charset="0"/>
                <a:cs typeface="Times New Roman" pitchFamily="18" charset="0"/>
              </a:rPr>
              <a:t>⊤ =</a:t>
            </a:r>
            <a:endParaRPr lang="en-CA" sz="2400" dirty="0"/>
          </a:p>
        </p:txBody>
      </p:sp>
      <p:sp>
        <p:nvSpPr>
          <p:cNvPr id="7" name="Rectangle 6"/>
          <p:cNvSpPr/>
          <p:nvPr/>
        </p:nvSpPr>
        <p:spPr>
          <a:xfrm>
            <a:off x="3817286" y="6288581"/>
            <a:ext cx="638316" cy="461665"/>
          </a:xfrm>
          <a:prstGeom prst="rect">
            <a:avLst/>
          </a:prstGeom>
        </p:spPr>
        <p:txBody>
          <a:bodyPr wrap="none">
            <a:spAutoFit/>
          </a:bodyPr>
          <a:lstStyle/>
          <a:p>
            <a:r>
              <a:rPr lang="en-CA" sz="2400" dirty="0" smtClean="0">
                <a:latin typeface="Times New Roman" pitchFamily="18" charset="0"/>
                <a:cs typeface="Times New Roman" pitchFamily="18" charset="0"/>
              </a:rPr>
              <a:t>⊥ =</a:t>
            </a:r>
            <a:endParaRPr lang="en-CA"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mtClean="0"/>
              <a:t>Operations on Partial Orderings</a:t>
            </a:r>
          </a:p>
        </p:txBody>
      </p:sp>
      <p:sp>
        <p:nvSpPr>
          <p:cNvPr id="43011" name="Rectangle 3"/>
          <p:cNvSpPr>
            <a:spLocks noGrp="1" noChangeArrowheads="1"/>
          </p:cNvSpPr>
          <p:nvPr>
            <p:ph type="body" idx="4294967295"/>
          </p:nvPr>
        </p:nvSpPr>
        <p:spPr/>
        <p:txBody>
          <a:bodyPr/>
          <a:lstStyle/>
          <a:p>
            <a:pPr>
              <a:buFont typeface="Arial" pitchFamily="34" charset="0"/>
              <a:buNone/>
            </a:pPr>
            <a:r>
              <a:rPr lang="en-US" smtClean="0"/>
              <a:t>	Partial orders are similar to hierarchical orders; consequently, some operations are similar:</a:t>
            </a:r>
          </a:p>
          <a:p>
            <a:pPr lvl="1"/>
            <a:r>
              <a:rPr lang="en-US" smtClean="0"/>
              <a:t>Given two objects, does one precede the other?</a:t>
            </a:r>
          </a:p>
          <a:p>
            <a:pPr lvl="1"/>
            <a:r>
              <a:rPr lang="en-US" smtClean="0"/>
              <a:t>Which objects have no predecessors?</a:t>
            </a:r>
          </a:p>
          <a:p>
            <a:pPr lvl="2"/>
            <a:r>
              <a:rPr lang="en-US" smtClean="0"/>
              <a:t>Not unique (unlike a hierarchy)</a:t>
            </a:r>
          </a:p>
          <a:p>
            <a:pPr lvl="1"/>
            <a:r>
              <a:rPr lang="en-US" smtClean="0"/>
              <a:t>Which objects immediate precede an object?</a:t>
            </a:r>
          </a:p>
          <a:p>
            <a:pPr lvl="2"/>
            <a:r>
              <a:rPr lang="en-US" smtClean="0"/>
              <a:t>A hierarchical order has only one immediate predecessor</a:t>
            </a:r>
          </a:p>
          <a:p>
            <a:pPr lvl="1"/>
            <a:r>
              <a:rPr lang="en-US" smtClean="0"/>
              <a:t>Which objects immediately succeed an object?</a:t>
            </a:r>
          </a:p>
        </p:txBody>
      </p:sp>
      <p:sp>
        <p:nvSpPr>
          <p:cNvPr id="43012"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2.1.6.3.4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Equivalence Relations</a:t>
            </a:r>
          </a:p>
        </p:txBody>
      </p:sp>
      <p:sp>
        <p:nvSpPr>
          <p:cNvPr id="44035" name="Rectangle 3"/>
          <p:cNvSpPr>
            <a:spLocks noGrp="1" noChangeArrowheads="1"/>
          </p:cNvSpPr>
          <p:nvPr>
            <p:ph type="body" idx="1"/>
          </p:nvPr>
        </p:nvSpPr>
        <p:spPr/>
        <p:txBody>
          <a:bodyPr/>
          <a:lstStyle/>
          <a:p>
            <a:pPr>
              <a:buFont typeface="Arial" pitchFamily="34" charset="0"/>
              <a:buNone/>
            </a:pPr>
            <a:r>
              <a:rPr lang="en-US" smtClean="0"/>
              <a:t>	Consider the relationship</a:t>
            </a:r>
          </a:p>
          <a:p>
            <a:pPr lvl="1" algn="ctr">
              <a:buFontTx/>
              <a:buNone/>
            </a:pPr>
            <a:r>
              <a:rPr lang="en-US" i="1" smtClean="0">
                <a:latin typeface="Times New Roman" pitchFamily="18" charset="0"/>
              </a:rPr>
              <a:t>x ~</a:t>
            </a:r>
            <a:r>
              <a:rPr lang="en-US" smtClean="0"/>
              <a:t> </a:t>
            </a:r>
            <a:r>
              <a:rPr lang="en-US" i="1" smtClean="0">
                <a:latin typeface="Times New Roman" pitchFamily="18" charset="0"/>
              </a:rPr>
              <a:t>y </a:t>
            </a:r>
            <a:r>
              <a:rPr lang="en-US" smtClean="0"/>
              <a:t>if </a:t>
            </a:r>
            <a:r>
              <a:rPr lang="en-US" i="1" smtClean="0">
                <a:latin typeface="Times New Roman" pitchFamily="18" charset="0"/>
              </a:rPr>
              <a:t>x</a:t>
            </a:r>
            <a:r>
              <a:rPr lang="en-US" smtClean="0"/>
              <a:t> and </a:t>
            </a:r>
            <a:r>
              <a:rPr lang="en-US" i="1" smtClean="0">
                <a:latin typeface="Times New Roman" pitchFamily="18" charset="0"/>
              </a:rPr>
              <a:t>y</a:t>
            </a:r>
            <a:r>
              <a:rPr lang="en-US" smtClean="0"/>
              <a:t> are of the same gender</a:t>
            </a:r>
          </a:p>
          <a:p>
            <a:pPr>
              <a:buFont typeface="Arial" pitchFamily="34" charset="0"/>
              <a:buNone/>
            </a:pPr>
            <a:endParaRPr lang="en-US" smtClean="0"/>
          </a:p>
          <a:p>
            <a:pPr>
              <a:buFont typeface="Arial" pitchFamily="34" charset="0"/>
              <a:buNone/>
            </a:pPr>
            <a:r>
              <a:rPr lang="en-US" smtClean="0"/>
              <a:t>	Here we have another set of properties:</a:t>
            </a:r>
          </a:p>
          <a:p>
            <a:pPr lvl="1"/>
            <a:r>
              <a:rPr lang="en-US" smtClean="0"/>
              <a:t>This relationship is symmetric and transitive, but it is also </a:t>
            </a:r>
            <a:r>
              <a:rPr lang="en-US" i="1" smtClean="0"/>
              <a:t>reflexive</a:t>
            </a:r>
            <a:r>
              <a:rPr lang="en-US" smtClean="0"/>
              <a:t>:</a:t>
            </a:r>
          </a:p>
          <a:p>
            <a:pPr lvl="1" algn="ctr">
              <a:buFontTx/>
              <a:buNone/>
            </a:pPr>
            <a:r>
              <a:rPr lang="en-US" i="1" smtClean="0">
                <a:latin typeface="Times New Roman" pitchFamily="18" charset="0"/>
              </a:rPr>
              <a:t>x ~ x</a:t>
            </a:r>
            <a:r>
              <a:rPr lang="en-US" smtClean="0"/>
              <a:t> for all </a:t>
            </a:r>
            <a:r>
              <a:rPr lang="en-US" i="1" smtClean="0">
                <a:latin typeface="Times New Roman" pitchFamily="18" charset="0"/>
              </a:rPr>
              <a:t>x</a:t>
            </a:r>
            <a:endParaRPr lang="en-US" smtClean="0"/>
          </a:p>
        </p:txBody>
      </p:sp>
      <p:sp>
        <p:nvSpPr>
          <p:cNvPr id="44036"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2.1.6.4.1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Equivalence Relations</a:t>
            </a:r>
          </a:p>
        </p:txBody>
      </p:sp>
      <p:sp>
        <p:nvSpPr>
          <p:cNvPr id="45059" name="Rectangle 3"/>
          <p:cNvSpPr>
            <a:spLocks noGrp="1" noChangeArrowheads="1"/>
          </p:cNvSpPr>
          <p:nvPr>
            <p:ph type="body" idx="1"/>
          </p:nvPr>
        </p:nvSpPr>
        <p:spPr/>
        <p:txBody>
          <a:bodyPr/>
          <a:lstStyle/>
          <a:p>
            <a:pPr>
              <a:buFont typeface="Arial" pitchFamily="34" charset="0"/>
              <a:buNone/>
            </a:pPr>
            <a:r>
              <a:rPr lang="en-US" smtClean="0"/>
              <a:t>	One nice property of equivalence relations is that you can create </a:t>
            </a:r>
            <a:r>
              <a:rPr lang="en-US" i="1" smtClean="0"/>
              <a:t>equivalence classes</a:t>
            </a:r>
            <a:r>
              <a:rPr lang="en-US" smtClean="0"/>
              <a:t> of objects where each object in the class are related</a:t>
            </a:r>
          </a:p>
          <a:p>
            <a:pPr lvl="1"/>
            <a:r>
              <a:rPr lang="en-US" smtClean="0"/>
              <a:t>If you consider genetics, there are four general </a:t>
            </a:r>
            <a:r>
              <a:rPr lang="en-US" i="1" smtClean="0"/>
              <a:t>equivalence classes</a:t>
            </a:r>
            <a:endParaRPr lang="en-US" smtClean="0"/>
          </a:p>
        </p:txBody>
      </p:sp>
      <p:pic>
        <p:nvPicPr>
          <p:cNvPr id="45060" name="Picture 2" descr="C:\Users\dwharder\Desktop\xxy.png"/>
          <p:cNvPicPr>
            <a:picLocks noChangeAspect="1" noChangeArrowheads="1"/>
          </p:cNvPicPr>
          <p:nvPr/>
        </p:nvPicPr>
        <p:blipFill>
          <a:blip r:embed="rId3" cstate="print"/>
          <a:srcRect/>
          <a:stretch>
            <a:fillRect/>
          </a:stretch>
        </p:blipFill>
        <p:spPr bwMode="auto">
          <a:xfrm>
            <a:off x="2557463" y="3105150"/>
            <a:ext cx="4030662" cy="2411413"/>
          </a:xfrm>
          <a:prstGeom prst="rect">
            <a:avLst/>
          </a:prstGeom>
          <a:noFill/>
          <a:ln w="9525">
            <a:noFill/>
            <a:miter lim="800000"/>
            <a:headEnd/>
            <a:tailEnd/>
          </a:ln>
        </p:spPr>
      </p:pic>
      <p:sp>
        <p:nvSpPr>
          <p:cNvPr id="45061" name="TextBox 4"/>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2.1.6.4.1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p:txBody>
          <a:bodyPr/>
          <a:lstStyle/>
          <a:p>
            <a:r>
              <a:rPr lang="en-US" smtClean="0"/>
              <a:t>Equivalence Relations</a:t>
            </a:r>
          </a:p>
        </p:txBody>
      </p:sp>
      <p:sp>
        <p:nvSpPr>
          <p:cNvPr id="2053" name="Rectangle 3"/>
          <p:cNvSpPr>
            <a:spLocks noGrp="1" noChangeArrowheads="1"/>
          </p:cNvSpPr>
          <p:nvPr>
            <p:ph type="body" idx="4294967295"/>
          </p:nvPr>
        </p:nvSpPr>
        <p:spPr/>
        <p:txBody>
          <a:bodyPr/>
          <a:lstStyle/>
          <a:p>
            <a:pPr>
              <a:buFont typeface="Arial" pitchFamily="34" charset="0"/>
              <a:buNone/>
            </a:pPr>
            <a:r>
              <a:rPr lang="en-US" sz="2400" smtClean="0"/>
              <a:t>	</a:t>
            </a:r>
            <a:r>
              <a:rPr lang="en-US" smtClean="0"/>
              <a:t>Mathematically, we could say that two functions </a:t>
            </a:r>
            <a:r>
              <a:rPr lang="en-US" i="1" smtClean="0">
                <a:latin typeface="Times New Roman" pitchFamily="18" charset="0"/>
                <a:cs typeface="Times New Roman" pitchFamily="18" charset="0"/>
              </a:rPr>
              <a:t>f</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x</a:t>
            </a:r>
            <a:r>
              <a:rPr lang="en-US" smtClean="0">
                <a:latin typeface="Times New Roman" pitchFamily="18" charset="0"/>
                <a:cs typeface="Times New Roman" pitchFamily="18" charset="0"/>
              </a:rPr>
              <a:t>)</a:t>
            </a:r>
            <a:r>
              <a:rPr lang="en-US" smtClean="0"/>
              <a:t> and </a:t>
            </a:r>
            <a:r>
              <a:rPr lang="en-US" i="1" smtClean="0">
                <a:latin typeface="Times New Roman" pitchFamily="18" charset="0"/>
                <a:cs typeface="Times New Roman" pitchFamily="18" charset="0"/>
              </a:rPr>
              <a:t>g</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x</a:t>
            </a:r>
            <a:r>
              <a:rPr lang="en-US" smtClean="0">
                <a:latin typeface="Times New Roman" pitchFamily="18" charset="0"/>
                <a:cs typeface="Times New Roman" pitchFamily="18" charset="0"/>
              </a:rPr>
              <a:t>)</a:t>
            </a:r>
            <a:r>
              <a:rPr lang="en-US" smtClean="0"/>
              <a:t> are </a:t>
            </a:r>
            <a:r>
              <a:rPr lang="en-US" i="1" smtClean="0"/>
              <a:t>equivalent</a:t>
            </a:r>
            <a:r>
              <a:rPr lang="en-US" smtClean="0"/>
              <a:t> if </a:t>
            </a:r>
          </a:p>
          <a:p>
            <a:pPr>
              <a:buFont typeface="Arial" pitchFamily="34" charset="0"/>
              <a:buNone/>
            </a:pPr>
            <a:endParaRPr lang="en-US" smtClean="0"/>
          </a:p>
          <a:p>
            <a:pPr>
              <a:buFont typeface="Arial" pitchFamily="34" charset="0"/>
              <a:buNone/>
            </a:pPr>
            <a:endParaRPr lang="en-US" smtClean="0"/>
          </a:p>
          <a:p>
            <a:pPr>
              <a:buFont typeface="Arial" pitchFamily="34" charset="0"/>
              <a:buNone/>
            </a:pPr>
            <a:r>
              <a:rPr lang="en-US" smtClean="0"/>
              <a:t>	for some value of </a:t>
            </a:r>
            <a:r>
              <a:rPr lang="en-US" i="1" smtClean="0">
                <a:latin typeface="Times New Roman" pitchFamily="18" charset="0"/>
                <a:cs typeface="Times New Roman" pitchFamily="18" charset="0"/>
              </a:rPr>
              <a:t>c</a:t>
            </a:r>
            <a:r>
              <a:rPr lang="en-US" smtClean="0"/>
              <a:t> that is</a:t>
            </a:r>
          </a:p>
          <a:p>
            <a:pPr>
              <a:buFont typeface="Arial" pitchFamily="34" charset="0"/>
              <a:buNone/>
            </a:pPr>
            <a:endParaRPr lang="en-US" smtClean="0"/>
          </a:p>
          <a:p>
            <a:pPr>
              <a:buFont typeface="Arial" pitchFamily="34" charset="0"/>
              <a:buNone/>
            </a:pPr>
            <a:r>
              <a:rPr lang="en-US" smtClean="0"/>
              <a:t>	Two circuits, one from Motorola and the other from IBM, may be said to be </a:t>
            </a:r>
            <a:r>
              <a:rPr lang="en-US" i="1" smtClean="0"/>
              <a:t>equivalent</a:t>
            </a:r>
            <a:r>
              <a:rPr lang="en-US" smtClean="0"/>
              <a:t> if they perform the same operations</a:t>
            </a:r>
          </a:p>
          <a:p>
            <a:pPr>
              <a:buFont typeface="Arial" pitchFamily="34" charset="0"/>
              <a:buNone/>
            </a:pPr>
            <a:endParaRPr lang="en-US" smtClean="0"/>
          </a:p>
          <a:p>
            <a:pPr lvl="1">
              <a:buFont typeface="Arial" pitchFamily="34" charset="0"/>
              <a:buNone/>
            </a:pPr>
            <a:endParaRPr lang="en-US" i="1" smtClean="0">
              <a:latin typeface="Times New Roman" pitchFamily="18" charset="0"/>
            </a:endParaRPr>
          </a:p>
        </p:txBody>
      </p:sp>
      <p:graphicFrame>
        <p:nvGraphicFramePr>
          <p:cNvPr id="2050" name="Object 4"/>
          <p:cNvGraphicFramePr>
            <a:graphicFrameLocks noChangeAspect="1"/>
          </p:cNvGraphicFramePr>
          <p:nvPr/>
        </p:nvGraphicFramePr>
        <p:xfrm>
          <a:off x="3059113" y="2349500"/>
          <a:ext cx="1339850" cy="749300"/>
        </p:xfrm>
        <a:graphic>
          <a:graphicData uri="http://schemas.openxmlformats.org/presentationml/2006/ole">
            <mc:AlternateContent xmlns:mc="http://schemas.openxmlformats.org/markup-compatibility/2006">
              <mc:Choice xmlns:v="urn:schemas-microsoft-com:vml" Requires="v">
                <p:oleObj spid="_x0000_s125980" name="Equation" r:id="rId4" imgW="838080" imgH="469800" progId="Equation.DSMT4">
                  <p:embed/>
                </p:oleObj>
              </mc:Choice>
              <mc:Fallback>
                <p:oleObj name="Equation" r:id="rId4" imgW="838080" imgH="469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349500"/>
                        <a:ext cx="133985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3851275" y="3068638"/>
          <a:ext cx="1208088" cy="360362"/>
        </p:xfrm>
        <a:graphic>
          <a:graphicData uri="http://schemas.openxmlformats.org/presentationml/2006/ole">
            <mc:AlternateContent xmlns:mc="http://schemas.openxmlformats.org/markup-compatibility/2006">
              <mc:Choice xmlns:v="urn:schemas-microsoft-com:vml" Requires="v">
                <p:oleObj spid="_x0000_s125981" name="Equation" r:id="rId6" imgW="596880" imgH="177480" progId="Equation.DSMT4">
                  <p:embed/>
                </p:oleObj>
              </mc:Choice>
              <mc:Fallback>
                <p:oleObj name="Equation" r:id="rId6" imgW="596880" imgH="177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3068638"/>
                        <a:ext cx="120808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Box 5"/>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2.1.6.4.2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Containers</a:t>
            </a:r>
          </a:p>
        </p:txBody>
      </p:sp>
      <p:sp>
        <p:nvSpPr>
          <p:cNvPr id="9219" name="Rectangle 3"/>
          <p:cNvSpPr>
            <a:spLocks noGrp="1" noChangeArrowheads="1"/>
          </p:cNvSpPr>
          <p:nvPr>
            <p:ph type="body" idx="1"/>
          </p:nvPr>
        </p:nvSpPr>
        <p:spPr/>
        <p:txBody>
          <a:bodyPr/>
          <a:lstStyle/>
          <a:p>
            <a:pPr>
              <a:buFont typeface="Arial" pitchFamily="34" charset="0"/>
              <a:buNone/>
            </a:pPr>
            <a:r>
              <a:rPr lang="en-US" smtClean="0"/>
              <a:t>	The most general Abstract Data Type (ADT) is that of a </a:t>
            </a:r>
            <a:r>
              <a:rPr lang="en-US" i="1" smtClean="0"/>
              <a:t>container</a:t>
            </a:r>
          </a:p>
          <a:p>
            <a:pPr lvl="1"/>
            <a:r>
              <a:rPr lang="en-US" smtClean="0"/>
              <a:t>The Container ADT</a:t>
            </a:r>
          </a:p>
          <a:p>
            <a:pPr lvl="1"/>
            <a:endParaRPr lang="en-US" smtClean="0"/>
          </a:p>
          <a:p>
            <a:pPr>
              <a:buFont typeface="Arial" pitchFamily="34" charset="0"/>
              <a:buNone/>
            </a:pPr>
            <a:r>
              <a:rPr lang="en-US" smtClean="0"/>
              <a:t>	A container describes structures that store and give access to objects</a:t>
            </a:r>
          </a:p>
          <a:p>
            <a:pPr>
              <a:buFont typeface="Arial" pitchFamily="34" charset="0"/>
              <a:buNone/>
            </a:pPr>
            <a:endParaRPr lang="en-US" smtClean="0"/>
          </a:p>
          <a:p>
            <a:pPr>
              <a:buFont typeface="Arial" pitchFamily="34" charset="0"/>
              <a:buNone/>
            </a:pPr>
            <a:r>
              <a:rPr lang="en-US" smtClean="0"/>
              <a:t>	The queries and operations of interest may be defined on:</a:t>
            </a:r>
          </a:p>
          <a:p>
            <a:pPr lvl="1"/>
            <a:r>
              <a:rPr lang="en-US" smtClean="0"/>
              <a:t>The container as an entity, or</a:t>
            </a:r>
          </a:p>
          <a:p>
            <a:pPr lvl="1"/>
            <a:r>
              <a:rPr lang="en-US" smtClean="0"/>
              <a:t>The objects stored within a container</a:t>
            </a:r>
          </a:p>
        </p:txBody>
      </p:sp>
      <p:sp>
        <p:nvSpPr>
          <p:cNvPr id="9220"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smtClean="0"/>
              <a:t>Operations on Equivalence Relations</a:t>
            </a:r>
          </a:p>
        </p:txBody>
      </p:sp>
      <p:sp>
        <p:nvSpPr>
          <p:cNvPr id="46083" name="Rectangle 3"/>
          <p:cNvSpPr>
            <a:spLocks noGrp="1" noChangeArrowheads="1"/>
          </p:cNvSpPr>
          <p:nvPr>
            <p:ph type="body" idx="4294967295"/>
          </p:nvPr>
        </p:nvSpPr>
        <p:spPr/>
        <p:txBody>
          <a:bodyPr/>
          <a:lstStyle/>
          <a:p>
            <a:pPr>
              <a:buFont typeface="Arial" pitchFamily="34" charset="0"/>
              <a:buNone/>
            </a:pPr>
            <a:r>
              <a:rPr lang="en-US" sz="2400" smtClean="0"/>
              <a:t>	</a:t>
            </a:r>
            <a:r>
              <a:rPr lang="en-US" smtClean="0"/>
              <a:t>Given an equivalence relation:</a:t>
            </a:r>
          </a:p>
          <a:p>
            <a:pPr lvl="1"/>
            <a:r>
              <a:rPr lang="en-US" smtClean="0"/>
              <a:t>Are two objects related?</a:t>
            </a:r>
          </a:p>
          <a:p>
            <a:pPr lvl="1"/>
            <a:r>
              <a:rPr lang="en-US" smtClean="0"/>
              <a:t>Iterate through all objects related to one particular object</a:t>
            </a:r>
          </a:p>
          <a:p>
            <a:pPr lvl="1"/>
            <a:r>
              <a:rPr lang="en-US" smtClean="0"/>
              <a:t>Count the number of objects related to one particular object</a:t>
            </a:r>
          </a:p>
          <a:p>
            <a:pPr lvl="1"/>
            <a:r>
              <a:rPr lang="en-US" smtClean="0"/>
              <a:t>Given two objects </a:t>
            </a:r>
            <a:r>
              <a:rPr lang="en-US" i="1" smtClean="0">
                <a:latin typeface="Times New Roman" pitchFamily="18" charset="0"/>
              </a:rPr>
              <a:t>x</a:t>
            </a:r>
            <a:r>
              <a:rPr lang="en-US" smtClean="0"/>
              <a:t> and </a:t>
            </a:r>
            <a:r>
              <a:rPr lang="en-US" i="1" smtClean="0">
                <a:latin typeface="Times New Roman" pitchFamily="18" charset="0"/>
              </a:rPr>
              <a:t>y</a:t>
            </a:r>
            <a:r>
              <a:rPr lang="en-US" smtClean="0"/>
              <a:t> which are not currently related, make them related (union)</a:t>
            </a:r>
          </a:p>
          <a:p>
            <a:pPr lvl="2"/>
            <a:r>
              <a:rPr lang="en-US" smtClean="0"/>
              <a:t>Not so easy:  everything related to </a:t>
            </a:r>
            <a:r>
              <a:rPr lang="en-US" i="1" smtClean="0">
                <a:latin typeface="Times New Roman" pitchFamily="18" charset="0"/>
              </a:rPr>
              <a:t>x</a:t>
            </a:r>
            <a:r>
              <a:rPr lang="en-US" smtClean="0"/>
              <a:t> must now be related to everything related to </a:t>
            </a:r>
            <a:r>
              <a:rPr lang="en-US" i="1" smtClean="0">
                <a:latin typeface="Times New Roman" pitchFamily="18" charset="0"/>
              </a:rPr>
              <a:t>y</a:t>
            </a:r>
          </a:p>
        </p:txBody>
      </p:sp>
      <p:sp>
        <p:nvSpPr>
          <p:cNvPr id="46084"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2.1.6.4.3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Weak Orderings</a:t>
            </a:r>
          </a:p>
        </p:txBody>
      </p:sp>
      <p:sp>
        <p:nvSpPr>
          <p:cNvPr id="47107" name="Rectangle 3"/>
          <p:cNvSpPr>
            <a:spLocks noGrp="1" noChangeArrowheads="1"/>
          </p:cNvSpPr>
          <p:nvPr>
            <p:ph type="body" idx="1"/>
          </p:nvPr>
        </p:nvSpPr>
        <p:spPr/>
        <p:txBody>
          <a:bodyPr/>
          <a:lstStyle/>
          <a:p>
            <a:pPr>
              <a:buFont typeface="Arial" pitchFamily="34" charset="0"/>
              <a:buNone/>
            </a:pPr>
            <a:r>
              <a:rPr lang="en-US" smtClean="0"/>
              <a:t>	Finally, we will look at the relationship</a:t>
            </a:r>
          </a:p>
          <a:p>
            <a:pPr lvl="1" algn="ctr">
              <a:buFontTx/>
              <a:buNone/>
            </a:pPr>
            <a:r>
              <a:rPr lang="en-US" i="1" smtClean="0">
                <a:latin typeface="Times New Roman" pitchFamily="18" charset="0"/>
              </a:rPr>
              <a:t>x ~</a:t>
            </a:r>
            <a:r>
              <a:rPr lang="en-US" smtClean="0"/>
              <a:t> </a:t>
            </a:r>
            <a:r>
              <a:rPr lang="en-US" i="1" smtClean="0">
                <a:latin typeface="Times New Roman" pitchFamily="18" charset="0"/>
              </a:rPr>
              <a:t>y </a:t>
            </a:r>
            <a:r>
              <a:rPr lang="en-US" smtClean="0"/>
              <a:t>if </a:t>
            </a:r>
            <a:r>
              <a:rPr lang="en-US" i="1" smtClean="0">
                <a:latin typeface="Times New Roman" pitchFamily="18" charset="0"/>
              </a:rPr>
              <a:t>x</a:t>
            </a:r>
            <a:r>
              <a:rPr lang="en-US" smtClean="0"/>
              <a:t> and </a:t>
            </a:r>
            <a:r>
              <a:rPr lang="en-US" i="1" smtClean="0">
                <a:latin typeface="Times New Roman" pitchFamily="18" charset="0"/>
              </a:rPr>
              <a:t>y</a:t>
            </a:r>
            <a:r>
              <a:rPr lang="en-US" smtClean="0"/>
              <a:t> are the same age</a:t>
            </a:r>
          </a:p>
          <a:p>
            <a:pPr lvl="1" algn="ctr">
              <a:buFontTx/>
              <a:buNone/>
            </a:pPr>
            <a:r>
              <a:rPr lang="en-US" smtClean="0"/>
              <a:t>and</a:t>
            </a:r>
          </a:p>
          <a:p>
            <a:pPr lvl="1" algn="ctr">
              <a:buFont typeface="Arial" pitchFamily="34" charset="0"/>
              <a:buNone/>
            </a:pPr>
            <a:r>
              <a:rPr lang="en-US" i="1" smtClean="0">
                <a:latin typeface="Times New Roman" pitchFamily="18" charset="0"/>
              </a:rPr>
              <a:t>x &lt;</a:t>
            </a:r>
            <a:r>
              <a:rPr lang="en-US" smtClean="0"/>
              <a:t> </a:t>
            </a:r>
            <a:r>
              <a:rPr lang="en-US" i="1" smtClean="0">
                <a:latin typeface="Times New Roman" pitchFamily="18" charset="0"/>
              </a:rPr>
              <a:t>y </a:t>
            </a:r>
            <a:r>
              <a:rPr lang="en-US" smtClean="0"/>
              <a:t>if </a:t>
            </a:r>
            <a:r>
              <a:rPr lang="en-US" i="1" smtClean="0">
                <a:latin typeface="Times New Roman" pitchFamily="18" charset="0"/>
              </a:rPr>
              <a:t>x</a:t>
            </a:r>
            <a:r>
              <a:rPr lang="en-US" smtClean="0"/>
              <a:t> is younger than </a:t>
            </a:r>
            <a:r>
              <a:rPr lang="en-US" i="1" smtClean="0">
                <a:latin typeface="Times New Roman" pitchFamily="18" charset="0"/>
              </a:rPr>
              <a:t>y</a:t>
            </a:r>
            <a:endParaRPr lang="en-US" smtClean="0"/>
          </a:p>
          <a:p>
            <a:pPr>
              <a:buFont typeface="Arial" pitchFamily="34" charset="0"/>
              <a:buNone/>
            </a:pPr>
            <a:endParaRPr lang="en-US" smtClean="0"/>
          </a:p>
          <a:p>
            <a:pPr>
              <a:buFont typeface="Arial" pitchFamily="34" charset="0"/>
              <a:buNone/>
            </a:pPr>
            <a:r>
              <a:rPr lang="en-US" smtClean="0"/>
              <a:t>	A weak ordering is a linear ordering of equivalence classes</a:t>
            </a:r>
          </a:p>
          <a:p>
            <a:pPr>
              <a:buFont typeface="Arial" pitchFamily="34" charset="0"/>
              <a:buNone/>
            </a:pPr>
            <a:endParaRPr lang="en-US" smtClean="0"/>
          </a:p>
          <a:p>
            <a:pPr>
              <a:buFont typeface="Arial" pitchFamily="34" charset="0"/>
              <a:buNone/>
            </a:pPr>
            <a:r>
              <a:rPr lang="en-US" smtClean="0"/>
              <a:t>	If </a:t>
            </a:r>
            <a:r>
              <a:rPr lang="en-US" i="1" smtClean="0">
                <a:latin typeface="Times New Roman" pitchFamily="18" charset="0"/>
                <a:cs typeface="Times New Roman" pitchFamily="18" charset="0"/>
              </a:rPr>
              <a:t>x</a:t>
            </a:r>
            <a:r>
              <a:rPr lang="en-US" smtClean="0"/>
              <a:t> is the same age or younger than </a:t>
            </a:r>
            <a:r>
              <a:rPr lang="en-US" i="1" smtClean="0">
                <a:latin typeface="Times New Roman" pitchFamily="18" charset="0"/>
                <a:cs typeface="Times New Roman" pitchFamily="18" charset="0"/>
              </a:rPr>
              <a:t>y</a:t>
            </a:r>
            <a:r>
              <a:rPr lang="en-US" smtClean="0"/>
              <a:t>, we would say </a:t>
            </a:r>
            <a:r>
              <a:rPr lang="en-US" i="1" smtClean="0">
                <a:latin typeface="Times" pitchFamily="18" charset="0"/>
                <a:cs typeface="Times" pitchFamily="18" charset="0"/>
              </a:rPr>
              <a:t>x</a:t>
            </a:r>
            <a:r>
              <a:rPr lang="en-US" smtClean="0">
                <a:latin typeface="Times" pitchFamily="18" charset="0"/>
                <a:cs typeface="Times" pitchFamily="18" charset="0"/>
              </a:rPr>
              <a:t> </a:t>
            </a:r>
            <a:r>
              <a:rPr lang="en-CA" smtClean="0">
                <a:latin typeface="Times" pitchFamily="18" charset="0"/>
                <a:cs typeface="Times" pitchFamily="18" charset="0"/>
              </a:rPr>
              <a:t>≲</a:t>
            </a:r>
            <a:r>
              <a:rPr lang="en-US" smtClean="0">
                <a:latin typeface="Times" pitchFamily="18" charset="0"/>
                <a:cs typeface="Times" pitchFamily="18" charset="0"/>
              </a:rPr>
              <a:t> </a:t>
            </a:r>
            <a:r>
              <a:rPr lang="en-US" i="1" smtClean="0">
                <a:latin typeface="Times" pitchFamily="18" charset="0"/>
                <a:cs typeface="Times" pitchFamily="18" charset="0"/>
              </a:rPr>
              <a:t>y</a:t>
            </a:r>
            <a:endParaRPr lang="en-CA" b="1" smtClean="0">
              <a:latin typeface="Times" pitchFamily="18" charset="0"/>
              <a:cs typeface="Times" pitchFamily="18" charset="0"/>
            </a:endParaRPr>
          </a:p>
        </p:txBody>
      </p:sp>
      <p:sp>
        <p:nvSpPr>
          <p:cNvPr id="47108"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Weak Orderings</a:t>
            </a:r>
          </a:p>
        </p:txBody>
      </p:sp>
      <p:sp>
        <p:nvSpPr>
          <p:cNvPr id="48131" name="Rectangle 3"/>
          <p:cNvSpPr>
            <a:spLocks noGrp="1" noChangeArrowheads="1"/>
          </p:cNvSpPr>
          <p:nvPr>
            <p:ph type="body" idx="1"/>
          </p:nvPr>
        </p:nvSpPr>
        <p:spPr/>
        <p:txBody>
          <a:bodyPr/>
          <a:lstStyle/>
          <a:p>
            <a:pPr>
              <a:buFont typeface="Arial" pitchFamily="34" charset="0"/>
              <a:buNone/>
            </a:pPr>
            <a:r>
              <a:rPr lang="en-US" smtClean="0"/>
              <a:t>	One nice property of equivalence relations is that you can create groups of objects where each object in the group has the same properties</a:t>
            </a:r>
          </a:p>
        </p:txBody>
      </p:sp>
      <p:pic>
        <p:nvPicPr>
          <p:cNvPr id="48132" name="Picture 3" descr="C:\Users\dwharder\Desktop\blah.png"/>
          <p:cNvPicPr>
            <a:picLocks noChangeAspect="1" noChangeArrowheads="1"/>
          </p:cNvPicPr>
          <p:nvPr/>
        </p:nvPicPr>
        <p:blipFill>
          <a:blip r:embed="rId3" cstate="print"/>
          <a:srcRect/>
          <a:stretch>
            <a:fillRect/>
          </a:stretch>
        </p:blipFill>
        <p:spPr bwMode="auto">
          <a:xfrm>
            <a:off x="0" y="3141663"/>
            <a:ext cx="9145588" cy="1666875"/>
          </a:xfrm>
          <a:prstGeom prst="rect">
            <a:avLst/>
          </a:prstGeom>
          <a:noFill/>
          <a:ln w="9525">
            <a:noFill/>
            <a:miter lim="800000"/>
            <a:headEnd/>
            <a:tailEnd/>
          </a:ln>
        </p:spPr>
      </p:pic>
      <p:sp>
        <p:nvSpPr>
          <p:cNvPr id="48133"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Weak Orderings</a:t>
            </a:r>
          </a:p>
        </p:txBody>
      </p:sp>
      <p:sp>
        <p:nvSpPr>
          <p:cNvPr id="49155" name="Rectangle 3"/>
          <p:cNvSpPr>
            <a:spLocks noGrp="1" noChangeArrowheads="1"/>
          </p:cNvSpPr>
          <p:nvPr>
            <p:ph type="body" idx="1"/>
          </p:nvPr>
        </p:nvSpPr>
        <p:spPr/>
        <p:txBody>
          <a:bodyPr/>
          <a:lstStyle/>
          <a:p>
            <a:pPr>
              <a:buFont typeface="Arial" pitchFamily="34" charset="0"/>
              <a:buNone/>
            </a:pPr>
            <a:r>
              <a:rPr lang="en-US" smtClean="0"/>
              <a:t>	The four containers,</a:t>
            </a:r>
          </a:p>
          <a:p>
            <a:pPr algn="ctr" eaLnBrk="1" fontAlgn="ctr" hangingPunct="1">
              <a:buFont typeface="Arial" pitchFamily="34" charset="0"/>
              <a:buNone/>
            </a:pPr>
            <a:r>
              <a:rPr lang="en-CA" smtClean="0">
                <a:latin typeface="Consolas" pitchFamily="49" charset="0"/>
                <a:cs typeface="Consolas" pitchFamily="49" charset="0"/>
              </a:rPr>
              <a:t>set&lt;T&gt;  multiset&lt;T&gt;  map&lt;K, S&gt;  multimap&lt;K, S&gt;</a:t>
            </a:r>
          </a:p>
          <a:p>
            <a:pPr eaLnBrk="1" fontAlgn="ctr" hangingPunct="1">
              <a:buFont typeface="Arial" pitchFamily="34" charset="0"/>
              <a:buNone/>
            </a:pPr>
            <a:r>
              <a:rPr lang="en-CA" smtClean="0"/>
              <a:t>	expect that the objects/keys may be compared using the relational operators and that relational operator must satisfy a weak ordering</a:t>
            </a:r>
          </a:p>
          <a:p>
            <a:pPr eaLnBrk="1" fontAlgn="ctr" hangingPunct="1">
              <a:buFont typeface="Arial" pitchFamily="34" charset="0"/>
              <a:buNone/>
            </a:pPr>
            <a:endParaRPr lang="en-CA" smtClean="0"/>
          </a:p>
          <a:p>
            <a:pPr eaLnBrk="1" fontAlgn="ctr" hangingPunct="1">
              <a:buFont typeface="Arial" pitchFamily="34" charset="0"/>
              <a:buNone/>
            </a:pPr>
            <a:r>
              <a:rPr lang="en-CA" smtClean="0"/>
              <a:t>	The set/map will store only one object/key per equivalence class</a:t>
            </a:r>
          </a:p>
          <a:p>
            <a:pPr eaLnBrk="1" fontAlgn="ctr" hangingPunct="1">
              <a:buFont typeface="Arial" pitchFamily="34" charset="0"/>
              <a:buNone/>
            </a:pPr>
            <a:endParaRPr lang="en-CA" smtClean="0"/>
          </a:p>
          <a:p>
            <a:pPr eaLnBrk="1" fontAlgn="ctr" hangingPunct="1">
              <a:buFont typeface="Arial" pitchFamily="34" charset="0"/>
              <a:buNone/>
            </a:pPr>
            <a:r>
              <a:rPr lang="en-CA" smtClean="0"/>
              <a:t>	The multiset/multimap will store multiple objects in each equivalence class</a:t>
            </a:r>
          </a:p>
          <a:p>
            <a:pPr lvl="1"/>
            <a:r>
              <a:rPr lang="en-CA" smtClean="0"/>
              <a:t>The containers do not guarantee the same internal ordering for objects that are equivalent</a:t>
            </a:r>
          </a:p>
          <a:p>
            <a:pPr algn="ctr">
              <a:buFont typeface="Arial" pitchFamily="34" charset="0"/>
              <a:buNone/>
            </a:pPr>
            <a:r>
              <a:rPr lang="en-US" smtClean="0"/>
              <a:t> </a:t>
            </a:r>
            <a:endParaRPr lang="en-CA" smtClean="0"/>
          </a:p>
          <a:p>
            <a:pPr algn="ctr">
              <a:buFont typeface="Arial" pitchFamily="34" charset="0"/>
              <a:buNone/>
            </a:pPr>
            <a:r>
              <a:rPr lang="en-US" smtClean="0"/>
              <a:t> </a:t>
            </a:r>
          </a:p>
        </p:txBody>
      </p:sp>
      <p:sp>
        <p:nvSpPr>
          <p:cNvPr id="49156"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2.1.6.5.1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Operations on Weak Orderings</a:t>
            </a:r>
          </a:p>
        </p:txBody>
      </p:sp>
      <p:sp>
        <p:nvSpPr>
          <p:cNvPr id="50179" name="Rectangle 3"/>
          <p:cNvSpPr>
            <a:spLocks noGrp="1" noChangeArrowheads="1"/>
          </p:cNvSpPr>
          <p:nvPr>
            <p:ph type="body" idx="1"/>
          </p:nvPr>
        </p:nvSpPr>
        <p:spPr/>
        <p:txBody>
          <a:bodyPr/>
          <a:lstStyle/>
          <a:p>
            <a:pPr>
              <a:buFont typeface="Arial" pitchFamily="34" charset="0"/>
              <a:buNone/>
            </a:pPr>
            <a:r>
              <a:rPr lang="en-US" smtClean="0"/>
              <a:t>	</a:t>
            </a:r>
            <a:r>
              <a:rPr lang="en-CA" smtClean="0"/>
              <a:t>The operations on weak orderings are the same as the operations on linear orderings and equivalence classes, however:</a:t>
            </a:r>
          </a:p>
          <a:p>
            <a:pPr lvl="1"/>
            <a:r>
              <a:rPr lang="en-CA" smtClean="0"/>
              <a:t>There may be multiple smallest or largest objects</a:t>
            </a:r>
          </a:p>
          <a:p>
            <a:pPr lvl="1"/>
            <a:r>
              <a:rPr lang="en-CA" smtClean="0"/>
              <a:t>The </a:t>
            </a:r>
            <a:r>
              <a:rPr lang="en-CA" i="1" smtClean="0"/>
              <a:t>next</a:t>
            </a:r>
            <a:r>
              <a:rPr lang="en-CA" smtClean="0"/>
              <a:t> or </a:t>
            </a:r>
            <a:r>
              <a:rPr lang="en-CA" i="1" smtClean="0"/>
              <a:t>previous</a:t>
            </a:r>
            <a:r>
              <a:rPr lang="en-CA" smtClean="0"/>
              <a:t> object may be equivalent</a:t>
            </a:r>
          </a:p>
          <a:p>
            <a:pPr lvl="1"/>
            <a:endParaRPr lang="en-US" smtClean="0"/>
          </a:p>
        </p:txBody>
      </p:sp>
      <p:sp>
        <p:nvSpPr>
          <p:cNvPr id="50180"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2.1.6.5.2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g2"/>
          <p:cNvPicPr>
            <a:picLocks noChangeAspect="1" noChangeArrowheads="1"/>
          </p:cNvPicPr>
          <p:nvPr/>
        </p:nvPicPr>
        <p:blipFill>
          <a:blip r:embed="rId3" cstate="print"/>
          <a:srcRect/>
          <a:stretch>
            <a:fillRect/>
          </a:stretch>
        </p:blipFill>
        <p:spPr bwMode="auto">
          <a:xfrm>
            <a:off x="5724525" y="4943475"/>
            <a:ext cx="3240088" cy="1749425"/>
          </a:xfrm>
          <a:prstGeom prst="rect">
            <a:avLst/>
          </a:prstGeom>
          <a:noFill/>
          <a:ln w="9525">
            <a:noFill/>
            <a:miter lim="800000"/>
            <a:headEnd/>
            <a:tailEnd/>
          </a:ln>
        </p:spPr>
      </p:pic>
      <p:sp>
        <p:nvSpPr>
          <p:cNvPr id="51203" name="Rectangle 2"/>
          <p:cNvSpPr>
            <a:spLocks noGrp="1" noChangeArrowheads="1"/>
          </p:cNvSpPr>
          <p:nvPr>
            <p:ph type="title"/>
          </p:nvPr>
        </p:nvSpPr>
        <p:spPr/>
        <p:txBody>
          <a:bodyPr/>
          <a:lstStyle/>
          <a:p>
            <a:r>
              <a:rPr lang="en-US" smtClean="0"/>
              <a:t>Adjacency Relations</a:t>
            </a:r>
          </a:p>
        </p:txBody>
      </p:sp>
      <p:sp>
        <p:nvSpPr>
          <p:cNvPr id="51204" name="Rectangle 3"/>
          <p:cNvSpPr>
            <a:spLocks noGrp="1" noChangeArrowheads="1"/>
          </p:cNvSpPr>
          <p:nvPr>
            <p:ph type="body" idx="1"/>
          </p:nvPr>
        </p:nvSpPr>
        <p:spPr/>
        <p:txBody>
          <a:bodyPr/>
          <a:lstStyle/>
          <a:p>
            <a:pPr>
              <a:buFont typeface="Arial" pitchFamily="34" charset="0"/>
              <a:buNone/>
            </a:pPr>
            <a:r>
              <a:rPr lang="en-US" smtClean="0"/>
              <a:t>	The last relationship we will look at is</a:t>
            </a:r>
          </a:p>
          <a:p>
            <a:pPr algn="ctr">
              <a:buFontTx/>
              <a:buNone/>
            </a:pPr>
            <a:r>
              <a:rPr lang="en-US" smtClean="0"/>
              <a:t>	 </a:t>
            </a:r>
            <a:r>
              <a:rPr lang="en-US" i="1" smtClean="0">
                <a:latin typeface="Times New Roman" pitchFamily="18" charset="0"/>
              </a:rPr>
              <a:t>x </a:t>
            </a:r>
            <a:r>
              <a:rPr lang="en-CA" smtClean="0"/>
              <a:t>↔</a:t>
            </a:r>
            <a:r>
              <a:rPr lang="en-US" smtClean="0"/>
              <a:t> </a:t>
            </a:r>
            <a:r>
              <a:rPr lang="en-US" i="1" smtClean="0">
                <a:latin typeface="Times New Roman" pitchFamily="18" charset="0"/>
              </a:rPr>
              <a:t>y </a:t>
            </a:r>
            <a:r>
              <a:rPr lang="en-US" smtClean="0"/>
              <a:t>if </a:t>
            </a:r>
            <a:r>
              <a:rPr lang="en-US" i="1" smtClean="0">
                <a:latin typeface="Times New Roman" pitchFamily="18" charset="0"/>
              </a:rPr>
              <a:t>x</a:t>
            </a:r>
            <a:r>
              <a:rPr lang="en-US" smtClean="0"/>
              <a:t> and </a:t>
            </a:r>
            <a:r>
              <a:rPr lang="en-US" i="1" smtClean="0">
                <a:latin typeface="Times New Roman" pitchFamily="18" charset="0"/>
              </a:rPr>
              <a:t>y</a:t>
            </a:r>
            <a:r>
              <a:rPr lang="en-US" smtClean="0"/>
              <a:t> are friends</a:t>
            </a:r>
          </a:p>
          <a:p>
            <a:pPr>
              <a:buFont typeface="Arial" pitchFamily="34" charset="0"/>
              <a:buNone/>
            </a:pPr>
            <a:endParaRPr lang="en-US" smtClean="0"/>
          </a:p>
          <a:p>
            <a:pPr>
              <a:buFont typeface="Arial" pitchFamily="34" charset="0"/>
              <a:buNone/>
            </a:pPr>
            <a:r>
              <a:rPr lang="en-US" smtClean="0"/>
              <a:t>	Like a tree, we will display such a relationship by displaying a line connecting two individuals if they are friends (a </a:t>
            </a:r>
            <a:r>
              <a:rPr lang="en-US" i="1" smtClean="0"/>
              <a:t>graph</a:t>
            </a:r>
            <a:r>
              <a:rPr lang="en-US" smtClean="0"/>
              <a:t>)</a:t>
            </a:r>
          </a:p>
          <a:p>
            <a:pPr>
              <a:buFont typeface="Arial" pitchFamily="34" charset="0"/>
              <a:buNone/>
            </a:pPr>
            <a:endParaRPr lang="en-US" i="1" smtClean="0"/>
          </a:p>
          <a:p>
            <a:pPr lvl="1">
              <a:buFont typeface="Arial" pitchFamily="34" charset="0"/>
              <a:buNone/>
            </a:pPr>
            <a:r>
              <a:rPr lang="en-US" i="1" smtClean="0"/>
              <a:t>	E</a:t>
            </a:r>
            <a:r>
              <a:rPr lang="en-US" smtClean="0"/>
              <a:t>.</a:t>
            </a:r>
            <a:r>
              <a:rPr lang="en-US" i="1" smtClean="0"/>
              <a:t>g</a:t>
            </a:r>
            <a:r>
              <a:rPr lang="en-US" smtClean="0"/>
              <a:t>., Jane and Ryan are friends, Elizabeth and Jane are friends,</a:t>
            </a:r>
            <a:br>
              <a:rPr lang="en-US" smtClean="0"/>
            </a:br>
            <a:r>
              <a:rPr lang="en-US" smtClean="0"/>
              <a:t>but Elizabeth thinks Ryan is a little odd...</a:t>
            </a:r>
          </a:p>
        </p:txBody>
      </p:sp>
      <p:sp>
        <p:nvSpPr>
          <p:cNvPr id="51205"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g"/>
          <p:cNvPicPr>
            <a:picLocks noChangeAspect="1" noChangeArrowheads="1"/>
          </p:cNvPicPr>
          <p:nvPr/>
        </p:nvPicPr>
        <p:blipFill>
          <a:blip r:embed="rId3" cstate="print"/>
          <a:srcRect/>
          <a:stretch>
            <a:fillRect/>
          </a:stretch>
        </p:blipFill>
        <p:spPr bwMode="auto">
          <a:xfrm>
            <a:off x="4179888" y="2997200"/>
            <a:ext cx="4856162" cy="3273425"/>
          </a:xfrm>
          <a:prstGeom prst="rect">
            <a:avLst/>
          </a:prstGeom>
          <a:noFill/>
          <a:ln w="9525">
            <a:noFill/>
            <a:miter lim="800000"/>
            <a:headEnd/>
            <a:tailEnd/>
          </a:ln>
        </p:spPr>
      </p:pic>
      <p:sp>
        <p:nvSpPr>
          <p:cNvPr id="52227" name="Rectangle 2"/>
          <p:cNvSpPr>
            <a:spLocks noGrp="1" noChangeArrowheads="1"/>
          </p:cNvSpPr>
          <p:nvPr>
            <p:ph type="title"/>
          </p:nvPr>
        </p:nvSpPr>
        <p:spPr/>
        <p:txBody>
          <a:bodyPr/>
          <a:lstStyle/>
          <a:p>
            <a:r>
              <a:rPr lang="en-US" smtClean="0"/>
              <a:t>Adjacency Relations</a:t>
            </a:r>
          </a:p>
        </p:txBody>
      </p:sp>
      <p:sp>
        <p:nvSpPr>
          <p:cNvPr id="52228" name="Rectangle 3"/>
          <p:cNvSpPr>
            <a:spLocks noGrp="1" noChangeArrowheads="1"/>
          </p:cNvSpPr>
          <p:nvPr>
            <p:ph type="body" idx="1"/>
          </p:nvPr>
        </p:nvSpPr>
        <p:spPr/>
        <p:txBody>
          <a:bodyPr/>
          <a:lstStyle/>
          <a:p>
            <a:pPr>
              <a:buFont typeface="Arial" pitchFamily="34" charset="0"/>
              <a:buNone/>
            </a:pPr>
            <a:r>
              <a:rPr lang="en-US" smtClean="0"/>
              <a:t>	Such a relationship is termed an </a:t>
            </a:r>
            <a:r>
              <a:rPr lang="en-US" i="1" smtClean="0"/>
              <a:t>adjacency relationship</a:t>
            </a:r>
            <a:endParaRPr lang="en-US" smtClean="0"/>
          </a:p>
          <a:p>
            <a:pPr lvl="1"/>
            <a:r>
              <a:rPr lang="en-US" smtClean="0"/>
              <a:t>Two individuals who are related are also said to be </a:t>
            </a:r>
            <a:r>
              <a:rPr lang="en-US" i="1" smtClean="0"/>
              <a:t>adjacent</a:t>
            </a:r>
            <a:r>
              <a:rPr lang="en-US" smtClean="0"/>
              <a:t/>
            </a:r>
            <a:br>
              <a:rPr lang="en-US" smtClean="0"/>
            </a:br>
            <a:r>
              <a:rPr lang="en-US" smtClean="0"/>
              <a:t>to each other</a:t>
            </a:r>
          </a:p>
          <a:p>
            <a:pPr>
              <a:buFont typeface="Arial" pitchFamily="34" charset="0"/>
              <a:buNone/>
            </a:pPr>
            <a:endParaRPr lang="en-US" smtClean="0"/>
          </a:p>
          <a:p>
            <a:pPr>
              <a:buFont typeface="Arial" pitchFamily="34" charset="0"/>
              <a:buNone/>
            </a:pPr>
            <a:r>
              <a:rPr lang="en-US" smtClean="0"/>
              <a:t>	Here we see a hockey team and</a:t>
            </a:r>
            <a:br>
              <a:rPr lang="en-US" smtClean="0"/>
            </a:br>
            <a:r>
              <a:rPr lang="en-US" smtClean="0"/>
              <a:t>some of their friends</a:t>
            </a:r>
          </a:p>
        </p:txBody>
      </p:sp>
      <p:sp>
        <p:nvSpPr>
          <p:cNvPr id="52229"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Adjacency Relations</a:t>
            </a:r>
          </a:p>
        </p:txBody>
      </p:sp>
      <p:sp>
        <p:nvSpPr>
          <p:cNvPr id="53251" name="Rectangle 3"/>
          <p:cNvSpPr>
            <a:spLocks noGrp="1" noChangeArrowheads="1"/>
          </p:cNvSpPr>
          <p:nvPr>
            <p:ph type="body" idx="1"/>
          </p:nvPr>
        </p:nvSpPr>
        <p:spPr/>
        <p:txBody>
          <a:bodyPr/>
          <a:lstStyle/>
          <a:p>
            <a:pPr>
              <a:buFont typeface="Arial" pitchFamily="34" charset="0"/>
              <a:buNone/>
            </a:pPr>
            <a:r>
              <a:rPr lang="en-US" smtClean="0"/>
              <a:t>	Alternatively, the graph may</a:t>
            </a:r>
            <a:br>
              <a:rPr lang="en-US" smtClean="0"/>
            </a:br>
            <a:r>
              <a:rPr lang="en-US" smtClean="0"/>
              <a:t>be more complex</a:t>
            </a:r>
          </a:p>
        </p:txBody>
      </p:sp>
      <p:pic>
        <p:nvPicPr>
          <p:cNvPr id="53252" name="Picture 2"/>
          <p:cNvPicPr>
            <a:picLocks noChangeAspect="1" noChangeArrowheads="1"/>
          </p:cNvPicPr>
          <p:nvPr/>
        </p:nvPicPr>
        <p:blipFill>
          <a:blip r:embed="rId3" cstate="print"/>
          <a:srcRect/>
          <a:stretch>
            <a:fillRect/>
          </a:stretch>
        </p:blipFill>
        <p:spPr bwMode="auto">
          <a:xfrm>
            <a:off x="4356100" y="1484313"/>
            <a:ext cx="4037013" cy="4611687"/>
          </a:xfrm>
          <a:prstGeom prst="rect">
            <a:avLst/>
          </a:prstGeom>
          <a:noFill/>
          <a:ln w="9525">
            <a:noFill/>
            <a:miter lim="800000"/>
            <a:headEnd/>
            <a:tailEnd/>
          </a:ln>
        </p:spPr>
      </p:pic>
      <p:sp>
        <p:nvSpPr>
          <p:cNvPr id="6" name="Rectangle 5"/>
          <p:cNvSpPr/>
          <p:nvPr/>
        </p:nvSpPr>
        <p:spPr>
          <a:xfrm>
            <a:off x="6588125" y="6092825"/>
            <a:ext cx="1785938" cy="307975"/>
          </a:xfrm>
          <a:prstGeom prst="rect">
            <a:avLst/>
          </a:prstGeom>
        </p:spPr>
        <p:txBody>
          <a:bodyPr wrap="none">
            <a:spAutoFit/>
          </a:bodyPr>
          <a:lstStyle/>
          <a:p>
            <a:pPr>
              <a:defRPr/>
            </a:pPr>
            <a:r>
              <a:rPr lang="en-CA" sz="1400" dirty="0">
                <a:solidFill>
                  <a:schemeClr val="tx1">
                    <a:lumMod val="50000"/>
                    <a:lumOff val="50000"/>
                  </a:schemeClr>
                </a:solidFill>
                <a:latin typeface="Arial" charset="0"/>
                <a:cs typeface="Arial" charset="0"/>
              </a:rPr>
              <a:t>http://xkcd.com/173/</a:t>
            </a:r>
          </a:p>
        </p:txBody>
      </p:sp>
      <p:sp>
        <p:nvSpPr>
          <p:cNvPr id="53254" name="TextBox 6"/>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Adjacency Relations</a:t>
            </a:r>
          </a:p>
        </p:txBody>
      </p:sp>
      <p:sp>
        <p:nvSpPr>
          <p:cNvPr id="54275" name="Rectangle 3"/>
          <p:cNvSpPr>
            <a:spLocks noGrp="1" noChangeArrowheads="1"/>
          </p:cNvSpPr>
          <p:nvPr>
            <p:ph type="body" idx="1"/>
          </p:nvPr>
        </p:nvSpPr>
        <p:spPr/>
        <p:txBody>
          <a:bodyPr/>
          <a:lstStyle/>
          <a:p>
            <a:pPr>
              <a:buFont typeface="Arial" pitchFamily="34" charset="0"/>
              <a:buNone/>
            </a:pPr>
            <a:r>
              <a:rPr lang="en-US" smtClean="0"/>
              <a:t>	In some cases, you do not have global relationships, but rather, you are simply aware of neighbouring, or adjacent, nodes</a:t>
            </a:r>
          </a:p>
          <a:p>
            <a:pPr>
              <a:buFont typeface="Arial" pitchFamily="34" charset="0"/>
              <a:buNone/>
            </a:pPr>
            <a:endParaRPr lang="en-US" smtClean="0"/>
          </a:p>
          <a:p>
            <a:pPr>
              <a:buFont typeface="Arial" pitchFamily="34" charset="0"/>
              <a:buNone/>
            </a:pPr>
            <a:r>
              <a:rPr lang="en-US" smtClean="0"/>
              <a:t>	Such a relationship defines a graph, where:</a:t>
            </a:r>
          </a:p>
          <a:p>
            <a:pPr lvl="1"/>
            <a:r>
              <a:rPr lang="en-US" smtClean="0"/>
              <a:t>Nodes are termed vertices</a:t>
            </a:r>
          </a:p>
          <a:p>
            <a:pPr lvl="1"/>
            <a:r>
              <a:rPr lang="en-US" smtClean="0"/>
              <a:t>Edges denote adjacencies</a:t>
            </a:r>
          </a:p>
        </p:txBody>
      </p:sp>
      <p:sp>
        <p:nvSpPr>
          <p:cNvPr id="54276"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Adjacency Relations</a:t>
            </a:r>
          </a:p>
        </p:txBody>
      </p:sp>
      <p:sp>
        <p:nvSpPr>
          <p:cNvPr id="55299" name="Rectangle 3"/>
          <p:cNvSpPr>
            <a:spLocks noGrp="1" noChangeArrowheads="1"/>
          </p:cNvSpPr>
          <p:nvPr>
            <p:ph type="body" idx="1"/>
          </p:nvPr>
        </p:nvSpPr>
        <p:spPr/>
        <p:txBody>
          <a:bodyPr/>
          <a:lstStyle/>
          <a:p>
            <a:pPr>
              <a:buFont typeface="Arial" pitchFamily="34" charset="0"/>
              <a:buNone/>
            </a:pPr>
            <a:r>
              <a:rPr lang="en-US" smtClean="0"/>
              <a:t>	Two examples:</a:t>
            </a:r>
          </a:p>
          <a:p>
            <a:pPr lvl="1"/>
            <a:r>
              <a:rPr lang="en-US" smtClean="0"/>
              <a:t>City streets</a:t>
            </a:r>
          </a:p>
          <a:p>
            <a:pPr lvl="2"/>
            <a:r>
              <a:rPr lang="en-US" smtClean="0"/>
              <a:t>intersections are vertices</a:t>
            </a:r>
          </a:p>
          <a:p>
            <a:pPr lvl="2"/>
            <a:r>
              <a:rPr lang="en-US" smtClean="0"/>
              <a:t>streets are edges</a:t>
            </a:r>
          </a:p>
          <a:p>
            <a:pPr lvl="1"/>
            <a:r>
              <a:rPr lang="en-US" smtClean="0"/>
              <a:t>Circuits</a:t>
            </a:r>
          </a:p>
          <a:p>
            <a:pPr lvl="2"/>
            <a:r>
              <a:rPr lang="en-US" smtClean="0"/>
              <a:t>circuit elements are vertices</a:t>
            </a:r>
          </a:p>
          <a:p>
            <a:pPr lvl="2"/>
            <a:r>
              <a:rPr lang="en-US" smtClean="0"/>
              <a:t>connections are edges</a:t>
            </a:r>
          </a:p>
        </p:txBody>
      </p:sp>
      <p:pic>
        <p:nvPicPr>
          <p:cNvPr id="55300" name="Picture 4" descr="y"/>
          <p:cNvPicPr>
            <a:picLocks noChangeAspect="1" noChangeArrowheads="1"/>
          </p:cNvPicPr>
          <p:nvPr/>
        </p:nvPicPr>
        <p:blipFill>
          <a:blip r:embed="rId3" cstate="print"/>
          <a:srcRect/>
          <a:stretch>
            <a:fillRect/>
          </a:stretch>
        </p:blipFill>
        <p:spPr bwMode="auto">
          <a:xfrm>
            <a:off x="4211638" y="1196975"/>
            <a:ext cx="4222750" cy="3132138"/>
          </a:xfrm>
          <a:prstGeom prst="rect">
            <a:avLst/>
          </a:prstGeom>
          <a:noFill/>
          <a:ln w="9525">
            <a:noFill/>
            <a:miter lim="800000"/>
            <a:headEnd/>
            <a:tailEnd/>
          </a:ln>
        </p:spPr>
      </p:pic>
      <p:pic>
        <p:nvPicPr>
          <p:cNvPr id="55301" name="Picture 5" descr="y"/>
          <p:cNvPicPr>
            <a:picLocks noChangeAspect="1" noChangeArrowheads="1"/>
          </p:cNvPicPr>
          <p:nvPr/>
        </p:nvPicPr>
        <p:blipFill>
          <a:blip r:embed="rId4" cstate="print"/>
          <a:srcRect/>
          <a:stretch>
            <a:fillRect/>
          </a:stretch>
        </p:blipFill>
        <p:spPr bwMode="auto">
          <a:xfrm>
            <a:off x="5003800" y="4797425"/>
            <a:ext cx="3382963" cy="1185863"/>
          </a:xfrm>
          <a:prstGeom prst="rect">
            <a:avLst/>
          </a:prstGeom>
          <a:noFill/>
          <a:ln w="9525">
            <a:noFill/>
            <a:miter lim="800000"/>
            <a:headEnd/>
            <a:tailEnd/>
          </a:ln>
        </p:spPr>
      </p:pic>
      <p:pic>
        <p:nvPicPr>
          <p:cNvPr id="55302" name="Picture 4"/>
          <p:cNvPicPr>
            <a:picLocks noChangeAspect="1" noChangeArrowheads="1"/>
          </p:cNvPicPr>
          <p:nvPr/>
        </p:nvPicPr>
        <p:blipFill>
          <a:blip r:embed="rId5" cstate="print"/>
          <a:srcRect/>
          <a:stretch>
            <a:fillRect/>
          </a:stretch>
        </p:blipFill>
        <p:spPr bwMode="auto">
          <a:xfrm>
            <a:off x="839788" y="3860800"/>
            <a:ext cx="3227387" cy="2474913"/>
          </a:xfrm>
          <a:prstGeom prst="rect">
            <a:avLst/>
          </a:prstGeom>
          <a:noFill/>
          <a:ln w="9525">
            <a:noFill/>
            <a:miter lim="800000"/>
            <a:headEnd/>
            <a:tailEnd/>
          </a:ln>
        </p:spPr>
      </p:pic>
      <p:sp>
        <p:nvSpPr>
          <p:cNvPr id="55303" name="Rectangle 6"/>
          <p:cNvSpPr>
            <a:spLocks noChangeArrowheads="1"/>
          </p:cNvSpPr>
          <p:nvPr/>
        </p:nvSpPr>
        <p:spPr bwMode="auto">
          <a:xfrm>
            <a:off x="6084888" y="4365625"/>
            <a:ext cx="2517775" cy="368300"/>
          </a:xfrm>
          <a:prstGeom prst="rect">
            <a:avLst/>
          </a:prstGeom>
          <a:noFill/>
          <a:ln w="9525">
            <a:noFill/>
            <a:miter lim="800000"/>
            <a:headEnd/>
            <a:tailEnd/>
          </a:ln>
        </p:spPr>
        <p:txBody>
          <a:bodyPr wrap="none">
            <a:spAutoFit/>
          </a:bodyPr>
          <a:lstStyle/>
          <a:p>
            <a:r>
              <a:rPr lang="en-US">
                <a:solidFill>
                  <a:srgbClr val="C0C0C0"/>
                </a:solidFill>
              </a:rPr>
              <a:t> http://maps.google.ca/</a:t>
            </a:r>
            <a:endParaRPr lang="en-CA"/>
          </a:p>
        </p:txBody>
      </p:sp>
      <p:sp>
        <p:nvSpPr>
          <p:cNvPr id="55304" name="Rectangle 7"/>
          <p:cNvSpPr>
            <a:spLocks noChangeArrowheads="1"/>
          </p:cNvSpPr>
          <p:nvPr/>
        </p:nvSpPr>
        <p:spPr bwMode="auto">
          <a:xfrm>
            <a:off x="1258888" y="6308725"/>
            <a:ext cx="4327525" cy="369888"/>
          </a:xfrm>
          <a:prstGeom prst="rect">
            <a:avLst/>
          </a:prstGeom>
          <a:noFill/>
          <a:ln w="9525">
            <a:noFill/>
            <a:miter lim="800000"/>
            <a:headEnd/>
            <a:tailEnd/>
          </a:ln>
        </p:spPr>
        <p:txBody>
          <a:bodyPr wrap="none">
            <a:spAutoFit/>
          </a:bodyPr>
          <a:lstStyle/>
          <a:p>
            <a:r>
              <a:rPr lang="en-US">
                <a:solidFill>
                  <a:srgbClr val="C0C0C0"/>
                </a:solidFill>
              </a:rPr>
              <a:t> http://esci.unco.edu/resource/circuit.htm</a:t>
            </a:r>
            <a:endParaRPr lang="en-CA"/>
          </a:p>
        </p:txBody>
      </p:sp>
      <p:sp>
        <p:nvSpPr>
          <p:cNvPr id="55305" name="TextBox 8"/>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Operations on a Container</a:t>
            </a:r>
          </a:p>
        </p:txBody>
      </p:sp>
      <p:sp>
        <p:nvSpPr>
          <p:cNvPr id="10243" name="Rectangle 3"/>
          <p:cNvSpPr>
            <a:spLocks noGrp="1" noChangeArrowheads="1"/>
          </p:cNvSpPr>
          <p:nvPr>
            <p:ph type="body" idx="1"/>
          </p:nvPr>
        </p:nvSpPr>
        <p:spPr/>
        <p:txBody>
          <a:bodyPr/>
          <a:lstStyle/>
          <a:p>
            <a:pPr>
              <a:buFont typeface="Arial" pitchFamily="34" charset="0"/>
              <a:buNone/>
            </a:pPr>
            <a:r>
              <a:rPr lang="en-US" dirty="0" smtClean="0"/>
              <a:t>	The operations we may wish to perform on a container are:</a:t>
            </a:r>
            <a:endParaRPr lang="en-US" i="1" dirty="0" smtClean="0"/>
          </a:p>
          <a:p>
            <a:pPr lvl="1"/>
            <a:r>
              <a:rPr lang="en-US" dirty="0" smtClean="0"/>
              <a:t>Create a new container</a:t>
            </a:r>
          </a:p>
          <a:p>
            <a:pPr lvl="1"/>
            <a:r>
              <a:rPr lang="en-US" dirty="0" smtClean="0"/>
              <a:t>Copy or destroy an existing container</a:t>
            </a:r>
          </a:p>
          <a:p>
            <a:pPr lvl="1"/>
            <a:r>
              <a:rPr lang="en-US" dirty="0" smtClean="0"/>
              <a:t>Empty a container</a:t>
            </a:r>
          </a:p>
          <a:p>
            <a:pPr lvl="1"/>
            <a:r>
              <a:rPr lang="en-US" dirty="0" smtClean="0"/>
              <a:t>Query how many objects are in a container</a:t>
            </a:r>
          </a:p>
          <a:p>
            <a:pPr lvl="1"/>
            <a:r>
              <a:rPr lang="en-US" dirty="0" smtClean="0"/>
              <a:t>Query what is the maximum number of objects a container can hold</a:t>
            </a:r>
          </a:p>
          <a:p>
            <a:pPr lvl="1"/>
            <a:r>
              <a:rPr lang="en-US" dirty="0" smtClean="0"/>
              <a:t>Given two containers:</a:t>
            </a:r>
          </a:p>
          <a:p>
            <a:pPr lvl="2"/>
            <a:r>
              <a:rPr lang="en-US" dirty="0" smtClean="0"/>
              <a:t>Find the union (merge), or</a:t>
            </a:r>
          </a:p>
          <a:p>
            <a:pPr lvl="2"/>
            <a:r>
              <a:rPr lang="en-US" dirty="0" smtClean="0"/>
              <a:t>Find the intersection</a:t>
            </a:r>
          </a:p>
        </p:txBody>
      </p:sp>
      <p:sp>
        <p:nvSpPr>
          <p:cNvPr id="10244"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smtClean="0"/>
              <a:t>Operations on Adjacency Relations</a:t>
            </a:r>
          </a:p>
        </p:txBody>
      </p:sp>
      <p:sp>
        <p:nvSpPr>
          <p:cNvPr id="56323" name="Rectangle 3"/>
          <p:cNvSpPr>
            <a:spLocks noGrp="1" noChangeArrowheads="1"/>
          </p:cNvSpPr>
          <p:nvPr>
            <p:ph type="body" idx="4294967295"/>
          </p:nvPr>
        </p:nvSpPr>
        <p:spPr/>
        <p:txBody>
          <a:bodyPr/>
          <a:lstStyle/>
          <a:p>
            <a:pPr>
              <a:buFont typeface="Arial" pitchFamily="34" charset="0"/>
              <a:buNone/>
            </a:pPr>
            <a:r>
              <a:rPr lang="en-US" smtClean="0"/>
              <a:t>	Given an adjacency relation:</a:t>
            </a:r>
          </a:p>
          <a:p>
            <a:pPr lvl="1"/>
            <a:r>
              <a:rPr lang="en-US" smtClean="0"/>
              <a:t>Are two objects adjacent?</a:t>
            </a:r>
          </a:p>
          <a:p>
            <a:pPr lvl="1"/>
            <a:r>
              <a:rPr lang="en-US" smtClean="0"/>
              <a:t>Iterate through all objects adjacent to one object</a:t>
            </a:r>
          </a:p>
          <a:p>
            <a:pPr lvl="1"/>
            <a:r>
              <a:rPr lang="en-US" smtClean="0"/>
              <a:t>Given two objects </a:t>
            </a:r>
            <a:r>
              <a:rPr lang="en-US" i="1" smtClean="0">
                <a:latin typeface="Times New Roman" pitchFamily="18" charset="0"/>
              </a:rPr>
              <a:t>a</a:t>
            </a:r>
            <a:r>
              <a:rPr lang="en-US" smtClean="0"/>
              <a:t> and </a:t>
            </a:r>
            <a:r>
              <a:rPr lang="en-US" i="1" smtClean="0">
                <a:latin typeface="Times New Roman" pitchFamily="18" charset="0"/>
              </a:rPr>
              <a:t>b</a:t>
            </a:r>
            <a:r>
              <a:rPr lang="en-US" smtClean="0"/>
              <a:t>, is there a sequence of objects</a:t>
            </a:r>
          </a:p>
          <a:p>
            <a:pPr lvl="1" algn="ctr">
              <a:buFont typeface="Arial" pitchFamily="34" charset="0"/>
              <a:buNone/>
            </a:pPr>
            <a:r>
              <a:rPr lang="en-US" i="1" smtClean="0">
                <a:latin typeface="Times New Roman" pitchFamily="18" charset="0"/>
              </a:rPr>
              <a:t>a = x</a:t>
            </a:r>
            <a:r>
              <a:rPr lang="en-US" baseline="-25000" smtClean="0">
                <a:latin typeface="Times New Roman" pitchFamily="18" charset="0"/>
              </a:rPr>
              <a:t>0</a:t>
            </a:r>
            <a:r>
              <a:rPr lang="en-US" i="1" smtClean="0">
                <a:latin typeface="Times New Roman" pitchFamily="18" charset="0"/>
              </a:rPr>
              <a:t>, x</a:t>
            </a:r>
            <a:r>
              <a:rPr lang="en-US" baseline="-25000" smtClean="0">
                <a:latin typeface="Times New Roman" pitchFamily="18" charset="0"/>
              </a:rPr>
              <a:t>1</a:t>
            </a:r>
            <a:r>
              <a:rPr lang="en-US" i="1" smtClean="0">
                <a:latin typeface="Times New Roman" pitchFamily="18" charset="0"/>
              </a:rPr>
              <a:t>, x</a:t>
            </a:r>
            <a:r>
              <a:rPr lang="en-US" baseline="-25000" smtClean="0">
                <a:latin typeface="Times New Roman" pitchFamily="18" charset="0"/>
              </a:rPr>
              <a:t>2</a:t>
            </a:r>
            <a:r>
              <a:rPr lang="en-US" i="1" smtClean="0">
                <a:latin typeface="Times New Roman" pitchFamily="18" charset="0"/>
              </a:rPr>
              <a:t>, x</a:t>
            </a:r>
            <a:r>
              <a:rPr lang="en-US" baseline="-25000" smtClean="0">
                <a:latin typeface="Times New Roman" pitchFamily="18" charset="0"/>
              </a:rPr>
              <a:t>3</a:t>
            </a:r>
            <a:r>
              <a:rPr lang="en-US" i="1" smtClean="0">
                <a:latin typeface="Times New Roman" pitchFamily="18" charset="0"/>
              </a:rPr>
              <a:t>, ..., x</a:t>
            </a:r>
            <a:r>
              <a:rPr lang="en-US" i="1" baseline="-25000" smtClean="0">
                <a:latin typeface="Times New Roman" pitchFamily="18" charset="0"/>
              </a:rPr>
              <a:t>n</a:t>
            </a:r>
            <a:r>
              <a:rPr lang="en-US" i="1" smtClean="0">
                <a:latin typeface="Times New Roman" pitchFamily="18" charset="0"/>
              </a:rPr>
              <a:t> = b</a:t>
            </a:r>
            <a:endParaRPr lang="en-US" smtClean="0"/>
          </a:p>
          <a:p>
            <a:pPr lvl="1">
              <a:buFont typeface="Arial" pitchFamily="34" charset="0"/>
              <a:buNone/>
            </a:pPr>
            <a:r>
              <a:rPr lang="en-US" smtClean="0"/>
              <a:t>	such that </a:t>
            </a:r>
            <a:r>
              <a:rPr lang="en-US" i="1" smtClean="0">
                <a:latin typeface="Times New Roman" pitchFamily="18" charset="0"/>
              </a:rPr>
              <a:t>x</a:t>
            </a:r>
            <a:r>
              <a:rPr lang="en-US" i="1" baseline="-25000" smtClean="0">
                <a:latin typeface="Times New Roman" pitchFamily="18" charset="0"/>
              </a:rPr>
              <a:t>k</a:t>
            </a:r>
            <a:r>
              <a:rPr lang="en-US" smtClean="0"/>
              <a:t> is adjacent to </a:t>
            </a:r>
            <a:r>
              <a:rPr lang="en-US" i="1" smtClean="0">
                <a:latin typeface="Times New Roman" pitchFamily="18" charset="0"/>
              </a:rPr>
              <a:t>x</a:t>
            </a:r>
            <a:r>
              <a:rPr lang="en-US" i="1" baseline="-25000" smtClean="0">
                <a:latin typeface="Times New Roman" pitchFamily="18" charset="0"/>
              </a:rPr>
              <a:t>k</a:t>
            </a:r>
            <a:r>
              <a:rPr lang="en-US" baseline="-25000" smtClean="0">
                <a:latin typeface="Times New Roman" pitchFamily="18" charset="0"/>
              </a:rPr>
              <a:t> + 1</a:t>
            </a:r>
            <a:r>
              <a:rPr lang="en-US" smtClean="0"/>
              <a:t>?</a:t>
            </a:r>
          </a:p>
          <a:p>
            <a:pPr lvl="1">
              <a:buFont typeface="Arial" pitchFamily="34" charset="0"/>
              <a:buNone/>
            </a:pPr>
            <a:r>
              <a:rPr lang="en-US" smtClean="0"/>
              <a:t>	</a:t>
            </a:r>
            <a:r>
              <a:rPr lang="en-US" i="1" smtClean="0"/>
              <a:t>I</a:t>
            </a:r>
            <a:r>
              <a:rPr lang="en-US" smtClean="0"/>
              <a:t>.</a:t>
            </a:r>
            <a:r>
              <a:rPr lang="en-US" i="1" smtClean="0"/>
              <a:t>e</a:t>
            </a:r>
            <a:r>
              <a:rPr lang="en-US" smtClean="0"/>
              <a:t>., are the objects </a:t>
            </a:r>
            <a:r>
              <a:rPr lang="en-US" i="1" smtClean="0"/>
              <a:t>connected</a:t>
            </a:r>
            <a:r>
              <a:rPr lang="en-US" smtClean="0"/>
              <a:t>?</a:t>
            </a:r>
          </a:p>
        </p:txBody>
      </p:sp>
      <p:sp>
        <p:nvSpPr>
          <p:cNvPr id="56324"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2.1.6.6.1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smtClean="0"/>
              <a:t>Summary of Relations</a:t>
            </a:r>
          </a:p>
        </p:txBody>
      </p:sp>
      <p:sp>
        <p:nvSpPr>
          <p:cNvPr id="57347" name="Rectangle 3"/>
          <p:cNvSpPr>
            <a:spLocks noGrp="1" noChangeArrowheads="1"/>
          </p:cNvSpPr>
          <p:nvPr>
            <p:ph type="body" idx="4294967295"/>
          </p:nvPr>
        </p:nvSpPr>
        <p:spPr/>
        <p:txBody>
          <a:bodyPr/>
          <a:lstStyle/>
          <a:p>
            <a:pPr>
              <a:buFont typeface="Arial" pitchFamily="34" charset="0"/>
              <a:buNone/>
            </a:pPr>
            <a:r>
              <a:rPr lang="en-US" smtClean="0"/>
              <a:t>	We have now seen six relationships:</a:t>
            </a:r>
          </a:p>
          <a:p>
            <a:pPr lvl="1"/>
            <a:r>
              <a:rPr lang="en-US" smtClean="0"/>
              <a:t>Linear orderings</a:t>
            </a:r>
          </a:p>
          <a:p>
            <a:pPr lvl="1"/>
            <a:r>
              <a:rPr lang="en-US" smtClean="0"/>
              <a:t>Hierarchical orderings</a:t>
            </a:r>
          </a:p>
          <a:p>
            <a:pPr lvl="1"/>
            <a:r>
              <a:rPr lang="en-US" smtClean="0"/>
              <a:t>Partial orderings</a:t>
            </a:r>
          </a:p>
          <a:p>
            <a:pPr lvl="1"/>
            <a:r>
              <a:rPr lang="en-US" smtClean="0"/>
              <a:t>Equivalence relations</a:t>
            </a:r>
          </a:p>
          <a:p>
            <a:pPr lvl="1"/>
            <a:r>
              <a:rPr lang="en-US" smtClean="0"/>
              <a:t>Weak orderings</a:t>
            </a:r>
          </a:p>
          <a:p>
            <a:pPr lvl="1"/>
            <a:r>
              <a:rPr lang="en-US" smtClean="0"/>
              <a:t>Adjacency relations</a:t>
            </a:r>
          </a:p>
          <a:p>
            <a:pPr lvl="1"/>
            <a:endParaRPr lang="en-US" smtClean="0"/>
          </a:p>
          <a:p>
            <a:pPr>
              <a:buFont typeface="Arial" pitchFamily="34" charset="0"/>
              <a:buNone/>
            </a:pPr>
            <a:r>
              <a:rPr lang="en-US" smtClean="0"/>
              <a:t>	All of these are relationships that exist on the objects we may wish to store, access, and query</a:t>
            </a:r>
          </a:p>
        </p:txBody>
      </p:sp>
      <p:sp>
        <p:nvSpPr>
          <p:cNvPr id="57348"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CA" smtClean="0"/>
              <a:t>Defining Relations</a:t>
            </a:r>
          </a:p>
        </p:txBody>
      </p:sp>
      <p:sp>
        <p:nvSpPr>
          <p:cNvPr id="58371" name="Content Placeholder 2"/>
          <p:cNvSpPr>
            <a:spLocks noGrp="1"/>
          </p:cNvSpPr>
          <p:nvPr>
            <p:ph idx="1"/>
          </p:nvPr>
        </p:nvSpPr>
        <p:spPr/>
        <p:txBody>
          <a:bodyPr/>
          <a:lstStyle/>
          <a:p>
            <a:pPr>
              <a:buFont typeface="Arial" pitchFamily="34" charset="0"/>
              <a:buNone/>
            </a:pPr>
            <a:r>
              <a:rPr lang="en-CA" smtClean="0"/>
              <a:t>	Any relationship may be either implicitly defined or explicitly imposed</a:t>
            </a:r>
          </a:p>
          <a:p>
            <a:pPr lvl="1"/>
            <a:r>
              <a:rPr lang="en-CA" smtClean="0"/>
              <a:t>Integers are implicitly ordered based on their relative values</a:t>
            </a:r>
          </a:p>
          <a:p>
            <a:pPr lvl="1"/>
            <a:r>
              <a:rPr lang="en-CA" smtClean="0"/>
              <a:t>Age groups are defined by the properties of the individuals</a:t>
            </a:r>
          </a:p>
        </p:txBody>
      </p:sp>
      <p:sp>
        <p:nvSpPr>
          <p:cNvPr id="58372"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CA" smtClean="0"/>
              <a:t>Defining Relations</a:t>
            </a:r>
          </a:p>
        </p:txBody>
      </p:sp>
      <p:sp>
        <p:nvSpPr>
          <p:cNvPr id="59395" name="Content Placeholder 2"/>
          <p:cNvSpPr>
            <a:spLocks noGrp="1"/>
          </p:cNvSpPr>
          <p:nvPr>
            <p:ph idx="1"/>
          </p:nvPr>
        </p:nvSpPr>
        <p:spPr>
          <a:xfrm>
            <a:off x="457200" y="1600200"/>
            <a:ext cx="8291513" cy="4525963"/>
          </a:xfrm>
        </p:spPr>
        <p:txBody>
          <a:bodyPr/>
          <a:lstStyle/>
          <a:p>
            <a:pPr>
              <a:buFont typeface="Arial" pitchFamily="34" charset="0"/>
              <a:buNone/>
            </a:pPr>
            <a:r>
              <a:rPr lang="en-CA" smtClean="0"/>
              <a:t>	 Any relationship may be either implicitly defined or explicitly imposed</a:t>
            </a:r>
          </a:p>
          <a:p>
            <a:pPr lvl="1"/>
            <a:r>
              <a:rPr lang="en-CA" smtClean="0"/>
              <a:t>A hierarchy in a company is explicitly defined</a:t>
            </a:r>
          </a:p>
          <a:p>
            <a:pPr lvl="1"/>
            <a:r>
              <a:rPr lang="en-CA" smtClean="0"/>
              <a:t>The order of the letters on this slide are explicitly imposed by the author</a:t>
            </a:r>
          </a:p>
          <a:p>
            <a:pPr lvl="1"/>
            <a:r>
              <a:rPr lang="en-CA" smtClean="0"/>
              <a:t>Pixels are defined as pavement based on explicitly imposed rules based on colour and surrounding pixels</a:t>
            </a:r>
          </a:p>
        </p:txBody>
      </p:sp>
      <p:pic>
        <p:nvPicPr>
          <p:cNvPr id="59396" name="Picture 2" descr="C:\Users\dwharder\Desktop\bbbs.png"/>
          <p:cNvPicPr>
            <a:picLocks noChangeAspect="1" noChangeArrowheads="1"/>
          </p:cNvPicPr>
          <p:nvPr/>
        </p:nvPicPr>
        <p:blipFill>
          <a:blip r:embed="rId2" cstate="print"/>
          <a:srcRect/>
          <a:stretch>
            <a:fillRect/>
          </a:stretch>
        </p:blipFill>
        <p:spPr bwMode="auto">
          <a:xfrm>
            <a:off x="14288" y="3357563"/>
            <a:ext cx="9113837" cy="2938462"/>
          </a:xfrm>
          <a:prstGeom prst="rect">
            <a:avLst/>
          </a:prstGeom>
          <a:noFill/>
          <a:ln w="9525">
            <a:noFill/>
            <a:miter lim="800000"/>
            <a:headEnd/>
            <a:tailEnd/>
          </a:ln>
        </p:spPr>
      </p:pic>
      <p:sp>
        <p:nvSpPr>
          <p:cNvPr id="59397"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2.1.7</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smtClean="0"/>
              <a:t>Defining Relations</a:t>
            </a:r>
          </a:p>
        </p:txBody>
      </p:sp>
      <p:sp>
        <p:nvSpPr>
          <p:cNvPr id="60419" name="Content Placeholder 2"/>
          <p:cNvSpPr>
            <a:spLocks noGrp="1"/>
          </p:cNvSpPr>
          <p:nvPr>
            <p:ph idx="1"/>
          </p:nvPr>
        </p:nvSpPr>
        <p:spPr/>
        <p:txBody>
          <a:bodyPr/>
          <a:lstStyle/>
          <a:p>
            <a:pPr>
              <a:buFont typeface="Arial" pitchFamily="34" charset="0"/>
              <a:buNone/>
            </a:pPr>
            <a:r>
              <a:rPr lang="en-CA" smtClean="0"/>
              <a:t>	Relationships may be defined globally or locally</a:t>
            </a:r>
          </a:p>
          <a:p>
            <a:pPr lvl="1"/>
            <a:r>
              <a:rPr lang="en-CA" smtClean="0"/>
              <a:t>Any two integers may be compared without reference to other integers</a:t>
            </a:r>
          </a:p>
          <a:p>
            <a:pPr lvl="1"/>
            <a:r>
              <a:rPr lang="en-CA" smtClean="0"/>
              <a:t>Any two sets can be compared to determine if one is a subset of the other</a:t>
            </a:r>
          </a:p>
          <a:p>
            <a:pPr lvl="1"/>
            <a:endParaRPr lang="en-CA" smtClean="0"/>
          </a:p>
          <a:p>
            <a:pPr lvl="1">
              <a:buFont typeface="Arial" pitchFamily="34" charset="0"/>
              <a:buNone/>
            </a:pPr>
            <a:endParaRPr lang="en-CA" smtClean="0"/>
          </a:p>
        </p:txBody>
      </p:sp>
      <p:sp>
        <p:nvSpPr>
          <p:cNvPr id="60420"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2.1.7.1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CA" smtClean="0"/>
              <a:t>Defining Relations</a:t>
            </a:r>
          </a:p>
        </p:txBody>
      </p:sp>
      <p:sp>
        <p:nvSpPr>
          <p:cNvPr id="61443" name="Content Placeholder 2"/>
          <p:cNvSpPr>
            <a:spLocks noGrp="1"/>
          </p:cNvSpPr>
          <p:nvPr>
            <p:ph idx="1"/>
          </p:nvPr>
        </p:nvSpPr>
        <p:spPr/>
        <p:txBody>
          <a:bodyPr/>
          <a:lstStyle/>
          <a:p>
            <a:pPr>
              <a:buFont typeface="Arial" pitchFamily="34" charset="0"/>
              <a:buNone/>
            </a:pPr>
            <a:r>
              <a:rPr lang="en-CA" smtClean="0"/>
              <a:t>	Relationships may be defined globally or locally</a:t>
            </a:r>
          </a:p>
          <a:p>
            <a:pPr lvl="1"/>
            <a:r>
              <a:rPr lang="en-CA" smtClean="0"/>
              <a:t>Prerequisites are defined locally:</a:t>
            </a:r>
          </a:p>
          <a:p>
            <a:pPr lvl="1">
              <a:buFont typeface="Arial" pitchFamily="34" charset="0"/>
              <a:buNone/>
            </a:pPr>
            <a:r>
              <a:rPr lang="en-CA" smtClean="0"/>
              <a:t>			ECE 150 is a prerequisite of ECE 155</a:t>
            </a:r>
          </a:p>
          <a:p>
            <a:pPr lvl="1">
              <a:buFont typeface="Arial" pitchFamily="34" charset="0"/>
              <a:buNone/>
            </a:pPr>
            <a:r>
              <a:rPr lang="en-CA" smtClean="0"/>
              <a:t>			ECE 155 is a prerequisite of ECE 250</a:t>
            </a:r>
          </a:p>
          <a:p>
            <a:pPr lvl="1">
              <a:buFont typeface="Arial" pitchFamily="34" charset="0"/>
              <a:buNone/>
            </a:pPr>
            <a:r>
              <a:rPr lang="en-CA" smtClean="0"/>
              <a:t>	From these, we may deduce that ECE 150 is a prerequisite of ECE 250</a:t>
            </a:r>
          </a:p>
          <a:p>
            <a:pPr lvl="1"/>
            <a:r>
              <a:rPr lang="en-CA" smtClean="0"/>
              <a:t>Relationships in a company are defined locally:</a:t>
            </a:r>
          </a:p>
          <a:p>
            <a:pPr lvl="2"/>
            <a:r>
              <a:rPr lang="en-CA" smtClean="0"/>
              <a:t>Person X reports directly to person Y</a:t>
            </a:r>
          </a:p>
          <a:p>
            <a:pPr lvl="2"/>
            <a:r>
              <a:rPr lang="en-CA" smtClean="0"/>
              <a:t>Person Z is the president (or root) of the hierarchy</a:t>
            </a:r>
          </a:p>
          <a:p>
            <a:pPr lvl="1"/>
            <a:r>
              <a:rPr lang="en-CA" smtClean="0"/>
              <a:t>Street grids and circuits are defined locally:</a:t>
            </a:r>
          </a:p>
          <a:p>
            <a:pPr lvl="2"/>
            <a:r>
              <a:rPr lang="en-CA" smtClean="0"/>
              <a:t>These two intersections are connected by a road</a:t>
            </a:r>
          </a:p>
          <a:p>
            <a:pPr lvl="2"/>
            <a:r>
              <a:rPr lang="en-CA" smtClean="0"/>
              <a:t>These two circuit elements are connected by a wire</a:t>
            </a:r>
          </a:p>
          <a:p>
            <a:pPr lvl="1">
              <a:buFont typeface="Arial" pitchFamily="34" charset="0"/>
              <a:buNone/>
            </a:pPr>
            <a:endParaRPr lang="en-CA" smtClean="0"/>
          </a:p>
        </p:txBody>
      </p:sp>
      <p:sp>
        <p:nvSpPr>
          <p:cNvPr id="61444"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2.1.7.2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CA" smtClean="0"/>
              <a:t>Defining Relations</a:t>
            </a:r>
          </a:p>
        </p:txBody>
      </p:sp>
      <p:sp>
        <p:nvSpPr>
          <p:cNvPr id="62467" name="Content Placeholder 2"/>
          <p:cNvSpPr>
            <a:spLocks noGrp="1"/>
          </p:cNvSpPr>
          <p:nvPr>
            <p:ph idx="1"/>
          </p:nvPr>
        </p:nvSpPr>
        <p:spPr/>
        <p:txBody>
          <a:bodyPr/>
          <a:lstStyle/>
          <a:p>
            <a:pPr>
              <a:buFont typeface="Arial" pitchFamily="34" charset="0"/>
              <a:buNone/>
            </a:pPr>
            <a:r>
              <a:rPr lang="en-CA" smtClean="0"/>
              <a:t>	In general,</a:t>
            </a:r>
          </a:p>
          <a:p>
            <a:pPr lvl="1"/>
            <a:r>
              <a:rPr lang="en-CA" smtClean="0"/>
              <a:t>Explicitly imposed relationships are usually defined locally</a:t>
            </a:r>
          </a:p>
          <a:p>
            <a:pPr lvl="1"/>
            <a:r>
              <a:rPr lang="en-CA" smtClean="0"/>
              <a:t>Implicitly defined relationships can usually be determined globally</a:t>
            </a:r>
          </a:p>
        </p:txBody>
      </p:sp>
      <p:sp>
        <p:nvSpPr>
          <p:cNvPr id="62468"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2.1.7.3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r>
              <a:rPr lang="en-US" smtClean="0"/>
              <a:t>Abstract Data Types</a:t>
            </a:r>
          </a:p>
        </p:txBody>
      </p:sp>
      <p:sp>
        <p:nvSpPr>
          <p:cNvPr id="63491" name="Rectangle 3"/>
          <p:cNvSpPr>
            <a:spLocks noGrp="1" noChangeArrowheads="1"/>
          </p:cNvSpPr>
          <p:nvPr>
            <p:ph type="body" idx="4294967295"/>
          </p:nvPr>
        </p:nvSpPr>
        <p:spPr/>
        <p:txBody>
          <a:bodyPr/>
          <a:lstStyle/>
          <a:p>
            <a:pPr>
              <a:buFont typeface="Arial" pitchFamily="34" charset="0"/>
              <a:buNone/>
            </a:pPr>
            <a:r>
              <a:rPr lang="en-US" smtClean="0"/>
              <a:t>	In engineering, we tend to see certain patterns that occur over and over in applications</a:t>
            </a:r>
          </a:p>
          <a:p>
            <a:pPr>
              <a:buFont typeface="Arial" pitchFamily="34" charset="0"/>
              <a:buNone/>
            </a:pPr>
            <a:endParaRPr lang="en-US" smtClean="0"/>
          </a:p>
          <a:p>
            <a:pPr>
              <a:buFont typeface="Arial" pitchFamily="34" charset="0"/>
              <a:buNone/>
            </a:pPr>
            <a:r>
              <a:rPr lang="en-US" smtClean="0"/>
              <a:t>	In these circumstances, we first name these patterns and then proceed to define certain standard solutions or implementations</a:t>
            </a:r>
          </a:p>
          <a:p>
            <a:pPr>
              <a:buFont typeface="Arial" pitchFamily="34" charset="0"/>
              <a:buNone/>
            </a:pPr>
            <a:endParaRPr lang="en-US" smtClean="0"/>
          </a:p>
          <a:p>
            <a:pPr>
              <a:buFont typeface="Arial" pitchFamily="34" charset="0"/>
              <a:buNone/>
            </a:pPr>
            <a:r>
              <a:rPr lang="en-US" smtClean="0"/>
              <a:t>	In software in storing objects and relationships in containers, there are reoccurring containers of objects and associated relationships where the actual queries and operations are restricted</a:t>
            </a:r>
          </a:p>
          <a:p>
            <a:pPr lvl="1"/>
            <a:r>
              <a:rPr lang="en-US" smtClean="0"/>
              <a:t>We model such containers by </a:t>
            </a:r>
            <a:r>
              <a:rPr lang="en-US" i="1" smtClean="0"/>
              <a:t>Abstract Data Types</a:t>
            </a:r>
            <a:r>
              <a:rPr lang="en-US" smtClean="0"/>
              <a:t> or ADTs</a:t>
            </a:r>
          </a:p>
          <a:p>
            <a:pPr lvl="1">
              <a:buFont typeface="Arial" pitchFamily="34" charset="0"/>
              <a:buNone/>
            </a:pPr>
            <a:endParaRPr lang="en-US" smtClean="0"/>
          </a:p>
        </p:txBody>
      </p:sp>
      <p:sp>
        <p:nvSpPr>
          <p:cNvPr id="63492"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smtClean="0"/>
              <a:t>Abstract Data Types</a:t>
            </a:r>
          </a:p>
        </p:txBody>
      </p:sp>
      <p:sp>
        <p:nvSpPr>
          <p:cNvPr id="64515" name="Rectangle 3"/>
          <p:cNvSpPr>
            <a:spLocks noGrp="1" noChangeArrowheads="1"/>
          </p:cNvSpPr>
          <p:nvPr>
            <p:ph type="body" idx="4294967295"/>
          </p:nvPr>
        </p:nvSpPr>
        <p:spPr/>
        <p:txBody>
          <a:bodyPr/>
          <a:lstStyle/>
          <a:p>
            <a:pPr>
              <a:buFont typeface="Arial" pitchFamily="34" charset="0"/>
              <a:buNone/>
            </a:pPr>
            <a:r>
              <a:rPr lang="en-US" smtClean="0"/>
              <a:t>	Any time you are intending to store objects, you must ask:</a:t>
            </a:r>
          </a:p>
          <a:p>
            <a:pPr lvl="1"/>
            <a:r>
              <a:rPr lang="en-US" smtClean="0"/>
              <a:t>What are the relationships on the objects?</a:t>
            </a:r>
          </a:p>
          <a:p>
            <a:pPr lvl="1"/>
            <a:r>
              <a:rPr lang="en-US" smtClean="0"/>
              <a:t>What queries will be made about the objects in the container?</a:t>
            </a:r>
          </a:p>
          <a:p>
            <a:pPr lvl="1"/>
            <a:r>
              <a:rPr lang="en-US" smtClean="0"/>
              <a:t>What operations will be performed on the objects in the container?</a:t>
            </a:r>
          </a:p>
          <a:p>
            <a:pPr lvl="1"/>
            <a:r>
              <a:rPr lang="en-US" smtClean="0"/>
              <a:t>What operations may be performed on the container as a whole?</a:t>
            </a:r>
          </a:p>
          <a:p>
            <a:pPr lvl="1"/>
            <a:r>
              <a:rPr lang="en-US" smtClean="0"/>
              <a:t>What queries will be made about the relationships between the objects in the container?</a:t>
            </a:r>
          </a:p>
          <a:p>
            <a:pPr lvl="1"/>
            <a:r>
              <a:rPr lang="en-US" smtClean="0"/>
              <a:t>What operations may be made on the relationships themselves between the objects in the container?</a:t>
            </a:r>
          </a:p>
        </p:txBody>
      </p:sp>
      <p:sp>
        <p:nvSpPr>
          <p:cNvPr id="64516"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smtClean="0"/>
              <a:t>Abstract Data Types</a:t>
            </a:r>
          </a:p>
        </p:txBody>
      </p:sp>
      <p:sp>
        <p:nvSpPr>
          <p:cNvPr id="65539" name="Rectangle 3"/>
          <p:cNvSpPr>
            <a:spLocks noGrp="1" noChangeArrowheads="1"/>
          </p:cNvSpPr>
          <p:nvPr>
            <p:ph type="body" idx="4294967295"/>
          </p:nvPr>
        </p:nvSpPr>
        <p:spPr/>
        <p:txBody>
          <a:bodyPr/>
          <a:lstStyle/>
          <a:p>
            <a:pPr>
              <a:buFont typeface="Arial" pitchFamily="34" charset="0"/>
              <a:buNone/>
            </a:pPr>
            <a:r>
              <a:rPr lang="en-US" smtClean="0"/>
              <a:t>	Throughout this course, we will describe various ADTs and then look at various data structures that will allow us to efficiently implement the required queries and operations defined by the ADT</a:t>
            </a:r>
          </a:p>
          <a:p>
            <a:pPr>
              <a:buFont typeface="Arial" pitchFamily="34" charset="0"/>
              <a:buNone/>
            </a:pPr>
            <a:endParaRPr lang="en-US" smtClean="0"/>
          </a:p>
          <a:p>
            <a:pPr>
              <a:buFont typeface="Arial" pitchFamily="34" charset="0"/>
              <a:buNone/>
            </a:pPr>
            <a:r>
              <a:rPr lang="en-US" smtClean="0"/>
              <a:t>	We have already discussed one ADT and a corresponding implementation:</a:t>
            </a:r>
          </a:p>
          <a:p>
            <a:pPr lvl="1"/>
            <a:r>
              <a:rPr lang="en-US" smtClean="0"/>
              <a:t>The Container ADT and the </a:t>
            </a:r>
            <a:r>
              <a:rPr lang="en-US" i="1" smtClean="0"/>
              <a:t>hash table </a:t>
            </a:r>
            <a:r>
              <a:rPr lang="en-US" smtClean="0"/>
              <a:t>data structure</a:t>
            </a:r>
          </a:p>
        </p:txBody>
      </p:sp>
      <p:sp>
        <p:nvSpPr>
          <p:cNvPr id="65540"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Operations on a Container</a:t>
            </a:r>
          </a:p>
        </p:txBody>
      </p:sp>
      <p:sp>
        <p:nvSpPr>
          <p:cNvPr id="11267" name="Rectangle 3"/>
          <p:cNvSpPr>
            <a:spLocks noGrp="1" noChangeArrowheads="1"/>
          </p:cNvSpPr>
          <p:nvPr>
            <p:ph type="body" idx="1"/>
          </p:nvPr>
        </p:nvSpPr>
        <p:spPr/>
        <p:txBody>
          <a:bodyPr/>
          <a:lstStyle/>
          <a:p>
            <a:pPr>
              <a:buFont typeface="Arial" pitchFamily="34" charset="0"/>
              <a:buNone/>
            </a:pPr>
            <a:r>
              <a:rPr lang="en-US" smtClean="0"/>
              <a:t>	Many of these operations on containers are in the Standard Template Library</a:t>
            </a:r>
            <a:endParaRPr lang="en-US" i="1" smtClean="0"/>
          </a:p>
        </p:txBody>
      </p:sp>
      <p:graphicFrame>
        <p:nvGraphicFramePr>
          <p:cNvPr id="4" name="Table 3"/>
          <p:cNvGraphicFramePr>
            <a:graphicFrameLocks noGrp="1"/>
          </p:cNvGraphicFramePr>
          <p:nvPr/>
        </p:nvGraphicFramePr>
        <p:xfrm>
          <a:off x="539750" y="2478088"/>
          <a:ext cx="8114324" cy="2966720"/>
        </p:xfrm>
        <a:graphic>
          <a:graphicData uri="http://schemas.openxmlformats.org/drawingml/2006/table">
            <a:tbl>
              <a:tblPr firstRow="1" bandRow="1">
                <a:tableStyleId>{2D5ABB26-0587-4C30-8999-92F81FD0307C}</a:tableStyleId>
              </a:tblPr>
              <a:tblGrid>
                <a:gridCol w="3289788"/>
                <a:gridCol w="4824536"/>
              </a:tblGrid>
              <a:tr h="370840">
                <a:tc>
                  <a:txBody>
                    <a:bodyPr/>
                    <a:lstStyle/>
                    <a:p>
                      <a:r>
                        <a:rPr lang="en-CA" dirty="0" smtClean="0">
                          <a:latin typeface="Arial" pitchFamily="34" charset="0"/>
                          <a:cs typeface="Arial" pitchFamily="34" charset="0"/>
                        </a:rPr>
                        <a:t>Constructor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Container()</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Copy Constructor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Container( Container const &amp; )</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Destructor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~Container()</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Empty it</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void clear()</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How many objects are in it?</a:t>
                      </a:r>
                      <a:endParaRPr lang="en-CA" dirty="0">
                        <a:latin typeface="Arial" pitchFamily="34" charset="0"/>
                        <a:cs typeface="Arial" pitchFamily="34" charset="0"/>
                      </a:endParaRPr>
                    </a:p>
                  </a:txBody>
                  <a:tcPr/>
                </a:tc>
                <a:tc>
                  <a:txBody>
                    <a:bodyPr/>
                    <a:lstStyle/>
                    <a:p>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size() const</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Is it</a:t>
                      </a:r>
                      <a:r>
                        <a:rPr lang="en-CA" baseline="0" dirty="0" smtClean="0">
                          <a:latin typeface="Arial" pitchFamily="34" charset="0"/>
                          <a:cs typeface="Arial" pitchFamily="34" charset="0"/>
                        </a:rPr>
                        <a:t> </a:t>
                      </a:r>
                      <a:r>
                        <a:rPr lang="en-CA" dirty="0" smtClean="0">
                          <a:latin typeface="Arial" pitchFamily="34" charset="0"/>
                          <a:cs typeface="Arial" pitchFamily="34" charset="0"/>
                        </a:rPr>
                        <a:t>empty?</a:t>
                      </a:r>
                      <a:endParaRPr lang="en-CA" dirty="0">
                        <a:latin typeface="Arial" pitchFamily="34" charset="0"/>
                        <a:cs typeface="Arial" pitchFamily="34" charset="0"/>
                      </a:endParaRPr>
                    </a:p>
                  </a:txBody>
                  <a:tcPr/>
                </a:tc>
                <a:tc>
                  <a:txBody>
                    <a:bodyPr/>
                    <a:lstStyle/>
                    <a:p>
                      <a:r>
                        <a:rPr lang="en-CA" dirty="0" err="1" smtClean="0">
                          <a:latin typeface="Consolas" pitchFamily="49" charset="0"/>
                          <a:cs typeface="Consolas" pitchFamily="49" charset="0"/>
                        </a:rPr>
                        <a:t>bool</a:t>
                      </a:r>
                      <a:r>
                        <a:rPr lang="en-CA" dirty="0" smtClean="0">
                          <a:latin typeface="Consolas" pitchFamily="49" charset="0"/>
                          <a:cs typeface="Consolas" pitchFamily="49" charset="0"/>
                        </a:rPr>
                        <a:t> empty() const</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How many objects can it</a:t>
                      </a:r>
                      <a:r>
                        <a:rPr lang="en-CA" baseline="0" dirty="0" smtClean="0">
                          <a:latin typeface="Arial" pitchFamily="34" charset="0"/>
                          <a:cs typeface="Arial" pitchFamily="34" charset="0"/>
                        </a:rPr>
                        <a:t> hold?</a:t>
                      </a:r>
                      <a:endParaRPr lang="en-CA" dirty="0">
                        <a:latin typeface="Arial" pitchFamily="34" charset="0"/>
                        <a:cs typeface="Arial" pitchFamily="34" charset="0"/>
                      </a:endParaRPr>
                    </a:p>
                  </a:txBody>
                  <a:tcPr/>
                </a:tc>
                <a:tc>
                  <a:txBody>
                    <a:bodyPr/>
                    <a:lstStyle/>
                    <a:p>
                      <a:r>
                        <a:rPr lang="en-CA" dirty="0" err="1" smtClean="0">
                          <a:latin typeface="Consolas" pitchFamily="49" charset="0"/>
                          <a:cs typeface="Consolas" pitchFamily="49" charset="0"/>
                        </a:rPr>
                        <a:t>int</a:t>
                      </a:r>
                      <a:r>
                        <a:rPr lang="en-CA" baseline="0" dirty="0" smtClean="0">
                          <a:latin typeface="Consolas" pitchFamily="49" charset="0"/>
                          <a:cs typeface="Consolas" pitchFamily="49" charset="0"/>
                        </a:rPr>
                        <a:t> </a:t>
                      </a:r>
                      <a:r>
                        <a:rPr lang="en-CA" dirty="0" err="1" smtClean="0">
                          <a:latin typeface="Consolas" pitchFamily="49" charset="0"/>
                          <a:cs typeface="Consolas" pitchFamily="49" charset="0"/>
                        </a:rPr>
                        <a:t>max_size</a:t>
                      </a:r>
                      <a:r>
                        <a:rPr lang="en-CA" dirty="0" smtClean="0">
                          <a:latin typeface="Consolas" pitchFamily="49" charset="0"/>
                          <a:cs typeface="Consolas" pitchFamily="49" charset="0"/>
                        </a:rPr>
                        <a:t>()</a:t>
                      </a:r>
                      <a:r>
                        <a:rPr lang="en-CA" baseline="0" dirty="0" smtClean="0">
                          <a:latin typeface="Consolas" pitchFamily="49" charset="0"/>
                          <a:cs typeface="Consolas" pitchFamily="49" charset="0"/>
                        </a:rPr>
                        <a:t> const</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Merge with</a:t>
                      </a:r>
                      <a:r>
                        <a:rPr lang="en-CA" baseline="0" dirty="0" smtClean="0">
                          <a:latin typeface="Arial" pitchFamily="34" charset="0"/>
                          <a:cs typeface="Arial" pitchFamily="34" charset="0"/>
                        </a:rPr>
                        <a:t> </a:t>
                      </a:r>
                      <a:r>
                        <a:rPr lang="en-CA" dirty="0" smtClean="0">
                          <a:latin typeface="Arial" pitchFamily="34" charset="0"/>
                          <a:cs typeface="Arial" pitchFamily="34" charset="0"/>
                        </a:rPr>
                        <a:t>another container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void</a:t>
                      </a:r>
                      <a:r>
                        <a:rPr lang="en-CA" baseline="0" dirty="0" smtClean="0">
                          <a:latin typeface="Consolas" pitchFamily="49" charset="0"/>
                          <a:cs typeface="Consolas" pitchFamily="49" charset="0"/>
                        </a:rPr>
                        <a:t> insert( Container const &amp; )</a:t>
                      </a:r>
                      <a:endParaRPr lang="en-CA" dirty="0">
                        <a:latin typeface="Consolas" pitchFamily="49" charset="0"/>
                        <a:cs typeface="Consolas" pitchFamily="49" charset="0"/>
                      </a:endParaRPr>
                    </a:p>
                  </a:txBody>
                  <a:tcPr/>
                </a:tc>
              </a:tr>
            </a:tbl>
          </a:graphicData>
        </a:graphic>
      </p:graphicFrame>
      <p:sp>
        <p:nvSpPr>
          <p:cNvPr id="11285"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smtClean="0"/>
              <a:t>Abstract Data Types</a:t>
            </a:r>
          </a:p>
        </p:txBody>
      </p:sp>
      <p:sp>
        <p:nvSpPr>
          <p:cNvPr id="66563" name="Rectangle 3"/>
          <p:cNvSpPr>
            <a:spLocks noGrp="1" noChangeArrowheads="1"/>
          </p:cNvSpPr>
          <p:nvPr>
            <p:ph type="body" idx="4294967295"/>
          </p:nvPr>
        </p:nvSpPr>
        <p:spPr/>
        <p:txBody>
          <a:bodyPr/>
          <a:lstStyle/>
          <a:p>
            <a:pPr>
              <a:buFont typeface="Arial" pitchFamily="34" charset="0"/>
              <a:buNone/>
            </a:pPr>
            <a:r>
              <a:rPr lang="en-US" smtClean="0"/>
              <a:t>	Another ADT is the </a:t>
            </a:r>
            <a:r>
              <a:rPr lang="en-US" i="1" smtClean="0"/>
              <a:t>Sorted List</a:t>
            </a:r>
            <a:r>
              <a:rPr lang="en-US" smtClean="0"/>
              <a:t> </a:t>
            </a:r>
            <a:r>
              <a:rPr lang="en-US" i="1" smtClean="0"/>
              <a:t>ADT</a:t>
            </a:r>
            <a:endParaRPr lang="en-US" smtClean="0"/>
          </a:p>
          <a:p>
            <a:pPr lvl="1"/>
            <a:r>
              <a:rPr lang="en-US" smtClean="0"/>
              <a:t>A container that stores linearly ordered objects where we may want insert, access, or erase objects at arbitrary locations</a:t>
            </a:r>
          </a:p>
          <a:p>
            <a:pPr lvl="1"/>
            <a:endParaRPr lang="en-US" smtClean="0"/>
          </a:p>
          <a:p>
            <a:pPr>
              <a:buFont typeface="Arial" pitchFamily="34" charset="0"/>
              <a:buNone/>
            </a:pPr>
            <a:r>
              <a:rPr lang="en-US" smtClean="0"/>
              <a:t>	You may immediately think that we could using either an array or a linked list to implement the Sorted List ADT; however, we will see that that is usually </a:t>
            </a:r>
            <a:r>
              <a:rPr lang="en-US" b="1" u="sng" smtClean="0"/>
              <a:t>very</a:t>
            </a:r>
            <a:r>
              <a:rPr lang="en-US" smtClean="0"/>
              <a:t> inefficient</a:t>
            </a:r>
          </a:p>
          <a:p>
            <a:pPr lvl="1"/>
            <a:r>
              <a:rPr lang="en-US" smtClean="0"/>
              <a:t>They are so inefficient that if, by the end of the class, if the first thing you think of is using an array or linked list to store sorted objects, I’ve done something wrong…</a:t>
            </a:r>
          </a:p>
        </p:txBody>
      </p:sp>
      <p:sp>
        <p:nvSpPr>
          <p:cNvPr id="66564"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smtClean="0"/>
              <a:t>What’s next?</a:t>
            </a:r>
          </a:p>
        </p:txBody>
      </p:sp>
      <p:sp>
        <p:nvSpPr>
          <p:cNvPr id="67587" name="Rectangle 3"/>
          <p:cNvSpPr>
            <a:spLocks noGrp="1" noChangeArrowheads="1"/>
          </p:cNvSpPr>
          <p:nvPr>
            <p:ph type="body" idx="4294967295"/>
          </p:nvPr>
        </p:nvSpPr>
        <p:spPr/>
        <p:txBody>
          <a:bodyPr/>
          <a:lstStyle/>
          <a:p>
            <a:pPr>
              <a:buFont typeface="Arial" pitchFamily="34" charset="0"/>
              <a:buNone/>
            </a:pPr>
            <a:r>
              <a:rPr lang="en-US" smtClean="0"/>
              <a:t>	We have discussed containers, relationships, and ADTs</a:t>
            </a:r>
          </a:p>
          <a:p>
            <a:pPr lvl="1"/>
            <a:r>
              <a:rPr lang="en-US" smtClean="0"/>
              <a:t>What is it we want to store and access</a:t>
            </a:r>
          </a:p>
          <a:p>
            <a:pPr lvl="1"/>
            <a:r>
              <a:rPr lang="en-US" smtClean="0"/>
              <a:t>What queries and operations are we interested in</a:t>
            </a:r>
          </a:p>
          <a:p>
            <a:pPr>
              <a:buFont typeface="Arial" pitchFamily="34" charset="0"/>
              <a:buNone/>
            </a:pPr>
            <a:endParaRPr lang="en-US" smtClean="0"/>
          </a:p>
          <a:p>
            <a:pPr>
              <a:buFont typeface="Arial" pitchFamily="34" charset="0"/>
              <a:buNone/>
            </a:pPr>
            <a:r>
              <a:rPr lang="en-US" smtClean="0"/>
              <a:t>	The next question is, how do we implement these efficiently on a computer?</a:t>
            </a:r>
          </a:p>
          <a:p>
            <a:pPr>
              <a:buFont typeface="Arial" pitchFamily="34" charset="0"/>
              <a:buNone/>
            </a:pPr>
            <a:endParaRPr lang="en-US" smtClean="0"/>
          </a:p>
          <a:p>
            <a:pPr>
              <a:buFont typeface="Arial" pitchFamily="34" charset="0"/>
              <a:buNone/>
            </a:pPr>
            <a:r>
              <a:rPr lang="en-US" smtClean="0"/>
              <a:t>	The next step is to look at </a:t>
            </a:r>
            <a:r>
              <a:rPr lang="en-US" i="1" smtClean="0"/>
              <a:t>data structures</a:t>
            </a:r>
            <a:endParaRPr lang="en-US" smtClean="0"/>
          </a:p>
          <a:p>
            <a:pPr lvl="1"/>
            <a:r>
              <a:rPr lang="en-US" smtClean="0"/>
              <a:t>These are particular methods of storing and relating data on the computer</a:t>
            </a:r>
          </a:p>
          <a:p>
            <a:pPr lvl="1"/>
            <a:r>
              <a:rPr lang="en-US" smtClean="0"/>
              <a:t>One data structure may be appropriate as an implementation for numerous ADTs</a:t>
            </a:r>
          </a:p>
          <a:p>
            <a:pPr lvl="1"/>
            <a:r>
              <a:rPr lang="en-US" smtClean="0"/>
              <a:t>It may not be possible to find a data structure that allows optimal implementations for all queries and operations of a particular ADT</a:t>
            </a:r>
          </a:p>
          <a:p>
            <a:pPr lvl="1">
              <a:buFont typeface="Arial" pitchFamily="34" charset="0"/>
              <a:buNone/>
            </a:pPr>
            <a:endParaRPr lang="en-US" smtClean="0"/>
          </a:p>
        </p:txBody>
      </p:sp>
      <p:sp>
        <p:nvSpPr>
          <p:cNvPr id="67588"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r>
              <a:rPr lang="en-US" smtClean="0"/>
              <a:t>Summary</a:t>
            </a:r>
          </a:p>
        </p:txBody>
      </p:sp>
      <p:sp>
        <p:nvSpPr>
          <p:cNvPr id="68611" name="Rectangle 3"/>
          <p:cNvSpPr>
            <a:spLocks noGrp="1" noChangeArrowheads="1"/>
          </p:cNvSpPr>
          <p:nvPr>
            <p:ph type="body" idx="4294967295"/>
          </p:nvPr>
        </p:nvSpPr>
        <p:spPr/>
        <p:txBody>
          <a:bodyPr/>
          <a:lstStyle/>
          <a:p>
            <a:pPr>
              <a:buFont typeface="Arial" pitchFamily="34" charset="0"/>
              <a:buNone/>
            </a:pPr>
            <a:r>
              <a:rPr lang="en-US" smtClean="0"/>
              <a:t>	In this topic, we have covered:</a:t>
            </a:r>
          </a:p>
          <a:p>
            <a:pPr lvl="1"/>
            <a:r>
              <a:rPr lang="en-US" smtClean="0"/>
              <a:t>The Container ADT as a basic model of organizing data</a:t>
            </a:r>
          </a:p>
          <a:p>
            <a:pPr lvl="2"/>
            <a:r>
              <a:rPr lang="en-US" smtClean="0"/>
              <a:t>Queries and operations on containers</a:t>
            </a:r>
          </a:p>
          <a:p>
            <a:pPr lvl="2"/>
            <a:r>
              <a:rPr lang="en-US" smtClean="0"/>
              <a:t>Simple and associative containers</a:t>
            </a:r>
          </a:p>
          <a:p>
            <a:pPr lvl="2"/>
            <a:r>
              <a:rPr lang="en-US" smtClean="0"/>
              <a:t>Unique or duplicate objects</a:t>
            </a:r>
          </a:p>
          <a:p>
            <a:pPr lvl="1"/>
            <a:r>
              <a:rPr lang="en-US" smtClean="0"/>
              <a:t>Relationships between data</a:t>
            </a:r>
          </a:p>
          <a:p>
            <a:pPr lvl="2"/>
            <a:r>
              <a:rPr lang="en-US" smtClean="0"/>
              <a:t>Linear ordering</a:t>
            </a:r>
          </a:p>
          <a:p>
            <a:pPr lvl="3"/>
            <a:r>
              <a:rPr lang="en-US" smtClean="0"/>
              <a:t>Lexicographical ordering</a:t>
            </a:r>
          </a:p>
          <a:p>
            <a:pPr lvl="2"/>
            <a:r>
              <a:rPr lang="en-US" smtClean="0"/>
              <a:t>Hierarchical ordering</a:t>
            </a:r>
          </a:p>
          <a:p>
            <a:pPr lvl="2"/>
            <a:r>
              <a:rPr lang="en-US" smtClean="0"/>
              <a:t>Partial ordering</a:t>
            </a:r>
          </a:p>
          <a:p>
            <a:pPr lvl="2"/>
            <a:r>
              <a:rPr lang="en-US" smtClean="0"/>
              <a:t>Equivalence relation</a:t>
            </a:r>
          </a:p>
          <a:p>
            <a:pPr lvl="2"/>
            <a:r>
              <a:rPr lang="en-US" smtClean="0"/>
              <a:t>Weak ordering</a:t>
            </a:r>
          </a:p>
          <a:p>
            <a:pPr lvl="2"/>
            <a:r>
              <a:rPr lang="en-US" smtClean="0"/>
              <a:t>Adjacency relation</a:t>
            </a:r>
          </a:p>
          <a:p>
            <a:pPr lvl="1"/>
            <a:r>
              <a:rPr lang="en-US" smtClean="0"/>
              <a:t>In each case, we considered relationship-specific queries and operations</a:t>
            </a:r>
          </a:p>
          <a:p>
            <a:pPr lvl="1"/>
            <a:r>
              <a:rPr lang="en-US" smtClean="0"/>
              <a:t>Abstract Data Types as a model for organizing information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http://en.wikipedia.org/wiki/Container_(abstract_data_type)</a:t>
            </a:r>
          </a:p>
          <a:p>
            <a:pPr marL="533400" indent="-533400">
              <a:buFontTx/>
              <a:buNone/>
              <a:defRPr/>
            </a:pPr>
            <a:r>
              <a:rPr lang="en-US" sz="1400" dirty="0" smtClean="0">
                <a:latin typeface="Arial" charset="0"/>
                <a:cs typeface="Arial" charset="0"/>
              </a:rPr>
              <a:t>		           </a:t>
            </a:r>
            <a:r>
              <a:rPr lang="en-CA" sz="1400" dirty="0" smtClean="0"/>
              <a:t>http://en.wikipedia.org/wiki/Binary_relation</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Operations on Objects Stored in a Container</a:t>
            </a:r>
          </a:p>
        </p:txBody>
      </p:sp>
      <p:sp>
        <p:nvSpPr>
          <p:cNvPr id="12291" name="Rectangle 3"/>
          <p:cNvSpPr>
            <a:spLocks noGrp="1" noChangeArrowheads="1"/>
          </p:cNvSpPr>
          <p:nvPr>
            <p:ph type="body" idx="1"/>
          </p:nvPr>
        </p:nvSpPr>
        <p:spPr/>
        <p:txBody>
          <a:bodyPr/>
          <a:lstStyle/>
          <a:p>
            <a:pPr>
              <a:buFont typeface="Arial" pitchFamily="34" charset="0"/>
              <a:buNone/>
            </a:pPr>
            <a:r>
              <a:rPr lang="en-US" smtClean="0"/>
              <a:t>	Given a container, we may wish to:</a:t>
            </a:r>
          </a:p>
          <a:p>
            <a:pPr lvl="1"/>
            <a:r>
              <a:rPr lang="en-US" smtClean="0"/>
              <a:t>Insert an object into a container</a:t>
            </a:r>
          </a:p>
          <a:p>
            <a:pPr lvl="1"/>
            <a:r>
              <a:rPr lang="en-US" smtClean="0"/>
              <a:t>Access or modify an object in a container</a:t>
            </a:r>
          </a:p>
          <a:p>
            <a:pPr lvl="1"/>
            <a:r>
              <a:rPr lang="en-US" smtClean="0"/>
              <a:t>Remove an object from the container</a:t>
            </a:r>
          </a:p>
          <a:p>
            <a:pPr lvl="1"/>
            <a:r>
              <a:rPr lang="en-US" smtClean="0"/>
              <a:t>Query if an object is in the container</a:t>
            </a:r>
          </a:p>
          <a:p>
            <a:pPr lvl="2"/>
            <a:r>
              <a:rPr lang="en-US" smtClean="0"/>
              <a:t>If applicable, count how many copies of an object are in a container</a:t>
            </a:r>
          </a:p>
          <a:p>
            <a:pPr lvl="1"/>
            <a:r>
              <a:rPr lang="en-US" smtClean="0"/>
              <a:t>Iterate (step through) the objects in a container</a:t>
            </a:r>
          </a:p>
        </p:txBody>
      </p:sp>
      <p:sp>
        <p:nvSpPr>
          <p:cNvPr id="12292"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Operations on Objects Stored in a Container</a:t>
            </a:r>
          </a:p>
        </p:txBody>
      </p:sp>
      <p:sp>
        <p:nvSpPr>
          <p:cNvPr id="13315" name="Rectangle 3"/>
          <p:cNvSpPr>
            <a:spLocks noGrp="1" noChangeArrowheads="1"/>
          </p:cNvSpPr>
          <p:nvPr>
            <p:ph type="body" idx="1"/>
          </p:nvPr>
        </p:nvSpPr>
        <p:spPr/>
        <p:txBody>
          <a:bodyPr/>
          <a:lstStyle/>
          <a:p>
            <a:pPr>
              <a:buFont typeface="Arial" pitchFamily="34" charset="0"/>
              <a:buNone/>
            </a:pPr>
            <a:r>
              <a:rPr lang="en-US" smtClean="0"/>
              <a:t>	Many of these operations are also common to the Standard Template Library</a:t>
            </a:r>
            <a:endParaRPr lang="en-US" i="1" smtClean="0"/>
          </a:p>
        </p:txBody>
      </p:sp>
      <p:graphicFrame>
        <p:nvGraphicFramePr>
          <p:cNvPr id="4" name="Table 3"/>
          <p:cNvGraphicFramePr>
            <a:graphicFrameLocks noGrp="1"/>
          </p:cNvGraphicFramePr>
          <p:nvPr/>
        </p:nvGraphicFramePr>
        <p:xfrm>
          <a:off x="323850" y="2511425"/>
          <a:ext cx="8618380" cy="1854200"/>
        </p:xfrm>
        <a:graphic>
          <a:graphicData uri="http://schemas.openxmlformats.org/drawingml/2006/table">
            <a:tbl>
              <a:tblPr firstRow="1" bandRow="1">
                <a:tableStyleId>{2D5ABB26-0587-4C30-8999-92F81FD0307C}</a:tableStyleId>
              </a:tblPr>
              <a:tblGrid>
                <a:gridCol w="4372963"/>
                <a:gridCol w="4245417"/>
              </a:tblGrid>
              <a:tr h="370840">
                <a:tc>
                  <a:txBody>
                    <a:bodyPr/>
                    <a:lstStyle/>
                    <a:p>
                      <a:r>
                        <a:rPr lang="en-CA" dirty="0" smtClean="0">
                          <a:latin typeface="Arial" pitchFamily="34" charset="0"/>
                          <a:cs typeface="Arial" pitchFamily="34" charset="0"/>
                        </a:rPr>
                        <a:t>Insert an object</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void</a:t>
                      </a:r>
                      <a:r>
                        <a:rPr lang="en-CA" baseline="0" dirty="0" smtClean="0">
                          <a:latin typeface="Consolas" pitchFamily="49" charset="0"/>
                          <a:cs typeface="Consolas" pitchFamily="49" charset="0"/>
                        </a:rPr>
                        <a:t> </a:t>
                      </a:r>
                      <a:r>
                        <a:rPr lang="en-CA" dirty="0" smtClean="0">
                          <a:latin typeface="Consolas" pitchFamily="49" charset="0"/>
                          <a:cs typeface="Consolas" pitchFamily="49" charset="0"/>
                        </a:rPr>
                        <a:t>insert( Type</a:t>
                      </a:r>
                      <a:r>
                        <a:rPr lang="en-CA" baseline="0" dirty="0" smtClean="0">
                          <a:latin typeface="Consolas" pitchFamily="49" charset="0"/>
                          <a:cs typeface="Consolas" pitchFamily="49" charset="0"/>
                        </a:rPr>
                        <a:t> const &amp; )</a:t>
                      </a:r>
                      <a:endParaRPr lang="en-CA" dirty="0">
                        <a:latin typeface="Consolas" pitchFamily="49" charset="0"/>
                        <a:cs typeface="Consolas" pitchFamily="49"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itchFamily="34" charset="0"/>
                          <a:cs typeface="Arial" pitchFamily="34" charset="0"/>
                        </a:rPr>
                        <a:t>Erase an object</a:t>
                      </a:r>
                      <a:endParaRPr lang="en-C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itchFamily="49" charset="0"/>
                          <a:cs typeface="Consolas" pitchFamily="49" charset="0"/>
                        </a:rPr>
                        <a:t>void erase(</a:t>
                      </a:r>
                      <a:r>
                        <a:rPr lang="en-CA" baseline="0" dirty="0" smtClean="0">
                          <a:latin typeface="Consolas" pitchFamily="49" charset="0"/>
                          <a:cs typeface="Consolas" pitchFamily="49" charset="0"/>
                        </a:rPr>
                        <a:t> Type const &amp; )</a:t>
                      </a:r>
                      <a:endParaRPr lang="en-CA" dirty="0" smtClean="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Find</a:t>
                      </a:r>
                      <a:r>
                        <a:rPr lang="en-CA" baseline="0" dirty="0" smtClean="0">
                          <a:latin typeface="Arial" pitchFamily="34" charset="0"/>
                          <a:cs typeface="Arial" pitchFamily="34" charset="0"/>
                        </a:rPr>
                        <a:t> or access an object</a:t>
                      </a:r>
                      <a:endParaRPr lang="en-CA"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itchFamily="49" charset="0"/>
                          <a:cs typeface="Consolas" pitchFamily="49" charset="0"/>
                        </a:rPr>
                        <a:t>iterator</a:t>
                      </a:r>
                      <a:r>
                        <a:rPr lang="en-CA" baseline="0" dirty="0" smtClean="0">
                          <a:latin typeface="Consolas" pitchFamily="49" charset="0"/>
                          <a:cs typeface="Consolas" pitchFamily="49" charset="0"/>
                        </a:rPr>
                        <a:t> </a:t>
                      </a:r>
                      <a:r>
                        <a:rPr lang="en-CA" dirty="0" smtClean="0">
                          <a:latin typeface="Consolas" pitchFamily="49" charset="0"/>
                          <a:cs typeface="Consolas" pitchFamily="49" charset="0"/>
                        </a:rPr>
                        <a:t>find( Type const &amp; )</a:t>
                      </a:r>
                    </a:p>
                  </a:txBody>
                  <a:tcPr/>
                </a:tc>
              </a:tr>
              <a:tr h="370840">
                <a:tc>
                  <a:txBody>
                    <a:bodyPr/>
                    <a:lstStyle/>
                    <a:p>
                      <a:r>
                        <a:rPr lang="en-CA" dirty="0" smtClean="0">
                          <a:latin typeface="Arial" pitchFamily="34" charset="0"/>
                          <a:cs typeface="Arial" pitchFamily="34" charset="0"/>
                        </a:rPr>
                        <a:t>Count the number of copies</a:t>
                      </a:r>
                      <a:endParaRPr lang="en-CA" dirty="0">
                        <a:latin typeface="Arial" pitchFamily="34" charset="0"/>
                        <a:cs typeface="Arial" pitchFamily="34" charset="0"/>
                      </a:endParaRPr>
                    </a:p>
                  </a:txBody>
                  <a:tcPr/>
                </a:tc>
                <a:tc>
                  <a:txBody>
                    <a:bodyPr/>
                    <a:lstStyle/>
                    <a:p>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count( Type const &amp; )</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Iterate through the</a:t>
                      </a:r>
                      <a:r>
                        <a:rPr lang="en-CA" baseline="0" dirty="0" smtClean="0">
                          <a:latin typeface="Arial" pitchFamily="34" charset="0"/>
                          <a:cs typeface="Arial" pitchFamily="34" charset="0"/>
                        </a:rPr>
                        <a:t> objects in a container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iterator begin() const</a:t>
                      </a:r>
                      <a:endParaRPr lang="en-CA" dirty="0">
                        <a:latin typeface="Consolas" pitchFamily="49" charset="0"/>
                        <a:cs typeface="Consolas" pitchFamily="49" charset="0"/>
                      </a:endParaRPr>
                    </a:p>
                  </a:txBody>
                  <a:tcPr/>
                </a:tc>
              </a:tr>
            </a:tbl>
          </a:graphicData>
        </a:graphic>
      </p:graphicFrame>
      <p:sp>
        <p:nvSpPr>
          <p:cNvPr id="13327"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Simple and Associative Containers</a:t>
            </a:r>
          </a:p>
        </p:txBody>
      </p:sp>
      <p:sp>
        <p:nvSpPr>
          <p:cNvPr id="14339" name="Rectangle 3"/>
          <p:cNvSpPr>
            <a:spLocks noGrp="1" noChangeArrowheads="1"/>
          </p:cNvSpPr>
          <p:nvPr>
            <p:ph type="body" idx="1"/>
          </p:nvPr>
        </p:nvSpPr>
        <p:spPr/>
        <p:txBody>
          <a:bodyPr/>
          <a:lstStyle/>
          <a:p>
            <a:pPr>
              <a:buFont typeface="Arial" pitchFamily="34" charset="0"/>
              <a:buNone/>
            </a:pPr>
            <a:r>
              <a:rPr lang="en-US" smtClean="0"/>
              <a:t>	We may split containers into two general classifications:</a:t>
            </a:r>
          </a:p>
        </p:txBody>
      </p:sp>
      <p:graphicFrame>
        <p:nvGraphicFramePr>
          <p:cNvPr id="4" name="Table 3"/>
          <p:cNvGraphicFramePr>
            <a:graphicFrameLocks noGrp="1"/>
          </p:cNvGraphicFramePr>
          <p:nvPr/>
        </p:nvGraphicFramePr>
        <p:xfrm>
          <a:off x="250825" y="2205038"/>
          <a:ext cx="8618380" cy="1010920"/>
        </p:xfrm>
        <a:graphic>
          <a:graphicData uri="http://schemas.openxmlformats.org/drawingml/2006/table">
            <a:tbl>
              <a:tblPr firstRow="1" bandRow="1">
                <a:tableStyleId>{2D5ABB26-0587-4C30-8999-92F81FD0307C}</a:tableStyleId>
              </a:tblPr>
              <a:tblGrid>
                <a:gridCol w="4320480"/>
                <a:gridCol w="4297900"/>
              </a:tblGrid>
              <a:tr h="370840">
                <a:tc>
                  <a:txBody>
                    <a:bodyPr/>
                    <a:lstStyle/>
                    <a:p>
                      <a:pPr algn="ctr"/>
                      <a:r>
                        <a:rPr lang="en-CA" b="1" dirty="0" smtClean="0">
                          <a:latin typeface="Arial" pitchFamily="34" charset="0"/>
                          <a:cs typeface="Arial" pitchFamily="34" charset="0"/>
                        </a:rPr>
                        <a:t>Simple Containers</a:t>
                      </a:r>
                      <a:endParaRPr lang="en-CA" b="1" dirty="0">
                        <a:latin typeface="Arial" pitchFamily="34" charset="0"/>
                        <a:cs typeface="Arial" pitchFamily="34" charset="0"/>
                      </a:endParaRPr>
                    </a:p>
                  </a:txBody>
                  <a:tcPr/>
                </a:tc>
                <a:tc>
                  <a:txBody>
                    <a:bodyPr/>
                    <a:lstStyle/>
                    <a:p>
                      <a:pPr algn="ctr"/>
                      <a:r>
                        <a:rPr lang="en-CA" b="1" dirty="0" smtClean="0">
                          <a:latin typeface="Arial" pitchFamily="34" charset="0"/>
                          <a:cs typeface="Arial" pitchFamily="34" charset="0"/>
                        </a:rPr>
                        <a:t>Associative Containers</a:t>
                      </a:r>
                      <a:endParaRPr lang="en-CA" b="1" dirty="0">
                        <a:latin typeface="Arial" pitchFamily="34" charset="0"/>
                        <a:cs typeface="Arial" pitchFamily="34" charset="0"/>
                      </a:endParaRPr>
                    </a:p>
                  </a:txBody>
                  <a:tcPr/>
                </a:tc>
              </a:tr>
              <a:tr h="370840">
                <a:tc>
                  <a:txBody>
                    <a:bodyPr/>
                    <a:lstStyle/>
                    <a:p>
                      <a:r>
                        <a:rPr lang="en-CA" dirty="0" smtClean="0">
                          <a:latin typeface="Arial" pitchFamily="34" charset="0"/>
                          <a:cs typeface="Arial" pitchFamily="34" charset="0"/>
                        </a:rPr>
                        <a:t>Containers that store</a:t>
                      </a:r>
                      <a:r>
                        <a:rPr lang="en-CA" baseline="0" dirty="0" smtClean="0">
                          <a:latin typeface="Arial" pitchFamily="34" charset="0"/>
                          <a:cs typeface="Arial" pitchFamily="34" charset="0"/>
                        </a:rPr>
                        <a:t> individual objects</a:t>
                      </a:r>
                      <a:endParaRPr lang="en-CA" dirty="0">
                        <a:latin typeface="Arial" pitchFamily="34" charset="0"/>
                        <a:cs typeface="Arial" pitchFamily="34" charset="0"/>
                      </a:endParaRPr>
                    </a:p>
                  </a:txBody>
                  <a:tcPr/>
                </a:tc>
                <a:tc>
                  <a:txBody>
                    <a:bodyPr/>
                    <a:lstStyle/>
                    <a:p>
                      <a:r>
                        <a:rPr lang="en-CA" dirty="0" smtClean="0">
                          <a:latin typeface="Arial" pitchFamily="34" charset="0"/>
                          <a:cs typeface="Arial" pitchFamily="34" charset="0"/>
                        </a:rPr>
                        <a:t>Containers that store keys but also store</a:t>
                      </a:r>
                      <a:r>
                        <a:rPr lang="en-CA" baseline="0" dirty="0" smtClean="0">
                          <a:latin typeface="Arial" pitchFamily="34" charset="0"/>
                          <a:cs typeface="Arial" pitchFamily="34" charset="0"/>
                        </a:rPr>
                        <a:t> records associated with those keys</a:t>
                      </a:r>
                      <a:endParaRPr lang="en-CA" dirty="0">
                        <a:latin typeface="Arial" pitchFamily="34" charset="0"/>
                        <a:cs typeface="Arial" pitchFamily="34" charset="0"/>
                      </a:endParaRPr>
                    </a:p>
                  </a:txBody>
                  <a:tcPr/>
                </a:tc>
              </a:tr>
            </a:tbl>
          </a:graphicData>
        </a:graphic>
      </p:graphicFrame>
      <p:pic>
        <p:nvPicPr>
          <p:cNvPr id="14345" name="Picture 4" descr="C:\Users\dwharder\Desktop\transcript.png"/>
          <p:cNvPicPr>
            <a:picLocks noChangeAspect="1" noChangeArrowheads="1"/>
          </p:cNvPicPr>
          <p:nvPr/>
        </p:nvPicPr>
        <p:blipFill>
          <a:blip r:embed="rId3" cstate="print"/>
          <a:srcRect/>
          <a:stretch>
            <a:fillRect/>
          </a:stretch>
        </p:blipFill>
        <p:spPr bwMode="auto">
          <a:xfrm>
            <a:off x="7380288" y="3357563"/>
            <a:ext cx="1092200" cy="3228975"/>
          </a:xfrm>
          <a:prstGeom prst="rect">
            <a:avLst/>
          </a:prstGeom>
          <a:noFill/>
          <a:ln w="9525">
            <a:noFill/>
            <a:miter lim="800000"/>
            <a:headEnd/>
            <a:tailEnd/>
          </a:ln>
        </p:spPr>
      </p:pic>
      <p:sp>
        <p:nvSpPr>
          <p:cNvPr id="14346" name="TextBox 8"/>
          <p:cNvSpPr txBox="1">
            <a:spLocks noChangeArrowheads="1"/>
          </p:cNvSpPr>
          <p:nvPr/>
        </p:nvSpPr>
        <p:spPr bwMode="auto">
          <a:xfrm>
            <a:off x="5580063" y="4292600"/>
            <a:ext cx="1274762" cy="923925"/>
          </a:xfrm>
          <a:prstGeom prst="rect">
            <a:avLst/>
          </a:prstGeom>
          <a:noFill/>
          <a:ln w="9525">
            <a:noFill/>
            <a:miter lim="800000"/>
            <a:headEnd/>
            <a:tailEnd/>
          </a:ln>
        </p:spPr>
        <p:txBody>
          <a:bodyPr wrap="none">
            <a:spAutoFit/>
          </a:bodyPr>
          <a:lstStyle/>
          <a:p>
            <a:pPr algn="ctr"/>
            <a:r>
              <a:rPr lang="en-CA" b="1"/>
              <a:t>QUEST</a:t>
            </a:r>
          </a:p>
          <a:p>
            <a:pPr algn="ctr"/>
            <a:r>
              <a:rPr lang="en-CA" b="1"/>
              <a:t>Academic</a:t>
            </a:r>
          </a:p>
          <a:p>
            <a:pPr algn="ctr"/>
            <a:r>
              <a:rPr lang="en-CA" b="1"/>
              <a:t>Server</a:t>
            </a:r>
          </a:p>
        </p:txBody>
      </p:sp>
      <p:sp>
        <p:nvSpPr>
          <p:cNvPr id="14347" name="TextBox 9"/>
          <p:cNvSpPr txBox="1">
            <a:spLocks noChangeArrowheads="1"/>
          </p:cNvSpPr>
          <p:nvPr/>
        </p:nvSpPr>
        <p:spPr bwMode="auto">
          <a:xfrm>
            <a:off x="1931124" y="4365104"/>
            <a:ext cx="1056700" cy="646331"/>
          </a:xfrm>
          <a:prstGeom prst="rect">
            <a:avLst/>
          </a:prstGeom>
          <a:noFill/>
          <a:ln w="9525">
            <a:noFill/>
            <a:miter lim="800000"/>
            <a:headEnd/>
            <a:tailEnd/>
          </a:ln>
        </p:spPr>
        <p:txBody>
          <a:bodyPr wrap="none">
            <a:spAutoFit/>
          </a:bodyPr>
          <a:lstStyle/>
          <a:p>
            <a:pPr algn="ctr"/>
            <a:r>
              <a:rPr lang="en-CA" b="1" dirty="0" smtClean="0"/>
              <a:t>Circular</a:t>
            </a:r>
          </a:p>
          <a:p>
            <a:pPr algn="ctr"/>
            <a:r>
              <a:rPr lang="en-CA" b="1" dirty="0" smtClean="0"/>
              <a:t>Array</a:t>
            </a:r>
            <a:endParaRPr lang="en-CA" b="1" dirty="0"/>
          </a:p>
        </p:txBody>
      </p:sp>
      <p:cxnSp>
        <p:nvCxnSpPr>
          <p:cNvPr id="12" name="Straight Arrow Connector 11"/>
          <p:cNvCxnSpPr/>
          <p:nvPr/>
        </p:nvCxnSpPr>
        <p:spPr>
          <a:xfrm>
            <a:off x="1476375" y="4005263"/>
            <a:ext cx="503238" cy="3603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9" name="TextBox 13"/>
          <p:cNvSpPr txBox="1">
            <a:spLocks noChangeArrowheads="1"/>
          </p:cNvSpPr>
          <p:nvPr/>
        </p:nvSpPr>
        <p:spPr bwMode="auto">
          <a:xfrm>
            <a:off x="179388" y="3644900"/>
            <a:ext cx="2428935" cy="369332"/>
          </a:xfrm>
          <a:prstGeom prst="rect">
            <a:avLst/>
          </a:prstGeom>
          <a:noFill/>
          <a:ln w="9525">
            <a:noFill/>
            <a:miter lim="800000"/>
            <a:headEnd/>
            <a:tailEnd/>
          </a:ln>
        </p:spPr>
        <p:txBody>
          <a:bodyPr wrap="none">
            <a:spAutoFit/>
          </a:bodyPr>
          <a:lstStyle/>
          <a:p>
            <a:r>
              <a:rPr lang="en-CA" dirty="0" smtClean="0"/>
              <a:t>Temperature readings</a:t>
            </a:r>
            <a:endParaRPr lang="en-CA" dirty="0"/>
          </a:p>
        </p:txBody>
      </p:sp>
      <p:sp>
        <p:nvSpPr>
          <p:cNvPr id="14350" name="TextBox 14"/>
          <p:cNvSpPr txBox="1">
            <a:spLocks noChangeArrowheads="1"/>
          </p:cNvSpPr>
          <p:nvPr/>
        </p:nvSpPr>
        <p:spPr bwMode="auto">
          <a:xfrm>
            <a:off x="3706813" y="3636963"/>
            <a:ext cx="2608262" cy="368300"/>
          </a:xfrm>
          <a:prstGeom prst="rect">
            <a:avLst/>
          </a:prstGeom>
          <a:noFill/>
          <a:ln w="9525">
            <a:noFill/>
            <a:miter lim="800000"/>
            <a:headEnd/>
            <a:tailEnd/>
          </a:ln>
        </p:spPr>
        <p:txBody>
          <a:bodyPr wrap="none">
            <a:spAutoFit/>
          </a:bodyPr>
          <a:lstStyle/>
          <a:p>
            <a:r>
              <a:rPr lang="en-CA"/>
              <a:t>UW Student ID Number</a:t>
            </a:r>
          </a:p>
        </p:txBody>
      </p:sp>
      <p:cxnSp>
        <p:nvCxnSpPr>
          <p:cNvPr id="16" name="Straight Arrow Connector 15"/>
          <p:cNvCxnSpPr/>
          <p:nvPr/>
        </p:nvCxnSpPr>
        <p:spPr>
          <a:xfrm>
            <a:off x="5076825" y="4005263"/>
            <a:ext cx="503238" cy="3603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5463" y="4724400"/>
            <a:ext cx="4333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53" name="TextBox 19"/>
          <p:cNvSpPr txBox="1">
            <a:spLocks noChangeArrowheads="1"/>
          </p:cNvSpPr>
          <p:nvPr/>
        </p:nvSpPr>
        <p:spPr bwMode="auto">
          <a:xfrm>
            <a:off x="7262813" y="4305300"/>
            <a:ext cx="1196975" cy="923925"/>
          </a:xfrm>
          <a:prstGeom prst="rect">
            <a:avLst/>
          </a:prstGeom>
          <a:noFill/>
          <a:ln w="9525">
            <a:noFill/>
            <a:miter lim="800000"/>
            <a:headEnd/>
            <a:tailEnd/>
          </a:ln>
        </p:spPr>
        <p:txBody>
          <a:bodyPr wrap="none">
            <a:spAutoFit/>
          </a:bodyPr>
          <a:lstStyle/>
          <a:p>
            <a:pPr algn="ctr"/>
            <a:r>
              <a:rPr lang="en-CA"/>
              <a:t>Student</a:t>
            </a:r>
          </a:p>
          <a:p>
            <a:pPr algn="ctr"/>
            <a:r>
              <a:rPr lang="en-CA"/>
              <a:t>Academic</a:t>
            </a:r>
          </a:p>
          <a:p>
            <a:pPr algn="ctr"/>
            <a:r>
              <a:rPr lang="en-CA"/>
              <a:t>Record</a:t>
            </a:r>
          </a:p>
        </p:txBody>
      </p:sp>
      <p:sp>
        <p:nvSpPr>
          <p:cNvPr id="14356" name="TextBox 16"/>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P spid="14347" grpId="0"/>
      <p:bldP spid="14349" grpId="0"/>
      <p:bldP spid="14350" grpId="0"/>
      <p:bldP spid="1435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14681</TotalTime>
  <Words>571</Words>
  <Application>Microsoft Office PowerPoint</Application>
  <PresentationFormat>On-screen Show (4:3)</PresentationFormat>
  <Paragraphs>676</Paragraphs>
  <Slides>63</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Custom Design</vt:lpstr>
      <vt:lpstr>Equation</vt:lpstr>
      <vt:lpstr>PowerPoint Presentation</vt:lpstr>
      <vt:lpstr>Outline</vt:lpstr>
      <vt:lpstr>Outline</vt:lpstr>
      <vt:lpstr>Containers</vt:lpstr>
      <vt:lpstr>Operations on a Container</vt:lpstr>
      <vt:lpstr>Operations on a Container</vt:lpstr>
      <vt:lpstr>Operations on Objects Stored in a Container</vt:lpstr>
      <vt:lpstr>Operations on Objects Stored in a Container</vt:lpstr>
      <vt:lpstr>Simple and Associative Containers</vt:lpstr>
      <vt:lpstr>Simple and Associative Containers</vt:lpstr>
      <vt:lpstr>Unique or Duplicate Objects</vt:lpstr>
      <vt:lpstr>Standard Template Library</vt:lpstr>
      <vt:lpstr>The STL set Container</vt:lpstr>
      <vt:lpstr>Operations</vt:lpstr>
      <vt:lpstr>Relationships</vt:lpstr>
      <vt:lpstr>Relationships</vt:lpstr>
      <vt:lpstr>Relationships</vt:lpstr>
      <vt:lpstr>Relationships</vt:lpstr>
      <vt:lpstr>Relationships</vt:lpstr>
      <vt:lpstr>Classification of Relationships</vt:lpstr>
      <vt:lpstr>Definitions and examples</vt:lpstr>
      <vt:lpstr>Linear Orderings</vt:lpstr>
      <vt:lpstr>Lexicographical Orderings</vt:lpstr>
      <vt:lpstr>Lexicographical Orderings</vt:lpstr>
      <vt:lpstr>Operations on Linear Orderings</vt:lpstr>
      <vt:lpstr>Hierarchical Orderings</vt:lpstr>
      <vt:lpstr>Hierarchical Orderings</vt:lpstr>
      <vt:lpstr>Hierarchical Orderings</vt:lpstr>
      <vt:lpstr>Operations on Hierarchical Orders</vt:lpstr>
      <vt:lpstr>Partial Orderings</vt:lpstr>
      <vt:lpstr>Partial Orderings</vt:lpstr>
      <vt:lpstr>Partial Orderings</vt:lpstr>
      <vt:lpstr>Partial Orderings</vt:lpstr>
      <vt:lpstr>Partial Orderings</vt:lpstr>
      <vt:lpstr>Lattice</vt:lpstr>
      <vt:lpstr>Operations on Partial Orderings</vt:lpstr>
      <vt:lpstr>Equivalence Relations</vt:lpstr>
      <vt:lpstr>Equivalence Relations</vt:lpstr>
      <vt:lpstr>Equivalence Relations</vt:lpstr>
      <vt:lpstr>Operations on Equivalence Relations</vt:lpstr>
      <vt:lpstr>Weak Orderings</vt:lpstr>
      <vt:lpstr>Weak Orderings</vt:lpstr>
      <vt:lpstr>Weak Orderings</vt:lpstr>
      <vt:lpstr>Operations on Weak Orderings</vt:lpstr>
      <vt:lpstr>Adjacency Relations</vt:lpstr>
      <vt:lpstr>Adjacency Relations</vt:lpstr>
      <vt:lpstr>Adjacency Relations</vt:lpstr>
      <vt:lpstr>Adjacency Relations</vt:lpstr>
      <vt:lpstr>Adjacency Relations</vt:lpstr>
      <vt:lpstr>Operations on Adjacency Relations</vt:lpstr>
      <vt:lpstr>Summary of Relations</vt:lpstr>
      <vt:lpstr>Defining Relations</vt:lpstr>
      <vt:lpstr>Defining Relations</vt:lpstr>
      <vt:lpstr>Defining Relations</vt:lpstr>
      <vt:lpstr>Defining Relations</vt:lpstr>
      <vt:lpstr>Defining Relations</vt:lpstr>
      <vt:lpstr>Abstract Data Types</vt:lpstr>
      <vt:lpstr>Abstract Data Types</vt:lpstr>
      <vt:lpstr>Abstract Data Types</vt:lpstr>
      <vt:lpstr>Abstract Data Types</vt:lpstr>
      <vt:lpstr>What’s next?</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1142</cp:revision>
  <dcterms:created xsi:type="dcterms:W3CDTF">2009-09-11T23:00:44Z</dcterms:created>
  <dcterms:modified xsi:type="dcterms:W3CDTF">2018-01-03T20:18:47Z</dcterms:modified>
</cp:coreProperties>
</file>