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2"/>
  </p:notesMasterIdLst>
  <p:sldIdLst>
    <p:sldId id="256" r:id="rId2"/>
    <p:sldId id="303" r:id="rId3"/>
    <p:sldId id="304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02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3" autoAdjust="0"/>
    <p:restoredTop sz="94660"/>
  </p:normalViewPr>
  <p:slideViewPr>
    <p:cSldViewPr>
      <p:cViewPr varScale="1">
        <p:scale>
          <a:sx n="78" d="100"/>
          <a:sy n="78" d="100"/>
        </p:scale>
        <p:origin x="-15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F3147-B3C0-4B2A-B964-AB106F786BE1}" type="datetimeFigureOut">
              <a:rPr lang="en-US"/>
              <a:pPr>
                <a:defRPr/>
              </a:pPr>
              <a:t>2/4/2014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F7B1FF-DFE5-4B27-8E0E-F1DDF2FB76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610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6226FB-55D5-4CAA-90EF-D8DC53E1A20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0920F6-DF22-4A05-8FF2-9DA5D65E68EC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EF6DBE-9D51-4B27-AC99-CF633D8C6703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47DB5C-1434-4F38-8D5C-A668F218C3EA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5FE078-FE85-4635-B8AF-EADA34671065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53D64D-882A-430B-919A-11F020D5169A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154FC4-3524-4CB8-BDDE-2E74B83D73B9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2AD3D-FBE2-43F6-B9E5-CBA55F0526F5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0CFD54-FF1C-4B94-9B71-DFAF8CCBAC5D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B50AC8-B07E-487D-B925-6D5264EA6003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B88D8-AB5F-48DB-98E9-EEBC0B734597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D2D6F9-F48B-4757-BFFD-28E7310C037B}" type="slidenum">
              <a:rPr lang="en-CA" smtClean="0"/>
              <a:pPr>
                <a:defRPr/>
              </a:pPr>
              <a:t>2</a:t>
            </a:fld>
            <a:endParaRPr lang="en-C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29FB2D-BEC0-4774-A483-7EC9899B1C85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8632FB-C6D4-414E-8FE5-F8EA04FA55AA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A87E1F-3826-40C2-95CF-DBA75954A2C2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698D09-8A66-40F7-9C4C-06671F21F9DF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97484D-09CD-4FC8-86FC-60BBFA52B4E3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F5D963-B8D9-42B0-9C69-2F8D507FDD7F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7583CC-340D-4C6D-893E-DEAB8AE9F256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3779838" y="260350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ECE 250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Algorithms and Data Structures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5472113" y="4365625"/>
            <a:ext cx="367188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Douglas Wilhelm Harder, </a:t>
            </a:r>
            <a:r>
              <a:rPr lang="en-US" sz="1200" b="1" kern="0" dirty="0" err="1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M.Math</a:t>
            </a: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LEL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Department of Electrical and Computer Engineering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University of Waterloo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Waterloo, Ontario, Canada</a:t>
            </a:r>
          </a:p>
          <a:p>
            <a:pPr defTabSz="457200">
              <a:spcBef>
                <a:spcPct val="20000"/>
              </a:spcBef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ece.uwaterloo.ca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dwharder@alumni.uwaterloo.ca</a:t>
            </a:r>
          </a:p>
          <a:p>
            <a:pPr defTabSz="457200">
              <a:spcBef>
                <a:spcPct val="20000"/>
              </a:spcBef>
              <a:defRPr/>
            </a:pPr>
            <a:endParaRPr lang="en-CA" sz="9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© 2006-2013 by Douglas Wilhelm Harder.  Some rights reserved.</a:t>
            </a:r>
            <a:endParaRPr lang="en-US" sz="9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CA" sz="24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493125" y="387350"/>
            <a:ext cx="4000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B04C21C-B0BC-4588-B282-CC300FAFEEC9}" type="slidenum">
              <a:rPr lang="en-CA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16238" y="111125"/>
            <a:ext cx="5832475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Balanced trees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39552" y="2558504"/>
            <a:ext cx="8280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Balanced Trees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blahs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133600"/>
            <a:ext cx="3887788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Red-Black Trees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Red-black trees maintain balance by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All nodes are </a:t>
            </a:r>
            <a:r>
              <a:rPr lang="en-US" altLang="en-US" i="1" dirty="0" smtClean="0">
                <a:latin typeface="Arial" charset="0"/>
                <a:cs typeface="Arial" charset="0"/>
              </a:rPr>
              <a:t>colored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smtClean="0">
                <a:latin typeface="Arial" charset="0"/>
                <a:cs typeface="Arial" charset="0"/>
              </a:rPr>
              <a:t>red or black (0 or 1)</a:t>
            </a:r>
          </a:p>
          <a:p>
            <a:pPr>
              <a:buFontTx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</a:t>
            </a:r>
            <a:r>
              <a:rPr lang="en-US" altLang="en-US" dirty="0" smtClean="0">
                <a:latin typeface="Arial" charset="0"/>
                <a:cs typeface="Arial" charset="0"/>
              </a:rPr>
              <a:t>Requirements: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The root must be black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All children of a red node</a:t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>must be black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Any path from the root</a:t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>to an empty node must</a:t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>have the same number</a:t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>of black nodes</a:t>
            </a:r>
          </a:p>
        </p:txBody>
      </p:sp>
      <p:pic>
        <p:nvPicPr>
          <p:cNvPr id="15365" name="Picture 10" descr="noex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949950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4.9.2.1</a:t>
            </a:r>
          </a:p>
        </p:txBody>
      </p:sp>
    </p:spTree>
    <p:extLst>
      <p:ext uri="{BB962C8B-B14F-4D97-AF65-F5344CB8AC3E}">
        <p14:creationId xmlns:p14="http://schemas.microsoft.com/office/powerpoint/2010/main" val="11802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Red-Black Trees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Red-black trees are null-path-length balanced in that the null-path length going through one sub-tree must not be greater than twice the null-path length going through the other</a:t>
            </a: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A perfect tree of height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>
                <a:latin typeface="Arial" charset="0"/>
                <a:cs typeface="Arial" charset="0"/>
              </a:rPr>
              <a:t> has a null-path length of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 + 1</a:t>
            </a: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Any other tree of height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>
                <a:latin typeface="Arial" charset="0"/>
                <a:cs typeface="Arial" charset="0"/>
              </a:rPr>
              <a:t> must have a null-path-length less than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 + 1</a:t>
            </a:r>
          </a:p>
        </p:txBody>
      </p:sp>
      <p:pic>
        <p:nvPicPr>
          <p:cNvPr id="16388" name="Picture 2" descr="C:\Users\dwharder\Desktop\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213100"/>
            <a:ext cx="388937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 descr="noex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949950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4.9.2.1</a:t>
            </a:r>
          </a:p>
        </p:txBody>
      </p:sp>
    </p:spTree>
    <p:extLst>
      <p:ext uri="{BB962C8B-B14F-4D97-AF65-F5344CB8AC3E}">
        <p14:creationId xmlns:p14="http://schemas.microsoft.com/office/powerpoint/2010/main" val="419073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Weight-Balanced Trees</a:t>
            </a:r>
            <a:endParaRPr lang="en-US" altLang="en-US" sz="4400" smtClean="0">
              <a:latin typeface="Arial" charset="0"/>
              <a:cs typeface="Arial" charset="0"/>
            </a:endParaRP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Recall:  an empty node/null subtree is any position within a binary tree that could be filled with the next insertion: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This tree has 9 nodes and 10 empty nodes:</a:t>
            </a:r>
          </a:p>
        </p:txBody>
      </p:sp>
      <p:pic>
        <p:nvPicPr>
          <p:cNvPr id="17412" name="Picture 5" descr="C:\Users\dwharder\Desktop\emp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708275"/>
            <a:ext cx="3024187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noex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949950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4.9.2.2</a:t>
            </a:r>
          </a:p>
        </p:txBody>
      </p:sp>
    </p:spTree>
    <p:extLst>
      <p:ext uri="{BB962C8B-B14F-4D97-AF65-F5344CB8AC3E}">
        <p14:creationId xmlns:p14="http://schemas.microsoft.com/office/powerpoint/2010/main" val="201645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Weight-Balanced Trees</a:t>
            </a:r>
            <a:endParaRPr lang="en-US" altLang="en-US" sz="4400" smtClean="0">
              <a:latin typeface="Arial" charset="0"/>
              <a:cs typeface="Arial" charset="0"/>
            </a:endParaRP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ratios of the empty nodes at the root node are </a:t>
            </a:r>
            <a:r>
              <a:rPr lang="en-US" altLang="en-US" smtClean="0">
                <a:solidFill>
                  <a:srgbClr val="FF0000"/>
                </a:solidFill>
                <a:latin typeface="Arial" charset="0"/>
                <a:cs typeface="Arial" charset="0"/>
              </a:rPr>
              <a:t>5/10 </a:t>
            </a:r>
            <a:r>
              <a:rPr lang="en-US" altLang="en-US" smtClean="0">
                <a:latin typeface="Arial" charset="0"/>
                <a:cs typeface="Arial" charset="0"/>
              </a:rPr>
              <a:t>and </a:t>
            </a:r>
            <a:r>
              <a:rPr lang="en-US" altLang="en-US" smtClean="0">
                <a:solidFill>
                  <a:srgbClr val="00B0F0"/>
                </a:solidFill>
                <a:latin typeface="Arial" charset="0"/>
                <a:cs typeface="Arial" charset="0"/>
              </a:rPr>
              <a:t>5/10</a:t>
            </a:r>
          </a:p>
        </p:txBody>
      </p:sp>
      <p:pic>
        <p:nvPicPr>
          <p:cNvPr id="18436" name="Picture 5" descr="C:\Users\dwharder\Desktop\emp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708275"/>
            <a:ext cx="3024187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014663" y="4005263"/>
            <a:ext cx="287337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3446463" y="4005263"/>
            <a:ext cx="288925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3767138" y="4424363"/>
            <a:ext cx="287337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3995738" y="4424363"/>
            <a:ext cx="288925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4311650" y="4005263"/>
            <a:ext cx="287338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4638675" y="4424363"/>
            <a:ext cx="288925" cy="28733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4859338" y="4424363"/>
            <a:ext cx="288925" cy="28733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5067300" y="4424363"/>
            <a:ext cx="287338" cy="28733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5287963" y="4424363"/>
            <a:ext cx="288925" cy="28733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5837238" y="3573463"/>
            <a:ext cx="287337" cy="28733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18447" name="Picture 10" descr="noex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949950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8" name="TextBox 1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4.9.2.2</a:t>
            </a:r>
          </a:p>
        </p:txBody>
      </p:sp>
    </p:spTree>
    <p:extLst>
      <p:ext uri="{BB962C8B-B14F-4D97-AF65-F5344CB8AC3E}">
        <p14:creationId xmlns:p14="http://schemas.microsoft.com/office/powerpoint/2010/main" val="32264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Weight-Balanced Trees</a:t>
            </a:r>
            <a:endParaRPr lang="en-US" altLang="en-US" sz="4400" smtClean="0">
              <a:latin typeface="Arial" charset="0"/>
              <a:cs typeface="Arial" charset="0"/>
            </a:endParaRP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ratios of the empty nodes at this node are </a:t>
            </a:r>
            <a:r>
              <a:rPr lang="en-US" altLang="en-US" smtClean="0">
                <a:solidFill>
                  <a:srgbClr val="FF0000"/>
                </a:solidFill>
                <a:latin typeface="Arial" charset="0"/>
                <a:cs typeface="Arial" charset="0"/>
              </a:rPr>
              <a:t>2/5</a:t>
            </a:r>
            <a:r>
              <a:rPr lang="en-US" altLang="en-US" smtClean="0">
                <a:latin typeface="Arial" charset="0"/>
                <a:cs typeface="Arial" charset="0"/>
              </a:rPr>
              <a:t> and </a:t>
            </a:r>
            <a:r>
              <a:rPr lang="en-US" altLang="en-US" smtClean="0">
                <a:solidFill>
                  <a:srgbClr val="00B0F0"/>
                </a:solidFill>
                <a:latin typeface="Arial" charset="0"/>
                <a:cs typeface="Arial" charset="0"/>
              </a:rPr>
              <a:t>3/5</a:t>
            </a:r>
          </a:p>
        </p:txBody>
      </p:sp>
      <p:pic>
        <p:nvPicPr>
          <p:cNvPr id="19460" name="Picture 5" descr="C:\Users\dwharder\Desktop\emp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708275"/>
            <a:ext cx="3024187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014663" y="4005263"/>
            <a:ext cx="287337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3446463" y="4005263"/>
            <a:ext cx="288925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3767138" y="4424363"/>
            <a:ext cx="287337" cy="28733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3995738" y="4424363"/>
            <a:ext cx="288925" cy="28733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4311650" y="4005263"/>
            <a:ext cx="287338" cy="28733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15" name="Straight Arrow Connector 14"/>
          <p:cNvCxnSpPr/>
          <p:nvPr/>
        </p:nvCxnSpPr>
        <p:spPr>
          <a:xfrm rot="10800000" flipH="1" flipV="1">
            <a:off x="3132138" y="2781300"/>
            <a:ext cx="576262" cy="431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7" name="Picture 10" descr="noex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949950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TextBox 11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4.9.2.2</a:t>
            </a:r>
          </a:p>
        </p:txBody>
      </p:sp>
    </p:spTree>
    <p:extLst>
      <p:ext uri="{BB962C8B-B14F-4D97-AF65-F5344CB8AC3E}">
        <p14:creationId xmlns:p14="http://schemas.microsoft.com/office/powerpoint/2010/main" val="229262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Weight-Balanced Trees</a:t>
            </a:r>
            <a:endParaRPr lang="en-US" altLang="en-US" sz="4400" smtClean="0">
              <a:latin typeface="Arial" charset="0"/>
              <a:cs typeface="Arial" charset="0"/>
            </a:endParaRP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ratios of the empty nodes at this node, however, are </a:t>
            </a:r>
            <a:r>
              <a:rPr lang="en-US" altLang="en-US" smtClean="0">
                <a:solidFill>
                  <a:srgbClr val="FF0000"/>
                </a:solidFill>
                <a:latin typeface="Arial" charset="0"/>
                <a:cs typeface="Arial" charset="0"/>
              </a:rPr>
              <a:t>4/5</a:t>
            </a:r>
            <a:r>
              <a:rPr lang="en-US" altLang="en-US" smtClean="0">
                <a:latin typeface="Arial" charset="0"/>
                <a:cs typeface="Arial" charset="0"/>
              </a:rPr>
              <a:t> and </a:t>
            </a:r>
            <a:r>
              <a:rPr lang="en-US" altLang="en-US" smtClean="0">
                <a:solidFill>
                  <a:srgbClr val="00B0F0"/>
                </a:solidFill>
                <a:latin typeface="Arial" charset="0"/>
                <a:cs typeface="Arial" charset="0"/>
              </a:rPr>
              <a:t>1/5</a:t>
            </a:r>
          </a:p>
        </p:txBody>
      </p:sp>
      <p:pic>
        <p:nvPicPr>
          <p:cNvPr id="20484" name="Picture 5" descr="C:\Users\dwharder\Desktop\emp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708275"/>
            <a:ext cx="3024187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4638675" y="4424363"/>
            <a:ext cx="288925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4859338" y="4424363"/>
            <a:ext cx="288925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5067300" y="4424363"/>
            <a:ext cx="287338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5287963" y="4424363"/>
            <a:ext cx="288925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5837238" y="3573463"/>
            <a:ext cx="287337" cy="28733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5665788" y="2754313"/>
            <a:ext cx="576262" cy="431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1" name="Picture 10" descr="noex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949950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TextBox 1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4.9.2.2</a:t>
            </a:r>
          </a:p>
        </p:txBody>
      </p:sp>
    </p:spTree>
    <p:extLst>
      <p:ext uri="{BB962C8B-B14F-4D97-AF65-F5344CB8AC3E}">
        <p14:creationId xmlns:p14="http://schemas.microsoft.com/office/powerpoint/2010/main" val="68427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Weight-Balanced Trees</a:t>
            </a:r>
            <a:endParaRPr lang="en-US" altLang="en-US" sz="4400" smtClean="0">
              <a:latin typeface="Arial" charset="0"/>
              <a:cs typeface="Arial" charset="0"/>
            </a:endParaRP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BB(</a:t>
            </a:r>
            <a:r>
              <a:rPr lang="en-US" altLang="en-US" i="1" smtClean="0">
                <a:latin typeface="Symbol" pitchFamily="18" charset="2"/>
                <a:cs typeface="Arial" charset="0"/>
              </a:rPr>
              <a:t>a</a:t>
            </a:r>
            <a:r>
              <a:rPr lang="en-US" altLang="en-US" smtClean="0">
                <a:latin typeface="Arial" charset="0"/>
                <a:cs typeface="Arial" charset="0"/>
              </a:rPr>
              <a:t>) trees (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0 &lt; </a:t>
            </a:r>
            <a:r>
              <a:rPr lang="en-US" altLang="en-US" smtClean="0">
                <a:latin typeface="Symbol" pitchFamily="18" charset="2"/>
                <a:cs typeface="Arial" charset="0"/>
              </a:rPr>
              <a:t>a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≤ 1/3</a:t>
            </a:r>
            <a:r>
              <a:rPr lang="en-US" altLang="en-US" smtClean="0">
                <a:latin typeface="Arial" charset="0"/>
                <a:cs typeface="Arial" charset="0"/>
              </a:rPr>
              <a:t>) maintain weight balance requiring that neither side has less than a </a:t>
            </a:r>
            <a:r>
              <a:rPr lang="en-US" altLang="en-US" smtClean="0">
                <a:latin typeface="Symbol" pitchFamily="18" charset="2"/>
                <a:cs typeface="Arial" charset="0"/>
              </a:rPr>
              <a:t>a</a:t>
            </a:r>
            <a:r>
              <a:rPr lang="en-US" altLang="en-US" smtClean="0">
                <a:latin typeface="Arial" charset="0"/>
                <a:cs typeface="Arial" charset="0"/>
              </a:rPr>
              <a:t> proportion of the empty nodes, </a:t>
            </a:r>
            <a:r>
              <a:rPr lang="en-US" altLang="en-US" i="1" smtClean="0">
                <a:latin typeface="Arial" charset="0"/>
                <a:cs typeface="Arial" charset="0"/>
              </a:rPr>
              <a:t>i</a:t>
            </a:r>
            <a:r>
              <a:rPr lang="en-US" altLang="en-US" smtClean="0">
                <a:latin typeface="Arial" charset="0"/>
                <a:cs typeface="Arial" charset="0"/>
              </a:rPr>
              <a:t>.</a:t>
            </a:r>
            <a:r>
              <a:rPr lang="en-US" altLang="en-US" i="1" smtClean="0">
                <a:latin typeface="Arial" charset="0"/>
                <a:cs typeface="Arial" charset="0"/>
              </a:rPr>
              <a:t>e</a:t>
            </a:r>
            <a:r>
              <a:rPr lang="en-US" altLang="en-US" smtClean="0">
                <a:latin typeface="Arial" charset="0"/>
                <a:cs typeface="Arial" charset="0"/>
              </a:rPr>
              <a:t>., both proportions fall in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en-US" smtClean="0">
                <a:latin typeface="Symbol" pitchFamily="18" charset="2"/>
                <a:cs typeface="Arial" charset="0"/>
              </a:rPr>
              <a:t>a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, 1 – </a:t>
            </a:r>
            <a:r>
              <a:rPr lang="en-US" altLang="en-US" smtClean="0">
                <a:latin typeface="Symbol" pitchFamily="18" charset="2"/>
                <a:cs typeface="Arial" charset="0"/>
              </a:rPr>
              <a:t>a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en-US" smtClean="0">
                <a:latin typeface="Arial" charset="0"/>
                <a:cs typeface="Arial" charset="0"/>
              </a:rPr>
              <a:t> 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With one node, both are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0.5</a:t>
            </a:r>
          </a:p>
          <a:p>
            <a:pPr lvl="1"/>
            <a:endParaRPr lang="en-US" altLang="en-US" smtClean="0">
              <a:latin typeface="Arial" charset="0"/>
              <a:cs typeface="Arial" charset="0"/>
            </a:endParaRPr>
          </a:p>
          <a:p>
            <a:pPr lvl="1"/>
            <a:endParaRPr lang="en-US" altLang="en-US" smtClean="0">
              <a:latin typeface="Arial" charset="0"/>
              <a:cs typeface="Arial" charset="0"/>
            </a:endParaRPr>
          </a:p>
          <a:p>
            <a:pPr lvl="1"/>
            <a:endParaRPr lang="en-US" altLang="en-US" smtClean="0">
              <a:latin typeface="Arial" charset="0"/>
              <a:cs typeface="Arial" charset="0"/>
            </a:endParaRP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With two, the proportions are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1/3</a:t>
            </a:r>
            <a:r>
              <a:rPr lang="en-US" altLang="en-US" smtClean="0">
                <a:latin typeface="Arial" charset="0"/>
                <a:cs typeface="Arial" charset="0"/>
              </a:rPr>
              <a:t> and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2/3 </a:t>
            </a:r>
          </a:p>
          <a:p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21508" name="Picture 2" descr="C:\Users\dwharder\Desktop\x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4221163"/>
            <a:ext cx="75565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 descr="C:\Users\dwharder\Desktop\xz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2781300"/>
            <a:ext cx="6461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0" descr="noex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949950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Box 6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4.9.2.2</a:t>
            </a:r>
          </a:p>
        </p:txBody>
      </p:sp>
    </p:spTree>
    <p:extLst>
      <p:ext uri="{BB962C8B-B14F-4D97-AF65-F5344CB8AC3E}">
        <p14:creationId xmlns:p14="http://schemas.microsoft.com/office/powerpoint/2010/main" val="171756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Weight-Balanced Trees</a:t>
            </a:r>
            <a:endParaRPr lang="en-US" altLang="en-US" sz="4400" smtClean="0">
              <a:latin typeface="Arial" charset="0"/>
              <a:cs typeface="Arial" charset="0"/>
            </a:endParaRP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If </a:t>
            </a:r>
            <a:r>
              <a:rPr lang="en-US" altLang="en-US" i="1" smtClean="0">
                <a:latin typeface="Symbol" pitchFamily="18" charset="2"/>
                <a:cs typeface="Arial" charset="0"/>
              </a:rPr>
              <a:t>a</a:t>
            </a:r>
            <a:r>
              <a:rPr lang="en-US" altLang="en-US" smtClean="0">
                <a:latin typeface="Arial" charset="0"/>
                <a:cs typeface="Arial" charset="0"/>
              </a:rPr>
              <a:t> is bounded by</a:t>
            </a:r>
          </a:p>
          <a:p>
            <a:pPr algn="ctr"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then it will be possible to perform all operations in </a:t>
            </a:r>
            <a:r>
              <a:rPr lang="en-US" altLang="en-US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(ln(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))</a:t>
            </a:r>
            <a:r>
              <a:rPr lang="en-US" altLang="en-US" smtClean="0">
                <a:latin typeface="Arial" charset="0"/>
                <a:cs typeface="Arial" charset="0"/>
              </a:rPr>
              <a:t> time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If </a:t>
            </a:r>
            <a:r>
              <a:rPr lang="en-US" altLang="en-US" i="1" smtClean="0">
                <a:latin typeface="Symbol" pitchFamily="18" charset="2"/>
                <a:cs typeface="Arial" charset="0"/>
              </a:rPr>
              <a:t>a</a:t>
            </a:r>
            <a:r>
              <a:rPr lang="en-US" altLang="en-US" smtClean="0">
                <a:latin typeface="Arial" charset="0"/>
                <a:cs typeface="Arial" charset="0"/>
              </a:rPr>
              <a:t> is smaller than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0.25</a:t>
            </a:r>
            <a:r>
              <a:rPr lang="en-US" altLang="en-US" smtClean="0">
                <a:latin typeface="Arial" charset="0"/>
                <a:cs typeface="Arial" charset="0"/>
              </a:rPr>
              <a:t> (larger range) the height of the tree may be </a:t>
            </a:r>
            <a:r>
              <a:rPr lang="en-US" altLang="en-US" smtClean="0">
                <a:latin typeface="Symbol" pitchFamily="18" charset="2"/>
                <a:cs typeface="Arial" charset="0"/>
              </a:rPr>
              <a:t>w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(ln(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))</a:t>
            </a:r>
            <a:endParaRPr lang="en-US" altLang="en-US" smtClean="0">
              <a:latin typeface="Arial" charset="0"/>
              <a:cs typeface="Arial" charset="0"/>
            </a:endParaRPr>
          </a:p>
          <a:p>
            <a:pPr lvl="1"/>
            <a:endParaRPr lang="en-US" altLang="en-US" smtClean="0">
              <a:latin typeface="Arial" charset="0"/>
              <a:cs typeface="Arial" charset="0"/>
            </a:endParaRP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If </a:t>
            </a:r>
            <a:r>
              <a:rPr lang="en-US" altLang="en-US" i="1" smtClean="0">
                <a:latin typeface="Symbol" pitchFamily="18" charset="2"/>
                <a:cs typeface="Arial" charset="0"/>
              </a:rPr>
              <a:t>a</a:t>
            </a:r>
            <a:r>
              <a:rPr lang="en-US" altLang="en-US" smtClean="0">
                <a:latin typeface="Arial" charset="0"/>
                <a:cs typeface="Arial" charset="0"/>
              </a:rPr>
              <a:t> is greater than            , the operations required to maintain balance may be </a:t>
            </a:r>
            <a:r>
              <a:rPr lang="en-US" altLang="en-US" smtClean="0">
                <a:latin typeface="Symbol" pitchFamily="18" charset="2"/>
                <a:cs typeface="Arial" charset="0"/>
              </a:rPr>
              <a:t>w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(ln(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))</a:t>
            </a:r>
            <a:r>
              <a:rPr lang="en-US" altLang="en-US" smtClean="0">
                <a:latin typeface="Arial" charset="0"/>
                <a:cs typeface="Arial" charset="0"/>
              </a:rPr>
              <a:t> 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219450" y="1905000"/>
          <a:ext cx="263683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8" name="Equation" r:id="rId4" imgW="1765080" imgH="393480" progId="Equation.DSMT4">
                  <p:embed/>
                </p:oleObj>
              </mc:Choice>
              <mc:Fallback>
                <p:oleObj name="Equation" r:id="rId4" imgW="1765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450" y="1905000"/>
                        <a:ext cx="2636838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4" descr="C:\Users\dwharder\Desktop\vv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4767263"/>
            <a:ext cx="89281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144838" y="3779838"/>
          <a:ext cx="779462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9" name="Equation" r:id="rId7" imgW="419040" imgH="393480" progId="Equation.DSMT4">
                  <p:embed/>
                </p:oleObj>
              </mc:Choice>
              <mc:Fallback>
                <p:oleObj name="Equation" r:id="rId7" imgW="419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4838" y="3779838"/>
                        <a:ext cx="779462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5" name="Picture 10" descr="noexa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949950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Box 7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4.9.2.2</a:t>
            </a:r>
          </a:p>
        </p:txBody>
      </p:sp>
    </p:spTree>
    <p:extLst>
      <p:ext uri="{BB962C8B-B14F-4D97-AF65-F5344CB8AC3E}">
        <p14:creationId xmlns:p14="http://schemas.microsoft.com/office/powerpoint/2010/main" val="163351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In this talk, we introduced the idea of </a:t>
            </a:r>
            <a:r>
              <a:rPr lang="en-US" altLang="en-US" i="1" dirty="0" smtClean="0">
                <a:latin typeface="Arial" charset="0"/>
                <a:cs typeface="Arial" charset="0"/>
              </a:rPr>
              <a:t>balance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We </a:t>
            </a:r>
            <a:r>
              <a:rPr lang="en-US" altLang="en-US" dirty="0" smtClean="0">
                <a:latin typeface="Arial" charset="0"/>
                <a:cs typeface="Arial" charset="0"/>
              </a:rPr>
              <a:t>require </a:t>
            </a:r>
            <a:r>
              <a:rPr lang="en-US" altLang="en-US" b="1" dirty="0" smtClean="0">
                <a:latin typeface="Times New Roman" pitchFamily="18" charset="0"/>
                <a:cs typeface="Arial" charset="0"/>
              </a:rPr>
              <a:t>O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dirty="0" err="1" smtClean="0">
                <a:latin typeface="Times New Roman" pitchFamily="18" charset="0"/>
                <a:cs typeface="Arial" charset="0"/>
              </a:rPr>
              <a:t>ln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))</a:t>
            </a:r>
            <a:r>
              <a:rPr lang="en-US" altLang="en-US" dirty="0" smtClean="0">
                <a:latin typeface="Arial" charset="0"/>
                <a:cs typeface="Arial" charset="0"/>
              </a:rPr>
              <a:t> run times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Balance will ensure the height is </a:t>
            </a:r>
            <a:r>
              <a:rPr lang="en-US" altLang="en-US" b="1" dirty="0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dirty="0" err="1" smtClean="0">
                <a:latin typeface="Times New Roman" pitchFamily="18" charset="0"/>
                <a:cs typeface="Arial" charset="0"/>
              </a:rPr>
              <a:t>ln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))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There are numerous </a:t>
            </a:r>
            <a:r>
              <a:rPr lang="en-US" altLang="en-US" dirty="0" smtClean="0">
                <a:latin typeface="Arial" charset="0"/>
                <a:cs typeface="Arial" charset="0"/>
              </a:rPr>
              <a:t>definitions: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AVL trees use height balancing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Red-black trees use null-path-length balancing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BB(a) trees use weight balancing</a:t>
            </a:r>
          </a:p>
          <a:p>
            <a:pPr lvl="1"/>
            <a:endParaRPr lang="en-US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69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References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</a:t>
            </a:r>
            <a:r>
              <a:rPr lang="en-CA" altLang="en-US" smtClean="0">
                <a:latin typeface="Arial" charset="0"/>
                <a:cs typeface="Arial" charset="0"/>
              </a:rPr>
              <a:t>Blieberger, J., </a:t>
            </a:r>
            <a:r>
              <a:rPr lang="en-CA" altLang="en-US" i="1" smtClean="0">
                <a:latin typeface="Arial" charset="0"/>
                <a:cs typeface="Arial" charset="0"/>
              </a:rPr>
              <a:t>Discrete Loops and Worst Case Performance</a:t>
            </a:r>
            <a:r>
              <a:rPr lang="en-CA" altLang="en-US" smtClean="0">
                <a:latin typeface="Arial" charset="0"/>
                <a:cs typeface="Arial" charset="0"/>
              </a:rPr>
              <a:t>, Computer Languages, Vol. 20, No. 3, pp.193-212, 1994. </a:t>
            </a:r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92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In this topic, we will: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Introduce the idea of </a:t>
            </a:r>
            <a:r>
              <a:rPr lang="en-US" altLang="en-US" i="1" dirty="0" smtClean="0">
                <a:latin typeface="Arial" charset="0"/>
                <a:cs typeface="Arial" charset="0"/>
              </a:rPr>
              <a:t>balance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We will introduce a few examples</a:t>
            </a:r>
            <a:endParaRPr lang="en-US" altLang="en-US" i="1" dirty="0" smtClean="0">
              <a:latin typeface="Arial" charset="0"/>
              <a:cs typeface="Arial" charset="0"/>
            </a:endParaRPr>
          </a:p>
          <a:p>
            <a:pPr lvl="1"/>
            <a:endParaRPr lang="en-US" altLang="en-US" dirty="0" smtClean="0">
              <a:latin typeface="Arial" charset="0"/>
              <a:cs typeface="Arial" charset="0"/>
            </a:endParaRPr>
          </a:p>
          <a:p>
            <a:pPr lvl="1"/>
            <a:endParaRPr lang="en-US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70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B2B2B2"/>
                </a:solidFill>
                <a:latin typeface="Arial" charset="0"/>
                <a:cs typeface="Arial" charset="0"/>
              </a:rPr>
              <a:t>Usage Notes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These slides are made publicly available on the web for anyone to use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If you choose to use them, or a part thereof, for a course at another institution, I ask only three things: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inform me that you are using the slides,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acknowledge my work, and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alert me of any mistakes which I made or changes which you make, and allow me the option of incorporating such changes (with an acknowledgment) in my set of slides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>
                <a:solidFill>
                  <a:srgbClr val="B2B2B2"/>
                </a:solidFill>
              </a:rPr>
              <a:t>					</a:t>
            </a:r>
            <a:r>
              <a:rPr lang="en-US" sz="1600" dirty="0">
                <a:solidFill>
                  <a:srgbClr val="B2B2B2"/>
                </a:solidFill>
              </a:rPr>
              <a:t>	Sincerely,</a:t>
            </a: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Douglas Wilhelm Harder, </a:t>
            </a:r>
            <a:r>
              <a:rPr lang="en-US" sz="1600" dirty="0" err="1">
                <a:solidFill>
                  <a:srgbClr val="B2B2B2"/>
                </a:solidFill>
              </a:rPr>
              <a:t>MMath</a:t>
            </a:r>
            <a:endParaRPr lang="en-US" sz="1600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</a:t>
            </a:r>
            <a:r>
              <a:rPr lang="en-US" sz="1600" b="1" dirty="0">
                <a:solidFill>
                  <a:srgbClr val="B2B2B2"/>
                </a:solidFill>
                <a:latin typeface="Courier New" pitchFamily="49" charset="0"/>
              </a:rPr>
              <a:t>dwharder@alumni.uwaterloo.ca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Background</a:t>
            </a:r>
            <a:endParaRPr lang="en-US" altLang="en-US" sz="4400" smtClean="0">
              <a:latin typeface="Arial" charset="0"/>
              <a:cs typeface="Arial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Run times depend on the height of the trees</a:t>
            </a: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As was noted in the previous section: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The best case height is </a:t>
            </a:r>
            <a:r>
              <a:rPr lang="en-US" altLang="en-US" dirty="0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dirty="0" err="1" smtClean="0">
                <a:latin typeface="Times New Roman" pitchFamily="18" charset="0"/>
                <a:cs typeface="Arial" charset="0"/>
              </a:rPr>
              <a:t>ln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))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The worst case height is </a:t>
            </a:r>
            <a:r>
              <a:rPr lang="en-US" altLang="en-US" dirty="0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)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The average height of a randomly generated binary search tree is actually </a:t>
            </a:r>
            <a:r>
              <a:rPr lang="en-US" altLang="en-US" dirty="0">
                <a:latin typeface="Symbol" pitchFamily="18" charset="2"/>
                <a:cs typeface="Arial" charset="0"/>
              </a:rPr>
              <a:t>Q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(</a:t>
            </a:r>
            <a:r>
              <a:rPr lang="en-US" altLang="en-US" dirty="0" err="1">
                <a:latin typeface="Times New Roman" pitchFamily="18" charset="0"/>
                <a:cs typeface="Arial" charset="0"/>
              </a:rPr>
              <a:t>ln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))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However, following </a:t>
            </a:r>
            <a:r>
              <a:rPr lang="en-US" altLang="en-US" dirty="0" smtClean="0">
                <a:latin typeface="Arial" charset="0"/>
                <a:cs typeface="Arial" charset="0"/>
              </a:rPr>
              <a:t>random insertions and </a:t>
            </a:r>
            <a:r>
              <a:rPr lang="en-US" altLang="en-US" dirty="0" smtClean="0">
                <a:latin typeface="Arial" charset="0"/>
                <a:cs typeface="Arial" charset="0"/>
              </a:rPr>
              <a:t>erases, the average height</a:t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sz="500" dirty="0" smtClean="0">
                <a:latin typeface="Arial" charset="0"/>
                <a:cs typeface="Arial" charset="0"/>
              </a:rPr>
              <a:t/>
            </a:r>
            <a:br>
              <a:rPr lang="en-US" altLang="en-US" sz="500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>tends to increase to 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096391"/>
              </p:ext>
            </p:extLst>
          </p:nvPr>
        </p:nvGraphicFramePr>
        <p:xfrm>
          <a:off x="3312432" y="4712952"/>
          <a:ext cx="720080" cy="402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2" name="Equation" r:id="rId4" imgW="431640" imgH="241200" progId="Equation.3">
                  <p:embed/>
                </p:oleObj>
              </mc:Choice>
              <mc:Fallback>
                <p:oleObj name="Equation" r:id="rId4" imgW="431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2432" y="4712952"/>
                        <a:ext cx="720080" cy="402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176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Requirement for Balance</a:t>
            </a:r>
            <a:endParaRPr lang="en-US" altLang="en-US" sz="4400" smtClean="0">
              <a:latin typeface="Arial" charset="0"/>
              <a:cs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We want to ensure that the run times never fall into </a:t>
            </a:r>
            <a:r>
              <a:rPr lang="en-US" altLang="en-US" dirty="0" smtClean="0">
                <a:latin typeface="Symbol" pitchFamily="18" charset="2"/>
                <a:cs typeface="Arial" charset="0"/>
              </a:rPr>
              <a:t>w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dirty="0" err="1" smtClean="0">
                <a:latin typeface="Times New Roman" pitchFamily="18" charset="0"/>
                <a:cs typeface="Arial" charset="0"/>
              </a:rPr>
              <a:t>ln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))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Requirement: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We must maintain a height which is </a:t>
            </a:r>
            <a:r>
              <a:rPr lang="en-US" altLang="en-US" dirty="0">
                <a:latin typeface="Symbol" pitchFamily="18" charset="2"/>
                <a:cs typeface="Arial" charset="0"/>
              </a:rPr>
              <a:t>Q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dirty="0" err="1" smtClean="0">
                <a:latin typeface="Times New Roman" pitchFamily="18" charset="0"/>
                <a:cs typeface="Arial" charset="0"/>
              </a:rPr>
              <a:t>ln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))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To do this, we will define an idea of balance</a:t>
            </a: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4.9.1</a:t>
            </a:r>
          </a:p>
        </p:txBody>
      </p:sp>
    </p:spTree>
    <p:extLst>
      <p:ext uri="{BB962C8B-B14F-4D97-AF65-F5344CB8AC3E}">
        <p14:creationId xmlns:p14="http://schemas.microsoft.com/office/powerpoint/2010/main" val="386524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For a perfect tree, all nodes have the same number of </a:t>
            </a:r>
            <a:r>
              <a:rPr lang="en-US" altLang="en-US" dirty="0" smtClean="0">
                <a:latin typeface="Arial" charset="0"/>
                <a:cs typeface="Arial" charset="0"/>
              </a:rPr>
              <a:t>descendants on </a:t>
            </a:r>
            <a:r>
              <a:rPr lang="en-US" altLang="en-US" dirty="0" smtClean="0">
                <a:latin typeface="Arial" charset="0"/>
                <a:cs typeface="Arial" charset="0"/>
              </a:rPr>
              <a:t>each side</a:t>
            </a:r>
          </a:p>
          <a:p>
            <a:endParaRPr lang="en-US" altLang="en-US" dirty="0" smtClean="0">
              <a:latin typeface="Arial" charset="0"/>
              <a:cs typeface="Arial" charset="0"/>
            </a:endParaRPr>
          </a:p>
          <a:p>
            <a:endParaRPr lang="en-US" altLang="en-US" dirty="0" smtClean="0">
              <a:latin typeface="Arial" charset="0"/>
              <a:cs typeface="Arial" charset="0"/>
            </a:endParaRPr>
          </a:p>
          <a:p>
            <a:endParaRPr lang="en-US" altLang="en-US" dirty="0" smtClean="0">
              <a:latin typeface="Arial" charset="0"/>
              <a:cs typeface="Arial" charset="0"/>
            </a:endParaRPr>
          </a:p>
          <a:p>
            <a:endParaRPr lang="en-US" altLang="en-US" dirty="0" smtClean="0">
              <a:latin typeface="Arial" charset="0"/>
              <a:cs typeface="Arial" charset="0"/>
            </a:endParaRPr>
          </a:p>
          <a:p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Perfect binary trees are balanced while linked lists are not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Examples</a:t>
            </a:r>
            <a:endParaRPr lang="en-US" altLang="en-US" sz="4400" smtClean="0">
              <a:latin typeface="Arial" charset="0"/>
              <a:cs typeface="Arial" charset="0"/>
            </a:endParaRPr>
          </a:p>
        </p:txBody>
      </p:sp>
      <p:pic>
        <p:nvPicPr>
          <p:cNvPr id="10244" name="Picture 4" descr="v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460625"/>
            <a:ext cx="3887788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4.9.1</a:t>
            </a:r>
          </a:p>
        </p:txBody>
      </p:sp>
    </p:spTree>
    <p:extLst>
      <p:ext uri="{BB962C8B-B14F-4D97-AF65-F5344CB8AC3E}">
        <p14:creationId xmlns:p14="http://schemas.microsoft.com/office/powerpoint/2010/main" val="346185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This binary tree would also probably not be considered to be </a:t>
            </a:r>
            <a:r>
              <a:rPr lang="en-US" altLang="en-US" dirty="0" smtClean="0">
                <a:latin typeface="Arial" charset="0"/>
                <a:cs typeface="Arial" charset="0"/>
              </a:rPr>
              <a:t>“balanced” at the root node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11267" name="Picture 3" descr="v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455863"/>
            <a:ext cx="3887788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Examples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4.9.1</a:t>
            </a:r>
          </a:p>
        </p:txBody>
      </p:sp>
    </p:spTree>
    <p:extLst>
      <p:ext uri="{BB962C8B-B14F-4D97-AF65-F5344CB8AC3E}">
        <p14:creationId xmlns:p14="http://schemas.microsoft.com/office/powerpoint/2010/main" val="375158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How about this example?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 root seems balanced, but what about the left sub-tree?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Examples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pic>
        <p:nvPicPr>
          <p:cNvPr id="12292" name="Picture 5" descr="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455863"/>
            <a:ext cx="3887788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4.9.1</a:t>
            </a:r>
          </a:p>
        </p:txBody>
      </p:sp>
    </p:spTree>
    <p:extLst>
      <p:ext uri="{BB962C8B-B14F-4D97-AF65-F5344CB8AC3E}">
        <p14:creationId xmlns:p14="http://schemas.microsoft.com/office/powerpoint/2010/main" val="207500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Definition for Balance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We must develop a quantitative definition of </a:t>
            </a:r>
            <a:r>
              <a:rPr lang="en-US" altLang="en-US" i="1" dirty="0" smtClean="0">
                <a:latin typeface="Arial" charset="0"/>
                <a:cs typeface="Arial" charset="0"/>
              </a:rPr>
              <a:t>balance </a:t>
            </a:r>
            <a:r>
              <a:rPr lang="en-US" altLang="en-US" dirty="0" smtClean="0">
                <a:latin typeface="Arial" charset="0"/>
                <a:cs typeface="Arial" charset="0"/>
              </a:rPr>
              <a:t>which can be applied</a:t>
            </a: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Balanced may be defined by:</a:t>
            </a:r>
          </a:p>
          <a:p>
            <a:pPr lvl="1"/>
            <a:r>
              <a:rPr lang="en-US" altLang="en-US" i="1" dirty="0" smtClean="0">
                <a:latin typeface="Arial" charset="0"/>
                <a:cs typeface="Arial" charset="0"/>
              </a:rPr>
              <a:t>Height balancing</a:t>
            </a:r>
            <a:r>
              <a:rPr lang="en-US" altLang="en-US" dirty="0" smtClean="0">
                <a:latin typeface="Arial" charset="0"/>
                <a:cs typeface="Arial" charset="0"/>
              </a:rPr>
              <a:t>:  comparing the heights of the two sub trees</a:t>
            </a:r>
          </a:p>
          <a:p>
            <a:pPr lvl="1"/>
            <a:r>
              <a:rPr lang="en-US" altLang="en-US" i="1" dirty="0" smtClean="0">
                <a:latin typeface="Arial" charset="0"/>
                <a:cs typeface="Arial" charset="0"/>
              </a:rPr>
              <a:t>Null-path-length balancing</a:t>
            </a:r>
            <a:r>
              <a:rPr lang="en-US" altLang="en-US" dirty="0" smtClean="0">
                <a:latin typeface="Arial" charset="0"/>
                <a:cs typeface="Arial" charset="0"/>
              </a:rPr>
              <a:t>:  comparing the null-path-length of each of the two sub-trees (the length to the closest null sub-tree/empty node)</a:t>
            </a:r>
          </a:p>
          <a:p>
            <a:pPr lvl="1"/>
            <a:r>
              <a:rPr lang="en-US" altLang="en-US" i="1" dirty="0" smtClean="0">
                <a:latin typeface="Arial" charset="0"/>
                <a:cs typeface="Arial" charset="0"/>
              </a:rPr>
              <a:t>Weight balancing</a:t>
            </a:r>
            <a:r>
              <a:rPr lang="en-US" altLang="en-US" dirty="0" smtClean="0">
                <a:latin typeface="Arial" charset="0"/>
                <a:cs typeface="Arial" charset="0"/>
              </a:rPr>
              <a:t>:  comparing the number of null sub-trees in each of the two sub trees</a:t>
            </a:r>
            <a:endParaRPr lang="en-US" altLang="en-US" i="1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We will have to mathematically prove that if a tree satisfies the definition of balance, its height is </a:t>
            </a:r>
            <a:r>
              <a:rPr lang="en-US" altLang="en-US" b="1" dirty="0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dirty="0" err="1" smtClean="0">
                <a:latin typeface="Times New Roman" pitchFamily="18" charset="0"/>
                <a:cs typeface="Arial" charset="0"/>
              </a:rPr>
              <a:t>ln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))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4.9.1</a:t>
            </a:r>
          </a:p>
        </p:txBody>
      </p:sp>
    </p:spTree>
    <p:extLst>
      <p:ext uri="{BB962C8B-B14F-4D97-AF65-F5344CB8AC3E}">
        <p14:creationId xmlns:p14="http://schemas.microsoft.com/office/powerpoint/2010/main" val="333671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Definition for Balance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We will see one definition of height balancing: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AVL trees</a:t>
            </a:r>
          </a:p>
          <a:p>
            <a:pPr lvl="1"/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We will also look at </a:t>
            </a:r>
            <a:r>
              <a:rPr lang="en-US" altLang="en-US" dirty="0" smtClean="0">
                <a:latin typeface="Arial" charset="0"/>
                <a:cs typeface="Arial" charset="0"/>
              </a:rPr>
              <a:t>B+-trees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Balanced trees, but not binary trees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4.9.2</a:t>
            </a:r>
          </a:p>
        </p:txBody>
      </p:sp>
    </p:spTree>
    <p:extLst>
      <p:ext uri="{BB962C8B-B14F-4D97-AF65-F5344CB8AC3E}">
        <p14:creationId xmlns:p14="http://schemas.microsoft.com/office/powerpoint/2010/main" val="304101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8858</TotalTime>
  <Words>160</Words>
  <Application>Microsoft Office PowerPoint</Application>
  <PresentationFormat>On-screen Show (4:3)</PresentationFormat>
  <Paragraphs>140</Paragraphs>
  <Slides>20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Custom Design</vt:lpstr>
      <vt:lpstr>Equation</vt:lpstr>
      <vt:lpstr>PowerPoint Presentation</vt:lpstr>
      <vt:lpstr>Outline</vt:lpstr>
      <vt:lpstr>Background</vt:lpstr>
      <vt:lpstr>Requirement for Balance</vt:lpstr>
      <vt:lpstr>Examples</vt:lpstr>
      <vt:lpstr>Examples</vt:lpstr>
      <vt:lpstr>Examples</vt:lpstr>
      <vt:lpstr>Definition for Balance</vt:lpstr>
      <vt:lpstr>Definition for Balance</vt:lpstr>
      <vt:lpstr>Red-Black Trees</vt:lpstr>
      <vt:lpstr>Red-Black Trees</vt:lpstr>
      <vt:lpstr>Weight-Balanced Trees</vt:lpstr>
      <vt:lpstr>Weight-Balanced Trees</vt:lpstr>
      <vt:lpstr>Weight-Balanced Trees</vt:lpstr>
      <vt:lpstr>Weight-Balanced Trees</vt:lpstr>
      <vt:lpstr>Weight-Balanced Trees</vt:lpstr>
      <vt:lpstr>Weight-Balanced Trees</vt:lpstr>
      <vt:lpstr>Summary</vt:lpstr>
      <vt:lpstr>References</vt:lpstr>
      <vt:lpstr>Usage Notes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ECE 250 Algorithms and Data Structures</dc:title>
  <dc:creator>dwharder</dc:creator>
  <cp:lastModifiedBy>Douglas Wilhelm Harder</cp:lastModifiedBy>
  <cp:revision>445</cp:revision>
  <dcterms:created xsi:type="dcterms:W3CDTF">2009-09-11T23:00:44Z</dcterms:created>
  <dcterms:modified xsi:type="dcterms:W3CDTF">2014-02-04T16:17:22Z</dcterms:modified>
</cp:coreProperties>
</file>