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32"/>
  </p:notesMasterIdLst>
  <p:sldIdLst>
    <p:sldId id="256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30" r:id="rId29"/>
    <p:sldId id="329" r:id="rId30"/>
    <p:sldId id="448" r:id="rId31"/>
    <p:sldId id="447" r:id="rId32"/>
    <p:sldId id="331" r:id="rId33"/>
    <p:sldId id="332" r:id="rId34"/>
    <p:sldId id="333" r:id="rId35"/>
    <p:sldId id="334" r:id="rId36"/>
    <p:sldId id="337" r:id="rId37"/>
    <p:sldId id="338" r:id="rId38"/>
    <p:sldId id="340" r:id="rId39"/>
    <p:sldId id="341" r:id="rId40"/>
    <p:sldId id="342" r:id="rId41"/>
    <p:sldId id="343" r:id="rId42"/>
    <p:sldId id="440" r:id="rId43"/>
    <p:sldId id="344" r:id="rId44"/>
    <p:sldId id="345" r:id="rId45"/>
    <p:sldId id="346" r:id="rId46"/>
    <p:sldId id="441" r:id="rId47"/>
    <p:sldId id="347" r:id="rId48"/>
    <p:sldId id="348" r:id="rId49"/>
    <p:sldId id="349" r:id="rId50"/>
    <p:sldId id="442" r:id="rId51"/>
    <p:sldId id="350" r:id="rId52"/>
    <p:sldId id="351" r:id="rId53"/>
    <p:sldId id="352" r:id="rId54"/>
    <p:sldId id="353" r:id="rId55"/>
    <p:sldId id="354" r:id="rId56"/>
    <p:sldId id="355" r:id="rId57"/>
    <p:sldId id="450" r:id="rId58"/>
    <p:sldId id="443" r:id="rId59"/>
    <p:sldId id="356" r:id="rId60"/>
    <p:sldId id="357" r:id="rId61"/>
    <p:sldId id="445" r:id="rId62"/>
    <p:sldId id="358" r:id="rId63"/>
    <p:sldId id="451" r:id="rId64"/>
    <p:sldId id="359" r:id="rId65"/>
    <p:sldId id="360" r:id="rId66"/>
    <p:sldId id="361" r:id="rId67"/>
    <p:sldId id="362" r:id="rId68"/>
    <p:sldId id="363" r:id="rId69"/>
    <p:sldId id="364" r:id="rId70"/>
    <p:sldId id="365" r:id="rId71"/>
    <p:sldId id="366" r:id="rId72"/>
    <p:sldId id="367" r:id="rId73"/>
    <p:sldId id="449" r:id="rId74"/>
    <p:sldId id="368" r:id="rId75"/>
    <p:sldId id="369" r:id="rId76"/>
    <p:sldId id="370" r:id="rId77"/>
    <p:sldId id="401" r:id="rId78"/>
    <p:sldId id="428" r:id="rId79"/>
    <p:sldId id="429" r:id="rId80"/>
    <p:sldId id="436" r:id="rId81"/>
    <p:sldId id="435" r:id="rId82"/>
    <p:sldId id="434" r:id="rId83"/>
    <p:sldId id="430" r:id="rId84"/>
    <p:sldId id="423" r:id="rId85"/>
    <p:sldId id="424" r:id="rId86"/>
    <p:sldId id="425" r:id="rId87"/>
    <p:sldId id="437" r:id="rId88"/>
    <p:sldId id="438" r:id="rId89"/>
    <p:sldId id="439" r:id="rId90"/>
    <p:sldId id="426" r:id="rId91"/>
    <p:sldId id="416" r:id="rId92"/>
    <p:sldId id="415" r:id="rId93"/>
    <p:sldId id="421" r:id="rId94"/>
    <p:sldId id="422" r:id="rId95"/>
    <p:sldId id="417" r:id="rId96"/>
    <p:sldId id="418" r:id="rId97"/>
    <p:sldId id="419" r:id="rId98"/>
    <p:sldId id="420" r:id="rId99"/>
    <p:sldId id="414" r:id="rId100"/>
    <p:sldId id="410" r:id="rId101"/>
    <p:sldId id="411" r:id="rId102"/>
    <p:sldId id="412" r:id="rId103"/>
    <p:sldId id="413" r:id="rId104"/>
    <p:sldId id="454" r:id="rId105"/>
    <p:sldId id="455" r:id="rId106"/>
    <p:sldId id="407" r:id="rId107"/>
    <p:sldId id="406" r:id="rId108"/>
    <p:sldId id="408" r:id="rId109"/>
    <p:sldId id="409" r:id="rId110"/>
    <p:sldId id="405" r:id="rId111"/>
    <p:sldId id="404" r:id="rId112"/>
    <p:sldId id="403" r:id="rId113"/>
    <p:sldId id="402" r:id="rId114"/>
    <p:sldId id="385" r:id="rId115"/>
    <p:sldId id="386" r:id="rId116"/>
    <p:sldId id="387" r:id="rId117"/>
    <p:sldId id="388" r:id="rId118"/>
    <p:sldId id="389" r:id="rId119"/>
    <p:sldId id="390" r:id="rId120"/>
    <p:sldId id="391" r:id="rId121"/>
    <p:sldId id="392" r:id="rId122"/>
    <p:sldId id="393" r:id="rId123"/>
    <p:sldId id="394" r:id="rId124"/>
    <p:sldId id="395" r:id="rId125"/>
    <p:sldId id="396" r:id="rId126"/>
    <p:sldId id="397" r:id="rId127"/>
    <p:sldId id="398" r:id="rId128"/>
    <p:sldId id="399" r:id="rId129"/>
    <p:sldId id="400" r:id="rId130"/>
    <p:sldId id="302" r:id="rId1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3" autoAdjust="0"/>
    <p:restoredTop sz="94660"/>
  </p:normalViewPr>
  <p:slideViewPr>
    <p:cSldViewPr>
      <p:cViewPr varScale="1">
        <p:scale>
          <a:sx n="112" d="100"/>
          <a:sy n="112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2" d="100"/>
          <a:sy n="92" d="100"/>
        </p:scale>
        <p:origin x="-376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A6F3147-B3C0-4B2A-B964-AB106F786BE1}" type="datetimeFigureOut">
              <a:rPr lang="en-US"/>
              <a:pPr>
                <a:defRPr/>
              </a:pPr>
              <a:t>2/9/2018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BF7B1FF-DFE5-4B27-8E0E-F1DDF2FB76B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5610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6226FB-55D5-4CAA-90EF-D8DC53E1A20F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CA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3CD6FD-7325-4082-9E37-D10BB6E2D44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63BA4F-A901-4044-B375-C9D155800FE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A3A05F-E5B6-43F5-91C4-9D67E91E87F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9F8A35-89CA-4FFC-B5BF-B56AEE78A8C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EA6A1-8670-4E9A-98B2-507024A29AF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DF7971-FAE8-4766-BC16-DF6DF9FD90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962F32-88D2-4F33-AFED-DE43904DDAA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dirty="0" smtClean="0"/>
              <a:t>In actuality, the floor on the log function causes some fluctuation,</a:t>
            </a:r>
            <a:r>
              <a:rPr lang="en-CA" altLang="en-US" baseline="0" dirty="0" smtClean="0"/>
              <a:t> but 44 % is </a:t>
            </a:r>
            <a:r>
              <a:rPr lang="en-CA" altLang="en-US" baseline="0" smtClean="0"/>
              <a:t>quite reasonable…</a:t>
            </a:r>
            <a:endParaRPr lang="en-CA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5F2BFB-34C6-43C5-A9BE-F52C4E54A76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FEFB50-1202-4951-AFC0-8C3E7608922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BB9BC6-C093-44F5-B708-24EC4240B5B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4AA738-EE89-4BF2-A451-3A3B2F84EF1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CEE0DF-1C56-4973-8A0B-5B817F5C28B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121D00-F060-4AC8-A77E-5B992D96E30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05D009-E83A-4ECA-BACF-D3C1E7D759D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F385E9-67EB-46A8-87AE-1249EAC3B0A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1F19DE-8C7B-44AE-B42E-046D9005FB9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BAE160-3B50-4AE5-BD58-527B539E3B4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48E0F-765F-4C0A-8881-BD4F128F0BB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266350-4109-4CED-B0F3-C8E885B0618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EEEEF-D401-4EF4-844D-4761CB43A69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A334D0-D0B8-42D9-9D58-6B2587ACE02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B773FF-976A-49A5-899A-B5567000A82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E80836-19BF-4C22-A3C5-C3241E9FA8A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3DDADD-6EE9-4901-B29D-3AC01CCF4F4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870B8B-2894-4390-9C41-02865854EA3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9AB30-F013-43A2-864C-3F3AFE753D4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9AB30-F013-43A2-864C-3F3AFE753D4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DA0E31-3F46-4439-8357-5825DAC97E5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DA11C7-B0B7-424A-9130-1F010456E76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0C8AC1-5277-47D6-A7AD-19978E08A17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0C8AC1-5277-47D6-A7AD-19978E08A17F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A38B14-A4F2-420D-AB69-5764A11387C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BB0E25-E981-4516-A3C2-83DD797AF1C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E12724-7DED-4F21-BEB3-1CA3E1D4A90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B3299-39E0-4E1F-A557-22FF1BAB52AD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CBCA50-D4AD-40CC-9F00-95A64E3BE61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FE8E11-1383-47F2-8648-B4EF25521E9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3BBE88-839E-481F-A058-7130888E2749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4E86E5-1878-4B5F-A4F1-5F523A8EE50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ABC768-8DE6-4292-B53A-587DD3557997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F1DA1A-E4BE-44A0-BF76-163D8E580682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C5C487-6683-44F0-9FF3-FD13FA230EC0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161589-05C9-46E6-B68E-8045B34C6A9B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668DC9-B9A7-4B92-AB95-042C2D778AD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B26A0A-B9AC-4037-ADF8-ACA79D00DE64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2B8302-3920-422A-A0A2-B84B3543F23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703097-E633-4B7D-A240-736BBA22A46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786D34-1561-45D7-B000-2168E201B2CE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37184D-4D01-4CB4-B68B-E3C9A61465E5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10D443-3639-4683-A7EC-BEDFCBAFE9FE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09A8AA-F225-4926-9FC0-A4CA10D53B2C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CE9889-C91F-4BF5-8A60-5BBAE16A43A6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A32F71-896D-424C-B80C-8CA9A7775117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663D45-0641-4332-B37A-F0FC3681FFCF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FC9ACD-A98B-4785-8A86-C0E8F508302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3D5525-A698-49BA-8B94-796390A221D7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D05D2D-438D-493C-9B37-49D03BFC6384}" type="slidenum">
              <a:rPr lang="en-US"/>
              <a:pPr>
                <a:defRPr/>
              </a:pPr>
              <a:t>127</a:t>
            </a:fld>
            <a:endParaRPr lang="en-US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Recall that a</a:t>
            </a:r>
            <a:r>
              <a:rPr lang="en-US" altLang="en-US" baseline="30000" smtClean="0"/>
              <a:t>log[b](c)</a:t>
            </a:r>
            <a:r>
              <a:rPr lang="en-US" altLang="en-US" smtClean="0"/>
              <a:t> = c</a:t>
            </a:r>
            <a:r>
              <a:rPr lang="en-US" altLang="en-US" baseline="30000" smtClean="0"/>
              <a:t>log[b](a)</a:t>
            </a:r>
            <a:r>
              <a:rPr lang="en-US" altLang="en-US" smtClean="0"/>
              <a:t> for all values of a, b, and c.</a:t>
            </a:r>
          </a:p>
          <a:p>
            <a:r>
              <a:rPr lang="en-US" altLang="en-US" smtClean="0"/>
              <a:t>Here, log[b](c) is the logarithm base ‘b’ of c.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E2BC6-ADE5-4DA8-8C85-C5800A0E77B2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64BA7E-3615-423E-8946-95F75AAA5C7A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AB88D8-AB5F-48DB-98E9-EEBC0B734597}" type="slidenum">
              <a:rPr lang="en-CA" smtClean="0"/>
              <a:pPr>
                <a:defRPr/>
              </a:pPr>
              <a:t>130</a:t>
            </a:fld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96884B-5566-483A-8962-DF84FCB5017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73484-7A51-4792-B6D9-47E5B6E85C3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5EB48A-0546-4C06-BDEB-F695B334D1D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3779838" y="260350"/>
            <a:ext cx="5040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algn="tl" rotWithShape="0">
              <a:prstClr val="black"/>
            </a:outerShdw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ECE 250 </a:t>
            </a:r>
            <a:r>
              <a:rPr lang="en-US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Algorithms and Data Structures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5472113" y="4365625"/>
            <a:ext cx="3671887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algn="tl" rotWithShape="0">
              <a:prstClr val="black"/>
            </a:outerShdw>
          </a:effectLst>
        </p:spPr>
        <p:txBody>
          <a:bodyPr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200" b="1" kern="0" dirty="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Douglas Wilhelm Harder, </a:t>
            </a:r>
            <a:r>
              <a:rPr lang="en-US" sz="1200" b="1" kern="0" dirty="0" err="1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M.Math</a:t>
            </a:r>
            <a:r>
              <a:rPr lang="en-US" sz="1200" b="1" kern="0" dirty="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. LEL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100" kern="0" dirty="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Department of Electrical and Computer Engineering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100" kern="0" dirty="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University of Waterloo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100" kern="0" dirty="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Waterloo, Ontario, Canada</a:t>
            </a:r>
          </a:p>
          <a:p>
            <a:pPr defTabSz="457200">
              <a:spcBef>
                <a:spcPct val="20000"/>
              </a:spcBef>
              <a:defRPr/>
            </a:pPr>
            <a:endParaRPr lang="en-US" sz="1100" kern="0" dirty="0">
              <a:solidFill>
                <a:srgbClr val="FFFF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defTabSz="457200">
              <a:spcBef>
                <a:spcPct val="20000"/>
              </a:spcBef>
              <a:defRPr/>
            </a:pPr>
            <a:r>
              <a:rPr lang="en-US" sz="1100" kern="0" dirty="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ece.uwaterloo.ca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100" kern="0" dirty="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dwharder@alumni.uwaterloo.ca</a:t>
            </a:r>
          </a:p>
          <a:p>
            <a:pPr defTabSz="457200">
              <a:spcBef>
                <a:spcPct val="20000"/>
              </a:spcBef>
              <a:defRPr/>
            </a:pPr>
            <a:endParaRPr lang="en-CA" sz="900" dirty="0">
              <a:solidFill>
                <a:srgbClr val="FFFFFF"/>
              </a:solidFill>
              <a:latin typeface="Arial"/>
              <a:ea typeface="ＭＳ Ｐゴシック" charset="-128"/>
            </a:endParaRPr>
          </a:p>
          <a:p>
            <a:pPr defTabSz="457200">
              <a:spcBef>
                <a:spcPct val="20000"/>
              </a:spcBef>
              <a:defRPr/>
            </a:pPr>
            <a:r>
              <a:rPr lang="en-CA" sz="900" dirty="0">
                <a:solidFill>
                  <a:srgbClr val="FFFFFF"/>
                </a:solidFill>
                <a:latin typeface="Arial"/>
                <a:ea typeface="ＭＳ Ｐゴシック" charset="-128"/>
              </a:rPr>
              <a:t>© 2006-2013 by Douglas Wilhelm Harder.  Some rights reserved.</a:t>
            </a:r>
            <a:endParaRPr lang="en-US" sz="900" kern="0" dirty="0">
              <a:solidFill>
                <a:srgbClr val="FFFF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defTabSz="457200">
              <a:spcBef>
                <a:spcPct val="20000"/>
              </a:spcBef>
              <a:defRPr/>
            </a:pPr>
            <a:endParaRPr lang="en-CA" sz="2400" dirty="0">
              <a:solidFill>
                <a:srgbClr val="FFFFFF"/>
              </a:solidFill>
              <a:latin typeface="Arial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8493125" y="387350"/>
            <a:ext cx="400050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fld id="{CB04C21C-B0BC-4588-B282-CC300FAFEEC9}" type="slidenum">
              <a:rPr lang="en-CA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‹#›</a:t>
            </a:fld>
            <a:endParaRPr lang="en-CA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2916238" y="111125"/>
            <a:ext cx="5832475" cy="365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AVL trees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317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539552" y="2558504"/>
            <a:ext cx="82809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algn="tl" rotWithShape="0">
              <a:prstClr val="black"/>
            </a:outerShdw>
          </a:effectLst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AVL Trees</a:t>
            </a:r>
            <a:endParaRPr lang="en-US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Prototypical Examples</a:t>
            </a:r>
            <a:endParaRPr lang="en-CA" altLang="en-US" smtClean="0">
              <a:latin typeface="Arial" charset="0"/>
              <a:cs typeface="Arial" charset="0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Promote 2 to the root, and assign 1 and 3 to be its children</a:t>
            </a:r>
          </a:p>
        </p:txBody>
      </p:sp>
      <p:pic>
        <p:nvPicPr>
          <p:cNvPr id="13316" name="Picture 8" descr="C:\Users\dwharder\Desktop\k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09" y="2326746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05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Insert 74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18" descr="C:\Users\dwharder\Desktop\a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</a:t>
            </a:r>
            <a:r>
              <a:rPr lang="en-US" altLang="en-US" dirty="0" smtClean="0">
                <a:latin typeface="Arial" charset="0"/>
                <a:cs typeface="Arial" charset="0"/>
              </a:rPr>
              <a:t>72 </a:t>
            </a:r>
            <a:r>
              <a:rPr lang="en-US" altLang="en-US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</a:t>
            </a:r>
            <a:r>
              <a:rPr lang="en-US" altLang="en-US" dirty="0" smtClean="0">
                <a:latin typeface="Arial" charset="0"/>
                <a:cs typeface="Arial" charset="0"/>
              </a:rPr>
              <a:t>right-right </a:t>
            </a:r>
            <a:r>
              <a:rPr lang="en-US" altLang="en-US" dirty="0">
                <a:latin typeface="Arial" charset="0"/>
                <a:cs typeface="Arial" charset="0"/>
              </a:rPr>
              <a:t>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</a:t>
            </a:r>
            <a:r>
              <a:rPr lang="en-US" altLang="en-US" dirty="0" smtClean="0">
                <a:latin typeface="Arial" charset="0"/>
                <a:cs typeface="Arial" charset="0"/>
              </a:rPr>
              <a:t>imbalanced node</a:t>
            </a:r>
            <a:endParaRPr lang="en-US" altLang="en-US" dirty="0">
              <a:latin typeface="Arial" charset="0"/>
              <a:cs typeface="Arial" charset="0"/>
            </a:endParaRP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75 is that value</a:t>
            </a:r>
          </a:p>
        </p:txBody>
      </p:sp>
      <p:pic>
        <p:nvPicPr>
          <p:cNvPr id="4" name="Picture 19" descr="C:\Users\dwharder\Desktop\a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83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C:\Users\dwharder\Desktop\a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</a:t>
            </a:r>
            <a:r>
              <a:rPr lang="en-US" altLang="en-US" dirty="0" smtClean="0">
                <a:latin typeface="Arial" charset="0"/>
                <a:cs typeface="Arial" charset="0"/>
              </a:rPr>
              <a:t>72 </a:t>
            </a:r>
            <a:r>
              <a:rPr lang="en-US" altLang="en-US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</a:t>
            </a:r>
            <a:r>
              <a:rPr lang="en-US" altLang="en-US" dirty="0" smtClean="0">
                <a:latin typeface="Arial" charset="0"/>
                <a:cs typeface="Arial" charset="0"/>
              </a:rPr>
              <a:t>right-right </a:t>
            </a:r>
            <a:r>
              <a:rPr lang="en-US" altLang="en-US" dirty="0">
                <a:latin typeface="Arial" charset="0"/>
                <a:cs typeface="Arial" charset="0"/>
              </a:rPr>
              <a:t>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</a:t>
            </a:r>
            <a:r>
              <a:rPr lang="en-US" altLang="en-US" dirty="0" smtClean="0">
                <a:latin typeface="Arial" charset="0"/>
                <a:cs typeface="Arial" charset="0"/>
              </a:rPr>
              <a:t>imbalanced node</a:t>
            </a:r>
          </a:p>
        </p:txBody>
      </p:sp>
    </p:spTree>
    <p:extLst>
      <p:ext uri="{BB962C8B-B14F-4D97-AF65-F5344CB8AC3E}">
        <p14:creationId xmlns:p14="http://schemas.microsoft.com/office/powerpoint/2010/main" val="17552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Again, balanced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1" descr="C:\Users\dwharder\Desktop\a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21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Insert 64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88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This causes no imbalances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36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Insert 55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85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The node 69 is imbalanced</a:t>
            </a:r>
            <a:endParaRPr lang="en-US" altLang="en-US" dirty="0">
              <a:latin typeface="Arial" charset="0"/>
              <a:cs typeface="Arial" charset="0"/>
            </a:endParaRP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</a:t>
            </a:r>
            <a:r>
              <a:rPr lang="en-US" altLang="en-US" dirty="0" smtClean="0">
                <a:latin typeface="Arial" charset="0"/>
                <a:cs typeface="Arial" charset="0"/>
              </a:rPr>
              <a:t>left-left </a:t>
            </a:r>
            <a:r>
              <a:rPr lang="en-US" altLang="en-US" dirty="0">
                <a:latin typeface="Arial" charset="0"/>
                <a:cs typeface="Arial" charset="0"/>
              </a:rPr>
              <a:t>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</a:t>
            </a:r>
            <a:r>
              <a:rPr lang="en-US" altLang="en-US" dirty="0" smtClean="0">
                <a:latin typeface="Arial" charset="0"/>
                <a:cs typeface="Arial" charset="0"/>
              </a:rPr>
              <a:t>imbalanced node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49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69 is imbalanced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left-left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</a:t>
            </a:r>
            <a:r>
              <a:rPr lang="en-US" altLang="en-US" dirty="0" smtClean="0">
                <a:latin typeface="Arial" charset="0"/>
                <a:cs typeface="Arial" charset="0"/>
              </a:rPr>
              <a:t>imbalanced node</a:t>
            </a:r>
            <a:endParaRPr lang="en-US" altLang="en-US" dirty="0">
              <a:latin typeface="Arial" charset="0"/>
              <a:cs typeface="Arial" charset="0"/>
            </a:endParaRP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63 </a:t>
            </a:r>
            <a:r>
              <a:rPr lang="en-US" altLang="en-US" dirty="0">
                <a:latin typeface="Arial" charset="0"/>
                <a:cs typeface="Arial" charset="0"/>
              </a:rPr>
              <a:t>is that value</a:t>
            </a:r>
          </a:p>
        </p:txBody>
      </p:sp>
    </p:spTree>
    <p:extLst>
      <p:ext uri="{BB962C8B-B14F-4D97-AF65-F5344CB8AC3E}">
        <p14:creationId xmlns:p14="http://schemas.microsoft.com/office/powerpoint/2010/main" val="299583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The tree is now balanced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39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C:\Users\dwharder\Desktop\k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09" y="2326746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Prototypical Examples</a:t>
            </a:r>
            <a:endParaRPr lang="en-CA" altLang="en-US" smtClean="0">
              <a:latin typeface="Arial" charset="0"/>
              <a:cs typeface="Arial" charset="0"/>
            </a:endParaRPr>
          </a:p>
        </p:txBody>
      </p:sp>
      <p:sp>
        <p:nvSpPr>
          <p:cNvPr id="1434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The result is, again, a perfect tree</a:t>
            </a:r>
          </a:p>
          <a:p>
            <a:pPr>
              <a:buFont typeface="Arial" charset="0"/>
              <a:buNone/>
            </a:pPr>
            <a:endParaRPr lang="en-CA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CA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CA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CA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CA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These examples may seem trivial, but they are the basis for the corrections in the next data structure we will see:  AVL trees</a:t>
            </a:r>
          </a:p>
        </p:txBody>
      </p:sp>
    </p:spTree>
    <p:extLst>
      <p:ext uri="{BB962C8B-B14F-4D97-AF65-F5344CB8AC3E}">
        <p14:creationId xmlns:p14="http://schemas.microsoft.com/office/powerpoint/2010/main" val="360560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Insert 70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77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The root node is now imbalanced</a:t>
            </a:r>
            <a:endParaRPr lang="en-US" altLang="en-US" dirty="0">
              <a:latin typeface="Arial" charset="0"/>
              <a:cs typeface="Arial" charset="0"/>
            </a:endParaRP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</a:t>
            </a:r>
            <a:r>
              <a:rPr lang="en-US" altLang="en-US" dirty="0" smtClean="0">
                <a:latin typeface="Arial" charset="0"/>
                <a:cs typeface="Arial" charset="0"/>
              </a:rPr>
              <a:t>right-left </a:t>
            </a:r>
            <a:r>
              <a:rPr lang="en-US" altLang="en-US" dirty="0">
                <a:latin typeface="Arial" charset="0"/>
                <a:cs typeface="Arial" charset="0"/>
              </a:rPr>
              <a:t>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root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75 is that value</a:t>
            </a:r>
          </a:p>
        </p:txBody>
      </p:sp>
      <p:pic>
        <p:nvPicPr>
          <p:cNvPr id="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1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root node is imbalanced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</a:t>
            </a:r>
            <a:r>
              <a:rPr lang="en-US" altLang="en-US" dirty="0" smtClean="0">
                <a:latin typeface="Arial" charset="0"/>
                <a:cs typeface="Arial" charset="0"/>
              </a:rPr>
              <a:t>right-left </a:t>
            </a:r>
            <a:r>
              <a:rPr lang="en-US" altLang="en-US" dirty="0">
                <a:latin typeface="Arial" charset="0"/>
                <a:cs typeface="Arial" charset="0"/>
              </a:rPr>
              <a:t>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</a:t>
            </a:r>
            <a:r>
              <a:rPr lang="en-US" altLang="en-US" dirty="0" smtClean="0">
                <a:latin typeface="Arial" charset="0"/>
                <a:cs typeface="Arial" charset="0"/>
              </a:rPr>
              <a:t>root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63 is that node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46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The result is AVL balanced</a:t>
            </a:r>
          </a:p>
        </p:txBody>
      </p:sp>
      <p:pic>
        <p:nvPicPr>
          <p:cNvPr id="4" name="Picture 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60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dirty="0" smtClean="0">
                <a:latin typeface="Arial" charset="0"/>
                <a:cs typeface="Arial" charset="0"/>
              </a:rPr>
              <a:t>	Removing a node from an AVL tree may cause more than one AVL imbalance</a:t>
            </a:r>
          </a:p>
          <a:p>
            <a:pPr lvl="1"/>
            <a:r>
              <a:rPr lang="en-CA" altLang="en-US" dirty="0" smtClean="0">
                <a:latin typeface="Arial" charset="0"/>
                <a:cs typeface="Arial" charset="0"/>
              </a:rPr>
              <a:t>Like insert, erase must check after it has been successfully called on a child to see if it caused an imbalance</a:t>
            </a:r>
          </a:p>
          <a:p>
            <a:pPr lvl="1"/>
            <a:r>
              <a:rPr lang="en-CA" altLang="en-US" dirty="0" smtClean="0">
                <a:latin typeface="Arial" charset="0"/>
                <a:cs typeface="Arial" charset="0"/>
              </a:rPr>
              <a:t>Unfortunately, it may cause </a:t>
            </a:r>
            <a:r>
              <a:rPr lang="en-CA" altLang="en-US" dirty="0" smtClean="0">
                <a:latin typeface="Times New Roman" pitchFamily="18" charset="0"/>
                <a:cs typeface="Times New Roman" pitchFamily="18" charset="0"/>
              </a:rPr>
              <a:t>O(</a:t>
            </a:r>
            <a:r>
              <a:rPr lang="en-CA" altLang="en-US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CA" alt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CA" altLang="en-US" dirty="0" smtClean="0">
                <a:latin typeface="Arial" charset="0"/>
                <a:cs typeface="Arial" charset="0"/>
              </a:rPr>
              <a:t> imbalances that must be corrected</a:t>
            </a:r>
          </a:p>
          <a:p>
            <a:pPr lvl="2"/>
            <a:r>
              <a:rPr lang="en-CA" altLang="en-US" dirty="0" smtClean="0">
                <a:latin typeface="Arial" charset="0"/>
                <a:cs typeface="Arial" charset="0"/>
              </a:rPr>
              <a:t>Insertions will only cause one imbalance that must be fixed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The movement of trees, however, may require that more than one node within the triplet has its height corrected</a:t>
            </a:r>
            <a:endParaRPr lang="en-CA" altLang="en-US" dirty="0" smtClean="0">
              <a:latin typeface="Arial" charset="0"/>
              <a:cs typeface="Arial" charset="0"/>
            </a:endParaRPr>
          </a:p>
          <a:p>
            <a:pPr lvl="1"/>
            <a:endParaRPr lang="en-CA" altLang="en-US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Consider the following AVL tree</a:t>
            </a:r>
          </a:p>
        </p:txBody>
      </p:sp>
      <p:pic>
        <p:nvPicPr>
          <p:cNvPr id="90116" name="Picture 12" descr="C:\Users\dwharder\Desktop\b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9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Suppose we erase the front node:  1</a:t>
            </a:r>
          </a:p>
        </p:txBody>
      </p:sp>
      <p:pic>
        <p:nvPicPr>
          <p:cNvPr id="91140" name="Picture 13" descr="C:\Users\dwharder\Desktop\b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28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While its previous parent, 2, is not unbalanced, its grandparent 3 is</a:t>
            </a:r>
          </a:p>
          <a:p>
            <a:pPr lvl="1"/>
            <a:r>
              <a:rPr lang="en-CA" altLang="en-US" smtClean="0">
                <a:latin typeface="Arial" charset="0"/>
                <a:cs typeface="Arial" charset="0"/>
              </a:rPr>
              <a:t>The imbalance is in the right-right subtree</a:t>
            </a:r>
          </a:p>
        </p:txBody>
      </p:sp>
      <p:pic>
        <p:nvPicPr>
          <p:cNvPr id="92164" name="Picture 14" descr="C:\Users\dwharder\Desktop\b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89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We can correct this with a simple balance</a:t>
            </a:r>
          </a:p>
        </p:txBody>
      </p:sp>
      <p:pic>
        <p:nvPicPr>
          <p:cNvPr id="93188" name="Picture 15" descr="C:\Users\dwharder\Desktop\b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4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The node of that subtree, 5, is now balanced</a:t>
            </a:r>
          </a:p>
        </p:txBody>
      </p:sp>
      <p:pic>
        <p:nvPicPr>
          <p:cNvPr id="94212" name="Picture 16" descr="C:\Users\dwharder\Desktop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9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AVL Trees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We will focus on the first strategy:  AVL trees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Named after Adelson-Velskii and Landis</a:t>
            </a:r>
          </a:p>
          <a:p>
            <a:pPr>
              <a:buFont typeface="Arial" charset="0"/>
              <a:buNone/>
            </a:pPr>
            <a:endParaRPr lang="en-US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Balance is defined by comparing the height of the two sub-trees</a:t>
            </a:r>
          </a:p>
          <a:p>
            <a:pPr>
              <a:buFont typeface="Arial" charset="0"/>
              <a:buNone/>
            </a:pPr>
            <a:endParaRPr lang="en-US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Recall: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An empty tree has height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–1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A tree with a single node has height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0</a:t>
            </a:r>
          </a:p>
          <a:p>
            <a:pPr lvl="1"/>
            <a:endParaRPr lang="en-US" alt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6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Recursing to the root, however, 8 is also unbalanced</a:t>
            </a:r>
          </a:p>
          <a:p>
            <a:pPr lvl="1"/>
            <a:r>
              <a:rPr lang="en-CA" altLang="en-US" smtClean="0">
                <a:latin typeface="Arial" charset="0"/>
                <a:cs typeface="Arial" charset="0"/>
              </a:rPr>
              <a:t>This is a right-left imbalance</a:t>
            </a:r>
          </a:p>
        </p:txBody>
      </p:sp>
      <p:pic>
        <p:nvPicPr>
          <p:cNvPr id="95236" name="Picture 17" descr="C:\Users\dwharder\Desktop\b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48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Promoting 11 to the root corrects the imbalance </a:t>
            </a:r>
          </a:p>
        </p:txBody>
      </p:sp>
      <p:pic>
        <p:nvPicPr>
          <p:cNvPr id="96260" name="Picture 18" descr="C:\Users\dwharder\Desktop\b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7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72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At this point, the node 11 is balanced</a:t>
            </a:r>
          </a:p>
        </p:txBody>
      </p:sp>
      <p:pic>
        <p:nvPicPr>
          <p:cNvPr id="97284" name="Picture 23" descr="C:\Users\dwharder\Desktop\b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3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83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Still, the root node is unbalanced</a:t>
            </a:r>
          </a:p>
          <a:p>
            <a:pPr lvl="1"/>
            <a:r>
              <a:rPr lang="en-CA" altLang="en-US" smtClean="0">
                <a:latin typeface="Arial" charset="0"/>
                <a:cs typeface="Arial" charset="0"/>
              </a:rPr>
              <a:t>This is a right-right imbalance</a:t>
            </a:r>
          </a:p>
        </p:txBody>
      </p:sp>
      <p:pic>
        <p:nvPicPr>
          <p:cNvPr id="98308" name="Picture 20" descr="C:\Users\dwharder\Desktop\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34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492375"/>
            <a:ext cx="91408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933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Again, a simple balance fixes the imbalance</a:t>
            </a:r>
          </a:p>
        </p:txBody>
      </p:sp>
    </p:spTree>
    <p:extLst>
      <p:ext uri="{BB962C8B-B14F-4D97-AF65-F5344CB8AC3E}">
        <p14:creationId xmlns:p14="http://schemas.microsoft.com/office/powerpoint/2010/main" val="134784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492375"/>
            <a:ext cx="91408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10035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The resulting tree is now AVL balanced</a:t>
            </a:r>
          </a:p>
          <a:p>
            <a:pPr lvl="1"/>
            <a:r>
              <a:rPr lang="en-CA" altLang="en-US" smtClean="0">
                <a:latin typeface="Arial" charset="0"/>
                <a:cs typeface="Arial" charset="0"/>
              </a:rPr>
              <a:t>Note, few erases will require one balance, even fewer will require more than one</a:t>
            </a:r>
          </a:p>
        </p:txBody>
      </p:sp>
    </p:spTree>
    <p:extLst>
      <p:ext uri="{BB962C8B-B14F-4D97-AF65-F5344CB8AC3E}">
        <p14:creationId xmlns:p14="http://schemas.microsoft.com/office/powerpoint/2010/main" val="22552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AVL Trees as Arrays?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We previously saw that: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Complete tree can be stored using an array using </a:t>
            </a:r>
            <a:r>
              <a:rPr lang="en-US" altLang="en-US" smtClean="0">
                <a:latin typeface="Symbol" pitchFamily="18" charset="2"/>
                <a:cs typeface="Times New Roman" pitchFamily="18" charset="0"/>
              </a:rPr>
              <a:t>Q</a:t>
            </a:r>
            <a:r>
              <a:rPr lang="en-US" altLang="en-US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i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en-US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en-US" smtClean="0">
                <a:latin typeface="Arial" charset="0"/>
                <a:cs typeface="Arial" charset="0"/>
              </a:rPr>
              <a:t> memory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An arbitrary tree of 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smtClean="0">
                <a:latin typeface="Arial" charset="0"/>
                <a:cs typeface="Arial" charset="0"/>
              </a:rPr>
              <a:t> nodes requires </a:t>
            </a:r>
            <a:r>
              <a:rPr lang="en-US" altLang="en-US" b="1" smtClean="0">
                <a:latin typeface="Times New Roman" pitchFamily="18" charset="0"/>
                <a:cs typeface="Arial" charset="0"/>
              </a:rPr>
              <a:t>O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(2</a:t>
            </a:r>
            <a:r>
              <a:rPr lang="en-US" altLang="en-US" i="1" baseline="30000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)</a:t>
            </a:r>
            <a:r>
              <a:rPr lang="en-US" altLang="en-US" smtClean="0">
                <a:latin typeface="Arial" charset="0"/>
                <a:cs typeface="Arial" charset="0"/>
              </a:rPr>
              <a:t> memory</a:t>
            </a:r>
          </a:p>
          <a:p>
            <a:pPr>
              <a:buFont typeface="Arial" charset="0"/>
              <a:buNone/>
            </a:pPr>
            <a:endParaRPr lang="en-US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Is it possible to store an AVL tree as an array and not require exponentially more memory?</a:t>
            </a:r>
          </a:p>
        </p:txBody>
      </p:sp>
    </p:spTree>
    <p:extLst>
      <p:ext uri="{BB962C8B-B14F-4D97-AF65-F5344CB8AC3E}">
        <p14:creationId xmlns:p14="http://schemas.microsoft.com/office/powerpoint/2010/main" val="316890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AVL Trees as Arrays?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Recall that in the worst case, an AVL tree of 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smtClean="0">
                <a:latin typeface="Arial" charset="0"/>
                <a:cs typeface="Arial" charset="0"/>
              </a:rPr>
              <a:t> nodes has a height at most</a:t>
            </a:r>
          </a:p>
          <a:p>
            <a:pPr algn="ctr">
              <a:buFontTx/>
              <a:buNone/>
            </a:pPr>
            <a:r>
              <a:rPr lang="en-US" altLang="en-US" smtClean="0">
                <a:latin typeface="Times New Roman" pitchFamily="18" charset="0"/>
                <a:cs typeface="Arial" charset="0"/>
              </a:rPr>
              <a:t>log</a:t>
            </a:r>
            <a:r>
              <a:rPr lang="en-US" altLang="en-US" i="1" baseline="-25000" smtClean="0">
                <a:latin typeface="Symbol" pitchFamily="18" charset="2"/>
                <a:cs typeface="Arial" charset="0"/>
              </a:rPr>
              <a:t>f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(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) – 1.3277</a:t>
            </a:r>
          </a:p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Such a tree requires an array of size</a:t>
            </a:r>
          </a:p>
          <a:p>
            <a:pPr algn="ctr">
              <a:buFontTx/>
              <a:buNone/>
            </a:pPr>
            <a:r>
              <a:rPr lang="en-US" altLang="en-US" smtClean="0">
                <a:latin typeface="Times New Roman" pitchFamily="18" charset="0"/>
                <a:cs typeface="Arial" charset="0"/>
              </a:rPr>
              <a:t>2</a:t>
            </a:r>
            <a:r>
              <a:rPr lang="en-US" altLang="en-US" baseline="30000" smtClean="0">
                <a:latin typeface="Times New Roman" pitchFamily="18" charset="0"/>
                <a:cs typeface="Arial" charset="0"/>
              </a:rPr>
              <a:t>log</a:t>
            </a:r>
            <a:r>
              <a:rPr lang="en-US" altLang="en-US" i="1" baseline="30000" smtClean="0">
                <a:latin typeface="Symbol" pitchFamily="18" charset="2"/>
                <a:cs typeface="Arial" charset="0"/>
              </a:rPr>
              <a:t>f</a:t>
            </a:r>
            <a:r>
              <a:rPr lang="en-US" altLang="en-US" baseline="30000" smtClean="0">
                <a:latin typeface="Times New Roman" pitchFamily="18" charset="0"/>
                <a:cs typeface="Arial" charset="0"/>
              </a:rPr>
              <a:t>(</a:t>
            </a:r>
            <a:r>
              <a:rPr lang="en-US" altLang="en-US" i="1" baseline="30000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baseline="30000" smtClean="0">
                <a:latin typeface="Times New Roman" pitchFamily="18" charset="0"/>
                <a:cs typeface="Arial" charset="0"/>
              </a:rPr>
              <a:t>) – 1.3277 + 1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 – 1</a:t>
            </a:r>
            <a:endParaRPr lang="en-US" altLang="en-US" baseline="30000" smtClean="0">
              <a:latin typeface="Times New Roman" pitchFamily="18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We can rewrite this as</a:t>
            </a:r>
          </a:p>
          <a:p>
            <a:pPr algn="ctr">
              <a:buFontTx/>
              <a:buNone/>
            </a:pPr>
            <a:r>
              <a:rPr lang="en-US" altLang="en-US" smtClean="0">
                <a:latin typeface="Times New Roman" pitchFamily="18" charset="0"/>
                <a:cs typeface="Arial" charset="0"/>
              </a:rPr>
              <a:t>2</a:t>
            </a:r>
            <a:r>
              <a:rPr lang="en-US" altLang="en-US" baseline="30000" smtClean="0">
                <a:latin typeface="Times New Roman" pitchFamily="18" charset="0"/>
                <a:cs typeface="Arial" charset="0"/>
              </a:rPr>
              <a:t>–0.3277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 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baseline="30000" smtClean="0">
                <a:latin typeface="Times New Roman" pitchFamily="18" charset="0"/>
                <a:cs typeface="Arial" charset="0"/>
              </a:rPr>
              <a:t>log</a:t>
            </a:r>
            <a:r>
              <a:rPr lang="en-US" altLang="en-US" i="1" baseline="30000" smtClean="0">
                <a:latin typeface="Symbol" pitchFamily="18" charset="2"/>
                <a:cs typeface="Arial" charset="0"/>
              </a:rPr>
              <a:t>f</a:t>
            </a:r>
            <a:r>
              <a:rPr lang="en-US" altLang="en-US" baseline="30000" smtClean="0">
                <a:latin typeface="Times New Roman" pitchFamily="18" charset="0"/>
                <a:cs typeface="Arial" charset="0"/>
              </a:rPr>
              <a:t>(2)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 ≈ 0.7968 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baseline="30000" smtClean="0">
                <a:latin typeface="Times New Roman" pitchFamily="18" charset="0"/>
                <a:cs typeface="Arial" charset="0"/>
              </a:rPr>
              <a:t>1.44 </a:t>
            </a:r>
          </a:p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Thus, we would require </a:t>
            </a:r>
            <a:r>
              <a:rPr lang="en-US" altLang="en-US" b="1" smtClean="0">
                <a:latin typeface="Times New Roman" pitchFamily="18" charset="0"/>
                <a:cs typeface="Arial" charset="0"/>
              </a:rPr>
              <a:t>O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(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baseline="30000" smtClean="0">
                <a:latin typeface="Times New Roman" pitchFamily="18" charset="0"/>
                <a:cs typeface="Arial" charset="0"/>
              </a:rPr>
              <a:t>1.44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)</a:t>
            </a:r>
            <a:r>
              <a:rPr lang="en-US" altLang="en-US" smtClean="0">
                <a:latin typeface="Arial" charset="0"/>
                <a:cs typeface="Arial" charset="0"/>
              </a:rPr>
              <a:t> memory</a:t>
            </a:r>
          </a:p>
        </p:txBody>
      </p:sp>
    </p:spTree>
    <p:extLst>
      <p:ext uri="{BB962C8B-B14F-4D97-AF65-F5344CB8AC3E}">
        <p14:creationId xmlns:p14="http://schemas.microsoft.com/office/powerpoint/2010/main" val="243565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b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2309813"/>
            <a:ext cx="3492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AVL Trees as Arrays?</a:t>
            </a:r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While the polynomial behaviour of 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baseline="30000" smtClean="0">
                <a:latin typeface="Times New Roman" pitchFamily="18" charset="0"/>
                <a:cs typeface="Arial" charset="0"/>
              </a:rPr>
              <a:t>1.44</a:t>
            </a:r>
            <a:r>
              <a:rPr lang="en-US" altLang="en-US" smtClean="0">
                <a:latin typeface="Arial" charset="0"/>
                <a:cs typeface="Arial" charset="0"/>
              </a:rPr>
              <a:t> is not as bad as exponential behaviour, it is still reasonably sub-optimal when compared to the linear growth associated with link-</a:t>
            </a:r>
            <a:br>
              <a:rPr lang="en-US" altLang="en-US" smtClean="0">
                <a:latin typeface="Arial" charset="0"/>
                <a:cs typeface="Arial" charset="0"/>
              </a:rPr>
            </a:br>
            <a:r>
              <a:rPr lang="en-US" altLang="en-US" smtClean="0">
                <a:latin typeface="Arial" charset="0"/>
                <a:cs typeface="Arial" charset="0"/>
              </a:rPr>
              <a:t>allocated trees</a:t>
            </a:r>
          </a:p>
          <a:p>
            <a:pPr>
              <a:buFont typeface="Arial" charset="0"/>
              <a:buNone/>
            </a:pPr>
            <a:endParaRPr lang="en-US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Here we see </a:t>
            </a:r>
            <a:r>
              <a:rPr lang="en-US" altLang="en-US" i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n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 </a:t>
            </a:r>
            <a:r>
              <a:rPr lang="en-US" altLang="en-US" smtClean="0">
                <a:latin typeface="Arial" charset="0"/>
                <a:cs typeface="Arial" charset="0"/>
              </a:rPr>
              <a:t>and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 </a:t>
            </a:r>
            <a:r>
              <a:rPr lang="en-US" altLang="en-US" i="1" smtClean="0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n</a:t>
            </a:r>
            <a:r>
              <a:rPr lang="en-US" altLang="en-US" baseline="30000" smtClean="0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1.44 </a:t>
            </a:r>
            <a:r>
              <a:rPr lang="en-US" altLang="en-US" smtClean="0">
                <a:latin typeface="Arial" charset="0"/>
                <a:cs typeface="Arial" charset="0"/>
              </a:rPr>
              <a:t>on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[0, 1000]</a:t>
            </a:r>
          </a:p>
        </p:txBody>
      </p:sp>
    </p:spTree>
    <p:extLst>
      <p:ext uri="{BB962C8B-B14F-4D97-AF65-F5344CB8AC3E}">
        <p14:creationId xmlns:p14="http://schemas.microsoft.com/office/powerpoint/2010/main" val="336323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Summary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60363" indent="-360363"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In this topic we have covered: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AVL balance is defined by ensuring the difference in heights is 0 or 1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Insertions and erases are like binary search trees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Each insertion requires at least one correction to maintain AVL balance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Erases may require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O(</a:t>
            </a:r>
            <a:r>
              <a:rPr lang="en-US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dirty="0" smtClean="0">
                <a:latin typeface="Arial" charset="0"/>
                <a:cs typeface="Arial" charset="0"/>
              </a:rPr>
              <a:t> corrections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These corrections require </a:t>
            </a:r>
            <a:r>
              <a:rPr lang="en-US" altLang="en-US" dirty="0" smtClean="0">
                <a:latin typeface="Symbol" pitchFamily="18" charset="2"/>
                <a:cs typeface="Arial" charset="0"/>
              </a:rPr>
              <a:t>Q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(1)</a:t>
            </a:r>
            <a:r>
              <a:rPr lang="en-US" altLang="en-US" dirty="0" smtClean="0">
                <a:latin typeface="Arial" charset="0"/>
                <a:cs typeface="Arial" charset="0"/>
              </a:rPr>
              <a:t> time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Depth is </a:t>
            </a:r>
            <a:r>
              <a:rPr lang="en-US" altLang="en-US" b="1" dirty="0" smtClean="0">
                <a:latin typeface="Symbol" pitchFamily="18" charset="2"/>
                <a:cs typeface="Arial" charset="0"/>
              </a:rPr>
              <a:t>Q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( </a:t>
            </a:r>
            <a:r>
              <a:rPr lang="en-US" altLang="en-US" dirty="0" err="1" smtClean="0">
                <a:latin typeface="Times New Roman" pitchFamily="18" charset="0"/>
                <a:cs typeface="Arial" charset="0"/>
              </a:rPr>
              <a:t>ln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(</a:t>
            </a:r>
            <a:r>
              <a:rPr lang="en-US" altLang="en-US" i="1" dirty="0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) )</a:t>
            </a:r>
          </a:p>
          <a:p>
            <a:pPr lvl="1">
              <a:buFontTx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   ∴  all </a:t>
            </a:r>
            <a:r>
              <a:rPr lang="en-US" altLang="en-US" b="1" dirty="0" smtClean="0">
                <a:latin typeface="Times New Roman" pitchFamily="18" charset="0"/>
                <a:cs typeface="Arial" charset="0"/>
              </a:rPr>
              <a:t>O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(</a:t>
            </a:r>
            <a:r>
              <a:rPr lang="en-US" altLang="en-US" i="1" dirty="0" smtClean="0">
                <a:latin typeface="Times New Roman" pitchFamily="18" charset="0"/>
                <a:cs typeface="Arial" charset="0"/>
              </a:rPr>
              <a:t>h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) </a:t>
            </a:r>
            <a:r>
              <a:rPr lang="en-US" altLang="en-US" dirty="0" smtClean="0">
                <a:latin typeface="Arial" charset="0"/>
                <a:cs typeface="Arial" charset="0"/>
              </a:rPr>
              <a:t>operations are </a:t>
            </a:r>
            <a:r>
              <a:rPr lang="en-US" altLang="en-US" b="1" dirty="0" smtClean="0">
                <a:latin typeface="Times New Roman" pitchFamily="18" charset="0"/>
                <a:cs typeface="Arial" charset="0"/>
              </a:rPr>
              <a:t>O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( </a:t>
            </a:r>
            <a:r>
              <a:rPr lang="en-US" altLang="en-US" dirty="0" err="1" smtClean="0">
                <a:latin typeface="Times New Roman" pitchFamily="18" charset="0"/>
                <a:cs typeface="Arial" charset="0"/>
              </a:rPr>
              <a:t>ln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(</a:t>
            </a:r>
            <a:r>
              <a:rPr lang="en-US" altLang="en-US" i="1" dirty="0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) )</a:t>
            </a:r>
            <a:endParaRPr lang="en-US" altLang="en-US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AVL Trees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A binary search tree is said to be AVL balanced if: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The difference in the heights between the left and right sub-trees is at most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1</a:t>
            </a:r>
            <a:r>
              <a:rPr lang="en-US" altLang="en-US" smtClean="0">
                <a:latin typeface="Arial" charset="0"/>
                <a:cs typeface="Arial" charset="0"/>
              </a:rPr>
              <a:t>, and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Both sub-trees are themselves AVL trees</a:t>
            </a:r>
          </a:p>
        </p:txBody>
      </p:sp>
    </p:spTree>
    <p:extLst>
      <p:ext uri="{BB962C8B-B14F-4D97-AF65-F5344CB8AC3E}">
        <p14:creationId xmlns:p14="http://schemas.microsoft.com/office/powerpoint/2010/main" val="154474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B2B2B2"/>
                </a:solidFill>
                <a:latin typeface="Arial" charset="0"/>
                <a:cs typeface="Arial" charset="0"/>
              </a:rPr>
              <a:t>Usage Notes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B2B2B2"/>
                </a:solidFill>
              </a:rPr>
              <a:t>These slides are made publicly available on the web for anyone to use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B2B2B2"/>
                </a:solidFill>
              </a:rPr>
              <a:t>If you choose to use them, or a part thereof, for a course at another institution, I ask only three things: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B2B2B2"/>
                </a:solidFill>
              </a:rPr>
              <a:t>that you inform me that you are using the slides,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B2B2B2"/>
                </a:solidFill>
              </a:rPr>
              <a:t>that you acknowledge my work, and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B2B2B2"/>
                </a:solidFill>
              </a:rPr>
              <a:t>that you alert me of any mistakes which I made or changes which you make, and allow me the option of incorporating such changes (with an acknowledgment) in my set of slides</a:t>
            </a:r>
          </a:p>
          <a:p>
            <a:pPr lvl="1" eaLnBrk="1" hangingPunct="1">
              <a:buFontTx/>
              <a:buNone/>
              <a:defRPr/>
            </a:pPr>
            <a:endParaRPr lang="en-US" dirty="0">
              <a:solidFill>
                <a:srgbClr val="B2B2B2"/>
              </a:solidFill>
            </a:endParaRPr>
          </a:p>
          <a:p>
            <a:pPr lvl="1" eaLnBrk="1" hangingPunct="1">
              <a:buFontTx/>
              <a:buNone/>
              <a:defRPr/>
            </a:pPr>
            <a:r>
              <a:rPr lang="en-US" dirty="0">
                <a:solidFill>
                  <a:srgbClr val="B2B2B2"/>
                </a:solidFill>
              </a:rPr>
              <a:t>					</a:t>
            </a:r>
            <a:r>
              <a:rPr lang="en-US" sz="1600" dirty="0">
                <a:solidFill>
                  <a:srgbClr val="B2B2B2"/>
                </a:solidFill>
              </a:rPr>
              <a:t>	Sincerely,</a:t>
            </a:r>
          </a:p>
          <a:p>
            <a:pPr lvl="1" eaLnBrk="1" hangingPunct="1">
              <a:buFontTx/>
              <a:buNone/>
              <a:defRPr/>
            </a:pPr>
            <a:r>
              <a:rPr lang="en-US" sz="1600" dirty="0">
                <a:solidFill>
                  <a:srgbClr val="B2B2B2"/>
                </a:solidFill>
              </a:rPr>
              <a:t>						Douglas Wilhelm Harder, </a:t>
            </a:r>
            <a:r>
              <a:rPr lang="en-US" sz="1600" dirty="0" err="1">
                <a:solidFill>
                  <a:srgbClr val="B2B2B2"/>
                </a:solidFill>
              </a:rPr>
              <a:t>MMath</a:t>
            </a:r>
            <a:endParaRPr lang="en-US" sz="1600" dirty="0">
              <a:solidFill>
                <a:srgbClr val="B2B2B2"/>
              </a:solidFill>
            </a:endParaRPr>
          </a:p>
          <a:p>
            <a:pPr lvl="1" eaLnBrk="1" hangingPunct="1">
              <a:buFontTx/>
              <a:buNone/>
              <a:defRPr/>
            </a:pPr>
            <a:r>
              <a:rPr lang="en-US" sz="1600" dirty="0">
                <a:solidFill>
                  <a:srgbClr val="B2B2B2"/>
                </a:solidFill>
              </a:rPr>
              <a:t>						</a:t>
            </a:r>
            <a:r>
              <a:rPr lang="en-US" sz="1600" b="1" dirty="0">
                <a:solidFill>
                  <a:srgbClr val="B2B2B2"/>
                </a:solidFill>
                <a:latin typeface="Courier New" pitchFamily="49" charset="0"/>
              </a:rPr>
              <a:t>dwharder@alumni.uwaterloo.ca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AVL Trees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AVL trees with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1</a:t>
            </a:r>
            <a:r>
              <a:rPr lang="en-US" altLang="en-US" smtClean="0">
                <a:latin typeface="Arial" charset="0"/>
                <a:cs typeface="Arial" charset="0"/>
              </a:rPr>
              <a:t>,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2</a:t>
            </a:r>
            <a:r>
              <a:rPr lang="en-US" altLang="en-US" smtClean="0">
                <a:latin typeface="Arial" charset="0"/>
                <a:cs typeface="Arial" charset="0"/>
              </a:rPr>
              <a:t>,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3</a:t>
            </a:r>
            <a:r>
              <a:rPr lang="en-US" altLang="en-US" smtClean="0">
                <a:latin typeface="Arial" charset="0"/>
                <a:cs typeface="Arial" charset="0"/>
              </a:rPr>
              <a:t>, and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4</a:t>
            </a:r>
            <a:r>
              <a:rPr lang="en-US" altLang="en-US" smtClean="0">
                <a:latin typeface="Arial" charset="0"/>
                <a:cs typeface="Arial" charset="0"/>
              </a:rPr>
              <a:t> nodes:</a:t>
            </a:r>
          </a:p>
        </p:txBody>
      </p:sp>
      <p:pic>
        <p:nvPicPr>
          <p:cNvPr id="17412" name="Picture 6" descr="AVLTrees01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133600"/>
            <a:ext cx="554355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71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AVL Trees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Here is a larger AVL tree (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42</a:t>
            </a:r>
            <a:r>
              <a:rPr lang="en-US" altLang="en-US" smtClean="0">
                <a:latin typeface="Arial" charset="0"/>
                <a:cs typeface="Arial" charset="0"/>
              </a:rPr>
              <a:t> nodes):</a:t>
            </a:r>
          </a:p>
        </p:txBody>
      </p:sp>
      <p:pic>
        <p:nvPicPr>
          <p:cNvPr id="18436" name="Picture 13" descr="avl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49500"/>
            <a:ext cx="89281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93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AVL Trees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The root node is AVL-balanced: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Both sub-trees are of height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4</a:t>
            </a:r>
            <a:r>
              <a:rPr lang="en-US" altLang="en-US" smtClean="0">
                <a:latin typeface="Arial" charset="0"/>
                <a:cs typeface="Arial" charset="0"/>
              </a:rPr>
              <a:t>:</a:t>
            </a:r>
          </a:p>
        </p:txBody>
      </p:sp>
      <p:pic>
        <p:nvPicPr>
          <p:cNvPr id="19460" name="Picture 5" descr="avl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49500"/>
            <a:ext cx="89281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6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avl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49500"/>
            <a:ext cx="89281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AVL Trees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All other nodes (</a:t>
            </a:r>
            <a:r>
              <a:rPr lang="en-US" altLang="en-US" i="1" smtClean="0">
                <a:latin typeface="Arial" charset="0"/>
                <a:cs typeface="Arial" charset="0"/>
              </a:rPr>
              <a:t>e</a:t>
            </a:r>
            <a:r>
              <a:rPr lang="en-US" altLang="en-US" smtClean="0">
                <a:latin typeface="Arial" charset="0"/>
                <a:cs typeface="Arial" charset="0"/>
              </a:rPr>
              <a:t>.</a:t>
            </a:r>
            <a:r>
              <a:rPr lang="en-US" altLang="en-US" i="1" smtClean="0">
                <a:latin typeface="Arial" charset="0"/>
                <a:cs typeface="Arial" charset="0"/>
              </a:rPr>
              <a:t>g</a:t>
            </a:r>
            <a:r>
              <a:rPr lang="en-US" altLang="en-US" smtClean="0">
                <a:latin typeface="Arial" charset="0"/>
                <a:cs typeface="Arial" charset="0"/>
              </a:rPr>
              <a:t>., AF and BL) are AVL balanced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The sub-trees differ in height by at most one</a:t>
            </a:r>
          </a:p>
        </p:txBody>
      </p:sp>
    </p:spTree>
    <p:extLst>
      <p:ext uri="{BB962C8B-B14F-4D97-AF65-F5344CB8AC3E}">
        <p14:creationId xmlns:p14="http://schemas.microsoft.com/office/powerpoint/2010/main" val="290495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By the definition of complete trees, any complete binary search tree is an AVL tree</a:t>
            </a:r>
          </a:p>
          <a:p>
            <a:pPr>
              <a:buFont typeface="Arial" charset="0"/>
              <a:buNone/>
            </a:pPr>
            <a:endParaRPr lang="en-US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Thus an upper bound on the number of nodes in an AVL tree of height 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h</a:t>
            </a:r>
            <a:r>
              <a:rPr lang="en-US" altLang="en-US" smtClean="0">
                <a:latin typeface="Arial" charset="0"/>
                <a:cs typeface="Arial" charset="0"/>
              </a:rPr>
              <a:t> a perfect binary tree with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2</a:t>
            </a:r>
            <a:r>
              <a:rPr lang="en-US" altLang="en-US" i="1" baseline="30000" smtClean="0">
                <a:latin typeface="Times New Roman" pitchFamily="18" charset="0"/>
                <a:cs typeface="Arial" charset="0"/>
              </a:rPr>
              <a:t>h</a:t>
            </a:r>
            <a:r>
              <a:rPr lang="en-US" altLang="en-US" baseline="30000" smtClean="0">
                <a:latin typeface="Times New Roman" pitchFamily="18" charset="0"/>
                <a:cs typeface="Arial" charset="0"/>
              </a:rPr>
              <a:t> + 1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 – 1</a:t>
            </a:r>
            <a:r>
              <a:rPr lang="en-US" altLang="en-US" smtClean="0">
                <a:latin typeface="Arial" charset="0"/>
                <a:cs typeface="Arial" charset="0"/>
              </a:rPr>
              <a:t> nodes</a:t>
            </a:r>
            <a:endParaRPr lang="en-US" altLang="en-US" smtClean="0">
              <a:latin typeface="Times New Roman" pitchFamily="18" charset="0"/>
              <a:cs typeface="Arial" charset="0"/>
            </a:endParaRP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What is an lower bound?</a:t>
            </a:r>
          </a:p>
        </p:txBody>
      </p:sp>
    </p:spTree>
    <p:extLst>
      <p:ext uri="{BB962C8B-B14F-4D97-AF65-F5344CB8AC3E}">
        <p14:creationId xmlns:p14="http://schemas.microsoft.com/office/powerpoint/2010/main" val="19525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Let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F(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h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)</a:t>
            </a:r>
            <a:r>
              <a:rPr lang="en-US" altLang="en-US" smtClean="0">
                <a:latin typeface="Arial" charset="0"/>
                <a:cs typeface="Arial" charset="0"/>
              </a:rPr>
              <a:t> be the fewest number of nodes in a tree of height 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h</a:t>
            </a:r>
          </a:p>
          <a:p>
            <a:pPr>
              <a:buFont typeface="Arial" charset="0"/>
              <a:buNone/>
            </a:pPr>
            <a:endParaRPr lang="en-US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From a previous slide:</a:t>
            </a:r>
          </a:p>
          <a:p>
            <a:pPr lvl="1">
              <a:buFontTx/>
              <a:buNone/>
            </a:pPr>
            <a:r>
              <a:rPr lang="en-US" altLang="en-US" smtClean="0">
                <a:latin typeface="Times New Roman" pitchFamily="18" charset="0"/>
                <a:cs typeface="Arial" charset="0"/>
              </a:rPr>
              <a:t>		F(0) = 1</a:t>
            </a:r>
          </a:p>
          <a:p>
            <a:pPr lvl="1">
              <a:buFontTx/>
              <a:buNone/>
            </a:pPr>
            <a:r>
              <a:rPr lang="en-US" altLang="en-US" smtClean="0">
                <a:latin typeface="Times New Roman" pitchFamily="18" charset="0"/>
                <a:cs typeface="Arial" charset="0"/>
              </a:rPr>
              <a:t>		F(1) = 2</a:t>
            </a:r>
          </a:p>
          <a:p>
            <a:pPr lvl="1">
              <a:buFontTx/>
              <a:buNone/>
            </a:pPr>
            <a:r>
              <a:rPr lang="en-US" altLang="en-US" smtClean="0">
                <a:latin typeface="Times New Roman" pitchFamily="18" charset="0"/>
                <a:cs typeface="Arial" charset="0"/>
              </a:rPr>
              <a:t>		F(2) = 4</a:t>
            </a:r>
          </a:p>
          <a:p>
            <a:pPr>
              <a:buFont typeface="Arial" charset="0"/>
              <a:buNone/>
            </a:pPr>
            <a:endParaRPr lang="en-US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Can we find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F(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h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)</a:t>
            </a:r>
            <a:r>
              <a:rPr lang="en-US" altLang="en-US" smtClean="0">
                <a:latin typeface="Arial" charset="0"/>
                <a:cs typeface="Arial" charset="0"/>
              </a:rPr>
              <a:t>?</a:t>
            </a:r>
          </a:p>
        </p:txBody>
      </p:sp>
      <p:pic>
        <p:nvPicPr>
          <p:cNvPr id="22532" name="Picture 6" descr="AVLTrees01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565400"/>
            <a:ext cx="36385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9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Outline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Background</a:t>
            </a:r>
          </a:p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Define height balancing</a:t>
            </a:r>
          </a:p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Maintaining balance within a tree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AVL trees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Difference of heights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Maintaining balance after insertions and erases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Can we store AVL trees as arrays?</a:t>
            </a:r>
          </a:p>
        </p:txBody>
      </p:sp>
    </p:spTree>
    <p:extLst>
      <p:ext uri="{BB962C8B-B14F-4D97-AF65-F5344CB8AC3E}">
        <p14:creationId xmlns:p14="http://schemas.microsoft.com/office/powerpoint/2010/main" val="165521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The worst-case AVL tree of height 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h</a:t>
            </a:r>
            <a:r>
              <a:rPr lang="en-US" altLang="en-US" smtClean="0">
                <a:latin typeface="Arial" charset="0"/>
                <a:cs typeface="Arial" charset="0"/>
              </a:rPr>
              <a:t> would have: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A worst-case AVL tree of height </a:t>
            </a:r>
            <a:r>
              <a:rPr lang="en-US" altLang="en-US" i="1" smtClean="0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altLang="en-US" smtClean="0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 – 1</a:t>
            </a:r>
            <a:r>
              <a:rPr lang="en-US" altLang="en-US" smtClean="0">
                <a:solidFill>
                  <a:srgbClr val="00B0F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mtClean="0">
                <a:latin typeface="Arial" charset="0"/>
                <a:cs typeface="Arial" charset="0"/>
              </a:rPr>
              <a:t>on one side,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A worst-case AVL tree of height </a:t>
            </a:r>
            <a:r>
              <a:rPr lang="en-US" altLang="en-US" i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– 2</a:t>
            </a:r>
            <a:r>
              <a:rPr lang="en-US" altLang="en-US" smtClean="0">
                <a:latin typeface="Arial" charset="0"/>
                <a:cs typeface="Arial" charset="0"/>
              </a:rPr>
              <a:t> on the other, and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The </a:t>
            </a:r>
            <a:r>
              <a:rPr lang="en-US" altLang="en-US" smtClean="0">
                <a:solidFill>
                  <a:srgbClr val="CC3399"/>
                </a:solidFill>
                <a:latin typeface="Arial" charset="0"/>
                <a:cs typeface="Arial" charset="0"/>
              </a:rPr>
              <a:t>root</a:t>
            </a:r>
            <a:r>
              <a:rPr lang="en-US" altLang="en-US" smtClean="0">
                <a:latin typeface="Arial" charset="0"/>
                <a:cs typeface="Arial" charset="0"/>
              </a:rPr>
              <a:t> node</a:t>
            </a:r>
          </a:p>
          <a:p>
            <a:pPr>
              <a:buFont typeface="Arial" charset="0"/>
              <a:buNone/>
            </a:pPr>
            <a:endParaRPr lang="en-US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We get: 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F(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h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) = </a:t>
            </a:r>
            <a:r>
              <a:rPr lang="en-US" altLang="en-US" smtClean="0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F(</a:t>
            </a:r>
            <a:r>
              <a:rPr lang="en-US" altLang="en-US" i="1" smtClean="0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altLang="en-US" smtClean="0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 – 1)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 + </a:t>
            </a:r>
            <a:r>
              <a:rPr lang="en-US" altLang="en-US" smtClean="0">
                <a:solidFill>
                  <a:srgbClr val="CC3399"/>
                </a:solidFill>
                <a:latin typeface="Times New Roman" pitchFamily="18" charset="0"/>
                <a:cs typeface="Arial" charset="0"/>
              </a:rPr>
              <a:t>1</a:t>
            </a:r>
            <a:r>
              <a:rPr lang="en-US" altLang="en-US" smtClean="0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+ </a:t>
            </a: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F(</a:t>
            </a:r>
            <a:r>
              <a:rPr lang="en-US" altLang="en-US" i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– 2)</a:t>
            </a:r>
            <a:endParaRPr lang="en-US" altLang="en-US" smtClean="0">
              <a:solidFill>
                <a:srgbClr val="CC3399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14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This is a recurrence relation:</a:t>
            </a:r>
          </a:p>
          <a:p>
            <a:endParaRPr lang="pt-BR" altLang="en-US" dirty="0" smtClean="0">
              <a:latin typeface="Arial" charset="0"/>
              <a:cs typeface="Arial" charset="0"/>
            </a:endParaRPr>
          </a:p>
          <a:p>
            <a:endParaRPr lang="pt-BR" altLang="en-US" dirty="0" smtClean="0">
              <a:latin typeface="Arial" charset="0"/>
              <a:cs typeface="Arial" charset="0"/>
            </a:endParaRPr>
          </a:p>
          <a:p>
            <a:endParaRPr lang="pt-BR" altLang="en-US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pt-BR" altLang="en-US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pt-BR" altLang="en-US" dirty="0" smtClean="0">
                <a:latin typeface="Arial" charset="0"/>
                <a:cs typeface="Arial" charset="0"/>
              </a:rPr>
              <a:t>	The solution?</a:t>
            </a:r>
          </a:p>
          <a:p>
            <a:pPr lvl="1"/>
            <a:r>
              <a:rPr lang="pt-BR" altLang="en-US" dirty="0" smtClean="0">
                <a:latin typeface="Arial" charset="0"/>
                <a:cs typeface="Arial" charset="0"/>
              </a:rPr>
              <a:t>Note that 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+ 1 = (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1) + 1) + (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2) + 1)</a:t>
            </a:r>
          </a:p>
          <a:p>
            <a:pPr lvl="1"/>
            <a:r>
              <a:rPr lang="pt-BR" altLang="en-US" dirty="0" smtClean="0">
                <a:latin typeface="Arial" charset="0"/>
                <a:cs typeface="Arial" charset="0"/>
              </a:rPr>
              <a:t>Therefore, 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+ 1</a:t>
            </a:r>
            <a:r>
              <a:rPr lang="pt-BR" altLang="en-US" dirty="0" smtClean="0">
                <a:latin typeface="Arial" charset="0"/>
                <a:cs typeface="Arial" charset="0"/>
              </a:rPr>
              <a:t> is a Fibonacci number:</a:t>
            </a:r>
          </a:p>
          <a:p>
            <a:pPr marL="457200" lvl="1" indent="0">
              <a:buNone/>
            </a:pP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(0) 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=   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→	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(0) 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pt-B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F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=   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→	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pt-B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F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(2) + 1 =   5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→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(2) =   4</a:t>
            </a:r>
          </a:p>
          <a:p>
            <a:pPr marL="457200" lvl="1" indent="0">
              <a:buNone/>
            </a:pP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= 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→	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endParaRPr lang="pt-B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= 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→	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marL="457200" lvl="1" indent="0">
              <a:buNone/>
            </a:pP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= 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→	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pt-B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(6) 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= 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→	</a:t>
            </a:r>
            <a:r>
              <a:rPr lang="pt-BR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(6) 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pt-BR" altLang="en-US" dirty="0" smtClean="0">
              <a:latin typeface="Arial" charset="0"/>
              <a:cs typeface="Arial" charset="0"/>
            </a:endParaRPr>
          </a:p>
          <a:p>
            <a:pPr lvl="1"/>
            <a:endParaRPr lang="en-US" altLang="en-US" dirty="0" smtClean="0">
              <a:latin typeface="Arial" charset="0"/>
              <a:cs typeface="Arial" charset="0"/>
            </a:endParaRPr>
          </a:p>
        </p:txBody>
      </p:sp>
      <p:graphicFrame>
        <p:nvGraphicFramePr>
          <p:cNvPr id="24580" name="Object 2"/>
          <p:cNvGraphicFramePr>
            <a:graphicFrameLocks noChangeAspect="1"/>
          </p:cNvGraphicFramePr>
          <p:nvPr/>
        </p:nvGraphicFramePr>
        <p:xfrm>
          <a:off x="1908175" y="1928813"/>
          <a:ext cx="4895850" cy="147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8" name="Equation" r:id="rId4" imgW="2362200" imgH="711200" progId="Equation.3">
                  <p:embed/>
                </p:oleObj>
              </mc:Choice>
              <mc:Fallback>
                <p:oleObj name="Equation" r:id="rId4" imgW="23622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1928813"/>
                        <a:ext cx="4895850" cy="1474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01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Alternatively, if it wasn’t so simple:</a:t>
            </a:r>
          </a:p>
          <a:p>
            <a:pPr>
              <a:buFontTx/>
              <a:buNone/>
            </a:pPr>
            <a:r>
              <a:rPr lang="en-US" altLang="en-US" sz="1800" b="1" dirty="0" smtClean="0">
                <a:latin typeface="Courier New" pitchFamily="49" charset="0"/>
                <a:cs typeface="Arial" charset="0"/>
              </a:rPr>
              <a:t>&gt;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rsolve</a:t>
            </a:r>
            <a:r>
              <a:rPr lang="en-US" altLang="en-US" sz="1800" b="1" dirty="0" smtClean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( {F(0) = 1, F(1) = 2,</a:t>
            </a:r>
          </a:p>
          <a:p>
            <a:pPr>
              <a:buFontTx/>
              <a:buNone/>
            </a:pPr>
            <a:r>
              <a:rPr lang="en-US" altLang="en-US" sz="1800" b="1" dirty="0" smtClean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           F(h) = 1 + F(h - 1) + F(h - 2)}, F(h) );</a:t>
            </a:r>
          </a:p>
          <a:p>
            <a:pPr>
              <a:buFontTx/>
              <a:buNone/>
            </a:pPr>
            <a:endParaRPr lang="en-US" altLang="en-US" sz="1800" b="1" dirty="0" smtClean="0">
              <a:solidFill>
                <a:srgbClr val="FF0000"/>
              </a:solidFill>
              <a:latin typeface="Courier New" pitchFamily="49" charset="0"/>
              <a:cs typeface="Arial" charset="0"/>
            </a:endParaRPr>
          </a:p>
          <a:p>
            <a:pPr>
              <a:buFontTx/>
              <a:buNone/>
            </a:pPr>
            <a:endParaRPr lang="en-US" altLang="en-US" sz="1800" b="1" dirty="0" smtClean="0">
              <a:solidFill>
                <a:srgbClr val="FF0000"/>
              </a:solidFill>
              <a:latin typeface="Courier New" pitchFamily="49" charset="0"/>
              <a:cs typeface="Arial" charset="0"/>
            </a:endParaRPr>
          </a:p>
          <a:p>
            <a:pPr>
              <a:buFontTx/>
              <a:buNone/>
            </a:pPr>
            <a:endParaRPr lang="en-US" altLang="en-US" sz="1800" b="1" dirty="0" smtClean="0">
              <a:solidFill>
                <a:srgbClr val="FF0000"/>
              </a:solidFill>
              <a:latin typeface="Courier New" pitchFamily="49" charset="0"/>
              <a:cs typeface="Arial" charset="0"/>
            </a:endParaRPr>
          </a:p>
          <a:p>
            <a:pPr>
              <a:buFontTx/>
              <a:buNone/>
            </a:pPr>
            <a:r>
              <a:rPr lang="en-US" altLang="en-US" sz="1800" b="1" dirty="0" smtClean="0">
                <a:latin typeface="Courier New" pitchFamily="49" charset="0"/>
                <a:cs typeface="Arial" charset="0"/>
              </a:rPr>
              <a:t>&gt;</a:t>
            </a:r>
            <a:r>
              <a:rPr lang="en-US" altLang="en-US" sz="1800" b="1" dirty="0" smtClean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asympt</a:t>
            </a:r>
            <a:r>
              <a:rPr lang="en-US" altLang="en-US" sz="1800" b="1" dirty="0" smtClean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( %, h );</a:t>
            </a:r>
          </a:p>
          <a:p>
            <a:pPr>
              <a:buFontTx/>
              <a:buNone/>
            </a:pPr>
            <a:endParaRPr lang="en-US" altLang="en-US" sz="1800" b="1" dirty="0" smtClean="0">
              <a:solidFill>
                <a:srgbClr val="FF0000"/>
              </a:solidFill>
              <a:latin typeface="Courier New" pitchFamily="49" charset="0"/>
              <a:cs typeface="Arial" charset="0"/>
            </a:endParaRPr>
          </a:p>
          <a:p>
            <a:endParaRPr lang="en-US" altLang="en-US" dirty="0" smtClean="0">
              <a:latin typeface="Courier New" pitchFamily="49" charset="0"/>
              <a:cs typeface="Arial" charset="0"/>
            </a:endParaRPr>
          </a:p>
        </p:txBody>
      </p:sp>
      <p:sp>
        <p:nvSpPr>
          <p:cNvPr id="88070" name="Oval 6"/>
          <p:cNvSpPr>
            <a:spLocks noChangeArrowheads="1"/>
          </p:cNvSpPr>
          <p:nvPr/>
        </p:nvSpPr>
        <p:spPr bwMode="auto">
          <a:xfrm>
            <a:off x="1258888" y="3956050"/>
            <a:ext cx="2879725" cy="13684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800"/>
          </a:p>
        </p:txBody>
      </p:sp>
      <p:pic>
        <p:nvPicPr>
          <p:cNvPr id="8807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565400"/>
            <a:ext cx="8142288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4078288"/>
            <a:ext cx="63373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4164013" y="5265738"/>
          <a:ext cx="1133475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2" name="Equation" r:id="rId6" imgW="723586" imgH="533169" progId="Equation.DSMT4">
                  <p:embed/>
                </p:oleObj>
              </mc:Choice>
              <mc:Fallback>
                <p:oleObj name="Equation" r:id="rId6" imgW="723586" imgH="53316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013" y="5265738"/>
                        <a:ext cx="1133475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732213" y="5121275"/>
            <a:ext cx="574675" cy="3603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85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This is approximately</a:t>
            </a:r>
          </a:p>
          <a:p>
            <a:pPr>
              <a:buFontTx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		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F(</a:t>
            </a:r>
            <a:r>
              <a:rPr lang="en-US" altLang="en-US" i="1" dirty="0" smtClean="0">
                <a:latin typeface="Times New Roman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dirty="0" smtClean="0">
                <a:latin typeface="Times New Roman" pitchFamily="18" charset="0"/>
                <a:cs typeface="Times New Roman" panose="02020603050405020304" pitchFamily="18" charset="0"/>
              </a:rPr>
              <a:t>) ≈ 1.8944 </a:t>
            </a:r>
            <a:r>
              <a:rPr lang="en-US" altLang="en-US" i="1" dirty="0" smtClean="0">
                <a:latin typeface="Symbol" pitchFamily="18" charset="2"/>
                <a:cs typeface="Arial" charset="0"/>
              </a:rPr>
              <a:t>f </a:t>
            </a:r>
            <a:r>
              <a:rPr lang="en-US" altLang="en-US" i="1" baseline="30000" dirty="0" smtClean="0">
                <a:latin typeface="Times New Roman" pitchFamily="18" charset="0"/>
                <a:cs typeface="Arial" charset="0"/>
              </a:rPr>
              <a:t>h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 – 1 </a:t>
            </a:r>
          </a:p>
          <a:p>
            <a:pPr>
              <a:buFontTx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where </a:t>
            </a:r>
            <a:r>
              <a:rPr lang="en-US" altLang="en-US" i="1" dirty="0" smtClean="0">
                <a:latin typeface="Symbol" pitchFamily="18" charset="2"/>
                <a:cs typeface="Arial" charset="0"/>
              </a:rPr>
              <a:t>f</a:t>
            </a:r>
            <a:r>
              <a:rPr lang="en-US" altLang="en-US" dirty="0" smtClean="0">
                <a:latin typeface="Arial" charset="0"/>
                <a:cs typeface="Arial" charset="0"/>
              </a:rPr>
              <a:t> 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≈</a:t>
            </a:r>
            <a:r>
              <a:rPr lang="en-US" altLang="en-US" dirty="0" smtClean="0">
                <a:latin typeface="Arial" charset="0"/>
                <a:cs typeface="Arial" charset="0"/>
              </a:rPr>
              <a:t> 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1.6180</a:t>
            </a:r>
            <a:r>
              <a:rPr lang="en-US" altLang="en-US" dirty="0" smtClean="0">
                <a:latin typeface="Arial" charset="0"/>
                <a:cs typeface="Arial" charset="0"/>
              </a:rPr>
              <a:t> is the golden ratio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That is, 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F(</a:t>
            </a:r>
            <a:r>
              <a:rPr lang="en-US" altLang="en-US" i="1" dirty="0" smtClean="0">
                <a:latin typeface="Times New Roman" pitchFamily="18" charset="0"/>
                <a:cs typeface="Arial" charset="0"/>
              </a:rPr>
              <a:t>h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) = </a:t>
            </a:r>
            <a:r>
              <a:rPr lang="en-US" altLang="en-US" b="1" dirty="0" smtClean="0">
                <a:latin typeface="Symbol" pitchFamily="18" charset="2"/>
                <a:cs typeface="Arial" charset="0"/>
              </a:rPr>
              <a:t>W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(</a:t>
            </a:r>
            <a:r>
              <a:rPr lang="en-US" altLang="en-US" i="1" dirty="0" smtClean="0">
                <a:latin typeface="Symbol" pitchFamily="18" charset="2"/>
                <a:cs typeface="Arial" charset="0"/>
              </a:rPr>
              <a:t>f </a:t>
            </a:r>
            <a:r>
              <a:rPr lang="en-US" altLang="en-US" i="1" baseline="30000" dirty="0" smtClean="0">
                <a:latin typeface="Times New Roman" pitchFamily="18" charset="0"/>
                <a:cs typeface="Arial" charset="0"/>
              </a:rPr>
              <a:t>h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)</a:t>
            </a:r>
          </a:p>
          <a:p>
            <a:pPr>
              <a:buFont typeface="Arial" charset="0"/>
              <a:buNone/>
            </a:pPr>
            <a:endParaRPr lang="en-US" altLang="en-US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Thus, we may find the maximum value of </a:t>
            </a:r>
            <a:r>
              <a:rPr lang="en-US" altLang="en-US" i="1" dirty="0" smtClean="0">
                <a:latin typeface="Times New Roman" pitchFamily="18" charset="0"/>
                <a:cs typeface="Arial" charset="0"/>
              </a:rPr>
              <a:t>h</a:t>
            </a:r>
            <a:r>
              <a:rPr lang="en-US" altLang="en-US" dirty="0" smtClean="0">
                <a:latin typeface="Arial" charset="0"/>
                <a:cs typeface="Arial" charset="0"/>
              </a:rPr>
              <a:t> for a given </a:t>
            </a:r>
            <a:r>
              <a:rPr lang="en-US" altLang="en-US" i="1" dirty="0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dirty="0" smtClean="0">
                <a:latin typeface="Arial" charset="0"/>
                <a:cs typeface="Arial" charset="0"/>
              </a:rPr>
              <a:t>:</a:t>
            </a:r>
          </a:p>
          <a:p>
            <a:pPr>
              <a:buFont typeface="Arial" charset="0"/>
              <a:buNone/>
            </a:pPr>
            <a:endParaRPr lang="en-US" alt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 dirty="0">
              <a:latin typeface="Arial" charset="0"/>
              <a:cs typeface="Arial" charset="0"/>
            </a:endParaRP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Recall that the height of a complete tree is </a:t>
            </a:r>
            <a:r>
              <a:rPr lang="en-US" altLang="en-US" i="1" dirty="0">
                <a:latin typeface="Times New Roman" pitchFamily="18" charset="0"/>
              </a:rPr>
              <a:t>h</a:t>
            </a:r>
            <a:r>
              <a:rPr lang="en-US" altLang="en-US" dirty="0">
                <a:latin typeface="Times New Roman" pitchFamily="18" charset="0"/>
              </a:rPr>
              <a:t> = ⌊</a:t>
            </a:r>
            <a:r>
              <a:rPr lang="en-US" altLang="en-US" dirty="0" err="1">
                <a:latin typeface="Times New Roman" pitchFamily="18" charset="0"/>
              </a:rPr>
              <a:t>lg</a:t>
            </a:r>
            <a:r>
              <a:rPr lang="en-US" altLang="en-US" dirty="0">
                <a:latin typeface="Times New Roman" pitchFamily="18" charset="0"/>
              </a:rPr>
              <a:t>(</a:t>
            </a:r>
            <a:r>
              <a:rPr lang="en-US" altLang="en-US" i="1" dirty="0">
                <a:latin typeface="Times New Roman" pitchFamily="18" charset="0"/>
              </a:rPr>
              <a:t>n</a:t>
            </a:r>
            <a:r>
              <a:rPr lang="en-US" altLang="en-US" dirty="0">
                <a:latin typeface="Times New Roman" pitchFamily="18" charset="0"/>
              </a:rPr>
              <a:t>)</a:t>
            </a:r>
            <a:r>
              <a:rPr lang="en-US" altLang="en-US" dirty="0" smtClean="0">
                <a:latin typeface="Times New Roman" pitchFamily="18" charset="0"/>
              </a:rPr>
              <a:t>⌋</a:t>
            </a:r>
            <a:endParaRPr lang="en-US" altLang="en-US" dirty="0">
              <a:latin typeface="Arial" charset="0"/>
              <a:cs typeface="Arial" charset="0"/>
            </a:endParaRPr>
          </a:p>
          <a:p>
            <a:pPr lvl="2"/>
            <a:r>
              <a:rPr lang="en-US" altLang="en-US" dirty="0" smtClean="0">
                <a:latin typeface="Arial" charset="0"/>
                <a:cs typeface="Arial" charset="0"/>
              </a:rPr>
              <a:t>The floor function makes the analysis interesting</a:t>
            </a:r>
          </a:p>
          <a:p>
            <a:pPr lvl="2"/>
            <a:r>
              <a:rPr lang="en-US" altLang="en-US" dirty="0" smtClean="0">
                <a:latin typeface="Arial" charset="0"/>
                <a:cs typeface="Arial" charset="0"/>
              </a:rPr>
              <a:t>With </a:t>
            </a:r>
            <a:r>
              <a:rPr lang="en-US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3</a:t>
            </a:r>
            <a:r>
              <a:rPr lang="en-US" altLang="en-US" dirty="0" smtClean="0">
                <a:latin typeface="Arial" charset="0"/>
                <a:cs typeface="Arial" charset="0"/>
              </a:rPr>
              <a:t> nodes, it can be twice the height</a:t>
            </a:r>
          </a:p>
          <a:p>
            <a:pPr lvl="2"/>
            <a:r>
              <a:rPr lang="en-US" altLang="en-US" dirty="0" smtClean="0">
                <a:latin typeface="Arial" charset="0"/>
                <a:cs typeface="Arial" charset="0"/>
              </a:rPr>
              <a:t>For </a:t>
            </a:r>
            <a:r>
              <a:rPr lang="en-US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4096</a:t>
            </a:r>
            <a:r>
              <a:rPr lang="en-US" altLang="en-US" dirty="0" smtClean="0">
                <a:latin typeface="Arial" charset="0"/>
                <a:cs typeface="Arial" charset="0"/>
              </a:rPr>
              <a:t>, 45% worse is an upper bound</a:t>
            </a:r>
            <a:endParaRPr lang="en-US" altLang="en-US" dirty="0" smtClean="0"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040645"/>
              </p:ext>
            </p:extLst>
          </p:nvPr>
        </p:nvGraphicFramePr>
        <p:xfrm>
          <a:off x="1397000" y="3860800"/>
          <a:ext cx="6783388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0" name="Equation" r:id="rId4" imgW="3632040" imgH="406080" progId="Equation.DSMT4">
                  <p:embed/>
                </p:oleObj>
              </mc:Choice>
              <mc:Fallback>
                <p:oleObj name="Equation" r:id="rId4" imgW="36320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97000" y="3860800"/>
                        <a:ext cx="6783388" cy="75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986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In this example, 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 = 88</a:t>
            </a:r>
            <a:r>
              <a:rPr lang="en-US" altLang="en-US" smtClean="0">
                <a:latin typeface="Arial" charset="0"/>
                <a:cs typeface="Arial" charset="0"/>
              </a:rPr>
              <a:t>, the worst- and best-case scenarios differ in height by only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2</a:t>
            </a:r>
          </a:p>
        </p:txBody>
      </p:sp>
      <p:pic>
        <p:nvPicPr>
          <p:cNvPr id="27652" name="Picture 4" descr="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2375"/>
            <a:ext cx="8475662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38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If 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 = 10</a:t>
            </a:r>
            <a:r>
              <a:rPr lang="en-US" altLang="en-US" baseline="30000" smtClean="0">
                <a:latin typeface="Times New Roman" pitchFamily="18" charset="0"/>
                <a:cs typeface="Arial" charset="0"/>
              </a:rPr>
              <a:t>6</a:t>
            </a:r>
            <a:r>
              <a:rPr lang="en-US" altLang="en-US" smtClean="0">
                <a:latin typeface="Arial" charset="0"/>
                <a:cs typeface="Arial" charset="0"/>
              </a:rPr>
              <a:t>, the bounds on 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h</a:t>
            </a:r>
            <a:r>
              <a:rPr lang="en-US" altLang="en-US" smtClean="0">
                <a:latin typeface="Arial" charset="0"/>
                <a:cs typeface="Arial" charset="0"/>
              </a:rPr>
              <a:t> are: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The minimum height: 	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log</a:t>
            </a:r>
            <a:r>
              <a:rPr lang="en-US" altLang="en-US" baseline="-25000" smtClean="0">
                <a:latin typeface="Times New Roman" pitchFamily="18" charset="0"/>
                <a:cs typeface="Arial" charset="0"/>
              </a:rPr>
              <a:t>2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( 10</a:t>
            </a:r>
            <a:r>
              <a:rPr lang="en-US" altLang="en-US" baseline="30000" smtClean="0">
                <a:latin typeface="Times New Roman" pitchFamily="18" charset="0"/>
                <a:cs typeface="Arial" charset="0"/>
              </a:rPr>
              <a:t>6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 ) – 1 ≈ 19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the maximum height :	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log</a:t>
            </a:r>
            <a:r>
              <a:rPr lang="en-US" altLang="en-US" i="1" baseline="-25000" smtClean="0">
                <a:latin typeface="Symbol" pitchFamily="18" charset="2"/>
                <a:cs typeface="Arial" charset="0"/>
              </a:rPr>
              <a:t>f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( 10</a:t>
            </a:r>
            <a:r>
              <a:rPr lang="en-US" altLang="en-US" baseline="30000" smtClean="0">
                <a:latin typeface="Times New Roman" pitchFamily="18" charset="0"/>
                <a:cs typeface="Arial" charset="0"/>
              </a:rPr>
              <a:t>6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 / 1.8944 ) &lt; 28</a:t>
            </a:r>
          </a:p>
        </p:txBody>
      </p:sp>
    </p:spTree>
    <p:extLst>
      <p:ext uri="{BB962C8B-B14F-4D97-AF65-F5344CB8AC3E}">
        <p14:creationId xmlns:p14="http://schemas.microsoft.com/office/powerpoint/2010/main" val="384496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To maintain AVL balance, observe that: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Inserting a node can increase the height of a tree by at most 1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Removing a node can decrease the height of a tree by at most 1</a:t>
            </a:r>
          </a:p>
        </p:txBody>
      </p:sp>
    </p:spTree>
    <p:extLst>
      <p:ext uri="{BB962C8B-B14F-4D97-AF65-F5344CB8AC3E}">
        <p14:creationId xmlns:p14="http://schemas.microsoft.com/office/powerpoint/2010/main" val="165614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8" name="Picture 10" descr="C:\Users\dwharder\Desktop\a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Consider this AVL tree</a:t>
            </a:r>
          </a:p>
        </p:txBody>
      </p:sp>
    </p:spTree>
    <p:extLst>
      <p:ext uri="{BB962C8B-B14F-4D97-AF65-F5344CB8AC3E}">
        <p14:creationId xmlns:p14="http://schemas.microsoft.com/office/powerpoint/2010/main" val="143215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32771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Consider inserting 15 into this tree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In this case, the heights of none of the trees change</a:t>
            </a:r>
          </a:p>
        </p:txBody>
      </p:sp>
      <p:pic>
        <p:nvPicPr>
          <p:cNvPr id="5" name="Picture 6" descr="C:\Users\dwharder\Desktop\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10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The tree remains balanced</a:t>
            </a:r>
          </a:p>
        </p:txBody>
      </p:sp>
      <p:pic>
        <p:nvPicPr>
          <p:cNvPr id="5" name="Picture 7" descr="C:\Users\dwharder\Desktop\a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88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Background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From previous lectures: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Binary search trees store linearly ordered data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Best case height:	  </a:t>
            </a:r>
            <a:r>
              <a:rPr lang="en-US" altLang="en-US" b="1" smtClean="0">
                <a:latin typeface="Symbol" pitchFamily="18" charset="2"/>
                <a:cs typeface="Arial" charset="0"/>
              </a:rPr>
              <a:t>Q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(ln(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))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Worst case height: </a:t>
            </a:r>
            <a:r>
              <a:rPr lang="en-US" altLang="en-US" b="1" smtClean="0">
                <a:latin typeface="Times New Roman" pitchFamily="18" charset="0"/>
                <a:cs typeface="Arial" charset="0"/>
              </a:rPr>
              <a:t>O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(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)</a:t>
            </a:r>
            <a:r>
              <a:rPr lang="en-US" altLang="en-US" smtClean="0">
                <a:latin typeface="Arial" charset="0"/>
                <a:cs typeface="Arial" charset="0"/>
              </a:rPr>
              <a:t> </a:t>
            </a:r>
          </a:p>
          <a:p>
            <a:pPr>
              <a:buFont typeface="Arial" charset="0"/>
              <a:buNone/>
            </a:pPr>
            <a:endParaRPr lang="en-US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Requirement: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Define and maintain a </a:t>
            </a:r>
            <a:r>
              <a:rPr lang="en-US" altLang="en-US" i="1" smtClean="0">
                <a:latin typeface="Arial" charset="0"/>
                <a:cs typeface="Arial" charset="0"/>
              </a:rPr>
              <a:t>balance</a:t>
            </a:r>
            <a:r>
              <a:rPr lang="en-US" altLang="en-US" smtClean="0">
                <a:latin typeface="Arial" charset="0"/>
                <a:cs typeface="Arial" charset="0"/>
              </a:rPr>
              <a:t> to ensure </a:t>
            </a:r>
            <a:r>
              <a:rPr lang="en-US" altLang="en-US" b="1" smtClean="0">
                <a:latin typeface="Symbol" pitchFamily="18" charset="2"/>
                <a:cs typeface="Arial" charset="0"/>
              </a:rPr>
              <a:t>Q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(ln(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))</a:t>
            </a:r>
            <a:r>
              <a:rPr lang="en-US" altLang="en-US" smtClean="0">
                <a:latin typeface="Arial" charset="0"/>
                <a:cs typeface="Arial" charset="0"/>
              </a:rPr>
              <a:t> height  </a:t>
            </a:r>
            <a:endParaRPr lang="en-US" altLang="en-US" smtClean="0"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4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Balance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Consider inserting 42 into this tree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In this case, the heights of none of the trees change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8" descr="C:\Users\dwharder\Desktop\a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9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dwharder\Desktop\a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Balance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Consider inserting 42 into this tree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Now we see the heights of two sub-trees have increased by one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The tree is still balanced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48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To calculate changes in height, the member function must run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in </a:t>
            </a:r>
            <a:r>
              <a:rPr lang="en-US" altLang="en-US" b="1" dirty="0" smtClean="0">
                <a:latin typeface="Symbol" pitchFamily="18" charset="2"/>
                <a:cs typeface="Arial" charset="0"/>
              </a:rPr>
              <a:t>Q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(1)</a:t>
            </a:r>
            <a:r>
              <a:rPr lang="en-US" altLang="en-US" dirty="0" smtClean="0">
                <a:latin typeface="Arial" charset="0"/>
                <a:cs typeface="Arial" charset="0"/>
              </a:rPr>
              <a:t> time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Our implementation of height is </a:t>
            </a:r>
            <a:r>
              <a:rPr lang="en-US" altLang="en-US" b="1" dirty="0" smtClean="0">
                <a:latin typeface="Symbol" pitchFamily="18" charset="2"/>
                <a:cs typeface="Arial" charset="0"/>
              </a:rPr>
              <a:t>Q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(</a:t>
            </a:r>
            <a:r>
              <a:rPr lang="en-US" altLang="en-US" i="1" dirty="0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)</a:t>
            </a:r>
            <a:r>
              <a:rPr lang="en-US" altLang="en-US" dirty="0" smtClean="0">
                <a:latin typeface="Arial" charset="0"/>
                <a:cs typeface="Arial" charset="0"/>
              </a:rPr>
              <a:t>:</a:t>
            </a:r>
          </a:p>
          <a:p>
            <a:pPr>
              <a:buFontTx/>
              <a:buNone/>
            </a:pPr>
            <a:endParaRPr lang="en-US" altLang="en-US" sz="1600" b="1" dirty="0" smtClean="0">
              <a:latin typeface="Courier New" pitchFamily="49" charset="0"/>
              <a:cs typeface="Arial" charset="0"/>
            </a:endParaRPr>
          </a:p>
          <a:p>
            <a:pPr>
              <a:buFontTx/>
              <a:buNone/>
            </a:pPr>
            <a:r>
              <a:rPr lang="en-US" altLang="en-US" sz="1600" dirty="0" smtClean="0">
                <a:latin typeface="Consolas" pitchFamily="49" charset="0"/>
                <a:cs typeface="Consolas" pitchFamily="49" charset="0"/>
              </a:rPr>
              <a:t>		</a:t>
            </a: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int </a:t>
            </a:r>
            <a:r>
              <a:rPr lang="en-US" altLang="en-US" sz="1600" dirty="0" err="1">
                <a:latin typeface="Consolas" pitchFamily="49" charset="0"/>
                <a:cs typeface="Consolas" pitchFamily="49" charset="0"/>
              </a:rPr>
              <a:t>Binary_node</a:t>
            </a: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&lt;Type&gt;::height() const {</a:t>
            </a:r>
          </a:p>
          <a:p>
            <a:pPr>
              <a:buFontTx/>
              <a:buNone/>
            </a:pP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		    if ( left() == nullptr ) {</a:t>
            </a:r>
          </a:p>
          <a:p>
            <a:pPr>
              <a:buFontTx/>
              <a:buNone/>
            </a:pP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                return ( right() == nullptr ) ? 0 : 1 + right()-&gt;height();</a:t>
            </a:r>
          </a:p>
          <a:p>
            <a:pPr>
              <a:buFontTx/>
              <a:buNone/>
            </a:pP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		    } else {</a:t>
            </a:r>
          </a:p>
          <a:p>
            <a:pPr>
              <a:buFontTx/>
              <a:buNone/>
            </a:pP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                return ( right() == nullptr ) ?</a:t>
            </a:r>
          </a:p>
          <a:p>
            <a:pPr>
              <a:buFontTx/>
              <a:buNone/>
            </a:pP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		            1 + left()-&gt;height() :</a:t>
            </a:r>
          </a:p>
          <a:p>
            <a:pPr>
              <a:buFontTx/>
              <a:buNone/>
            </a:pP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		            1 + left()-&gt;height() + right()-&gt;height();</a:t>
            </a:r>
          </a:p>
          <a:p>
            <a:pPr>
              <a:buFontTx/>
              <a:buNone/>
            </a:pP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		}</a:t>
            </a:r>
            <a:endParaRPr lang="en-CA" altLang="en-US" sz="1600" dirty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endParaRPr lang="en-US" altLang="en-US" dirty="0" smtClean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65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Introduce a member variable</a:t>
            </a:r>
          </a:p>
          <a:p>
            <a:pPr>
              <a:buFontTx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	</a:t>
            </a:r>
            <a:r>
              <a:rPr lang="en-US" altLang="en-US" b="1" dirty="0" err="1" smtClean="0">
                <a:latin typeface="Courier New" pitchFamily="49" charset="0"/>
                <a:cs typeface="Arial" charset="0"/>
              </a:rPr>
              <a:t>int</a:t>
            </a:r>
            <a:r>
              <a:rPr lang="en-US" altLang="en-US" b="1" dirty="0" smtClean="0">
                <a:latin typeface="Courier New" pitchFamily="49" charset="0"/>
                <a:cs typeface="Arial" charset="0"/>
              </a:rPr>
              <a:t> </a:t>
            </a:r>
            <a:r>
              <a:rPr lang="en-US" altLang="en-US" b="1" dirty="0" err="1" smtClean="0">
                <a:latin typeface="Courier New" pitchFamily="49" charset="0"/>
                <a:cs typeface="Arial" charset="0"/>
              </a:rPr>
              <a:t>tree_height</a:t>
            </a:r>
            <a:r>
              <a:rPr lang="en-US" altLang="en-US" b="1" dirty="0" smtClean="0">
                <a:latin typeface="Courier New" pitchFamily="49" charset="0"/>
                <a:cs typeface="Arial" charset="0"/>
              </a:rPr>
              <a:t>;</a:t>
            </a:r>
          </a:p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The member function is now:</a:t>
            </a:r>
          </a:p>
          <a:p>
            <a:pPr>
              <a:buFontTx/>
              <a:buNone/>
            </a:pPr>
            <a:endParaRPr lang="en-US" altLang="en-US" sz="1100" b="1" dirty="0" smtClean="0">
              <a:latin typeface="Courier New" pitchFamily="49" charset="0"/>
              <a:cs typeface="Arial" charset="0"/>
            </a:endParaRPr>
          </a:p>
          <a:p>
            <a:pPr>
              <a:buFontTx/>
              <a:buNone/>
            </a:pPr>
            <a:r>
              <a:rPr lang="en-US" altLang="en-US" sz="1600" dirty="0" smtClean="0">
                <a:latin typeface="Consolas" pitchFamily="49" charset="0"/>
                <a:cs typeface="Consolas" pitchFamily="49" charset="0"/>
              </a:rPr>
              <a:t>		template &lt;typename Type&gt;</a:t>
            </a:r>
          </a:p>
          <a:p>
            <a:pPr>
              <a:buFontTx/>
              <a:buNone/>
            </a:pPr>
            <a:r>
              <a:rPr lang="en-US" altLang="en-US" sz="1600" dirty="0" smtClean="0">
                <a:latin typeface="Consolas" pitchFamily="49" charset="0"/>
                <a:cs typeface="Consolas" pitchFamily="49" charset="0"/>
              </a:rPr>
              <a:t>		</a:t>
            </a:r>
            <a:r>
              <a:rPr lang="en-US" altLang="en-US" sz="16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altLang="en-US" sz="16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sz="1600" dirty="0" err="1" smtClean="0">
                <a:latin typeface="Consolas" pitchFamily="49" charset="0"/>
                <a:cs typeface="Consolas" pitchFamily="49" charset="0"/>
              </a:rPr>
              <a:t>AVL_node</a:t>
            </a:r>
            <a:r>
              <a:rPr lang="en-US" altLang="en-US" sz="1600" dirty="0" smtClean="0">
                <a:latin typeface="Consolas" pitchFamily="49" charset="0"/>
                <a:cs typeface="Consolas" pitchFamily="49" charset="0"/>
              </a:rPr>
              <a:t>&lt;Type&gt;::height() const {</a:t>
            </a:r>
          </a:p>
          <a:p>
            <a:pPr>
              <a:buFont typeface="Arial" charset="0"/>
              <a:buNone/>
            </a:pPr>
            <a:r>
              <a:rPr lang="en-US" altLang="en-US" sz="1600" dirty="0" smtClean="0">
                <a:latin typeface="Consolas" pitchFamily="49" charset="0"/>
                <a:cs typeface="Consolas" pitchFamily="49" charset="0"/>
              </a:rPr>
              <a:t>		    return </a:t>
            </a:r>
            <a:r>
              <a:rPr lang="en-US" altLang="en-US" sz="1600" dirty="0" err="1" smtClean="0">
                <a:latin typeface="Consolas" pitchFamily="49" charset="0"/>
                <a:cs typeface="Consolas" pitchFamily="49" charset="0"/>
              </a:rPr>
              <a:t>tree_height</a:t>
            </a:r>
            <a:r>
              <a:rPr lang="en-US" altLang="en-US" sz="1600" dirty="0" smtClean="0">
                <a:latin typeface="Consolas" pitchFamily="49" charset="0"/>
                <a:cs typeface="Consolas" pitchFamily="49" charset="0"/>
              </a:rPr>
              <a:t>;    </a:t>
            </a:r>
          </a:p>
          <a:p>
            <a:pPr>
              <a:buFontTx/>
              <a:buNone/>
            </a:pPr>
            <a:r>
              <a:rPr lang="en-US" altLang="en-US" sz="1600" dirty="0" smtClean="0">
                <a:latin typeface="Consolas" pitchFamily="49" charset="0"/>
                <a:cs typeface="Consolas" pitchFamily="49" charset="0"/>
              </a:rPr>
              <a:t>		}</a:t>
            </a:r>
          </a:p>
          <a:p>
            <a:pPr>
              <a:buFontTx/>
              <a:buNone/>
            </a:pPr>
            <a:endParaRPr lang="en-US" altLang="en-US" dirty="0" smtClean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19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Only insert and erase may change the height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This is the only place we need to update the height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These algorithms are already recursive</a:t>
            </a:r>
          </a:p>
        </p:txBody>
      </p:sp>
    </p:spTree>
    <p:extLst>
      <p:ext uri="{BB962C8B-B14F-4D97-AF65-F5344CB8AC3E}">
        <p14:creationId xmlns:p14="http://schemas.microsoft.com/office/powerpoint/2010/main" val="239844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Insert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507413" cy="452596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template &lt;typename Type&gt;</a:t>
            </a:r>
          </a:p>
          <a:p>
            <a:pPr>
              <a:buFontTx/>
              <a:buNone/>
            </a:pP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bool </a:t>
            </a:r>
            <a:r>
              <a:rPr lang="en-US" altLang="en-US" sz="1400" dirty="0" err="1" smtClean="0">
                <a:latin typeface="Consolas" pitchFamily="49" charset="0"/>
                <a:cs typeface="Consolas" pitchFamily="49" charset="0"/>
              </a:rPr>
              <a:t>AVL_node</a:t>
            </a: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&lt;Type&gt;::insert( const Type &amp; obj ) {</a:t>
            </a:r>
          </a:p>
          <a:p>
            <a:pPr>
              <a:buFontTx/>
              <a:buNone/>
            </a:pP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    if ( obj &lt; value() ) {</a:t>
            </a:r>
          </a:p>
          <a:p>
            <a:pPr>
              <a:buFontTx/>
              <a:buNone/>
            </a:pP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       if ( left() == nullptr ) {</a:t>
            </a:r>
          </a:p>
          <a:p>
            <a:pPr>
              <a:buFontTx/>
              <a:buNone/>
            </a:pP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            </a:t>
            </a:r>
            <a:r>
              <a:rPr lang="en-US" altLang="en-US" sz="1400" dirty="0" err="1" smtClean="0">
                <a:latin typeface="Consolas" pitchFamily="49" charset="0"/>
                <a:cs typeface="Consolas" pitchFamily="49" charset="0"/>
              </a:rPr>
              <a:t>p_left_tree</a:t>
            </a: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 = new </a:t>
            </a:r>
            <a:r>
              <a:rPr lang="en-US" altLang="en-US" sz="1400" dirty="0" err="1" smtClean="0">
                <a:latin typeface="Consolas" pitchFamily="49" charset="0"/>
                <a:cs typeface="Consolas" pitchFamily="49" charset="0"/>
              </a:rPr>
              <a:t>AVL_node</a:t>
            </a: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( obj );</a:t>
            </a:r>
          </a:p>
          <a:p>
            <a:pPr>
              <a:buFontTx/>
              <a:buNone/>
            </a:pP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           </a:t>
            </a:r>
            <a:r>
              <a:rPr lang="en-US" altLang="en-US" sz="1400" dirty="0" err="1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tree_height</a:t>
            </a:r>
            <a:r>
              <a:rPr lang="en-US" altLang="en-US" sz="14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= 1;   // the height must be 1 for an AVL tree (why?)</a:t>
            </a:r>
          </a:p>
          <a:p>
            <a:pPr>
              <a:buFontTx/>
              <a:buNone/>
            </a:pP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        else if ( left()-&gt;insert( obj, </a:t>
            </a:r>
            <a:r>
              <a:rPr lang="en-US" altLang="en-US" sz="1400" dirty="0" err="1" smtClean="0">
                <a:latin typeface="Consolas" pitchFamily="49" charset="0"/>
                <a:cs typeface="Consolas" pitchFamily="49" charset="0"/>
              </a:rPr>
              <a:t>p_left_tree</a:t>
            </a: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 ) ) { </a:t>
            </a:r>
          </a:p>
          <a:p>
            <a:pPr>
              <a:buFontTx/>
              <a:buNone/>
            </a:pPr>
            <a:r>
              <a:rPr lang="en-US" altLang="en-US" sz="14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           </a:t>
            </a:r>
            <a:r>
              <a:rPr lang="en-US" altLang="en-US" sz="1400" dirty="0" err="1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tree_height</a:t>
            </a:r>
            <a:r>
              <a:rPr lang="en-US" altLang="en-US" sz="14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= max( height(), 1 + left()-&gt;height() );</a:t>
            </a:r>
          </a:p>
          <a:p>
            <a:pPr>
              <a:buFontTx/>
              <a:buNone/>
            </a:pP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            return true;</a:t>
            </a:r>
          </a:p>
          <a:p>
            <a:pPr>
              <a:buFontTx/>
              <a:buNone/>
            </a:pP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        } else {</a:t>
            </a:r>
          </a:p>
          <a:p>
            <a:pPr>
              <a:buFontTx/>
              <a:buNone/>
            </a:pP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            return false;</a:t>
            </a:r>
          </a:p>
          <a:p>
            <a:pPr>
              <a:buFontTx/>
              <a:buNone/>
            </a:pP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        }</a:t>
            </a:r>
          </a:p>
          <a:p>
            <a:pPr>
              <a:buFontTx/>
              <a:buNone/>
            </a:pP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    } else if ( obj &gt; value() ) {</a:t>
            </a:r>
          </a:p>
          <a:p>
            <a:pPr>
              <a:buFontTx/>
              <a:buNone/>
            </a:pP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        // ...</a:t>
            </a:r>
          </a:p>
          <a:p>
            <a:pPr>
              <a:buFontTx/>
              <a:buNone/>
            </a:pP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    } else {</a:t>
            </a:r>
          </a:p>
          <a:p>
            <a:pPr>
              <a:buFontTx/>
              <a:buNone/>
            </a:pP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        return false;</a:t>
            </a:r>
          </a:p>
          <a:p>
            <a:pPr>
              <a:buFontTx/>
              <a:buNone/>
            </a:pP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    }</a:t>
            </a:r>
          </a:p>
          <a:p>
            <a:pPr>
              <a:buFontTx/>
              <a:buNone/>
            </a:pPr>
            <a:r>
              <a:rPr lang="en-US" altLang="en-US" sz="1400" dirty="0" smtClean="0">
                <a:latin typeface="Consolas" pitchFamily="49" charset="0"/>
                <a:cs typeface="Consolas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27023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If a tree is AVL balanced, for an insertion to cause an imbalance: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The heights of the sub-trees must differ by 1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The insertion must increase the height of the deeper sub-tree by 1</a:t>
            </a:r>
          </a:p>
        </p:txBody>
      </p:sp>
      <p:pic>
        <p:nvPicPr>
          <p:cNvPr id="4" name="Picture 5" descr="C:\Users\dwharder\Desktop\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49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Suppose we insert 23 into our initial tree</a:t>
            </a:r>
          </a:p>
        </p:txBody>
      </p:sp>
      <p:pic>
        <p:nvPicPr>
          <p:cNvPr id="5" name="Picture 2" descr="C:\Users\dwharder\Desktop\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51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The heights of each of the sub-trees from here to the root are increased by one</a:t>
            </a:r>
          </a:p>
        </p:txBody>
      </p:sp>
      <p:pic>
        <p:nvPicPr>
          <p:cNvPr id="5" name="Picture 11" descr="C:\Users\dwharder\Desktop\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However, only two of the nodes are unbalanced:  17 and 36</a:t>
            </a:r>
          </a:p>
        </p:txBody>
      </p:sp>
      <p:pic>
        <p:nvPicPr>
          <p:cNvPr id="6" name="Picture 12" descr="C:\Users\dwharder\Desktop\a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92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C:\Users\dwharder\Desktop\y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27275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Prototypical Examples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These two examples demonstrate how we can correct for imbalances:  starting with this tree, add 1:</a:t>
            </a:r>
          </a:p>
          <a:p>
            <a:pPr>
              <a:buFont typeface="Arial" charset="0"/>
              <a:buNone/>
            </a:pPr>
            <a:endParaRPr lang="en-US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 smtClean="0">
              <a:latin typeface="Arial" charset="0"/>
              <a:cs typeface="Arial" charset="0"/>
            </a:endParaRPr>
          </a:p>
          <a:p>
            <a:endParaRPr lang="en-US" altLang="en-US" smtClean="0">
              <a:latin typeface="Arial" charset="0"/>
              <a:cs typeface="Arial" charset="0"/>
            </a:endParaRPr>
          </a:p>
          <a:p>
            <a:endParaRPr lang="en-US" alt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19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</a:t>
            </a:r>
            <a:r>
              <a:rPr lang="en-US" altLang="en-US" dirty="0">
                <a:latin typeface="Arial" charset="0"/>
                <a:cs typeface="Arial" charset="0"/>
              </a:rPr>
              <a:t>However, only two of the nodes are unbalanced:  17 and 36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We only have to fix the imbalance at the lowest node</a:t>
            </a:r>
          </a:p>
        </p:txBody>
      </p:sp>
      <p:pic>
        <p:nvPicPr>
          <p:cNvPr id="6" name="Picture 13" descr="C:\Users\dwharder\Desktop\a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4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We can promote 23 to where 17 is, and make 17 the left child of 23</a:t>
            </a:r>
          </a:p>
        </p:txBody>
      </p:sp>
      <p:pic>
        <p:nvPicPr>
          <p:cNvPr id="5" name="Picture 14" descr="C:\Users\dwharder\Desktop\a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52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Thus, that node is no longer unbalanced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Incidentally, neither is the root now balanced again, too</a:t>
            </a:r>
          </a:p>
        </p:txBody>
      </p:sp>
      <p:pic>
        <p:nvPicPr>
          <p:cNvPr id="6" name="Picture 15" descr="C:\Users\dwharder\Desktop\a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60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Consider adding 6:</a:t>
            </a:r>
          </a:p>
        </p:txBody>
      </p:sp>
      <p:pic>
        <p:nvPicPr>
          <p:cNvPr id="5" name="Picture 16" descr="C:\Users\dwharder\Desktop\a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35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The height of each of the trees in the path back to the root are increased by one</a:t>
            </a:r>
          </a:p>
        </p:txBody>
      </p:sp>
      <p:pic>
        <p:nvPicPr>
          <p:cNvPr id="5" name="Picture 17" descr="C:\Users\dwharder\Desktop\a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67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height of each of the trees in the path back to the root are increased by </a:t>
            </a:r>
            <a:r>
              <a:rPr lang="en-US" altLang="en-US" dirty="0" smtClean="0">
                <a:latin typeface="Arial" charset="0"/>
                <a:cs typeface="Arial" charset="0"/>
              </a:rPr>
              <a:t>one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However, only the root node </a:t>
            </a:r>
            <a:r>
              <a:rPr lang="en-US" altLang="en-US" smtClean="0">
                <a:latin typeface="Arial" charset="0"/>
                <a:cs typeface="Arial" charset="0"/>
              </a:rPr>
              <a:t>is now </a:t>
            </a:r>
            <a:r>
              <a:rPr lang="en-US" altLang="en-US" dirty="0" smtClean="0">
                <a:latin typeface="Arial" charset="0"/>
                <a:cs typeface="Arial" charset="0"/>
              </a:rPr>
              <a:t>unbalanced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5" name="Picture 18" descr="C:\Users\dwharder\Desktop\a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58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To fix this, we will look at the general case…</a:t>
            </a:r>
          </a:p>
        </p:txBody>
      </p:sp>
      <p:pic>
        <p:nvPicPr>
          <p:cNvPr id="5" name="Picture 18" descr="C:\Users\dwharder\Desktop\a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40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Consider the following setup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Each blue triangle represents a tree of height </a:t>
            </a:r>
            <a:r>
              <a:rPr lang="en-US" altLang="en-US" i="1" smtClean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pic>
        <p:nvPicPr>
          <p:cNvPr id="50180" name="Picture 10" descr="C:\Users\dwharder\Desktop\v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442" y="2633663"/>
            <a:ext cx="6215063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02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1" descr="C:\Users\dwharder\Desktop\v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2633663"/>
            <a:ext cx="619283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1</a:t>
            </a:r>
            <a:endParaRPr lang="en-CA" altLang="en-US" smtClean="0">
              <a:latin typeface="Arial" charset="0"/>
              <a:cs typeface="Arial" charset="0"/>
            </a:endParaRPr>
          </a:p>
        </p:txBody>
      </p:sp>
      <p:sp>
        <p:nvSpPr>
          <p:cNvPr id="5120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</a:t>
            </a:r>
            <a:r>
              <a:rPr lang="en-US" altLang="en-US" smtClean="0">
                <a:latin typeface="Arial" charset="0"/>
                <a:cs typeface="Arial" charset="0"/>
              </a:rPr>
              <a:t>Insert </a:t>
            </a:r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b="1" smtClean="0">
                <a:latin typeface="Arial" charset="0"/>
                <a:cs typeface="Arial" charset="0"/>
              </a:rPr>
              <a:t> </a:t>
            </a:r>
            <a:r>
              <a:rPr lang="en-US" altLang="en-US" smtClean="0">
                <a:latin typeface="Arial" charset="0"/>
                <a:cs typeface="Arial" charset="0"/>
              </a:rPr>
              <a:t>into this tree:  it falls into the left subtree </a:t>
            </a:r>
            <a:r>
              <a:rPr lang="en-US" altLang="en-US" b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b="1" baseline="-2500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en-US" b="1" smtClean="0">
                <a:latin typeface="Arial" charset="0"/>
                <a:cs typeface="Arial" charset="0"/>
              </a:rPr>
              <a:t> </a:t>
            </a:r>
            <a:r>
              <a:rPr lang="en-US" altLang="en-US" smtClean="0">
                <a:latin typeface="Arial" charset="0"/>
                <a:cs typeface="Arial" charset="0"/>
              </a:rPr>
              <a:t>of </a:t>
            </a:r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b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Assume </a:t>
            </a:r>
            <a:r>
              <a:rPr lang="en-US" altLang="en-US" b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b="1" baseline="-2500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en-US" smtClean="0">
                <a:latin typeface="Arial" charset="0"/>
                <a:cs typeface="Arial" charset="0"/>
              </a:rPr>
              <a:t> remains balanced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Thus, the tree rooted at </a:t>
            </a:r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mtClean="0">
                <a:latin typeface="Arial" charset="0"/>
                <a:cs typeface="Arial" charset="0"/>
              </a:rPr>
              <a:t> is also balanced</a:t>
            </a:r>
          </a:p>
          <a:p>
            <a:pPr>
              <a:buFont typeface="Arial" charset="0"/>
              <a:buNone/>
            </a:pPr>
            <a:endParaRPr lang="en-CA" alt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01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The tree rooted at node </a:t>
            </a:r>
            <a:r>
              <a:rPr lang="en-US" altLang="en-US" b="1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latin typeface="Arial" charset="0"/>
                <a:cs typeface="Arial" charset="0"/>
              </a:rPr>
              <a:t>is now unbalanced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We will correct the imbalance at this node</a:t>
            </a:r>
          </a:p>
        </p:txBody>
      </p:sp>
      <p:pic>
        <p:nvPicPr>
          <p:cNvPr id="52228" name="Picture 12" descr="C:\Users\dwharder\Desktop\v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2636838"/>
            <a:ext cx="619283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94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Prototypical Examples</a:t>
            </a:r>
            <a:endParaRPr lang="en-CA" altLang="en-US" smtClean="0">
              <a:latin typeface="Arial" charset="0"/>
              <a:cs typeface="Arial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This is more like a linked list; however, we can fix this…</a:t>
            </a:r>
          </a:p>
        </p:txBody>
      </p:sp>
      <p:pic>
        <p:nvPicPr>
          <p:cNvPr id="8196" name="Picture 8" descr="C:\Users\dwharder\Desktop\y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27275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98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C:\Users\dwharder\Desktop\v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8" y="2996187"/>
            <a:ext cx="5452374" cy="329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1</a:t>
            </a:r>
            <a:endParaRPr lang="en-CA" altLang="en-US" smtClean="0">
              <a:latin typeface="Arial" charset="0"/>
              <a:cs typeface="Arial" charset="0"/>
            </a:endParaRPr>
          </a:p>
        </p:txBody>
      </p:sp>
      <p:sp>
        <p:nvSpPr>
          <p:cNvPr id="5120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dirty="0" smtClean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Here are examples of when the </a:t>
            </a:r>
            <a:r>
              <a:rPr lang="en-US" altLang="en-US" dirty="0">
                <a:latin typeface="Arial" charset="0"/>
                <a:cs typeface="Arial" charset="0"/>
              </a:rPr>
              <a:t/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insertion of 7 may cause this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situation when </a:t>
            </a:r>
            <a:r>
              <a:rPr lang="en-US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–1</a:t>
            </a:r>
            <a:r>
              <a:rPr lang="en-US" altLang="en-US" dirty="0" smtClean="0">
                <a:latin typeface="Arial" charset="0"/>
                <a:cs typeface="Arial" charset="0"/>
              </a:rPr>
              <a:t>,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dirty="0" smtClean="0">
                <a:latin typeface="Arial" charset="0"/>
                <a:cs typeface="Arial" charset="0"/>
              </a:rPr>
              <a:t>, and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CA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6019" name="Picture 3" descr="C:\Users\dwharder\Desktop\a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835" y="1084113"/>
            <a:ext cx="3463727" cy="232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8" name="Picture 2" descr="C:\Users\dwharder\Desktop\a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82" y="2492896"/>
            <a:ext cx="3463727" cy="232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C:\Users\dwharder\Desktop\a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65104"/>
            <a:ext cx="3463727" cy="232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20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We will modify these three pointers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At this point, </a:t>
            </a:r>
            <a:r>
              <a:rPr lang="en-US" altLang="en-US" smtClean="0">
                <a:latin typeface="Consolas" pitchFamily="49" charset="0"/>
                <a:cs typeface="Consolas" pitchFamily="49" charset="0"/>
              </a:rPr>
              <a:t>this</a:t>
            </a:r>
            <a:r>
              <a:rPr lang="en-US" altLang="en-US" smtClean="0">
                <a:latin typeface="Arial" charset="0"/>
                <a:cs typeface="Arial" charset="0"/>
              </a:rPr>
              <a:t> references the unbalanced root node </a:t>
            </a:r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pic>
        <p:nvPicPr>
          <p:cNvPr id="53252" name="Picture 13" descr="C:\Users\dwharder\Desktop\v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2636838"/>
            <a:ext cx="619283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39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C:\Users\dwharder\Desktop\v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633663"/>
            <a:ext cx="6191250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Specifically, we will rotate these two nodes around the root: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Recall the first prototypical example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Promote node </a:t>
            </a:r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mtClean="0">
                <a:latin typeface="Arial" charset="0"/>
                <a:cs typeface="Arial" charset="0"/>
              </a:rPr>
              <a:t> to the root and demote node </a:t>
            </a:r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b="1" smtClean="0">
                <a:latin typeface="Arial" charset="0"/>
                <a:cs typeface="Arial" charset="0"/>
              </a:rPr>
              <a:t> </a:t>
            </a:r>
            <a:r>
              <a:rPr lang="en-US" altLang="en-US" smtClean="0">
                <a:latin typeface="Arial" charset="0"/>
                <a:cs typeface="Arial" charset="0"/>
              </a:rPr>
              <a:t>to be the right child of</a:t>
            </a:r>
            <a:r>
              <a:rPr lang="en-US" altLang="en-US" b="1" smtClean="0">
                <a:latin typeface="Arial" charset="0"/>
                <a:cs typeface="Arial" charset="0"/>
              </a:rPr>
              <a:t> </a:t>
            </a:r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altLang="en-US" b="1" smtClean="0"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9512" y="2825750"/>
            <a:ext cx="38876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 dirty="0" err="1">
                <a:latin typeface="Consolas" pitchFamily="49" charset="0"/>
                <a:cs typeface="Consolas" pitchFamily="49" charset="0"/>
              </a:rPr>
              <a:t>AVL_node</a:t>
            </a: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&lt;Type&gt; </a:t>
            </a:r>
            <a:r>
              <a:rPr lang="en-CA" altLang="en-US" sz="1600" dirty="0" smtClean="0">
                <a:latin typeface="Consolas" pitchFamily="49" charset="0"/>
                <a:cs typeface="Consolas" pitchFamily="49" charset="0"/>
              </a:rPr>
              <a:t>*b </a:t>
            </a: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= left(),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CA" altLang="en-US" sz="1600" dirty="0" smtClean="0">
                <a:latin typeface="Consolas" pitchFamily="49" charset="0"/>
                <a:cs typeface="Consolas" pitchFamily="49" charset="0"/>
              </a:rPr>
              <a:t>              </a:t>
            </a: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*BR = </a:t>
            </a:r>
            <a:r>
              <a:rPr lang="en-CA" altLang="en-US" sz="1600" dirty="0" smtClean="0">
                <a:latin typeface="Consolas" pitchFamily="49" charset="0"/>
                <a:cs typeface="Consolas" pitchFamily="49" charset="0"/>
              </a:rPr>
              <a:t>b-</a:t>
            </a: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&gt;right(); </a:t>
            </a:r>
          </a:p>
        </p:txBody>
      </p:sp>
    </p:spTree>
    <p:extLst>
      <p:ext uri="{BB962C8B-B14F-4D97-AF65-F5344CB8AC3E}">
        <p14:creationId xmlns:p14="http://schemas.microsoft.com/office/powerpoint/2010/main" val="57023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C:\Users\dwharder\Desktop\v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633663"/>
            <a:ext cx="6191250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This requires the address of node </a:t>
            </a:r>
            <a:r>
              <a:rPr lang="en-US" altLang="en-US" b="1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latin typeface="Arial" charset="0"/>
                <a:cs typeface="Arial" charset="0"/>
              </a:rPr>
              <a:t>to be assigned to the </a:t>
            </a:r>
            <a:r>
              <a:rPr lang="en-US" altLang="en-US" dirty="0" err="1" smtClean="0">
                <a:latin typeface="Consolas" pitchFamily="49" charset="0"/>
                <a:cs typeface="Consolas" pitchFamily="49" charset="0"/>
              </a:rPr>
              <a:t>p_right_tree</a:t>
            </a:r>
            <a:r>
              <a:rPr lang="en-US" altLang="en-US" dirty="0" smtClean="0">
                <a:latin typeface="Arial" charset="0"/>
                <a:cs typeface="Arial" charset="0"/>
              </a:rPr>
              <a:t> member variable of node </a:t>
            </a:r>
            <a:r>
              <a:rPr lang="en-US" altLang="en-US" b="1" i="1" dirty="0" smtClean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9512" y="2827338"/>
            <a:ext cx="27655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600" dirty="0" smtClean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6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 dirty="0" smtClean="0">
                <a:latin typeface="Consolas" pitchFamily="49" charset="0"/>
                <a:cs typeface="Consolas" pitchFamily="49" charset="0"/>
              </a:rPr>
              <a:t>b-&gt;</a:t>
            </a:r>
            <a:r>
              <a:rPr lang="en-CA" altLang="en-US" sz="1600" dirty="0" err="1" smtClean="0">
                <a:latin typeface="Consolas" pitchFamily="49" charset="0"/>
                <a:cs typeface="Consolas" pitchFamily="49" charset="0"/>
              </a:rPr>
              <a:t>p_right_tree</a:t>
            </a:r>
            <a:r>
              <a:rPr lang="en-CA" altLang="en-US" sz="16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= this;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0341" y="2825750"/>
            <a:ext cx="38876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 dirty="0" err="1">
                <a:latin typeface="Consolas" pitchFamily="49" charset="0"/>
                <a:cs typeface="Consolas" pitchFamily="49" charset="0"/>
              </a:rPr>
              <a:t>AVL_node</a:t>
            </a: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&lt;Type&gt; *b = left(),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               *BR = b-&gt;right(); </a:t>
            </a:r>
          </a:p>
        </p:txBody>
      </p:sp>
    </p:spTree>
    <p:extLst>
      <p:ext uri="{BB962C8B-B14F-4D97-AF65-F5344CB8AC3E}">
        <p14:creationId xmlns:p14="http://schemas.microsoft.com/office/powerpoint/2010/main" val="191059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Assign any former parent of node </a:t>
            </a:r>
            <a:r>
              <a:rPr lang="en-US" altLang="en-US" b="1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latin typeface="Arial" charset="0"/>
                <a:cs typeface="Arial" charset="0"/>
              </a:rPr>
              <a:t>to the address of node </a:t>
            </a:r>
            <a:r>
              <a:rPr lang="en-US" altLang="en-US" b="1" i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altLang="en-US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Assign the address of the tree 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b="1" baseline="-250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latin typeface="Arial" charset="0"/>
                <a:cs typeface="Arial" charset="0"/>
              </a:rPr>
              <a:t>to </a:t>
            </a:r>
            <a:r>
              <a:rPr lang="en-US" altLang="en-US" dirty="0" err="1" smtClean="0">
                <a:latin typeface="Consolas" pitchFamily="49" charset="0"/>
                <a:cs typeface="Consolas" pitchFamily="49" charset="0"/>
              </a:rPr>
              <a:t>p_left_tree</a:t>
            </a:r>
            <a:r>
              <a:rPr lang="en-US" altLang="en-US" dirty="0" smtClean="0">
                <a:latin typeface="Arial" charset="0"/>
                <a:cs typeface="Arial" charset="0"/>
              </a:rPr>
              <a:t> of node </a:t>
            </a:r>
            <a:r>
              <a:rPr lang="en-US" altLang="en-US" b="1" i="1" dirty="0" smtClean="0">
                <a:latin typeface="Times New Roman" pitchFamily="18" charset="0"/>
                <a:cs typeface="Times New Roman" pitchFamily="18" charset="0"/>
              </a:rPr>
              <a:t>f</a:t>
            </a:r>
            <a:endParaRPr lang="en-US" altLang="en-US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56324" name="Picture 16" descr="C:\Users\dwharder\Desktop\v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2633663"/>
            <a:ext cx="619283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9512" y="2825750"/>
            <a:ext cx="25410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600" dirty="0" smtClean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6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600" dirty="0" smtClean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 dirty="0" err="1" smtClean="0">
                <a:latin typeface="Consolas" pitchFamily="49" charset="0"/>
                <a:cs typeface="Consolas" pitchFamily="49" charset="0"/>
              </a:rPr>
              <a:t>p_to_this</a:t>
            </a:r>
            <a:r>
              <a:rPr lang="en-CA" altLang="en-US" sz="1600" dirty="0" smtClean="0">
                <a:latin typeface="Consolas" pitchFamily="49" charset="0"/>
                <a:cs typeface="Consolas" pitchFamily="49" charset="0"/>
              </a:rPr>
              <a:t>   </a:t>
            </a:r>
            <a:r>
              <a:rPr lang="en-CA" altLang="en-US" sz="1600" dirty="0" smtClean="0">
                <a:latin typeface="Consolas" pitchFamily="49" charset="0"/>
                <a:cs typeface="Consolas" pitchFamily="49" charset="0"/>
              </a:rPr>
              <a:t>    = </a:t>
            </a:r>
            <a:r>
              <a:rPr lang="en-CA" altLang="en-US" sz="1600" dirty="0" smtClean="0">
                <a:latin typeface="Consolas" pitchFamily="49" charset="0"/>
                <a:cs typeface="Consolas" pitchFamily="49" charset="0"/>
              </a:rPr>
              <a:t>b;</a:t>
            </a:r>
            <a:endParaRPr lang="en-CA" altLang="en-US" sz="16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 dirty="0" err="1" smtClean="0">
                <a:latin typeface="Consolas" pitchFamily="49" charset="0"/>
                <a:cs typeface="Consolas" pitchFamily="49" charset="0"/>
              </a:rPr>
              <a:t>p_left_tree</a:t>
            </a:r>
            <a:r>
              <a:rPr lang="en-CA" altLang="en-US" sz="16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CA" altLang="en-US" sz="1600" dirty="0" smtClean="0">
                <a:latin typeface="Consolas" pitchFamily="49" charset="0"/>
                <a:cs typeface="Consolas" pitchFamily="49" charset="0"/>
              </a:rPr>
              <a:t>   = </a:t>
            </a: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BR;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9512" y="2827338"/>
            <a:ext cx="37753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 dirty="0" err="1">
                <a:latin typeface="Consolas" pitchFamily="49" charset="0"/>
                <a:cs typeface="Consolas" pitchFamily="49" charset="0"/>
              </a:rPr>
              <a:t>AVL_node</a:t>
            </a: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&lt;Type&gt; *b = left(),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               *BR = b-&gt;right</a:t>
            </a:r>
            <a:r>
              <a:rPr lang="en-CA" altLang="en-US" sz="1600" dirty="0" smtClean="0">
                <a:latin typeface="Consolas" pitchFamily="49" charset="0"/>
                <a:cs typeface="Consolas" pitchFamily="49" charset="0"/>
              </a:rPr>
              <a:t>();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b-</a:t>
            </a:r>
            <a:r>
              <a:rPr lang="en-CA" altLang="en-US" sz="1600" dirty="0" smtClean="0">
                <a:latin typeface="Consolas" pitchFamily="49" charset="0"/>
                <a:cs typeface="Consolas" pitchFamily="49" charset="0"/>
              </a:rPr>
              <a:t>&gt;</a:t>
            </a:r>
            <a:r>
              <a:rPr lang="en-CA" altLang="en-US" sz="1600" dirty="0" err="1" smtClean="0">
                <a:latin typeface="Consolas" pitchFamily="49" charset="0"/>
                <a:cs typeface="Consolas" pitchFamily="49" charset="0"/>
              </a:rPr>
              <a:t>p_right_tree</a:t>
            </a:r>
            <a:r>
              <a:rPr lang="en-CA" altLang="en-US" sz="1600" dirty="0" smtClean="0">
                <a:latin typeface="Consolas" pitchFamily="49" charset="0"/>
                <a:cs typeface="Consolas" pitchFamily="49" charset="0"/>
              </a:rPr>
              <a:t> = </a:t>
            </a: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this</a:t>
            </a:r>
            <a:r>
              <a:rPr lang="en-CA" altLang="en-US" sz="1600" dirty="0" smtClean="0">
                <a:latin typeface="Consolas" pitchFamily="49" charset="0"/>
                <a:cs typeface="Consolas" pitchFamily="49" charset="0"/>
              </a:rPr>
              <a:t>; </a:t>
            </a:r>
            <a:endParaRPr lang="en-CA" altLang="en-US" sz="1600" dirty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85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The nodes </a:t>
            </a:r>
            <a:r>
              <a:rPr lang="en-US" altLang="en-US" b="1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dirty="0" smtClean="0">
                <a:latin typeface="Arial" charset="0"/>
                <a:cs typeface="Arial" charset="0"/>
              </a:rPr>
              <a:t> and </a:t>
            </a:r>
            <a:r>
              <a:rPr lang="en-US" altLang="en-US" b="1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b="1" dirty="0" smtClean="0">
                <a:latin typeface="Arial" charset="0"/>
                <a:cs typeface="Arial" charset="0"/>
              </a:rPr>
              <a:t> </a:t>
            </a:r>
            <a:r>
              <a:rPr lang="en-US" altLang="en-US" dirty="0" smtClean="0">
                <a:latin typeface="Arial" charset="0"/>
                <a:cs typeface="Arial" charset="0"/>
              </a:rPr>
              <a:t>are now balanced and all remaining nodes of the subtrees are in their correct </a:t>
            </a:r>
            <a:r>
              <a:rPr lang="en-US" altLang="en-US" dirty="0" smtClean="0">
                <a:latin typeface="Arial" charset="0"/>
                <a:cs typeface="Arial" charset="0"/>
              </a:rPr>
              <a:t>positions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The height of </a:t>
            </a:r>
            <a:r>
              <a:rPr lang="en-US" altLang="en-US" b="1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b="1" dirty="0" smtClean="0">
                <a:latin typeface="Arial" charset="0"/>
                <a:cs typeface="Arial" charset="0"/>
              </a:rPr>
              <a:t> </a:t>
            </a:r>
            <a:r>
              <a:rPr lang="en-US" altLang="en-US" dirty="0" smtClean="0">
                <a:latin typeface="Arial" charset="0"/>
                <a:cs typeface="Arial" charset="0"/>
              </a:rPr>
              <a:t>is now </a:t>
            </a:r>
            <a:r>
              <a:rPr lang="en-US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+ 1</a:t>
            </a:r>
            <a:r>
              <a:rPr lang="en-US" altLang="en-US" dirty="0" smtClean="0">
                <a:latin typeface="Arial" charset="0"/>
                <a:cs typeface="Arial" charset="0"/>
              </a:rPr>
              <a:t> while </a:t>
            </a:r>
            <a:r>
              <a:rPr lang="en-US" altLang="en-US" b="1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dirty="0" smtClean="0">
                <a:latin typeface="Arial" charset="0"/>
                <a:cs typeface="Arial" charset="0"/>
              </a:rPr>
              <a:t> remains at height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dirty="0" smtClean="0">
              <a:latin typeface="Arial" charset="0"/>
              <a:cs typeface="Arial" charset="0"/>
            </a:endParaRPr>
          </a:p>
        </p:txBody>
      </p:sp>
      <p:pic>
        <p:nvPicPr>
          <p:cNvPr id="57348" name="Picture 17" descr="C:\Users\dwharder\Desktop\v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2633663"/>
            <a:ext cx="619283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88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8" descr="C:\Users\dwharder\Desktop\v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8275"/>
            <a:ext cx="86423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Maintaining Balance: Case 1</a:t>
            </a:r>
            <a:endParaRPr lang="en-CA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5837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dirty="0" smtClean="0">
                <a:latin typeface="Arial" charset="0"/>
                <a:cs typeface="Arial" charset="0"/>
              </a:rPr>
              <a:t>	Additionally, height of the </a:t>
            </a:r>
            <a:r>
              <a:rPr lang="en-CA" altLang="en-US" dirty="0" smtClean="0">
                <a:latin typeface="Arial" charset="0"/>
                <a:cs typeface="Arial" charset="0"/>
              </a:rPr>
              <a:t>corrected </a:t>
            </a:r>
            <a:r>
              <a:rPr lang="en-CA" altLang="en-US" dirty="0" smtClean="0">
                <a:latin typeface="Arial" charset="0"/>
                <a:cs typeface="Arial" charset="0"/>
              </a:rPr>
              <a:t>tree </a:t>
            </a:r>
            <a:r>
              <a:rPr lang="en-CA" altLang="en-US" dirty="0" smtClean="0">
                <a:latin typeface="Arial" charset="0"/>
                <a:cs typeface="Arial" charset="0"/>
              </a:rPr>
              <a:t>rooted at </a:t>
            </a:r>
            <a:r>
              <a:rPr lang="en-CA" altLang="en-US" b="1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CA" altLang="en-US" i="1" dirty="0" smtClean="0">
                <a:latin typeface="Arial" charset="0"/>
                <a:cs typeface="Arial" charset="0"/>
              </a:rPr>
              <a:t> </a:t>
            </a:r>
            <a:r>
              <a:rPr lang="en-CA" altLang="en-US" dirty="0" smtClean="0">
                <a:latin typeface="Arial" charset="0"/>
                <a:cs typeface="Arial" charset="0"/>
              </a:rPr>
              <a:t>equals the original height of the tree rooted at </a:t>
            </a:r>
            <a:r>
              <a:rPr lang="en-CA" altLang="en-US" b="1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CA" altLang="en-US" b="1" dirty="0" smtClean="0">
                <a:latin typeface="Arial" charset="0"/>
                <a:cs typeface="Arial" charset="0"/>
              </a:rPr>
              <a:t> </a:t>
            </a:r>
          </a:p>
          <a:p>
            <a:pPr lvl="1"/>
            <a:r>
              <a:rPr lang="en-CA" altLang="en-US" dirty="0" smtClean="0">
                <a:latin typeface="Arial" charset="0"/>
                <a:cs typeface="Arial" charset="0"/>
              </a:rPr>
              <a:t>Thus, this insertion will no longer affect the balance of any ancestors all the way back to the root</a:t>
            </a:r>
          </a:p>
        </p:txBody>
      </p:sp>
    </p:spTree>
    <p:extLst>
      <p:ext uri="{BB962C8B-B14F-4D97-AF65-F5344CB8AC3E}">
        <p14:creationId xmlns:p14="http://schemas.microsoft.com/office/powerpoint/2010/main" val="6069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Balance: Case </a:t>
            </a:r>
            <a:r>
              <a:rPr lang="en-US" altLang="en-US" dirty="0" smtClean="0">
                <a:latin typeface="Arial" charset="0"/>
                <a:cs typeface="Arial" charset="0"/>
              </a:rPr>
              <a:t>1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In our example case, the correction </a:t>
            </a:r>
            <a:endParaRPr lang="en-US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090" name="Picture 2" descr="C:\Users\dwharder\Desktop\a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81" y="3068960"/>
            <a:ext cx="8799007" cy="252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25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2898" y="1647228"/>
            <a:ext cx="6081471" cy="494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Balance: Case 1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In our three sample cases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with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–1</a:t>
            </a:r>
            <a:r>
              <a:rPr lang="en-US" altLang="en-US" dirty="0">
                <a:latin typeface="Arial" charset="0"/>
                <a:cs typeface="Arial" charset="0"/>
              </a:rPr>
              <a:t>,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dirty="0">
                <a:latin typeface="Arial" charset="0"/>
                <a:cs typeface="Arial" charset="0"/>
              </a:rPr>
              <a:t>, and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dirty="0" smtClean="0">
                <a:latin typeface="Arial" charset="0"/>
                <a:cs typeface="Arial" charset="0"/>
              </a:rPr>
              <a:t>, the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node is now balanced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and the same height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as the tree before the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insertion</a:t>
            </a:r>
            <a:endParaRPr lang="en-US" alt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7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7" descr="C:\Users\dwharder\Desktop\v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600200"/>
            <a:ext cx="8229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Alternatively, consider the insertion of </a:t>
            </a:r>
            <a:r>
              <a:rPr lang="en-US" altLang="en-US" b="1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dirty="0" smtClean="0">
                <a:latin typeface="Arial" charset="0"/>
                <a:cs typeface="Arial" charset="0"/>
              </a:rPr>
              <a:t> where </a:t>
            </a:r>
            <a:r>
              <a:rPr lang="en-US" altLang="en-US" b="1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i="1" dirty="0" smtClean="0"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en-US" altLang="en-US" b="1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i="1" dirty="0" smtClean="0"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en-US" altLang="en-US" b="1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dirty="0" smtClean="0">
                <a:latin typeface="Arial" charset="0"/>
                <a:cs typeface="Arial" charset="0"/>
              </a:rPr>
              <a:t> into our original tree</a:t>
            </a:r>
            <a:endParaRPr lang="en-US" altLang="en-US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3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Prototypical Examples</a:t>
            </a:r>
            <a:endParaRPr lang="en-CA" altLang="en-US" smtClean="0">
              <a:latin typeface="Arial" charset="0"/>
              <a:cs typeface="Arial" charset="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Promote 2 to the root, demote 3 to be 2’s right child, and 1 remains the left child of 2</a:t>
            </a:r>
          </a:p>
        </p:txBody>
      </p:sp>
      <p:pic>
        <p:nvPicPr>
          <p:cNvPr id="9220" name="Picture 9" descr="C:\Users\dwharder\Desktop\y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27275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8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8" descr="C:\Users\dwharder\Desktop\v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600200"/>
            <a:ext cx="8229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Assume that the insertion of </a:t>
            </a:r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mtClean="0">
                <a:latin typeface="Arial" charset="0"/>
                <a:cs typeface="Arial" charset="0"/>
              </a:rPr>
              <a:t> increases the height of </a:t>
            </a:r>
            <a:r>
              <a:rPr lang="en-US" altLang="en-US" b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b="1" baseline="-25000" smtClean="0">
                <a:latin typeface="Times New Roman" pitchFamily="18" charset="0"/>
                <a:cs typeface="Times New Roman" pitchFamily="18" charset="0"/>
              </a:rPr>
              <a:t>R</a:t>
            </a:r>
            <a:endParaRPr lang="en-US" altLang="en-US" b="1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Once again, </a:t>
            </a:r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i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mtClean="0">
                <a:latin typeface="Arial" charset="0"/>
                <a:cs typeface="Arial" charset="0"/>
              </a:rPr>
              <a:t>becomes unbalanced</a:t>
            </a:r>
            <a:endParaRPr lang="en-US" altLang="en-US" i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14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8" descr="C:\Users\dwharder\Desktop\v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81317"/>
            <a:ext cx="4895514" cy="340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Maintaining Balance: Case 2</a:t>
            </a:r>
            <a:endParaRPr lang="en-CA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5120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dirty="0" smtClean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Here are examples of when the </a:t>
            </a:r>
            <a:r>
              <a:rPr lang="en-US" altLang="en-US" dirty="0">
                <a:latin typeface="Arial" charset="0"/>
                <a:cs typeface="Arial" charset="0"/>
              </a:rPr>
              <a:t/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insertion of 14 may cause this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situation when </a:t>
            </a:r>
            <a:r>
              <a:rPr lang="en-US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–1</a:t>
            </a:r>
            <a:r>
              <a:rPr lang="en-US" altLang="en-US" dirty="0" smtClean="0">
                <a:latin typeface="Arial" charset="0"/>
                <a:cs typeface="Arial" charset="0"/>
              </a:rPr>
              <a:t>,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dirty="0" smtClean="0">
                <a:latin typeface="Arial" charset="0"/>
                <a:cs typeface="Arial" charset="0"/>
              </a:rPr>
              <a:t>, and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CA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8066" name="Picture 2" descr="C:\Users\dwharder\Desktop\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316095" cy="56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16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9" descr="C:\Users\dwharder\Desktop\v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Unfortunately, the previous correction does not fix the imbalance at the root of this sub-tree:  the new root, </a:t>
            </a:r>
            <a:r>
              <a:rPr lang="en-US" altLang="en-US" b="1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dirty="0" smtClean="0">
                <a:latin typeface="Arial" charset="0"/>
                <a:cs typeface="Arial" charset="0"/>
              </a:rPr>
              <a:t>, remains unbalanced</a:t>
            </a:r>
            <a:endParaRPr lang="en-US" altLang="en-US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22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7326" y="1647228"/>
            <a:ext cx="5981178" cy="494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Balance: Case </a:t>
            </a:r>
            <a:r>
              <a:rPr lang="en-US" altLang="en-US" dirty="0" smtClean="0">
                <a:latin typeface="Arial" charset="0"/>
                <a:cs typeface="Arial" charset="0"/>
              </a:rPr>
              <a:t>2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In our three sample cases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with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–1</a:t>
            </a:r>
            <a:r>
              <a:rPr lang="en-US" altLang="en-US" dirty="0">
                <a:latin typeface="Arial" charset="0"/>
                <a:cs typeface="Arial" charset="0"/>
              </a:rPr>
              <a:t>,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dirty="0">
                <a:latin typeface="Arial" charset="0"/>
                <a:cs typeface="Arial" charset="0"/>
              </a:rPr>
              <a:t>, and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dirty="0" smtClean="0">
                <a:latin typeface="Arial" charset="0"/>
                <a:cs typeface="Arial" charset="0"/>
              </a:rPr>
              <a:t>,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doing the same thing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as before results in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a tree that is still 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unbalanced…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The imbalance is just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shifted to the other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side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89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0" descr="C:\Users\dwharder\Desktop\v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Unfortunately, this does not fix the imbalance at the root of this subtree</a:t>
            </a:r>
            <a:endParaRPr lang="en-US" altLang="en-US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12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1" descr="C:\Users\dwharder\Desktop\v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Re-label the tree by dividing the left subtree of </a:t>
            </a:r>
            <a:r>
              <a:rPr lang="en-US" altLang="en-US" i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smtClean="0">
                <a:latin typeface="Arial" charset="0"/>
                <a:cs typeface="Arial" charset="0"/>
              </a:rPr>
              <a:t> into a tree rooted at </a:t>
            </a:r>
            <a:r>
              <a:rPr lang="en-US" altLang="en-US" i="1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mtClean="0">
                <a:latin typeface="Arial" charset="0"/>
                <a:cs typeface="Arial" charset="0"/>
              </a:rPr>
              <a:t> with two subtrees of height </a:t>
            </a:r>
            <a:r>
              <a:rPr lang="en-US" altLang="en-US" i="1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en-US" smtClean="0">
                <a:latin typeface="Times New Roman" pitchFamily="18" charset="0"/>
                <a:cs typeface="Times New Roman" pitchFamily="18" charset="0"/>
              </a:rPr>
              <a:t> – 1</a:t>
            </a:r>
          </a:p>
        </p:txBody>
      </p:sp>
    </p:spTree>
    <p:extLst>
      <p:ext uri="{BB962C8B-B14F-4D97-AF65-F5344CB8AC3E}">
        <p14:creationId xmlns:p14="http://schemas.microsoft.com/office/powerpoint/2010/main" val="41916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2" descr="C:\Users\dwharder\Desktop\v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Now an insertion causes an imbalance at </a:t>
            </a:r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f</a:t>
            </a:r>
            <a:endParaRPr lang="en-US" altLang="en-US" b="1" smtClean="0">
              <a:latin typeface="Arial" charset="0"/>
              <a:cs typeface="Arial" charset="0"/>
            </a:endParaRP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The addition of either </a:t>
            </a:r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i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mtClean="0">
                <a:latin typeface="Arial" charset="0"/>
                <a:cs typeface="Arial" charset="0"/>
              </a:rPr>
              <a:t>or </a:t>
            </a:r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en-US" smtClean="0">
                <a:latin typeface="Arial" charset="0"/>
                <a:cs typeface="Arial" charset="0"/>
              </a:rPr>
              <a:t> will cause this</a:t>
            </a:r>
            <a:endParaRPr lang="en-US" alt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96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We will reassign the following pointers</a:t>
            </a:r>
          </a:p>
        </p:txBody>
      </p:sp>
      <p:pic>
        <p:nvPicPr>
          <p:cNvPr id="65540" name="Picture 23" descr="C:\Users\dwharder\Desktop\v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6375" y="2258869"/>
            <a:ext cx="33650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 err="1">
                <a:latin typeface="Consolas" pitchFamily="49" charset="0"/>
                <a:cs typeface="Consolas" pitchFamily="49" charset="0"/>
              </a:rPr>
              <a:t>AVL_node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&lt;Type&gt; </a:t>
            </a:r>
            <a:r>
              <a:rPr lang="en-CA" altLang="en-US" sz="1400" dirty="0" smtClean="0">
                <a:latin typeface="Consolas" pitchFamily="49" charset="0"/>
                <a:cs typeface="Consolas" pitchFamily="49" charset="0"/>
              </a:rPr>
              <a:t>*b  = 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left(), 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</a:t>
            </a:r>
            <a:r>
              <a:rPr lang="en-CA" altLang="en-US" sz="1400" dirty="0" smtClean="0">
                <a:latin typeface="Consolas" pitchFamily="49" charset="0"/>
                <a:cs typeface="Consolas" pitchFamily="49" charset="0"/>
              </a:rPr>
              <a:t>           *d  = b-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&gt;right(),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</a:t>
            </a:r>
            <a:r>
              <a:rPr lang="en-CA" altLang="en-US" sz="1400" dirty="0" smtClean="0">
                <a:latin typeface="Consolas" pitchFamily="49" charset="0"/>
                <a:cs typeface="Consolas" pitchFamily="49" charset="0"/>
              </a:rPr>
              <a:t>            *DL = d-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&gt;left(),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</a:t>
            </a:r>
            <a:r>
              <a:rPr lang="en-CA" altLang="en-US" sz="1400" dirty="0" smtClean="0">
                <a:latin typeface="Consolas" pitchFamily="49" charset="0"/>
                <a:cs typeface="Consolas" pitchFamily="49" charset="0"/>
              </a:rPr>
              <a:t>           *DR = d-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&gt;right();</a:t>
            </a:r>
          </a:p>
        </p:txBody>
      </p:sp>
    </p:spTree>
    <p:extLst>
      <p:ext uri="{BB962C8B-B14F-4D97-AF65-F5344CB8AC3E}">
        <p14:creationId xmlns:p14="http://schemas.microsoft.com/office/powerpoint/2010/main" val="356732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Specifically, we will order these three nodes as a perfect tree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Recall the second prototypical example</a:t>
            </a:r>
          </a:p>
        </p:txBody>
      </p:sp>
      <p:pic>
        <p:nvPicPr>
          <p:cNvPr id="66564" name="Picture 24" descr="C:\Users\dwharder\Desktop\v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6375" y="2258869"/>
            <a:ext cx="33650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 err="1">
                <a:latin typeface="Consolas" pitchFamily="49" charset="0"/>
                <a:cs typeface="Consolas" pitchFamily="49" charset="0"/>
              </a:rPr>
              <a:t>AVL_node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&lt;Type&gt; *b  = left(), 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  = b-&gt;right(),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*DL = d-&gt;left(),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*DR = d-&gt;right();</a:t>
            </a:r>
          </a:p>
        </p:txBody>
      </p:sp>
    </p:spTree>
    <p:extLst>
      <p:ext uri="{BB962C8B-B14F-4D97-AF65-F5344CB8AC3E}">
        <p14:creationId xmlns:p14="http://schemas.microsoft.com/office/powerpoint/2010/main" val="43764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6" descr="C:\Users\dwharder\Desktop\bla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8550"/>
            <a:ext cx="6194425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To achieve this, </a:t>
            </a:r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mtClean="0">
                <a:latin typeface="Arial" charset="0"/>
                <a:cs typeface="Arial" charset="0"/>
              </a:rPr>
              <a:t> and </a:t>
            </a:r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smtClean="0">
                <a:latin typeface="Arial" charset="0"/>
                <a:cs typeface="Arial" charset="0"/>
              </a:rPr>
              <a:t> will be assigned as children of the new root </a:t>
            </a:r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6375" y="2260029"/>
            <a:ext cx="247054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 smtClean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 smtClean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 smtClean="0">
                <a:latin typeface="Consolas" pitchFamily="49" charset="0"/>
                <a:cs typeface="Consolas" pitchFamily="49" charset="0"/>
              </a:rPr>
              <a:t>d-&gt;</a:t>
            </a:r>
            <a:r>
              <a:rPr lang="en-CA" altLang="en-US" sz="1400" dirty="0" err="1" smtClean="0">
                <a:latin typeface="Consolas" pitchFamily="49" charset="0"/>
                <a:cs typeface="Consolas" pitchFamily="49" charset="0"/>
              </a:rPr>
              <a:t>p_left_tree</a:t>
            </a:r>
            <a:r>
              <a:rPr lang="en-CA" altLang="en-US" sz="1400" dirty="0" smtClean="0">
                <a:latin typeface="Consolas" pitchFamily="49" charset="0"/>
                <a:cs typeface="Consolas" pitchFamily="49" charset="0"/>
              </a:rPr>
              <a:t>  = b;</a:t>
            </a:r>
            <a:endParaRPr lang="en-CA" altLang="en-US" sz="14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 smtClean="0">
                <a:latin typeface="Consolas" pitchFamily="49" charset="0"/>
                <a:cs typeface="Consolas" pitchFamily="49" charset="0"/>
              </a:rPr>
              <a:t>d-&gt;</a:t>
            </a:r>
            <a:r>
              <a:rPr lang="en-CA" altLang="en-US" sz="1400" dirty="0" err="1" smtClean="0">
                <a:latin typeface="Consolas" pitchFamily="49" charset="0"/>
                <a:cs typeface="Consolas" pitchFamily="49" charset="0"/>
              </a:rPr>
              <a:t>p_right_tree</a:t>
            </a:r>
            <a:r>
              <a:rPr lang="en-CA" altLang="en-US" sz="1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= this;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6375" y="2258869"/>
            <a:ext cx="33650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 err="1">
                <a:latin typeface="Consolas" pitchFamily="49" charset="0"/>
                <a:cs typeface="Consolas" pitchFamily="49" charset="0"/>
              </a:rPr>
              <a:t>AVL_node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&lt;Type&gt; *b  = left(), 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  = b-&gt;right(),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*DL = d-&gt;left(),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*DR = d-&gt;right();</a:t>
            </a:r>
          </a:p>
        </p:txBody>
      </p:sp>
    </p:spTree>
    <p:extLst>
      <p:ext uri="{BB962C8B-B14F-4D97-AF65-F5344CB8AC3E}">
        <p14:creationId xmlns:p14="http://schemas.microsoft.com/office/powerpoint/2010/main" val="154433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Prototypical Examples</a:t>
            </a:r>
            <a:endParaRPr lang="en-CA" altLang="en-US" smtClean="0">
              <a:latin typeface="Arial" charset="0"/>
              <a:cs typeface="Arial" charset="0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The result is a perfect, though trivial tree</a:t>
            </a:r>
          </a:p>
        </p:txBody>
      </p:sp>
      <p:pic>
        <p:nvPicPr>
          <p:cNvPr id="10244" name="Picture 6" descr="C:\Users\dwharder\Desktop\v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27275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09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pic>
        <p:nvPicPr>
          <p:cNvPr id="68611" name="Picture 26" descr="C:\Users\dwharder\Desktop\v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	We also have to connect the two subtrees and original parent of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f</a:t>
            </a:r>
            <a:endParaRPr lang="en-US" altLang="en-US" sz="2400" b="1" i="1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en-US" altLang="en-US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6375" y="2261771"/>
            <a:ext cx="227177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 smtClean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 smtClean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 smtClean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 err="1" smtClean="0">
                <a:latin typeface="Consolas" pitchFamily="49" charset="0"/>
                <a:cs typeface="Consolas" pitchFamily="49" charset="0"/>
              </a:rPr>
              <a:t>p_to_this</a:t>
            </a:r>
            <a:r>
              <a:rPr lang="en-CA" altLang="en-US" sz="1400" dirty="0" smtClean="0">
                <a:latin typeface="Consolas" pitchFamily="49" charset="0"/>
                <a:cs typeface="Consolas" pitchFamily="49" charset="0"/>
              </a:rPr>
              <a:t>   </a:t>
            </a:r>
            <a:r>
              <a:rPr lang="en-CA" altLang="en-US" sz="1400" dirty="0" smtClean="0">
                <a:latin typeface="Consolas" pitchFamily="49" charset="0"/>
                <a:cs typeface="Consolas" pitchFamily="49" charset="0"/>
              </a:rPr>
              <a:t>    = </a:t>
            </a:r>
            <a:r>
              <a:rPr lang="en-CA" altLang="en-US" sz="1400" dirty="0" smtClean="0">
                <a:latin typeface="Consolas" pitchFamily="49" charset="0"/>
                <a:cs typeface="Consolas" pitchFamily="49" charset="0"/>
              </a:rPr>
              <a:t>d;</a:t>
            </a:r>
            <a:endParaRPr lang="en-CA" altLang="en-US" sz="14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 smtClean="0">
                <a:latin typeface="Consolas" pitchFamily="49" charset="0"/>
                <a:cs typeface="Consolas" pitchFamily="49" charset="0"/>
              </a:rPr>
              <a:t>b-&gt;</a:t>
            </a:r>
            <a:r>
              <a:rPr lang="en-CA" altLang="en-US" sz="1400" dirty="0" err="1" smtClean="0">
                <a:latin typeface="Consolas" pitchFamily="49" charset="0"/>
                <a:cs typeface="Consolas" pitchFamily="49" charset="0"/>
              </a:rPr>
              <a:t>p_right_tree</a:t>
            </a:r>
            <a:r>
              <a:rPr lang="en-CA" altLang="en-US" sz="1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= </a:t>
            </a:r>
            <a:r>
              <a:rPr lang="en-CA" altLang="en-US" sz="1400" dirty="0" smtClean="0">
                <a:latin typeface="Consolas" pitchFamily="49" charset="0"/>
                <a:cs typeface="Consolas" pitchFamily="49" charset="0"/>
              </a:rPr>
              <a:t>DL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 err="1" smtClean="0">
                <a:latin typeface="Consolas" pitchFamily="49" charset="0"/>
                <a:cs typeface="Consolas" pitchFamily="49" charset="0"/>
              </a:rPr>
              <a:t>p_left_tree</a:t>
            </a:r>
            <a:r>
              <a:rPr lang="en-CA" altLang="en-US" sz="1400" dirty="0" smtClean="0">
                <a:latin typeface="Consolas" pitchFamily="49" charset="0"/>
                <a:cs typeface="Consolas" pitchFamily="49" charset="0"/>
              </a:rPr>
              <a:t>     = DR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;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6375" y="2260029"/>
            <a:ext cx="33650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 err="1">
                <a:latin typeface="Consolas" pitchFamily="49" charset="0"/>
                <a:cs typeface="Consolas" pitchFamily="49" charset="0"/>
              </a:rPr>
              <a:t>AVL_node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&lt;Type&gt; *b  = left(), 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  = b-&gt;right(),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*DL = d-&gt;left(),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*DR = d-&gt;right();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 smtClean="0">
                <a:latin typeface="Consolas" pitchFamily="49" charset="0"/>
                <a:cs typeface="Consolas" pitchFamily="49" charset="0"/>
              </a:rPr>
              <a:t>d-&gt;</a:t>
            </a:r>
            <a:r>
              <a:rPr lang="en-CA" altLang="en-US" sz="1400" dirty="0" err="1" smtClean="0">
                <a:latin typeface="Consolas" pitchFamily="49" charset="0"/>
                <a:cs typeface="Consolas" pitchFamily="49" charset="0"/>
              </a:rPr>
              <a:t>p_left_tree</a:t>
            </a:r>
            <a:r>
              <a:rPr lang="en-CA" altLang="en-US" sz="1400" dirty="0" smtClean="0">
                <a:latin typeface="Consolas" pitchFamily="49" charset="0"/>
                <a:cs typeface="Consolas" pitchFamily="49" charset="0"/>
              </a:rPr>
              <a:t>  = b;</a:t>
            </a:r>
            <a:endParaRPr lang="en-CA" altLang="en-US" sz="14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 smtClean="0">
                <a:latin typeface="Consolas" pitchFamily="49" charset="0"/>
                <a:cs typeface="Consolas" pitchFamily="49" charset="0"/>
              </a:rPr>
              <a:t>d-&gt;</a:t>
            </a:r>
            <a:r>
              <a:rPr lang="en-CA" altLang="en-US" sz="1400" dirty="0" err="1" smtClean="0">
                <a:latin typeface="Consolas" pitchFamily="49" charset="0"/>
                <a:cs typeface="Consolas" pitchFamily="49" charset="0"/>
              </a:rPr>
              <a:t>p_right_tree</a:t>
            </a:r>
            <a:r>
              <a:rPr lang="en-CA" altLang="en-US" sz="1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= this;</a:t>
            </a:r>
          </a:p>
        </p:txBody>
      </p:sp>
    </p:spTree>
    <p:extLst>
      <p:ext uri="{BB962C8B-B14F-4D97-AF65-F5344CB8AC3E}">
        <p14:creationId xmlns:p14="http://schemas.microsoft.com/office/powerpoint/2010/main" val="203462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Now the tree rooted at </a:t>
            </a:r>
            <a:r>
              <a:rPr lang="en-US" altLang="en-US" b="1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dirty="0" smtClean="0">
                <a:latin typeface="Arial" charset="0"/>
                <a:cs typeface="Arial" charset="0"/>
              </a:rPr>
              <a:t> is </a:t>
            </a:r>
            <a:r>
              <a:rPr lang="en-US" altLang="en-US" dirty="0" smtClean="0">
                <a:latin typeface="Arial" charset="0"/>
                <a:cs typeface="Arial" charset="0"/>
              </a:rPr>
              <a:t>balanced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After the correction, height of </a:t>
            </a:r>
            <a:r>
              <a:rPr lang="en-US" altLang="en-US" b="1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dirty="0">
                <a:latin typeface="Arial" charset="0"/>
                <a:cs typeface="Arial" charset="0"/>
              </a:rPr>
              <a:t> </a:t>
            </a:r>
            <a:r>
              <a:rPr lang="en-US" altLang="en-US" dirty="0" smtClean="0">
                <a:latin typeface="Arial" charset="0"/>
                <a:cs typeface="Arial" charset="0"/>
              </a:rPr>
              <a:t>and </a:t>
            </a:r>
            <a:r>
              <a:rPr lang="en-US" altLang="en-US" b="1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dirty="0" smtClean="0">
                <a:latin typeface="Arial" charset="0"/>
                <a:cs typeface="Arial" charset="0"/>
              </a:rPr>
              <a:t> become </a:t>
            </a:r>
            <a:r>
              <a:rPr lang="en-US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+ 1</a:t>
            </a:r>
            <a:r>
              <a:rPr lang="en-US" altLang="en-US" dirty="0" smtClean="0">
                <a:latin typeface="Arial" charset="0"/>
                <a:cs typeface="Arial" charset="0"/>
              </a:rPr>
              <a:t> and </a:t>
            </a:r>
            <a:r>
              <a:rPr lang="en-US" altLang="en-US" b="1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dirty="0">
                <a:latin typeface="Arial" charset="0"/>
                <a:cs typeface="Arial" charset="0"/>
              </a:rPr>
              <a:t> is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dirty="0" smtClean="0">
              <a:latin typeface="Arial" charset="0"/>
              <a:cs typeface="Arial" charset="0"/>
            </a:endParaRPr>
          </a:p>
        </p:txBody>
      </p:sp>
      <p:pic>
        <p:nvPicPr>
          <p:cNvPr id="69636" name="Picture 15" descr="C:\Users\dwharder\Desktop\v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01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  <a:endParaRPr lang="en-CA" altLang="en-US" smtClean="0">
              <a:latin typeface="Arial" charset="0"/>
              <a:cs typeface="Arial" charset="0"/>
            </a:endParaRP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dirty="0" smtClean="0">
                <a:latin typeface="Arial" charset="0"/>
                <a:cs typeface="Arial" charset="0"/>
              </a:rPr>
              <a:t>	Again, the height of the root did not </a:t>
            </a:r>
            <a:r>
              <a:rPr lang="en-CA" altLang="en-US" dirty="0" smtClean="0">
                <a:latin typeface="Arial" charset="0"/>
                <a:cs typeface="Arial" charset="0"/>
              </a:rPr>
              <a:t>change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The heights of all three nodes changed in this process</a:t>
            </a:r>
            <a:endParaRPr lang="en-CA" altLang="en-US" dirty="0" smtClean="0">
              <a:latin typeface="Arial" charset="0"/>
              <a:cs typeface="Arial" charset="0"/>
            </a:endParaRPr>
          </a:p>
        </p:txBody>
      </p:sp>
      <p:pic>
        <p:nvPicPr>
          <p:cNvPr id="70660" name="Picture 16" descr="C:\Users\dwharder\Desktop\v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47019"/>
            <a:ext cx="8424863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40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1648174"/>
            <a:ext cx="6081470" cy="494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Balance: Case </a:t>
            </a:r>
            <a:r>
              <a:rPr lang="en-US" altLang="en-US" dirty="0" smtClean="0">
                <a:latin typeface="Arial" charset="0"/>
                <a:cs typeface="Arial" charset="0"/>
              </a:rPr>
              <a:t>2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In our three sample cases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with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–1</a:t>
            </a:r>
            <a:r>
              <a:rPr lang="en-US" altLang="en-US" dirty="0">
                <a:latin typeface="Arial" charset="0"/>
                <a:cs typeface="Arial" charset="0"/>
              </a:rPr>
              <a:t>,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dirty="0">
                <a:latin typeface="Arial" charset="0"/>
                <a:cs typeface="Arial" charset="0"/>
              </a:rPr>
              <a:t>, and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dirty="0" smtClean="0">
                <a:latin typeface="Arial" charset="0"/>
                <a:cs typeface="Arial" charset="0"/>
              </a:rPr>
              <a:t>, the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node is now balanced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and the same height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as the tree before the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insertion</a:t>
            </a:r>
            <a:endParaRPr lang="en-US" alt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2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Maintaining balance:  Summary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There are two symmetric cases to those we have examined: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Insertions into the right-right sub-tree</a:t>
            </a:r>
          </a:p>
          <a:p>
            <a:pPr lvl="1"/>
            <a:endParaRPr lang="en-US" altLang="en-US" dirty="0" smtClean="0">
              <a:latin typeface="Arial" charset="0"/>
              <a:cs typeface="Arial" charset="0"/>
            </a:endParaRPr>
          </a:p>
          <a:p>
            <a:pPr lvl="1"/>
            <a:endParaRPr lang="en-US" altLang="en-US" dirty="0">
              <a:latin typeface="Arial" charset="0"/>
              <a:cs typeface="Arial" charset="0"/>
            </a:endParaRPr>
          </a:p>
          <a:p>
            <a:pPr lvl="1"/>
            <a:endParaRPr lang="en-US" altLang="en-US" dirty="0" smtClean="0">
              <a:latin typeface="Arial" charset="0"/>
              <a:cs typeface="Arial" charset="0"/>
            </a:endParaRPr>
          </a:p>
          <a:p>
            <a:pPr lvl="1"/>
            <a:endParaRPr lang="en-US" altLang="en-US" dirty="0">
              <a:latin typeface="Arial" charset="0"/>
              <a:cs typeface="Arial" charset="0"/>
            </a:endParaRPr>
          </a:p>
          <a:p>
            <a:pPr lvl="1"/>
            <a:endParaRPr lang="en-US" altLang="en-US" dirty="0" smtClean="0">
              <a:latin typeface="Arial" charset="0"/>
              <a:cs typeface="Arial" charset="0"/>
            </a:endParaRPr>
          </a:p>
          <a:p>
            <a:pPr lvl="1"/>
            <a:endParaRPr lang="en-US" altLang="en-US" dirty="0" smtClean="0">
              <a:latin typeface="Arial" charset="0"/>
              <a:cs typeface="Arial" charset="0"/>
            </a:endParaRP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Insertions into either the right-left sub-tree </a:t>
            </a:r>
          </a:p>
        </p:txBody>
      </p:sp>
      <p:pic>
        <p:nvPicPr>
          <p:cNvPr id="83970" name="Picture 2" descr="C:\Users\dwharder\Desktop\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651" y="4653136"/>
            <a:ext cx="6357701" cy="185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 descr="C:\Users\dwharder\Desktop\a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79" y="2276872"/>
            <a:ext cx="6162413" cy="186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4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Insert (Implementation)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35280" cy="497205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template &lt;typename Type&gt;</a:t>
            </a:r>
          </a:p>
          <a:p>
            <a:pPr>
              <a:buFontTx/>
              <a:buNone/>
            </a:pP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void </a:t>
            </a:r>
            <a:r>
              <a:rPr lang="en-US" altLang="en-US" sz="1200" b="1" dirty="0" err="1" smtClean="0">
                <a:latin typeface="Courier New" pitchFamily="49" charset="0"/>
                <a:cs typeface="Arial" charset="0"/>
              </a:rPr>
              <a:t>AVL_node</a:t>
            </a: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&lt;Type&gt;::insert( const Type &amp; obj, </a:t>
            </a:r>
            <a:r>
              <a:rPr lang="en-US" altLang="en-US" sz="1200" b="1" dirty="0" err="1" smtClean="0">
                <a:latin typeface="Courier New" pitchFamily="49" charset="0"/>
                <a:cs typeface="Arial" charset="0"/>
              </a:rPr>
              <a:t>AVL_node</a:t>
            </a: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&lt;Type&gt; *</a:t>
            </a:r>
            <a:r>
              <a:rPr lang="en-US" altLang="en-US" sz="1200" b="1" dirty="0" err="1" smtClean="0">
                <a:latin typeface="Courier New" pitchFamily="49" charset="0"/>
                <a:cs typeface="Arial" charset="0"/>
              </a:rPr>
              <a:t>p_to_this</a:t>
            </a: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 ) {</a:t>
            </a:r>
          </a:p>
          <a:p>
            <a:pPr>
              <a:buFontTx/>
              <a:buNone/>
            </a:pP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    if ( obj &lt; value() ) {</a:t>
            </a:r>
          </a:p>
          <a:p>
            <a:pPr>
              <a:buFontTx/>
              <a:buNone/>
            </a:pPr>
            <a:r>
              <a:rPr lang="en-CA" altLang="en-US" sz="1200" b="1" dirty="0">
                <a:latin typeface="Courier New" pitchFamily="49" charset="0"/>
                <a:cs typeface="Arial" charset="0"/>
              </a:rPr>
              <a:t>        if ( left() == nullptr ) {</a:t>
            </a:r>
          </a:p>
          <a:p>
            <a:pPr>
              <a:buFontTx/>
              <a:buNone/>
            </a:pPr>
            <a:r>
              <a:rPr lang="en-CA" altLang="en-US" sz="1200" b="1" dirty="0">
                <a:latin typeface="Courier New" pitchFamily="49" charset="0"/>
                <a:cs typeface="Arial" charset="0"/>
              </a:rPr>
              <a:t>            </a:t>
            </a:r>
            <a:r>
              <a:rPr lang="en-CA" altLang="en-US" sz="1200" b="1" dirty="0" err="1">
                <a:latin typeface="Courier New" pitchFamily="49" charset="0"/>
                <a:cs typeface="Arial" charset="0"/>
              </a:rPr>
              <a:t>p_left_tree</a:t>
            </a:r>
            <a:r>
              <a:rPr lang="en-CA" altLang="en-US" sz="1200" b="1" dirty="0">
                <a:latin typeface="Courier New" pitchFamily="49" charset="0"/>
                <a:cs typeface="Arial" charset="0"/>
              </a:rPr>
              <a:t> = new </a:t>
            </a:r>
            <a:r>
              <a:rPr lang="en-CA" altLang="en-US" sz="1200" b="1" dirty="0" err="1">
                <a:latin typeface="Courier New" pitchFamily="49" charset="0"/>
                <a:cs typeface="Arial" charset="0"/>
              </a:rPr>
              <a:t>AVL_node</a:t>
            </a:r>
            <a:r>
              <a:rPr lang="en-CA" altLang="en-US" sz="1200" b="1" dirty="0">
                <a:latin typeface="Courier New" pitchFamily="49" charset="0"/>
                <a:cs typeface="Arial" charset="0"/>
              </a:rPr>
              <a:t>( obj );</a:t>
            </a:r>
          </a:p>
          <a:p>
            <a:pPr>
              <a:buFontTx/>
              <a:buNone/>
            </a:pPr>
            <a:r>
              <a:rPr lang="en-CA" altLang="en-US" sz="1200" b="1" dirty="0">
                <a:latin typeface="Courier New" pitchFamily="49" charset="0"/>
                <a:cs typeface="Arial" charset="0"/>
              </a:rPr>
              <a:t>            </a:t>
            </a:r>
            <a:r>
              <a:rPr lang="en-CA" altLang="en-US" sz="1200" b="1" dirty="0" err="1">
                <a:latin typeface="Courier New" pitchFamily="49" charset="0"/>
                <a:cs typeface="Arial" charset="0"/>
              </a:rPr>
              <a:t>tree_height</a:t>
            </a:r>
            <a:r>
              <a:rPr lang="en-CA" altLang="en-US" sz="1200" b="1" dirty="0">
                <a:latin typeface="Courier New" pitchFamily="49" charset="0"/>
                <a:cs typeface="Arial" charset="0"/>
              </a:rPr>
              <a:t> = 1;   // the height must be 1 for an AVL </a:t>
            </a:r>
            <a:r>
              <a:rPr lang="en-CA" altLang="en-US" sz="1200" b="1" dirty="0" smtClean="0">
                <a:latin typeface="Courier New" pitchFamily="49" charset="0"/>
                <a:cs typeface="Arial" charset="0"/>
              </a:rPr>
              <a:t>tree</a:t>
            </a:r>
          </a:p>
          <a:p>
            <a:pPr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 </a:t>
            </a:r>
            <a:r>
              <a:rPr lang="en-US" altLang="en-US" sz="1200" b="1" dirty="0" smtClean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           // no balancing necessary (why?)</a:t>
            </a:r>
            <a:endParaRPr lang="en-CA" altLang="en-US" sz="1200" b="1" dirty="0">
              <a:solidFill>
                <a:srgbClr val="FF0000"/>
              </a:solidFill>
              <a:latin typeface="Courier New" pitchFamily="49" charset="0"/>
              <a:cs typeface="Arial" charset="0"/>
            </a:endParaRPr>
          </a:p>
          <a:p>
            <a:pPr>
              <a:buFontTx/>
              <a:buNone/>
            </a:pPr>
            <a:r>
              <a:rPr lang="en-CA" altLang="en-US" sz="1200" b="1" dirty="0">
                <a:latin typeface="Courier New" pitchFamily="49" charset="0"/>
                <a:cs typeface="Arial" charset="0"/>
              </a:rPr>
              <a:t>        else if ( left()-&gt;insert( obj, </a:t>
            </a:r>
            <a:r>
              <a:rPr lang="en-CA" altLang="en-US" sz="1200" b="1" dirty="0" err="1">
                <a:latin typeface="Courier New" pitchFamily="49" charset="0"/>
                <a:cs typeface="Arial" charset="0"/>
              </a:rPr>
              <a:t>p_left_tree</a:t>
            </a:r>
            <a:r>
              <a:rPr lang="en-CA" altLang="en-US" sz="1200" b="1" dirty="0">
                <a:latin typeface="Courier New" pitchFamily="49" charset="0"/>
                <a:cs typeface="Arial" charset="0"/>
              </a:rPr>
              <a:t> ) ) { </a:t>
            </a:r>
          </a:p>
          <a:p>
            <a:pPr>
              <a:buFontTx/>
              <a:buNone/>
            </a:pP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            if ( </a:t>
            </a:r>
            <a:r>
              <a:rPr lang="en-US" altLang="en-US" sz="1200" b="1" dirty="0" smtClean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(right() == nullptr) || (left()-&gt;height() - right()-&gt;height() == 2) </a:t>
            </a: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) {</a:t>
            </a:r>
          </a:p>
          <a:p>
            <a:pPr>
              <a:buFontTx/>
              <a:buNone/>
            </a:pP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                // determine if it is a left-left or left-right insertion</a:t>
            </a:r>
          </a:p>
          <a:p>
            <a:pPr>
              <a:buFontTx/>
              <a:buNone/>
            </a:pP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                // perform the appropriate </a:t>
            </a: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correction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	 </a:t>
            </a: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           //  - update heights as necessary</a:t>
            </a:r>
            <a:endParaRPr lang="en-US" altLang="en-US" sz="1200" b="1" dirty="0" smtClean="0">
              <a:latin typeface="Courier New" pitchFamily="49" charset="0"/>
              <a:cs typeface="Arial" charset="0"/>
            </a:endParaRPr>
          </a:p>
          <a:p>
            <a:pPr>
              <a:buFontTx/>
              <a:buNone/>
            </a:pP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            }</a:t>
            </a:r>
          </a:p>
          <a:p>
            <a:pPr>
              <a:buFontTx/>
              <a:buNone/>
            </a:pPr>
            <a:endParaRPr lang="en-US" altLang="en-US" sz="1200" b="1" dirty="0" smtClean="0">
              <a:latin typeface="Courier New" pitchFamily="49" charset="0"/>
              <a:cs typeface="Arial" charset="0"/>
            </a:endParaRPr>
          </a:p>
          <a:p>
            <a:pPr>
              <a:buFontTx/>
              <a:buNone/>
            </a:pP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            </a:t>
            </a:r>
            <a:r>
              <a:rPr lang="en-US" altLang="en-US" sz="1200" b="1" dirty="0" err="1" smtClean="0">
                <a:latin typeface="Courier New" pitchFamily="49" charset="0"/>
                <a:cs typeface="Arial" charset="0"/>
              </a:rPr>
              <a:t>tree_height</a:t>
            </a: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 = std::max( height(), 1 + left()-&gt;height() );</a:t>
            </a:r>
          </a:p>
          <a:p>
            <a:pPr>
              <a:buFontTx/>
              <a:buNone/>
            </a:pP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            return true;</a:t>
            </a:r>
          </a:p>
          <a:p>
            <a:pPr>
              <a:buFontTx/>
              <a:buNone/>
            </a:pP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        } else {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</a:t>
            </a: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           return false;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</a:t>
            </a: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       }</a:t>
            </a:r>
          </a:p>
          <a:p>
            <a:pPr>
              <a:buFontTx/>
              <a:buNone/>
            </a:pP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    } else if ( obj &gt; value() ) {</a:t>
            </a:r>
          </a:p>
          <a:p>
            <a:pPr>
              <a:buFontTx/>
              <a:buNone/>
            </a:pP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        // ...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</a:t>
            </a: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   } else {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</a:t>
            </a: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       return false;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</a:t>
            </a:r>
            <a:r>
              <a:rPr lang="en-US" altLang="en-US" sz="1200" b="1" dirty="0" smtClean="0">
                <a:latin typeface="Courier New" pitchFamily="49" charset="0"/>
                <a:cs typeface="Arial" charset="0"/>
              </a:rPr>
              <a:t>   }</a:t>
            </a:r>
          </a:p>
        </p:txBody>
      </p:sp>
    </p:spTree>
    <p:extLst>
      <p:ext uri="{BB962C8B-B14F-4D97-AF65-F5344CB8AC3E}">
        <p14:creationId xmlns:p14="http://schemas.microsoft.com/office/powerpoint/2010/main" val="122356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Insertion (Implementation)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Comments: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Both balances are </a:t>
            </a:r>
            <a:r>
              <a:rPr lang="en-US" altLang="en-US" b="1" dirty="0" smtClean="0">
                <a:latin typeface="Symbol" pitchFamily="18" charset="2"/>
                <a:cs typeface="Arial" charset="0"/>
              </a:rPr>
              <a:t>Q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(1)</a:t>
            </a:r>
            <a:endParaRPr lang="en-US" altLang="en-US" dirty="0" smtClean="0">
              <a:latin typeface="Arial" charset="0"/>
              <a:cs typeface="Arial" charset="0"/>
            </a:endParaRP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All insertions are still </a:t>
            </a:r>
            <a:r>
              <a:rPr lang="en-US" altLang="en-US" b="1" dirty="0" smtClean="0">
                <a:latin typeface="Symbol" pitchFamily="18" charset="2"/>
                <a:cs typeface="Arial" charset="0"/>
              </a:rPr>
              <a:t>Q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(ln(</a:t>
            </a:r>
            <a:r>
              <a:rPr lang="en-US" altLang="en-US" i="1" dirty="0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))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It is possible to </a:t>
            </a:r>
            <a:r>
              <a:rPr lang="en-US" altLang="en-US" i="1" dirty="0" smtClean="0">
                <a:latin typeface="Arial" charset="0"/>
                <a:cs typeface="Arial" charset="0"/>
              </a:rPr>
              <a:t>tighten</a:t>
            </a:r>
            <a:r>
              <a:rPr lang="en-US" altLang="en-US" dirty="0" smtClean="0">
                <a:latin typeface="Arial" charset="0"/>
                <a:cs typeface="Arial" charset="0"/>
              </a:rPr>
              <a:t> the previous code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Aside</a:t>
            </a:r>
          </a:p>
          <a:p>
            <a:pPr lvl="2"/>
            <a:r>
              <a:rPr lang="en-US" altLang="en-US" dirty="0" smtClean="0">
                <a:latin typeface="Arial" charset="0"/>
                <a:cs typeface="Arial" charset="0"/>
              </a:rPr>
              <a:t> if you want to explicitly rotate the nodes A and B, you must also pass a reference to the parent pointer as an argument:</a:t>
            </a:r>
          </a:p>
          <a:p>
            <a:pPr lvl="2">
              <a:buFontTx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	</a:t>
            </a:r>
            <a:r>
              <a:rPr lang="en-US" altLang="en-US" sz="1400" b="1" dirty="0" smtClean="0">
                <a:latin typeface="Courier New" pitchFamily="49" charset="0"/>
                <a:cs typeface="Arial" charset="0"/>
              </a:rPr>
              <a:t>insert( Type </a:t>
            </a:r>
            <a:r>
              <a:rPr lang="en-US" altLang="en-US" sz="1400" b="1" dirty="0" err="1" smtClean="0">
                <a:latin typeface="Courier New" pitchFamily="49" charset="0"/>
                <a:cs typeface="Arial" charset="0"/>
              </a:rPr>
              <a:t>obj</a:t>
            </a:r>
            <a:r>
              <a:rPr lang="en-US" altLang="en-US" sz="1400" b="1" dirty="0" smtClean="0">
                <a:latin typeface="Courier New" pitchFamily="49" charset="0"/>
                <a:cs typeface="Arial" charset="0"/>
              </a:rPr>
              <a:t>, </a:t>
            </a:r>
            <a:r>
              <a:rPr lang="en-US" altLang="en-US" sz="1400" b="1" dirty="0" err="1" smtClean="0">
                <a:latin typeface="Courier New" pitchFamily="49" charset="0"/>
                <a:cs typeface="Arial" charset="0"/>
              </a:rPr>
              <a:t>AVL_node</a:t>
            </a:r>
            <a:r>
              <a:rPr lang="en-US" altLang="en-US" sz="1400" b="1" dirty="0" smtClean="0">
                <a:latin typeface="Courier New" pitchFamily="49" charset="0"/>
                <a:cs typeface="Arial" charset="0"/>
              </a:rPr>
              <a:t>&lt;Type&gt; * &amp; parent )</a:t>
            </a:r>
          </a:p>
        </p:txBody>
      </p:sp>
    </p:spTree>
    <p:extLst>
      <p:ext uri="{BB962C8B-B14F-4D97-AF65-F5344CB8AC3E}">
        <p14:creationId xmlns:p14="http://schemas.microsoft.com/office/powerpoint/2010/main" val="25741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Insertion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Consider </a:t>
            </a:r>
            <a:r>
              <a:rPr lang="en-US" altLang="en-US" dirty="0" smtClean="0">
                <a:latin typeface="Arial" charset="0"/>
                <a:cs typeface="Arial" charset="0"/>
              </a:rPr>
              <a:t>this AVL </a:t>
            </a:r>
            <a:r>
              <a:rPr lang="en-US" altLang="en-US" dirty="0">
                <a:latin typeface="Arial" charset="0"/>
                <a:cs typeface="Arial" charset="0"/>
              </a:rPr>
              <a:t>tree</a:t>
            </a:r>
          </a:p>
          <a:p>
            <a:endParaRPr lang="en-CA" dirty="0"/>
          </a:p>
        </p:txBody>
      </p:sp>
      <p:pic>
        <p:nvPicPr>
          <p:cNvPr id="4" name="Picture 30" descr="C:\Users\dwharder\Desktop\a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3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Insert 73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" descr="C:\Users\dwharder\Desktop\a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75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The node 81 is unbalanced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A left-left imbalance</a:t>
            </a:r>
          </a:p>
          <a:p>
            <a:pPr marL="457200" lvl="1" indent="0">
              <a:buNone/>
            </a:pP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3" descr="C:\Users\dwharder\Desktop\a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8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C:\Users\dwharder\Desktop\k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09" y="2326746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Prototypical Examples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Alternatively, given this tree, insert 2 </a:t>
            </a:r>
          </a:p>
          <a:p>
            <a:endParaRPr lang="en-US" altLang="en-US" dirty="0" smtClean="0">
              <a:latin typeface="Arial" charset="0"/>
              <a:cs typeface="Arial" charset="0"/>
            </a:endParaRPr>
          </a:p>
          <a:p>
            <a:endParaRPr lang="en-US" altLang="en-US" dirty="0" smtClean="0">
              <a:latin typeface="Arial" charset="0"/>
              <a:cs typeface="Arial" charset="0"/>
            </a:endParaRPr>
          </a:p>
          <a:p>
            <a:endParaRPr lang="en-US" altLang="en-US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20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The node 81 is unbalanced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A left-left imbalance</a:t>
            </a:r>
          </a:p>
          <a:p>
            <a:pPr marL="457200" lvl="1" indent="0">
              <a:buNone/>
            </a:pP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3" descr="C:\Users\dwharder\Desktop\a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dwharder\Desktop\y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7" y="4581128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86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The node 81 is unbalanced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A left-left imbalance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Promote the intermediate node to the imbalanced node</a:t>
            </a:r>
          </a:p>
          <a:p>
            <a:pPr marL="457200" lvl="1" indent="0">
              <a:buNone/>
            </a:pP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3" descr="C:\Users\dwharder\Desktop\a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dwharder\Desktop\y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003" y="4584221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13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wharder\Desktop\a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The node 81 is unbalanced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A left-left imbalance</a:t>
            </a:r>
            <a:endParaRPr lang="en-US" altLang="en-US" dirty="0">
              <a:latin typeface="Arial" charset="0"/>
              <a:cs typeface="Arial" charset="0"/>
            </a:endParaRP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</a:t>
            </a:r>
            <a:r>
              <a:rPr lang="en-US" altLang="en-US" dirty="0" smtClean="0">
                <a:latin typeface="Arial" charset="0"/>
                <a:cs typeface="Arial" charset="0"/>
              </a:rPr>
              <a:t>node to </a:t>
            </a:r>
            <a:r>
              <a:rPr lang="en-US" altLang="en-US" dirty="0">
                <a:latin typeface="Arial" charset="0"/>
                <a:cs typeface="Arial" charset="0"/>
              </a:rPr>
              <a:t>the imbalanced node</a:t>
            </a:r>
            <a:endParaRPr lang="en-US" altLang="en-US" dirty="0" smtClean="0">
              <a:latin typeface="Arial" charset="0"/>
              <a:cs typeface="Arial" charset="0"/>
            </a:endParaRP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75 is that node</a:t>
            </a:r>
          </a:p>
          <a:p>
            <a:pPr lvl="1"/>
            <a:endParaRPr lang="en-US" altLang="en-US" dirty="0">
              <a:latin typeface="Arial" charset="0"/>
              <a:cs typeface="Arial" charset="0"/>
            </a:endParaRPr>
          </a:p>
          <a:p>
            <a:pPr marL="457200" lvl="1" indent="0">
              <a:buNone/>
            </a:pP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6" name="Picture 6" descr="C:\Users\dwharder\Desktop\v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003" y="4581128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48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dwharder\Desktop\a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81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left-left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</a:t>
            </a:r>
            <a:r>
              <a:rPr lang="en-US" altLang="en-US" dirty="0" smtClean="0">
                <a:latin typeface="Arial" charset="0"/>
                <a:cs typeface="Arial" charset="0"/>
              </a:rPr>
              <a:t>node </a:t>
            </a:r>
            <a:r>
              <a:rPr lang="en-US" altLang="en-US" dirty="0">
                <a:latin typeface="Arial" charset="0"/>
                <a:cs typeface="Arial" charset="0"/>
              </a:rPr>
              <a:t>to the imbalanced node</a:t>
            </a:r>
            <a:endParaRPr lang="en-US" altLang="en-US" dirty="0" smtClean="0">
              <a:latin typeface="Arial" charset="0"/>
              <a:cs typeface="Arial" charset="0"/>
            </a:endParaRP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75 is that node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32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The tree is AVL balanced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5" descr="C:\Users\dwharder\Desktop\a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31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Insert 77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6" descr="C:\Users\dwharder\Desktop\a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31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</a:t>
            </a:r>
            <a:r>
              <a:rPr lang="en-US" altLang="en-US" dirty="0" smtClean="0">
                <a:latin typeface="Arial" charset="0"/>
                <a:cs typeface="Arial" charset="0"/>
              </a:rPr>
              <a:t>87 </a:t>
            </a:r>
            <a:r>
              <a:rPr lang="en-US" altLang="en-US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</a:t>
            </a:r>
            <a:r>
              <a:rPr lang="en-US" altLang="en-US" dirty="0" smtClean="0">
                <a:latin typeface="Arial" charset="0"/>
                <a:cs typeface="Arial" charset="0"/>
              </a:rPr>
              <a:t>left-right imbalance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7" descr="C:\Users\dwharder\Desktop\a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31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</a:t>
            </a:r>
            <a:r>
              <a:rPr lang="en-US" altLang="en-US" dirty="0" smtClean="0">
                <a:latin typeface="Arial" charset="0"/>
                <a:cs typeface="Arial" charset="0"/>
              </a:rPr>
              <a:t>87 </a:t>
            </a:r>
            <a:r>
              <a:rPr lang="en-US" altLang="en-US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</a:t>
            </a:r>
            <a:r>
              <a:rPr lang="en-US" altLang="en-US" dirty="0" smtClean="0">
                <a:latin typeface="Arial" charset="0"/>
                <a:cs typeface="Arial" charset="0"/>
              </a:rPr>
              <a:t>left-right imbalance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7" descr="C:\Users\dwharder\Desktop\a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dwharder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4437112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8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</a:t>
            </a:r>
            <a:r>
              <a:rPr lang="en-US" altLang="en-US" dirty="0" smtClean="0">
                <a:latin typeface="Arial" charset="0"/>
                <a:cs typeface="Arial" charset="0"/>
              </a:rPr>
              <a:t>87 </a:t>
            </a:r>
            <a:r>
              <a:rPr lang="en-US" altLang="en-US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</a:t>
            </a:r>
            <a:r>
              <a:rPr lang="en-US" altLang="en-US" dirty="0" smtClean="0">
                <a:latin typeface="Arial" charset="0"/>
                <a:cs typeface="Arial" charset="0"/>
              </a:rPr>
              <a:t>left-right </a:t>
            </a:r>
            <a:r>
              <a:rPr lang="en-US" altLang="en-US" dirty="0">
                <a:latin typeface="Arial" charset="0"/>
                <a:cs typeface="Arial" charset="0"/>
              </a:rPr>
              <a:t>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</a:t>
            </a:r>
            <a:r>
              <a:rPr lang="en-US" altLang="en-US" dirty="0" smtClean="0">
                <a:latin typeface="Arial" charset="0"/>
                <a:cs typeface="Arial" charset="0"/>
              </a:rPr>
              <a:t>node to </a:t>
            </a:r>
            <a:r>
              <a:rPr lang="en-US" altLang="en-US" dirty="0">
                <a:latin typeface="Arial" charset="0"/>
                <a:cs typeface="Arial" charset="0"/>
              </a:rPr>
              <a:t>the </a:t>
            </a:r>
            <a:r>
              <a:rPr lang="en-US" altLang="en-US" dirty="0" smtClean="0">
                <a:latin typeface="Arial" charset="0"/>
                <a:cs typeface="Arial" charset="0"/>
              </a:rPr>
              <a:t>imbalanced node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7" descr="C:\Users\dwharder\Desktop\a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dwharder\Desktop\k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888" y="4437112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58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dwharder\Desktop\a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</a:t>
            </a:r>
            <a:r>
              <a:rPr lang="en-US" altLang="en-US" dirty="0" smtClean="0">
                <a:latin typeface="Arial" charset="0"/>
                <a:cs typeface="Arial" charset="0"/>
              </a:rPr>
              <a:t>87 </a:t>
            </a:r>
            <a:r>
              <a:rPr lang="en-US" altLang="en-US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</a:t>
            </a:r>
            <a:r>
              <a:rPr lang="en-US" altLang="en-US" dirty="0" smtClean="0">
                <a:latin typeface="Arial" charset="0"/>
                <a:cs typeface="Arial" charset="0"/>
              </a:rPr>
              <a:t>left-right </a:t>
            </a:r>
            <a:r>
              <a:rPr lang="en-US" altLang="en-US" dirty="0">
                <a:latin typeface="Arial" charset="0"/>
                <a:cs typeface="Arial" charset="0"/>
              </a:rPr>
              <a:t>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</a:t>
            </a:r>
            <a:r>
              <a:rPr lang="en-US" altLang="en-US" dirty="0" smtClean="0">
                <a:latin typeface="Arial" charset="0"/>
                <a:cs typeface="Arial" charset="0"/>
              </a:rPr>
              <a:t>node </a:t>
            </a:r>
            <a:r>
              <a:rPr lang="en-US" altLang="en-US" dirty="0">
                <a:latin typeface="Arial" charset="0"/>
                <a:cs typeface="Arial" charset="0"/>
              </a:rPr>
              <a:t>to the </a:t>
            </a:r>
            <a:r>
              <a:rPr lang="en-US" altLang="en-US" dirty="0" smtClean="0">
                <a:latin typeface="Arial" charset="0"/>
                <a:cs typeface="Arial" charset="0"/>
              </a:rPr>
              <a:t>imbalanced node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81 is that value</a:t>
            </a:r>
          </a:p>
          <a:p>
            <a:pPr lvl="1"/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5" name="Picture 5" descr="C:\Users\dwharder\Desktop\k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888" y="4437112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72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Prototypical Examples</a:t>
            </a:r>
            <a:endParaRPr lang="en-CA" altLang="en-US" smtClean="0">
              <a:latin typeface="Arial" charset="0"/>
              <a:cs typeface="Arial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Again, the product is a linked list; however, we can fix this, too</a:t>
            </a:r>
          </a:p>
        </p:txBody>
      </p:sp>
      <p:pic>
        <p:nvPicPr>
          <p:cNvPr id="12292" name="Picture 7" descr="C:\Users\dwharder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09" y="2326746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26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dwharder\Desktop\a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87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left-right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</a:t>
            </a:r>
            <a:r>
              <a:rPr lang="en-US" altLang="en-US" dirty="0" smtClean="0">
                <a:latin typeface="Arial" charset="0"/>
                <a:cs typeface="Arial" charset="0"/>
              </a:rPr>
              <a:t>node </a:t>
            </a:r>
            <a:r>
              <a:rPr lang="en-US" altLang="en-US" dirty="0">
                <a:latin typeface="Arial" charset="0"/>
                <a:cs typeface="Arial" charset="0"/>
              </a:rPr>
              <a:t>to the </a:t>
            </a:r>
            <a:r>
              <a:rPr lang="en-US" altLang="en-US" dirty="0" smtClean="0">
                <a:latin typeface="Arial" charset="0"/>
                <a:cs typeface="Arial" charset="0"/>
              </a:rPr>
              <a:t>imbalanced node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81 is that value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34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The tree is balanced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9" descr="C:\Users\dwharder\Desktop\a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3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Insert 76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10" descr="C:\Users\dwharder\Desktop\a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92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</a:t>
            </a:r>
            <a:r>
              <a:rPr lang="en-US" altLang="en-US" dirty="0" smtClean="0">
                <a:latin typeface="Arial" charset="0"/>
                <a:cs typeface="Arial" charset="0"/>
              </a:rPr>
              <a:t>78 </a:t>
            </a:r>
            <a:r>
              <a:rPr lang="en-US" altLang="en-US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</a:t>
            </a:r>
            <a:r>
              <a:rPr lang="en-US" altLang="en-US" dirty="0" smtClean="0">
                <a:latin typeface="Arial" charset="0"/>
                <a:cs typeface="Arial" charset="0"/>
              </a:rPr>
              <a:t>left-left imbalance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11" descr="C:\Users\dwharder\Desktop\a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3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</a:t>
            </a:r>
            <a:r>
              <a:rPr lang="en-US" altLang="en-US" dirty="0" smtClean="0">
                <a:latin typeface="Arial" charset="0"/>
                <a:cs typeface="Arial" charset="0"/>
              </a:rPr>
              <a:t>78 </a:t>
            </a:r>
            <a:r>
              <a:rPr lang="en-US" altLang="en-US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Promote 77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48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Again, balanced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13" descr="C:\Users\dwharder\Desktop\a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87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Insert 80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14" descr="C:\Users\dwharder\Desktop\a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43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:\Users\dwharder\Desktop\a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</a:t>
            </a:r>
            <a:r>
              <a:rPr lang="en-US" altLang="en-US" dirty="0" smtClean="0">
                <a:latin typeface="Arial" charset="0"/>
                <a:cs typeface="Arial" charset="0"/>
              </a:rPr>
              <a:t>69 </a:t>
            </a:r>
            <a:r>
              <a:rPr lang="en-US" altLang="en-US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A right-left imbalance</a:t>
            </a:r>
            <a:endParaRPr lang="en-US" altLang="en-US" dirty="0">
              <a:latin typeface="Arial" charset="0"/>
              <a:cs typeface="Arial" charset="0"/>
            </a:endParaRP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</a:t>
            </a:r>
            <a:r>
              <a:rPr lang="en-US" altLang="en-US" dirty="0" smtClean="0">
                <a:latin typeface="Arial" charset="0"/>
                <a:cs typeface="Arial" charset="0"/>
              </a:rPr>
              <a:t>imbalanced node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7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</a:t>
            </a:r>
            <a:r>
              <a:rPr lang="en-US" altLang="en-US" dirty="0" smtClean="0">
                <a:latin typeface="Arial" charset="0"/>
                <a:cs typeface="Arial" charset="0"/>
              </a:rPr>
              <a:t>69 </a:t>
            </a:r>
            <a:r>
              <a:rPr lang="en-US" altLang="en-US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left-right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</a:t>
            </a:r>
            <a:r>
              <a:rPr lang="en-US" altLang="en-US" dirty="0" smtClean="0">
                <a:latin typeface="Arial" charset="0"/>
                <a:cs typeface="Arial" charset="0"/>
              </a:rPr>
              <a:t>imbalanced node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75 is that </a:t>
            </a:r>
            <a:r>
              <a:rPr lang="en-US" altLang="en-US" dirty="0" smtClean="0">
                <a:latin typeface="Arial" charset="0"/>
                <a:cs typeface="Arial" charset="0"/>
              </a:rPr>
              <a:t>value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1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Again, balanced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17" descr="C:\Users\dwharder\Desktop\a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55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18953</TotalTime>
  <Words>912</Words>
  <Application>Microsoft Office PowerPoint</Application>
  <PresentationFormat>On-screen Show (4:3)</PresentationFormat>
  <Paragraphs>625</Paragraphs>
  <Slides>130</Slides>
  <Notes>64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2" baseType="lpstr">
      <vt:lpstr>Custom Design</vt:lpstr>
      <vt:lpstr>Equation</vt:lpstr>
      <vt:lpstr>PowerPoint Presentation</vt:lpstr>
      <vt:lpstr>Outline</vt:lpstr>
      <vt:lpstr>Background</vt:lpstr>
      <vt:lpstr>Prototypical Examples</vt:lpstr>
      <vt:lpstr>Prototypical Examples</vt:lpstr>
      <vt:lpstr>Prototypical Examples</vt:lpstr>
      <vt:lpstr>Prototypical Examples</vt:lpstr>
      <vt:lpstr>Prototypical Examples</vt:lpstr>
      <vt:lpstr>Prototypical Examples</vt:lpstr>
      <vt:lpstr>Prototypical Examples</vt:lpstr>
      <vt:lpstr>Prototypical Examples</vt:lpstr>
      <vt:lpstr>AVL Trees</vt:lpstr>
      <vt:lpstr>AVL Trees</vt:lpstr>
      <vt:lpstr>AVL Trees</vt:lpstr>
      <vt:lpstr>AVL Trees</vt:lpstr>
      <vt:lpstr>AVL Trees</vt:lpstr>
      <vt:lpstr>AVL Trees</vt:lpstr>
      <vt:lpstr>Height of an AVL Tree</vt:lpstr>
      <vt:lpstr>Height of an AVL Tree</vt:lpstr>
      <vt:lpstr>Height of an AVL Tree</vt:lpstr>
      <vt:lpstr>Height of an AVL Tree</vt:lpstr>
      <vt:lpstr>Height of an AVL Tree</vt:lpstr>
      <vt:lpstr>Height of an AVL Tree</vt:lpstr>
      <vt:lpstr>Height of an AVL Tree</vt:lpstr>
      <vt:lpstr>Height of an AVL Tree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Insert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 Summary</vt:lpstr>
      <vt:lpstr>Insert (Implementation)</vt:lpstr>
      <vt:lpstr>Insertion (Implementation)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Erase</vt:lpstr>
      <vt:lpstr>Erase</vt:lpstr>
      <vt:lpstr>Erase</vt:lpstr>
      <vt:lpstr>Erase</vt:lpstr>
      <vt:lpstr>Erase</vt:lpstr>
      <vt:lpstr>Erase</vt:lpstr>
      <vt:lpstr>Erase</vt:lpstr>
      <vt:lpstr>Erase</vt:lpstr>
      <vt:lpstr>Erase</vt:lpstr>
      <vt:lpstr>Erase</vt:lpstr>
      <vt:lpstr>Erase</vt:lpstr>
      <vt:lpstr>Erase</vt:lpstr>
      <vt:lpstr>AVL Trees as Arrays?</vt:lpstr>
      <vt:lpstr>AVL Trees as Arrays?</vt:lpstr>
      <vt:lpstr>AVL Trees as Arrays?</vt:lpstr>
      <vt:lpstr>Summary</vt:lpstr>
      <vt:lpstr>Usage Notes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ECE 250 Algorithms and Data Structures</dc:title>
  <dc:creator>dwharder</dc:creator>
  <cp:lastModifiedBy>Douglas Wilhelm Harder</cp:lastModifiedBy>
  <cp:revision>505</cp:revision>
  <dcterms:created xsi:type="dcterms:W3CDTF">2009-09-11T23:00:44Z</dcterms:created>
  <dcterms:modified xsi:type="dcterms:W3CDTF">2018-02-09T20:20:01Z</dcterms:modified>
</cp:coreProperties>
</file>