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9"/>
  </p:notesMasterIdLst>
  <p:sldIdLst>
    <p:sldId id="256" r:id="rId2"/>
    <p:sldId id="407" r:id="rId3"/>
    <p:sldId id="408" r:id="rId4"/>
    <p:sldId id="409" r:id="rId5"/>
    <p:sldId id="410" r:id="rId6"/>
    <p:sldId id="411" r:id="rId7"/>
    <p:sldId id="412" r:id="rId8"/>
    <p:sldId id="413" r:id="rId9"/>
    <p:sldId id="414" r:id="rId10"/>
    <p:sldId id="415" r:id="rId11"/>
    <p:sldId id="416" r:id="rId12"/>
    <p:sldId id="417" r:id="rId13"/>
    <p:sldId id="418" r:id="rId14"/>
    <p:sldId id="419" r:id="rId15"/>
    <p:sldId id="420" r:id="rId16"/>
    <p:sldId id="421" r:id="rId17"/>
    <p:sldId id="422" r:id="rId18"/>
    <p:sldId id="423" r:id="rId19"/>
    <p:sldId id="424" r:id="rId20"/>
    <p:sldId id="425" r:id="rId21"/>
    <p:sldId id="426" r:id="rId22"/>
    <p:sldId id="427" r:id="rId23"/>
    <p:sldId id="428" r:id="rId24"/>
    <p:sldId id="429" r:id="rId25"/>
    <p:sldId id="430" r:id="rId26"/>
    <p:sldId id="431" r:id="rId27"/>
    <p:sldId id="432" r:id="rId28"/>
    <p:sldId id="433" r:id="rId29"/>
    <p:sldId id="434" r:id="rId30"/>
    <p:sldId id="435" r:id="rId31"/>
    <p:sldId id="436" r:id="rId32"/>
    <p:sldId id="437" r:id="rId33"/>
    <p:sldId id="438" r:id="rId34"/>
    <p:sldId id="439" r:id="rId35"/>
    <p:sldId id="440" r:id="rId36"/>
    <p:sldId id="441" r:id="rId37"/>
    <p:sldId id="373"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3" autoAdjust="0"/>
    <p:restoredTop sz="94660"/>
  </p:normalViewPr>
  <p:slideViewPr>
    <p:cSldViewPr>
      <p:cViewPr varScale="1">
        <p:scale>
          <a:sx n="87" d="100"/>
          <a:sy n="87" d="100"/>
        </p:scale>
        <p:origin x="-624" y="-72"/>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3/6/2014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4926DAE-8A3E-4864-A954-1273FA64A925}" type="slidenum">
              <a:rPr lang="en-CA" smtClean="0"/>
              <a:pPr>
                <a:defRPr/>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29A1A17-EC1E-4CC2-8A2E-CF980EAE012B}" type="slidenum">
              <a:rPr lang="en-CA" smtClean="0"/>
              <a:pPr>
                <a:defRPr/>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3FF12B0-BD7A-4E8F-9BD1-E182FBB53C34}" type="slidenum">
              <a:rPr lang="en-CA" smtClean="0"/>
              <a:pPr>
                <a:defRPr/>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D843500-3545-4C8E-A484-7420D8DAB385}" type="slidenum">
              <a:rPr lang="en-CA" smtClean="0"/>
              <a:pPr>
                <a:defRPr/>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0421DD1-3057-4CC1-B286-1BBEE92070E0}" type="slidenum">
              <a:rPr lang="en-CA" smtClean="0"/>
              <a:pPr>
                <a:defRPr/>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112F31A-F2F3-4E4D-9595-60D8D94CDD91}" type="slidenum">
              <a:rPr lang="en-CA" smtClean="0"/>
              <a:pPr>
                <a:defRPr/>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0EF05CB-C1B6-4A1B-B885-C7027B2D6FF7}" type="slidenum">
              <a:rPr lang="en-CA" smtClean="0"/>
              <a:pPr>
                <a:defRPr/>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02B71D1-9FB3-4724-B6B8-ADCC79739DDB}" type="slidenum">
              <a:rPr lang="en-CA" smtClean="0"/>
              <a:pPr>
                <a:defRPr/>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7E73CBC-2528-4189-89FA-767E8A9DB1BA}" type="slidenum">
              <a:rPr lang="en-CA" smtClean="0"/>
              <a:pPr>
                <a:defRPr/>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7773917-9450-499B-BF82-29B982EB291B}" type="slidenum">
              <a:rPr lang="en-CA" smtClean="0"/>
              <a:pPr>
                <a:defRPr/>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CD0AC11-6849-4F87-9B6A-D0758DFB37CC}"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B544927-27E7-445A-9036-57364B895A2A}" type="slidenum">
              <a:rPr lang="en-CA" smtClean="0"/>
              <a:pPr>
                <a:defRPr/>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59A789E-B33C-4715-8E33-7C8A9F960A20}" type="slidenum">
              <a:rPr lang="en-CA" smtClean="0"/>
              <a:pPr>
                <a:defRPr/>
              </a:pPr>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1FD4B99-9BE4-432B-9A0A-AB21B2080A81}" type="slidenum">
              <a:rPr lang="en-CA" smtClean="0"/>
              <a:pPr>
                <a:defRPr/>
              </a:pPr>
              <a:t>22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314E4BB-ABCA-461B-A092-F086B4719FC2}" type="slidenum">
              <a:rPr lang="en-CA" smtClean="0"/>
              <a:pPr>
                <a:defRPr/>
              </a:pPr>
              <a:t>23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13EA3CD-5D62-45D1-AFE6-76035240C33B}" type="slidenum">
              <a:rPr lang="en-CA" smtClean="0"/>
              <a:pPr>
                <a:defRPr/>
              </a:pPr>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55823CA-2779-4FCD-A5D6-F8B8AEF87817}" type="slidenum">
              <a:rPr lang="en-CA" smtClean="0"/>
              <a:pPr>
                <a:defRPr/>
              </a:pPr>
              <a:t>25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5E4A86B-4CB2-4AEE-AB15-198310DAB8E9}" type="slidenum">
              <a:rPr lang="en-CA" smtClean="0"/>
              <a:pPr>
                <a:defRPr/>
              </a:pPr>
              <a:t>26</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8879F53-C794-4EA0-BCF8-CBEFDD50D150}" type="slidenum">
              <a:rPr lang="en-CA" smtClean="0"/>
              <a:pPr>
                <a:defRPr/>
              </a:pPr>
              <a:t>27</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21E747D-EA66-4EAE-81C4-A301B07AEBD2}" type="slidenum">
              <a:rPr lang="en-CA" smtClean="0"/>
              <a:pPr>
                <a:defRPr/>
              </a:pPr>
              <a:t>28</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03A47AA-CAD4-4D37-88F8-667ED418C4E2}" type="slidenum">
              <a:rPr lang="en-CA" smtClean="0"/>
              <a:pPr>
                <a:defRPr/>
              </a:pPr>
              <a:t>29</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3D1D6F7-EDE9-4DE4-800D-E8E916863CF5}" type="slidenum">
              <a:rPr lang="en-CA" smtClean="0"/>
              <a:pPr>
                <a:defRPr/>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85A8949-6725-4659-B8EC-9661AFF2A660}" type="slidenum">
              <a:rPr lang="en-CA" smtClean="0"/>
              <a:pPr>
                <a:defRPr/>
              </a:pPr>
              <a:t>30</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B76D48D-3975-4DF6-9D31-9659D0837527}" type="slidenum">
              <a:rPr lang="en-CA" smtClean="0"/>
              <a:pPr>
                <a:defRPr/>
              </a:pPr>
              <a:t>31</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407D3F5-8C5B-4C3E-B1A8-A425CEF41354}" type="slidenum">
              <a:rPr lang="en-CA" smtClean="0"/>
              <a:pPr>
                <a:defRPr/>
              </a:pPr>
              <a:t>32</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7E702F2-7470-45A9-9A64-5D0B6ECCC9A3}" type="slidenum">
              <a:rPr lang="en-CA" smtClean="0"/>
              <a:pPr>
                <a:defRPr/>
              </a:pPr>
              <a:t>33</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67F9D48-6D4B-4032-B371-C6E3FB1D4930}" type="slidenum">
              <a:rPr lang="en-CA" smtClean="0"/>
              <a:pPr>
                <a:defRPr/>
              </a:pPr>
              <a:t>34</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EF30171-1D5A-400F-9046-A3524A6FF0FB}" type="slidenum">
              <a:rPr lang="en-CA" smtClean="0"/>
              <a:pPr>
                <a:defRPr/>
              </a:pPr>
              <a:t>35</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B3F8889-062D-4731-97F4-9E7B3A4F905E}" type="slidenum">
              <a:rPr lang="en-CA" smtClean="0"/>
              <a:pPr>
                <a:defRPr/>
              </a:pPr>
              <a:t>36</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37</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5070145-D27F-4000-BB5A-ADCC53BFE268}" type="slidenum">
              <a:rPr lang="en-CA" smtClean="0"/>
              <a:pPr>
                <a:defRPr/>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5C6CA5E-A014-48B6-8611-BD93E8245102}" type="slidenum">
              <a:rPr lang="en-CA" smtClean="0"/>
              <a:pPr>
                <a:defRPr/>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4DB2BD5-6E1D-4317-8687-976B30852270}" type="slidenum">
              <a:rPr lang="en-CA" smtClean="0"/>
              <a:pPr>
                <a:defRPr/>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3ACA604-C4DF-4956-8637-B88DB54FA5E5}" type="slidenum">
              <a:rPr lang="en-CA" smtClean="0"/>
              <a:pPr>
                <a:defRPr/>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A634AF5-4A4A-4818-8B88-729F252869C9}" type="slidenum">
              <a:rPr lang="en-CA" smtClean="0"/>
              <a:pPr>
                <a:defRPr/>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C1A3E4B-B47E-4B45-A166-B0BCC5C427F0}" type="slidenum">
              <a:rPr lang="en-CA" smtClean="0"/>
              <a:pPr>
                <a:defRPr/>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Chained hash tables</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w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558504"/>
            <a:ext cx="7199313" cy="769441"/>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CA" sz="4400" dirty="0" smtClean="0">
                <a:solidFill>
                  <a:schemeClr val="bg1"/>
                </a:solidFill>
                <a:latin typeface="Arial" pitchFamily="34" charset="0"/>
                <a:cs typeface="Arial" pitchFamily="34" charset="0"/>
              </a:rPr>
              <a:t>Chained hash tables</a:t>
            </a:r>
            <a:endParaRPr lang="en-US" sz="4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1433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As an example, let’s store hostnames and allow a fast look-up of the corresponding IP address</a:t>
            </a:r>
          </a:p>
          <a:p>
            <a:pPr lvl="1"/>
            <a:r>
              <a:rPr lang="en-US" altLang="en-US" smtClean="0">
                <a:latin typeface="Arial" charset="0"/>
                <a:cs typeface="Arial" charset="0"/>
              </a:rPr>
              <a:t>We will choose the bin based on the host name</a:t>
            </a:r>
          </a:p>
          <a:p>
            <a:pPr lvl="1"/>
            <a:r>
              <a:rPr lang="en-US" altLang="en-US" smtClean="0">
                <a:latin typeface="Arial" charset="0"/>
                <a:cs typeface="Arial" charset="0"/>
              </a:rPr>
              <a:t>Associated with the name will be the IP address</a:t>
            </a:r>
          </a:p>
          <a:p>
            <a:pPr lvl="1"/>
            <a:r>
              <a:rPr lang="en-US" altLang="en-US" i="1" smtClean="0">
                <a:latin typeface="Arial" charset="0"/>
                <a:cs typeface="Arial" charset="0"/>
              </a:rPr>
              <a:t>E</a:t>
            </a:r>
            <a:r>
              <a:rPr lang="en-US" altLang="en-US" smtClean="0">
                <a:latin typeface="Arial" charset="0"/>
                <a:cs typeface="Arial" charset="0"/>
              </a:rPr>
              <a:t>.</a:t>
            </a:r>
            <a:r>
              <a:rPr lang="en-US" altLang="en-US" i="1" smtClean="0">
                <a:latin typeface="Arial" charset="0"/>
                <a:cs typeface="Arial" charset="0"/>
              </a:rPr>
              <a:t>g</a:t>
            </a:r>
            <a:r>
              <a:rPr lang="en-US" altLang="en-US" smtClean="0">
                <a:latin typeface="Arial" charset="0"/>
                <a:cs typeface="Arial" charset="0"/>
              </a:rPr>
              <a:t>., </a:t>
            </a:r>
            <a:r>
              <a:rPr lang="en-CA" altLang="en-US" smtClean="0">
                <a:latin typeface="Consolas" pitchFamily="49" charset="0"/>
                <a:cs typeface="Arial" charset="0"/>
              </a:rPr>
              <a:t>("optimal", 129.97.94.57)</a:t>
            </a:r>
            <a:r>
              <a:rPr lang="en-CA" altLang="en-US" smtClean="0">
                <a:latin typeface="Arial" charset="0"/>
                <a:cs typeface="Arial" charset="0"/>
              </a:rPr>
              <a:t> </a:t>
            </a:r>
            <a:endParaRPr lang="en-US" altLang="en-US" smtClean="0">
              <a:latin typeface="Arial" charset="0"/>
              <a:cs typeface="Arial" charset="0"/>
            </a:endParaRPr>
          </a:p>
        </p:txBody>
      </p:sp>
      <p:pic>
        <p:nvPicPr>
          <p:cNvPr id="14340" name="Picture 5" descr="ht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4148138"/>
            <a:ext cx="1077913"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9953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1536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will store strings and the hash value of a string will be the last 3 bits of the first character in the host name</a:t>
            </a:r>
          </a:p>
          <a:p>
            <a:pPr lvl="1"/>
            <a:r>
              <a:rPr lang="en-US" altLang="en-US" smtClean="0">
                <a:latin typeface="Arial" charset="0"/>
                <a:cs typeface="Arial" charset="0"/>
              </a:rPr>
              <a:t>The hash of </a:t>
            </a:r>
            <a:r>
              <a:rPr lang="en-CA" altLang="en-US" smtClean="0">
                <a:latin typeface="Consolas" pitchFamily="49" charset="0"/>
                <a:cs typeface="Arial" charset="0"/>
              </a:rPr>
              <a:t>"optimal"</a:t>
            </a:r>
            <a:r>
              <a:rPr lang="en-US" altLang="en-US" smtClean="0">
                <a:latin typeface="Arial" charset="0"/>
                <a:cs typeface="Arial" charset="0"/>
              </a:rPr>
              <a:t> is based on </a:t>
            </a:r>
            <a:r>
              <a:rPr lang="en-CA" altLang="en-US" smtClean="0">
                <a:latin typeface="Consolas" pitchFamily="49" charset="0"/>
                <a:cs typeface="Arial" charset="0"/>
              </a:rPr>
              <a:t>"o"</a:t>
            </a:r>
            <a:endParaRPr lang="en-US" altLang="en-US" smtClean="0">
              <a:latin typeface="Arial" charset="0"/>
              <a:cs typeface="Arial" charset="0"/>
            </a:endParaRPr>
          </a:p>
        </p:txBody>
      </p:sp>
      <p:pic>
        <p:nvPicPr>
          <p:cNvPr id="15364" name="Picture 22" descr="C:\Users\dwharder\Desktop\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2997200"/>
            <a:ext cx="8278813"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5883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2" descr="C:\Users\dwharder\Desktop\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2997200"/>
            <a:ext cx="8278813"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16388" name="Rectangle 3"/>
          <p:cNvSpPr>
            <a:spLocks noGrp="1" noChangeArrowheads="1"/>
          </p:cNvSpPr>
          <p:nvPr>
            <p:ph type="body" idx="1"/>
          </p:nvPr>
        </p:nvSpPr>
        <p:spPr/>
        <p:txBody>
          <a:bodyPr/>
          <a:lstStyle/>
          <a:p>
            <a:pPr>
              <a:spcBef>
                <a:spcPct val="0"/>
              </a:spcBef>
              <a:buFont typeface="Arial" charset="0"/>
              <a:buNone/>
            </a:pPr>
            <a:r>
              <a:rPr lang="en-US" altLang="en-US" smtClean="0">
                <a:latin typeface="Arial" charset="0"/>
                <a:cs typeface="Arial" charset="0"/>
              </a:rPr>
              <a:t>	The following is a list of the binary representation of each letter:</a:t>
            </a:r>
          </a:p>
          <a:p>
            <a:pPr lvl="1">
              <a:spcBef>
                <a:spcPct val="0"/>
              </a:spcBef>
            </a:pPr>
            <a:r>
              <a:rPr lang="en-US" altLang="en-US" smtClean="0">
                <a:latin typeface="Consolas" pitchFamily="49" charset="0"/>
                <a:cs typeface="Arial" charset="0"/>
              </a:rPr>
              <a:t>"a"</a:t>
            </a:r>
            <a:r>
              <a:rPr lang="en-US" altLang="en-US" smtClean="0">
                <a:latin typeface="Arial" charset="0"/>
                <a:cs typeface="Arial" charset="0"/>
              </a:rPr>
              <a:t> is 1 and it cycles from there…</a:t>
            </a:r>
          </a:p>
          <a:p>
            <a:pPr>
              <a:spcBef>
                <a:spcPct val="0"/>
              </a:spcBef>
            </a:pPr>
            <a:endParaRPr lang="en-US" altLang="en-US" sz="1200" smtClean="0">
              <a:latin typeface="Courier New" pitchFamily="49" charset="0"/>
              <a:cs typeface="Arial" charset="0"/>
            </a:endParaRPr>
          </a:p>
          <a:p>
            <a:pPr>
              <a:spcBef>
                <a:spcPct val="0"/>
              </a:spcBef>
              <a:buFontTx/>
              <a:buNone/>
            </a:pPr>
            <a:r>
              <a:rPr lang="en-US" altLang="en-US" sz="1600" smtClean="0">
                <a:latin typeface="Consolas" pitchFamily="49" charset="0"/>
                <a:cs typeface="Arial" charset="0"/>
              </a:rPr>
              <a:t>				a   01100</a:t>
            </a:r>
            <a:r>
              <a:rPr lang="en-US" altLang="en-US" sz="1600" smtClean="0">
                <a:solidFill>
                  <a:srgbClr val="FF0000"/>
                </a:solidFill>
                <a:latin typeface="Consolas" pitchFamily="49" charset="0"/>
                <a:cs typeface="Arial" charset="0"/>
              </a:rPr>
              <a:t>001</a:t>
            </a:r>
            <a:r>
              <a:rPr lang="en-US" altLang="en-US" sz="1600" smtClean="0">
                <a:latin typeface="Consolas" pitchFamily="49" charset="0"/>
                <a:cs typeface="Arial" charset="0"/>
              </a:rPr>
              <a:t>        n   01101</a:t>
            </a:r>
            <a:r>
              <a:rPr lang="en-US" altLang="en-US" sz="1600" smtClean="0">
                <a:solidFill>
                  <a:srgbClr val="FF0000"/>
                </a:solidFill>
                <a:latin typeface="Consolas" pitchFamily="49" charset="0"/>
                <a:cs typeface="Arial" charset="0"/>
              </a:rPr>
              <a:t>110</a:t>
            </a:r>
          </a:p>
          <a:p>
            <a:pPr>
              <a:spcBef>
                <a:spcPct val="0"/>
              </a:spcBef>
              <a:buFontTx/>
              <a:buNone/>
            </a:pPr>
            <a:r>
              <a:rPr lang="en-US" altLang="en-US" sz="1600" smtClean="0">
                <a:latin typeface="Consolas" pitchFamily="49" charset="0"/>
                <a:cs typeface="Arial" charset="0"/>
              </a:rPr>
              <a:t>				b   01100</a:t>
            </a:r>
            <a:r>
              <a:rPr lang="en-US" altLang="en-US" sz="1600" smtClean="0">
                <a:solidFill>
                  <a:srgbClr val="FF0000"/>
                </a:solidFill>
                <a:latin typeface="Consolas" pitchFamily="49" charset="0"/>
                <a:cs typeface="Arial" charset="0"/>
              </a:rPr>
              <a:t>010</a:t>
            </a:r>
            <a:r>
              <a:rPr lang="en-US" altLang="en-US" sz="1600" smtClean="0">
                <a:latin typeface="Consolas" pitchFamily="49" charset="0"/>
                <a:cs typeface="Arial" charset="0"/>
              </a:rPr>
              <a:t>        o   01101</a:t>
            </a:r>
            <a:r>
              <a:rPr lang="en-US" altLang="en-US" sz="1600" smtClean="0">
                <a:solidFill>
                  <a:srgbClr val="FF0000"/>
                </a:solidFill>
                <a:latin typeface="Consolas" pitchFamily="49" charset="0"/>
                <a:cs typeface="Arial" charset="0"/>
              </a:rPr>
              <a:t>111</a:t>
            </a:r>
          </a:p>
          <a:p>
            <a:pPr>
              <a:spcBef>
                <a:spcPct val="0"/>
              </a:spcBef>
              <a:buFontTx/>
              <a:buNone/>
            </a:pPr>
            <a:r>
              <a:rPr lang="en-US" altLang="en-US" sz="1600" smtClean="0">
                <a:latin typeface="Consolas" pitchFamily="49" charset="0"/>
                <a:cs typeface="Arial" charset="0"/>
              </a:rPr>
              <a:t>				c   01100</a:t>
            </a:r>
            <a:r>
              <a:rPr lang="en-US" altLang="en-US" sz="1600" smtClean="0">
                <a:solidFill>
                  <a:srgbClr val="FF0000"/>
                </a:solidFill>
                <a:latin typeface="Consolas" pitchFamily="49" charset="0"/>
                <a:cs typeface="Arial" charset="0"/>
              </a:rPr>
              <a:t>011</a:t>
            </a:r>
            <a:r>
              <a:rPr lang="en-US" altLang="en-US" sz="1600" smtClean="0">
                <a:latin typeface="Consolas" pitchFamily="49" charset="0"/>
                <a:cs typeface="Arial" charset="0"/>
              </a:rPr>
              <a:t>        p   01110</a:t>
            </a:r>
            <a:r>
              <a:rPr lang="en-US" altLang="en-US" sz="1600" smtClean="0">
                <a:solidFill>
                  <a:srgbClr val="FF0000"/>
                </a:solidFill>
                <a:latin typeface="Consolas" pitchFamily="49" charset="0"/>
                <a:cs typeface="Arial" charset="0"/>
              </a:rPr>
              <a:t>000</a:t>
            </a:r>
          </a:p>
          <a:p>
            <a:pPr>
              <a:spcBef>
                <a:spcPct val="0"/>
              </a:spcBef>
              <a:buFontTx/>
              <a:buNone/>
            </a:pPr>
            <a:r>
              <a:rPr lang="en-US" altLang="en-US" sz="1600" smtClean="0">
                <a:latin typeface="Consolas" pitchFamily="49" charset="0"/>
                <a:cs typeface="Arial" charset="0"/>
              </a:rPr>
              <a:t>				d   01100</a:t>
            </a:r>
            <a:r>
              <a:rPr lang="en-US" altLang="en-US" sz="1600" smtClean="0">
                <a:solidFill>
                  <a:srgbClr val="FF0000"/>
                </a:solidFill>
                <a:latin typeface="Consolas" pitchFamily="49" charset="0"/>
                <a:cs typeface="Arial" charset="0"/>
              </a:rPr>
              <a:t>100</a:t>
            </a:r>
            <a:r>
              <a:rPr lang="en-US" altLang="en-US" sz="1600" smtClean="0">
                <a:latin typeface="Consolas" pitchFamily="49" charset="0"/>
                <a:cs typeface="Arial" charset="0"/>
              </a:rPr>
              <a:t>        q   01110</a:t>
            </a:r>
            <a:r>
              <a:rPr lang="en-US" altLang="en-US" sz="1600" smtClean="0">
                <a:solidFill>
                  <a:srgbClr val="FF0000"/>
                </a:solidFill>
                <a:latin typeface="Consolas" pitchFamily="49" charset="0"/>
                <a:cs typeface="Arial" charset="0"/>
              </a:rPr>
              <a:t>001</a:t>
            </a:r>
          </a:p>
          <a:p>
            <a:pPr>
              <a:spcBef>
                <a:spcPct val="0"/>
              </a:spcBef>
              <a:buFontTx/>
              <a:buNone/>
            </a:pPr>
            <a:r>
              <a:rPr lang="en-US" altLang="en-US" sz="1600" smtClean="0">
                <a:latin typeface="Consolas" pitchFamily="49" charset="0"/>
                <a:cs typeface="Arial" charset="0"/>
              </a:rPr>
              <a:t>				e   01100</a:t>
            </a:r>
            <a:r>
              <a:rPr lang="en-US" altLang="en-US" sz="1600" smtClean="0">
                <a:solidFill>
                  <a:srgbClr val="FF0000"/>
                </a:solidFill>
                <a:latin typeface="Consolas" pitchFamily="49" charset="0"/>
                <a:cs typeface="Arial" charset="0"/>
              </a:rPr>
              <a:t>101</a:t>
            </a:r>
            <a:r>
              <a:rPr lang="en-US" altLang="en-US" sz="1600" smtClean="0">
                <a:latin typeface="Consolas" pitchFamily="49" charset="0"/>
                <a:cs typeface="Arial" charset="0"/>
              </a:rPr>
              <a:t>        r   01110</a:t>
            </a:r>
            <a:r>
              <a:rPr lang="en-US" altLang="en-US" sz="1600" smtClean="0">
                <a:solidFill>
                  <a:srgbClr val="FF0000"/>
                </a:solidFill>
                <a:latin typeface="Consolas" pitchFamily="49" charset="0"/>
                <a:cs typeface="Arial" charset="0"/>
              </a:rPr>
              <a:t>010</a:t>
            </a:r>
          </a:p>
          <a:p>
            <a:pPr>
              <a:spcBef>
                <a:spcPct val="0"/>
              </a:spcBef>
              <a:buFontTx/>
              <a:buNone/>
            </a:pPr>
            <a:r>
              <a:rPr lang="en-US" altLang="en-US" sz="1600" smtClean="0">
                <a:latin typeface="Consolas" pitchFamily="49" charset="0"/>
                <a:cs typeface="Arial" charset="0"/>
              </a:rPr>
              <a:t>				f   01100</a:t>
            </a:r>
            <a:r>
              <a:rPr lang="en-US" altLang="en-US" sz="1600" smtClean="0">
                <a:solidFill>
                  <a:srgbClr val="FF0000"/>
                </a:solidFill>
                <a:latin typeface="Consolas" pitchFamily="49" charset="0"/>
                <a:cs typeface="Arial" charset="0"/>
              </a:rPr>
              <a:t>110</a:t>
            </a:r>
            <a:r>
              <a:rPr lang="en-US" altLang="en-US" sz="1600" smtClean="0">
                <a:latin typeface="Consolas" pitchFamily="49" charset="0"/>
                <a:cs typeface="Arial" charset="0"/>
              </a:rPr>
              <a:t>        s   01110</a:t>
            </a:r>
            <a:r>
              <a:rPr lang="en-US" altLang="en-US" sz="1600" smtClean="0">
                <a:solidFill>
                  <a:srgbClr val="FF0000"/>
                </a:solidFill>
                <a:latin typeface="Consolas" pitchFamily="49" charset="0"/>
                <a:cs typeface="Arial" charset="0"/>
              </a:rPr>
              <a:t>011</a:t>
            </a:r>
          </a:p>
          <a:p>
            <a:pPr>
              <a:spcBef>
                <a:spcPct val="0"/>
              </a:spcBef>
              <a:buFontTx/>
              <a:buNone/>
            </a:pPr>
            <a:r>
              <a:rPr lang="en-US" altLang="en-US" sz="1600" smtClean="0">
                <a:latin typeface="Consolas" pitchFamily="49" charset="0"/>
                <a:cs typeface="Arial" charset="0"/>
              </a:rPr>
              <a:t>				g   01100</a:t>
            </a:r>
            <a:r>
              <a:rPr lang="en-US" altLang="en-US" sz="1600" smtClean="0">
                <a:solidFill>
                  <a:srgbClr val="FF0000"/>
                </a:solidFill>
                <a:latin typeface="Consolas" pitchFamily="49" charset="0"/>
                <a:cs typeface="Arial" charset="0"/>
              </a:rPr>
              <a:t>111</a:t>
            </a:r>
            <a:r>
              <a:rPr lang="en-US" altLang="en-US" sz="1600" smtClean="0">
                <a:latin typeface="Consolas" pitchFamily="49" charset="0"/>
                <a:cs typeface="Arial" charset="0"/>
              </a:rPr>
              <a:t>        t   01110</a:t>
            </a:r>
            <a:r>
              <a:rPr lang="en-US" altLang="en-US" sz="1600" smtClean="0">
                <a:solidFill>
                  <a:srgbClr val="FF0000"/>
                </a:solidFill>
                <a:latin typeface="Consolas" pitchFamily="49" charset="0"/>
                <a:cs typeface="Arial" charset="0"/>
              </a:rPr>
              <a:t>100</a:t>
            </a:r>
          </a:p>
          <a:p>
            <a:pPr>
              <a:spcBef>
                <a:spcPct val="0"/>
              </a:spcBef>
              <a:buFontTx/>
              <a:buNone/>
            </a:pPr>
            <a:r>
              <a:rPr lang="en-US" altLang="en-US" sz="1600" smtClean="0">
                <a:latin typeface="Consolas" pitchFamily="49" charset="0"/>
                <a:cs typeface="Arial" charset="0"/>
              </a:rPr>
              <a:t>				h   01101</a:t>
            </a:r>
            <a:r>
              <a:rPr lang="en-US" altLang="en-US" sz="1600" smtClean="0">
                <a:solidFill>
                  <a:srgbClr val="FF0000"/>
                </a:solidFill>
                <a:latin typeface="Consolas" pitchFamily="49" charset="0"/>
                <a:cs typeface="Arial" charset="0"/>
              </a:rPr>
              <a:t>000</a:t>
            </a:r>
            <a:r>
              <a:rPr lang="en-US" altLang="en-US" sz="1600" smtClean="0">
                <a:latin typeface="Consolas" pitchFamily="49" charset="0"/>
                <a:cs typeface="Arial" charset="0"/>
              </a:rPr>
              <a:t>        u   01110</a:t>
            </a:r>
            <a:r>
              <a:rPr lang="en-US" altLang="en-US" sz="1600" smtClean="0">
                <a:solidFill>
                  <a:srgbClr val="FF0000"/>
                </a:solidFill>
                <a:latin typeface="Consolas" pitchFamily="49" charset="0"/>
                <a:cs typeface="Arial" charset="0"/>
              </a:rPr>
              <a:t>101</a:t>
            </a:r>
          </a:p>
          <a:p>
            <a:pPr>
              <a:spcBef>
                <a:spcPct val="0"/>
              </a:spcBef>
              <a:buFontTx/>
              <a:buNone/>
            </a:pPr>
            <a:r>
              <a:rPr lang="en-US" altLang="en-US" sz="1600" smtClean="0">
                <a:latin typeface="Consolas" pitchFamily="49" charset="0"/>
                <a:cs typeface="Arial" charset="0"/>
              </a:rPr>
              <a:t>				i   01101</a:t>
            </a:r>
            <a:r>
              <a:rPr lang="en-US" altLang="en-US" sz="1600" smtClean="0">
                <a:solidFill>
                  <a:srgbClr val="FF0000"/>
                </a:solidFill>
                <a:latin typeface="Consolas" pitchFamily="49" charset="0"/>
                <a:cs typeface="Arial" charset="0"/>
              </a:rPr>
              <a:t>001</a:t>
            </a:r>
            <a:r>
              <a:rPr lang="en-US" altLang="en-US" sz="1600" smtClean="0">
                <a:latin typeface="Consolas" pitchFamily="49" charset="0"/>
                <a:cs typeface="Arial" charset="0"/>
              </a:rPr>
              <a:t>        v   01110</a:t>
            </a:r>
            <a:r>
              <a:rPr lang="en-US" altLang="en-US" sz="1600" smtClean="0">
                <a:solidFill>
                  <a:srgbClr val="FF0000"/>
                </a:solidFill>
                <a:latin typeface="Consolas" pitchFamily="49" charset="0"/>
                <a:cs typeface="Arial" charset="0"/>
              </a:rPr>
              <a:t>110</a:t>
            </a:r>
          </a:p>
          <a:p>
            <a:pPr>
              <a:spcBef>
                <a:spcPct val="0"/>
              </a:spcBef>
              <a:buFontTx/>
              <a:buNone/>
            </a:pPr>
            <a:r>
              <a:rPr lang="en-US" altLang="en-US" sz="1600" smtClean="0">
                <a:latin typeface="Consolas" pitchFamily="49" charset="0"/>
                <a:cs typeface="Arial" charset="0"/>
              </a:rPr>
              <a:t>				j   01101</a:t>
            </a:r>
            <a:r>
              <a:rPr lang="en-US" altLang="en-US" sz="1600" smtClean="0">
                <a:solidFill>
                  <a:srgbClr val="FF0000"/>
                </a:solidFill>
                <a:latin typeface="Consolas" pitchFamily="49" charset="0"/>
                <a:cs typeface="Arial" charset="0"/>
              </a:rPr>
              <a:t>010</a:t>
            </a:r>
            <a:r>
              <a:rPr lang="en-US" altLang="en-US" sz="1600" smtClean="0">
                <a:latin typeface="Consolas" pitchFamily="49" charset="0"/>
                <a:cs typeface="Arial" charset="0"/>
              </a:rPr>
              <a:t>        w   01110</a:t>
            </a:r>
            <a:r>
              <a:rPr lang="en-US" altLang="en-US" sz="1600" smtClean="0">
                <a:solidFill>
                  <a:srgbClr val="FF0000"/>
                </a:solidFill>
                <a:latin typeface="Consolas" pitchFamily="49" charset="0"/>
                <a:cs typeface="Arial" charset="0"/>
              </a:rPr>
              <a:t>111</a:t>
            </a:r>
          </a:p>
          <a:p>
            <a:pPr>
              <a:spcBef>
                <a:spcPct val="0"/>
              </a:spcBef>
              <a:buFontTx/>
              <a:buNone/>
            </a:pPr>
            <a:r>
              <a:rPr lang="en-US" altLang="en-US" sz="1600" smtClean="0">
                <a:latin typeface="Consolas" pitchFamily="49" charset="0"/>
                <a:cs typeface="Arial" charset="0"/>
              </a:rPr>
              <a:t>				k   01101</a:t>
            </a:r>
            <a:r>
              <a:rPr lang="en-US" altLang="en-US" sz="1600" smtClean="0">
                <a:solidFill>
                  <a:srgbClr val="FF0000"/>
                </a:solidFill>
                <a:latin typeface="Consolas" pitchFamily="49" charset="0"/>
                <a:cs typeface="Arial" charset="0"/>
              </a:rPr>
              <a:t>011</a:t>
            </a:r>
            <a:r>
              <a:rPr lang="en-US" altLang="en-US" sz="1600" smtClean="0">
                <a:latin typeface="Consolas" pitchFamily="49" charset="0"/>
                <a:cs typeface="Arial" charset="0"/>
              </a:rPr>
              <a:t>        x   01111</a:t>
            </a:r>
            <a:r>
              <a:rPr lang="en-US" altLang="en-US" sz="1600" smtClean="0">
                <a:solidFill>
                  <a:srgbClr val="FF0000"/>
                </a:solidFill>
                <a:latin typeface="Consolas" pitchFamily="49" charset="0"/>
                <a:cs typeface="Arial" charset="0"/>
              </a:rPr>
              <a:t>000</a:t>
            </a:r>
          </a:p>
          <a:p>
            <a:pPr>
              <a:spcBef>
                <a:spcPct val="0"/>
              </a:spcBef>
              <a:buFontTx/>
              <a:buNone/>
            </a:pPr>
            <a:r>
              <a:rPr lang="en-US" altLang="en-US" sz="1600" smtClean="0">
                <a:latin typeface="Consolas" pitchFamily="49" charset="0"/>
                <a:cs typeface="Arial" charset="0"/>
              </a:rPr>
              <a:t>				l   01101</a:t>
            </a:r>
            <a:r>
              <a:rPr lang="en-US" altLang="en-US" sz="1600" smtClean="0">
                <a:solidFill>
                  <a:srgbClr val="FF0000"/>
                </a:solidFill>
                <a:latin typeface="Consolas" pitchFamily="49" charset="0"/>
                <a:cs typeface="Arial" charset="0"/>
              </a:rPr>
              <a:t>100</a:t>
            </a:r>
            <a:r>
              <a:rPr lang="en-US" altLang="en-US" sz="1600" smtClean="0">
                <a:latin typeface="Consolas" pitchFamily="49" charset="0"/>
                <a:cs typeface="Arial" charset="0"/>
              </a:rPr>
              <a:t>        y   01111</a:t>
            </a:r>
            <a:r>
              <a:rPr lang="en-US" altLang="en-US" sz="1600" smtClean="0">
                <a:solidFill>
                  <a:srgbClr val="FF0000"/>
                </a:solidFill>
                <a:latin typeface="Consolas" pitchFamily="49" charset="0"/>
                <a:cs typeface="Arial" charset="0"/>
              </a:rPr>
              <a:t>001</a:t>
            </a:r>
          </a:p>
          <a:p>
            <a:pPr>
              <a:spcBef>
                <a:spcPct val="0"/>
              </a:spcBef>
              <a:buFontTx/>
              <a:buNone/>
            </a:pPr>
            <a:r>
              <a:rPr lang="en-US" altLang="en-US" sz="1600" smtClean="0">
                <a:latin typeface="Consolas" pitchFamily="49" charset="0"/>
                <a:cs typeface="Arial" charset="0"/>
              </a:rPr>
              <a:t>				m   01101</a:t>
            </a:r>
            <a:r>
              <a:rPr lang="en-US" altLang="en-US" sz="1600" smtClean="0">
                <a:solidFill>
                  <a:srgbClr val="FF0000"/>
                </a:solidFill>
                <a:latin typeface="Consolas" pitchFamily="49" charset="0"/>
                <a:cs typeface="Arial" charset="0"/>
              </a:rPr>
              <a:t>101</a:t>
            </a:r>
            <a:r>
              <a:rPr lang="en-US" altLang="en-US" sz="1600" smtClean="0">
                <a:latin typeface="Consolas" pitchFamily="49" charset="0"/>
                <a:cs typeface="Arial" charset="0"/>
              </a:rPr>
              <a:t>        z   01111</a:t>
            </a:r>
            <a:r>
              <a:rPr lang="en-US" altLang="en-US" sz="1600" smtClean="0">
                <a:solidFill>
                  <a:srgbClr val="FF0000"/>
                </a:solidFill>
                <a:latin typeface="Consolas" pitchFamily="49" charset="0"/>
                <a:cs typeface="Arial" charset="0"/>
              </a:rPr>
              <a:t>010</a:t>
            </a:r>
          </a:p>
        </p:txBody>
      </p:sp>
    </p:spTree>
    <p:extLst>
      <p:ext uri="{BB962C8B-B14F-4D97-AF65-F5344CB8AC3E}">
        <p14:creationId xmlns:p14="http://schemas.microsoft.com/office/powerpoint/2010/main" val="73968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2" descr="C:\Users\dwharder\Desktop\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2997200"/>
            <a:ext cx="8278813"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17412" name="Rectangle 3"/>
          <p:cNvSpPr>
            <a:spLocks noGrp="1" noChangeArrowheads="1"/>
          </p:cNvSpPr>
          <p:nvPr>
            <p:ph type="body" idx="1"/>
          </p:nvPr>
        </p:nvSpPr>
        <p:spPr/>
        <p:txBody>
          <a:bodyPr/>
          <a:lstStyle/>
          <a:p>
            <a:pPr>
              <a:spcBef>
                <a:spcPct val="0"/>
              </a:spcBef>
              <a:buFont typeface="Arial" charset="0"/>
              <a:buNone/>
            </a:pPr>
            <a:r>
              <a:rPr lang="en-US" altLang="en-US" smtClean="0">
                <a:latin typeface="Arial" charset="0"/>
                <a:cs typeface="Arial" charset="0"/>
              </a:rPr>
              <a:t>	Our hash function is</a:t>
            </a:r>
          </a:p>
          <a:p>
            <a:pPr>
              <a:spcBef>
                <a:spcPct val="0"/>
              </a:spcBef>
              <a:buFontTx/>
              <a:buNone/>
            </a:pPr>
            <a:endParaRPr lang="en-US" altLang="en-US" sz="1200" b="1" smtClean="0">
              <a:latin typeface="Courier New" pitchFamily="49" charset="0"/>
              <a:cs typeface="Arial" charset="0"/>
            </a:endParaRPr>
          </a:p>
          <a:p>
            <a:pPr>
              <a:spcBef>
                <a:spcPct val="0"/>
              </a:spcBef>
              <a:buFontTx/>
              <a:buNone/>
            </a:pPr>
            <a:r>
              <a:rPr lang="en-US" altLang="en-US" sz="1600" b="1" smtClean="0">
                <a:latin typeface="Courier New" pitchFamily="49" charset="0"/>
                <a:cs typeface="Arial" charset="0"/>
              </a:rPr>
              <a:t>		        </a:t>
            </a:r>
            <a:r>
              <a:rPr lang="en-US" altLang="en-US" sz="1600" smtClean="0">
                <a:latin typeface="Consolas" pitchFamily="49" charset="0"/>
                <a:cs typeface="Arial" charset="0"/>
              </a:rPr>
              <a:t>unsigned int hash( string const &amp;str ) {</a:t>
            </a:r>
          </a:p>
          <a:p>
            <a:pPr>
              <a:spcBef>
                <a:spcPct val="0"/>
              </a:spcBef>
              <a:buFontTx/>
              <a:buNone/>
            </a:pPr>
            <a:r>
              <a:rPr lang="en-US" altLang="en-US" sz="1600" smtClean="0">
                <a:latin typeface="Consolas" pitchFamily="49" charset="0"/>
                <a:cs typeface="Arial" charset="0"/>
              </a:rPr>
              <a:t>		              // the empty string "" is hashed to 0</a:t>
            </a:r>
          </a:p>
          <a:p>
            <a:pPr>
              <a:spcBef>
                <a:spcPct val="0"/>
              </a:spcBef>
              <a:buFontTx/>
              <a:buNone/>
            </a:pPr>
            <a:r>
              <a:rPr lang="en-US" altLang="en-US" sz="1600" smtClean="0">
                <a:latin typeface="Consolas" pitchFamily="49" charset="0"/>
                <a:cs typeface="Arial" charset="0"/>
              </a:rPr>
              <a:t>		              if str.length() == 0 ) {</a:t>
            </a:r>
          </a:p>
          <a:p>
            <a:pPr>
              <a:spcBef>
                <a:spcPct val="0"/>
              </a:spcBef>
              <a:buFontTx/>
              <a:buNone/>
            </a:pPr>
            <a:r>
              <a:rPr lang="en-US" altLang="en-US" sz="1600" smtClean="0">
                <a:latin typeface="Consolas" pitchFamily="49" charset="0"/>
                <a:cs typeface="Arial" charset="0"/>
              </a:rPr>
              <a:t>		                    return 0;</a:t>
            </a:r>
          </a:p>
          <a:p>
            <a:pPr>
              <a:spcBef>
                <a:spcPct val="0"/>
              </a:spcBef>
              <a:buFontTx/>
              <a:buNone/>
            </a:pPr>
            <a:r>
              <a:rPr lang="en-US" altLang="en-US" sz="1600" smtClean="0">
                <a:latin typeface="Consolas" pitchFamily="49" charset="0"/>
                <a:cs typeface="Arial" charset="0"/>
              </a:rPr>
              <a:t>		              }</a:t>
            </a:r>
          </a:p>
          <a:p>
            <a:pPr>
              <a:spcBef>
                <a:spcPct val="0"/>
              </a:spcBef>
              <a:buFontTx/>
              <a:buNone/>
            </a:pPr>
            <a:endParaRPr lang="en-US" altLang="en-US" sz="1600" smtClean="0">
              <a:latin typeface="Consolas" pitchFamily="49" charset="0"/>
              <a:cs typeface="Arial" charset="0"/>
            </a:endParaRPr>
          </a:p>
          <a:p>
            <a:pPr>
              <a:spcBef>
                <a:spcPct val="0"/>
              </a:spcBef>
              <a:buFontTx/>
              <a:buNone/>
            </a:pPr>
            <a:r>
              <a:rPr lang="en-US" altLang="en-US" sz="1600" smtClean="0">
                <a:latin typeface="Consolas" pitchFamily="49" charset="0"/>
                <a:cs typeface="Arial" charset="0"/>
              </a:rPr>
              <a:t>		              return str[0] &amp; 7;</a:t>
            </a:r>
          </a:p>
          <a:p>
            <a:pPr>
              <a:spcBef>
                <a:spcPct val="0"/>
              </a:spcBef>
              <a:buFontTx/>
              <a:buNone/>
            </a:pPr>
            <a:r>
              <a:rPr lang="en-US" altLang="en-US" sz="1600" smtClean="0">
                <a:latin typeface="Consolas" pitchFamily="49" charset="0"/>
                <a:cs typeface="Arial" charset="0"/>
              </a:rPr>
              <a:t>		        }</a:t>
            </a:r>
          </a:p>
        </p:txBody>
      </p:sp>
    </p:spTree>
    <p:extLst>
      <p:ext uri="{BB962C8B-B14F-4D97-AF65-F5344CB8AC3E}">
        <p14:creationId xmlns:p14="http://schemas.microsoft.com/office/powerpoint/2010/main" val="18428544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2" descr="C:\Users\dwharder\Desktop\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2997200"/>
            <a:ext cx="8278813"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18436" name="Rectangle 3"/>
          <p:cNvSpPr>
            <a:spLocks noGrp="1" noChangeArrowheads="1"/>
          </p:cNvSpPr>
          <p:nvPr>
            <p:ph type="body" idx="1"/>
          </p:nvPr>
        </p:nvSpPr>
        <p:spPr>
          <a:xfrm>
            <a:off x="457200" y="1571625"/>
            <a:ext cx="8229600" cy="4525963"/>
          </a:xfrm>
        </p:spPr>
        <p:txBody>
          <a:bodyPr/>
          <a:lstStyle/>
          <a:p>
            <a:pPr>
              <a:buFont typeface="Arial" charset="0"/>
              <a:buNone/>
            </a:pPr>
            <a:r>
              <a:rPr lang="en-US" altLang="en-US" smtClean="0">
                <a:latin typeface="Arial" charset="0"/>
                <a:cs typeface="Arial" charset="0"/>
              </a:rPr>
              <a:t>	Starting win an array of 8 empty linked lists</a:t>
            </a:r>
          </a:p>
        </p:txBody>
      </p:sp>
    </p:spTree>
    <p:extLst>
      <p:ext uri="{BB962C8B-B14F-4D97-AF65-F5344CB8AC3E}">
        <p14:creationId xmlns:p14="http://schemas.microsoft.com/office/powerpoint/2010/main" val="3435542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CA" altLang="en-US" smtClean="0">
                <a:latin typeface="Arial" charset="0"/>
                <a:cs typeface="Arial" charset="0"/>
              </a:rPr>
              <a:t>Example</a:t>
            </a:r>
          </a:p>
        </p:txBody>
      </p:sp>
      <p:sp>
        <p:nvSpPr>
          <p:cNvPr id="19459" name="Content Placeholder 2"/>
          <p:cNvSpPr>
            <a:spLocks noGrp="1"/>
          </p:cNvSpPr>
          <p:nvPr>
            <p:ph idx="1"/>
          </p:nvPr>
        </p:nvSpPr>
        <p:spPr/>
        <p:txBody>
          <a:bodyPr/>
          <a:lstStyle/>
          <a:p>
            <a:pPr>
              <a:buFont typeface="Arial" charset="0"/>
              <a:buNone/>
            </a:pPr>
            <a:r>
              <a:rPr lang="en-CA" altLang="en-US" smtClean="0">
                <a:latin typeface="Arial" charset="0"/>
                <a:cs typeface="Arial" charset="0"/>
              </a:rPr>
              <a:t>	The pair </a:t>
            </a:r>
            <a:r>
              <a:rPr lang="en-CA" altLang="en-US" smtClean="0">
                <a:latin typeface="Consolas" pitchFamily="49" charset="0"/>
                <a:cs typeface="Arial" charset="0"/>
              </a:rPr>
              <a:t>("optimal", 129.97.94.57)</a:t>
            </a:r>
            <a:r>
              <a:rPr lang="en-CA" altLang="en-US" smtClean="0">
                <a:latin typeface="Arial" charset="0"/>
                <a:cs typeface="Arial" charset="0"/>
              </a:rPr>
              <a:t> is entered into bin </a:t>
            </a:r>
            <a:r>
              <a:rPr lang="en-US" altLang="en-US" smtClean="0">
                <a:latin typeface="Consolas" pitchFamily="49" charset="0"/>
                <a:cs typeface="Arial" charset="0"/>
              </a:rPr>
              <a:t>01101</a:t>
            </a:r>
            <a:r>
              <a:rPr lang="en-US" altLang="en-US" smtClean="0">
                <a:solidFill>
                  <a:srgbClr val="FF0000"/>
                </a:solidFill>
                <a:latin typeface="Consolas" pitchFamily="49" charset="0"/>
                <a:cs typeface="Arial" charset="0"/>
              </a:rPr>
              <a:t>111</a:t>
            </a:r>
            <a:r>
              <a:rPr lang="en-CA" altLang="en-US" smtClean="0">
                <a:latin typeface="Arial" charset="0"/>
                <a:cs typeface="Arial" charset="0"/>
              </a:rPr>
              <a:t> = 7</a:t>
            </a:r>
          </a:p>
        </p:txBody>
      </p:sp>
      <p:pic>
        <p:nvPicPr>
          <p:cNvPr id="19460" name="Picture 23" descr="C:\Users\dwharder\Desktop\k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2997200"/>
            <a:ext cx="8278813"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0174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20483" name="Rectangle 3"/>
          <p:cNvSpPr>
            <a:spLocks noGrp="1" noChangeArrowheads="1"/>
          </p:cNvSpPr>
          <p:nvPr>
            <p:ph type="body" idx="1"/>
          </p:nvPr>
        </p:nvSpPr>
        <p:spPr/>
        <p:txBody>
          <a:bodyPr/>
          <a:lstStyle/>
          <a:p>
            <a:pPr>
              <a:buFont typeface="Arial" charset="0"/>
              <a:buNone/>
            </a:pPr>
            <a:r>
              <a:rPr lang="en-CA" altLang="en-US" smtClean="0">
                <a:latin typeface="Arial" charset="0"/>
                <a:cs typeface="Arial" charset="0"/>
              </a:rPr>
              <a:t>	Similarly, as </a:t>
            </a:r>
            <a:r>
              <a:rPr lang="en-CA" altLang="en-US" smtClean="0">
                <a:latin typeface="Consolas" pitchFamily="49" charset="0"/>
                <a:cs typeface="Arial" charset="0"/>
              </a:rPr>
              <a:t>"c"</a:t>
            </a:r>
            <a:r>
              <a:rPr lang="en-CA" altLang="en-US" smtClean="0">
                <a:latin typeface="Arial" charset="0"/>
                <a:cs typeface="Arial" charset="0"/>
              </a:rPr>
              <a:t> hashes to 3</a:t>
            </a:r>
          </a:p>
          <a:p>
            <a:pPr lvl="1"/>
            <a:r>
              <a:rPr lang="en-CA" altLang="en-US" smtClean="0">
                <a:latin typeface="Arial" charset="0"/>
                <a:cs typeface="Arial" charset="0"/>
              </a:rPr>
              <a:t>The pair </a:t>
            </a:r>
            <a:r>
              <a:rPr lang="en-CA" altLang="en-US" smtClean="0">
                <a:latin typeface="Consolas" pitchFamily="49" charset="0"/>
                <a:cs typeface="Arial" charset="0"/>
              </a:rPr>
              <a:t>("cheetah", 129.97.94.45)</a:t>
            </a:r>
            <a:r>
              <a:rPr lang="en-CA" altLang="en-US" smtClean="0">
                <a:latin typeface="Arial" charset="0"/>
                <a:cs typeface="Arial" charset="0"/>
              </a:rPr>
              <a:t> is entered into bin 3</a:t>
            </a:r>
          </a:p>
          <a:p>
            <a:endParaRPr lang="en-US" altLang="en-US" smtClean="0">
              <a:latin typeface="Arial" charset="0"/>
              <a:cs typeface="Arial" charset="0"/>
            </a:endParaRPr>
          </a:p>
        </p:txBody>
      </p:sp>
      <p:pic>
        <p:nvPicPr>
          <p:cNvPr id="20484" name="Picture 16" descr="C:\Users\dwharder\Desktop\k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2997200"/>
            <a:ext cx="8278813"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00595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21507" name="Rectangle 3"/>
          <p:cNvSpPr>
            <a:spLocks noGrp="1" noChangeArrowheads="1"/>
          </p:cNvSpPr>
          <p:nvPr>
            <p:ph type="body" idx="1"/>
          </p:nvPr>
        </p:nvSpPr>
        <p:spPr/>
        <p:txBody>
          <a:bodyPr/>
          <a:lstStyle/>
          <a:p>
            <a:pPr>
              <a:buFont typeface="Arial" charset="0"/>
              <a:buNone/>
            </a:pPr>
            <a:r>
              <a:rPr lang="en-CA" altLang="en-US" smtClean="0">
                <a:latin typeface="Arial" charset="0"/>
                <a:cs typeface="Arial" charset="0"/>
              </a:rPr>
              <a:t>	The </a:t>
            </a:r>
            <a:r>
              <a:rPr lang="en-CA" altLang="en-US" smtClean="0">
                <a:latin typeface="Consolas" pitchFamily="49" charset="0"/>
                <a:cs typeface="Arial" charset="0"/>
              </a:rPr>
              <a:t>"w"</a:t>
            </a:r>
            <a:r>
              <a:rPr lang="en-CA" altLang="en-US" smtClean="0">
                <a:latin typeface="Arial" charset="0"/>
                <a:cs typeface="Arial" charset="0"/>
              </a:rPr>
              <a:t> in Wellington also hashes to 7</a:t>
            </a:r>
          </a:p>
          <a:p>
            <a:pPr lvl="1"/>
            <a:r>
              <a:rPr lang="en-CA" altLang="en-US" smtClean="0">
                <a:latin typeface="Consolas" pitchFamily="49" charset="0"/>
                <a:cs typeface="Arial" charset="0"/>
              </a:rPr>
              <a:t>("wellington", 129.97.94.42)</a:t>
            </a:r>
            <a:r>
              <a:rPr lang="en-CA" altLang="en-US" smtClean="0">
                <a:latin typeface="Arial" charset="0"/>
                <a:cs typeface="Arial" charset="0"/>
              </a:rPr>
              <a:t> is entered into bin 7</a:t>
            </a:r>
          </a:p>
          <a:p>
            <a:pPr>
              <a:buFont typeface="Arial" charset="0"/>
              <a:buNone/>
            </a:pPr>
            <a:endParaRPr lang="en-US" altLang="en-US" smtClean="0">
              <a:latin typeface="Arial" charset="0"/>
              <a:cs typeface="Arial" charset="0"/>
            </a:endParaRPr>
          </a:p>
        </p:txBody>
      </p:sp>
      <p:pic>
        <p:nvPicPr>
          <p:cNvPr id="21508" name="Picture 17" descr="C:\Users\dwharder\Desktop\k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2997200"/>
            <a:ext cx="8278813"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15536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7" descr="C:\Users\dwharder\Desktop\k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2997200"/>
            <a:ext cx="8278813"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22532" name="Rectangle 3"/>
          <p:cNvSpPr>
            <a:spLocks noGrp="1" noChangeArrowheads="1"/>
          </p:cNvSpPr>
          <p:nvPr>
            <p:ph type="body" idx="1"/>
          </p:nvPr>
        </p:nvSpPr>
        <p:spPr/>
        <p:txBody>
          <a:bodyPr/>
          <a:lstStyle/>
          <a:p>
            <a:pPr>
              <a:buFont typeface="Arial" charset="0"/>
              <a:buNone/>
            </a:pPr>
            <a:r>
              <a:rPr lang="en-CA" altLang="en-US" smtClean="0">
                <a:latin typeface="Arial" charset="0"/>
                <a:cs typeface="Arial" charset="0"/>
              </a:rPr>
              <a:t>	Why did I use </a:t>
            </a:r>
            <a:r>
              <a:rPr lang="en-CA" altLang="en-US" smtClean="0">
                <a:latin typeface="Consolas" pitchFamily="49" charset="0"/>
                <a:cs typeface="Arial" charset="0"/>
              </a:rPr>
              <a:t>push_front</a:t>
            </a:r>
            <a:r>
              <a:rPr lang="en-CA" altLang="en-US" smtClean="0">
                <a:latin typeface="Arial" charset="0"/>
                <a:cs typeface="Arial" charset="0"/>
              </a:rPr>
              <a:t> from the linked list?</a:t>
            </a:r>
          </a:p>
          <a:p>
            <a:pPr lvl="1"/>
            <a:r>
              <a:rPr lang="en-CA" altLang="en-US" smtClean="0">
                <a:latin typeface="Arial" charset="0"/>
                <a:cs typeface="Arial" charset="0"/>
              </a:rPr>
              <a:t>Do I have a choice?</a:t>
            </a:r>
          </a:p>
          <a:p>
            <a:pPr lvl="1"/>
            <a:r>
              <a:rPr lang="en-CA" altLang="en-US" smtClean="0">
                <a:latin typeface="Arial" charset="0"/>
                <a:cs typeface="Arial" charset="0"/>
              </a:rPr>
              <a:t>A good heuristic is</a:t>
            </a:r>
          </a:p>
          <a:p>
            <a:pPr lvl="1">
              <a:buFont typeface="Arial" charset="0"/>
              <a:buNone/>
            </a:pPr>
            <a:r>
              <a:rPr lang="en-CA" altLang="en-US" sz="1600" smtClean="0">
                <a:latin typeface="Arial" charset="0"/>
                <a:cs typeface="Arial" charset="0"/>
              </a:rPr>
              <a:t>   			“unless you know otherwise, data which has been</a:t>
            </a:r>
          </a:p>
          <a:p>
            <a:pPr lvl="1">
              <a:buFont typeface="Arial" charset="0"/>
              <a:buNone/>
            </a:pPr>
            <a:r>
              <a:rPr lang="en-CA" altLang="en-US" sz="1600" smtClean="0">
                <a:latin typeface="Arial" charset="0"/>
                <a:cs typeface="Arial" charset="0"/>
              </a:rPr>
              <a:t>    			 accessed recently will be accessed again in the near future”</a:t>
            </a:r>
          </a:p>
          <a:p>
            <a:pPr lvl="3"/>
            <a:r>
              <a:rPr lang="en-CA" altLang="en-US" sz="2000" smtClean="0">
                <a:latin typeface="Arial" charset="0"/>
                <a:cs typeface="Arial" charset="0"/>
              </a:rPr>
              <a:t>It is easiest to access data at the front of a linked list</a:t>
            </a:r>
          </a:p>
          <a:p>
            <a:pPr>
              <a:buFont typeface="Arial" charset="0"/>
              <a:buNone/>
            </a:pPr>
            <a:endParaRPr lang="en-US" altLang="en-US" sz="3200" smtClean="0">
              <a:latin typeface="Arial" charset="0"/>
              <a:cs typeface="Arial" charset="0"/>
            </a:endParaRPr>
          </a:p>
        </p:txBody>
      </p:sp>
      <p:sp>
        <p:nvSpPr>
          <p:cNvPr id="22533" name="TextBox 5"/>
          <p:cNvSpPr txBox="1">
            <a:spLocks noChangeArrowheads="1"/>
          </p:cNvSpPr>
          <p:nvPr/>
        </p:nvSpPr>
        <p:spPr bwMode="auto">
          <a:xfrm>
            <a:off x="4711700" y="4429125"/>
            <a:ext cx="36464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Heuristics include rules of thumb,</a:t>
            </a:r>
            <a:br>
              <a:rPr lang="en-CA" altLang="en-US"/>
            </a:br>
            <a:r>
              <a:rPr lang="en-CA" altLang="en-US"/>
              <a:t>educated guesses, and intuition</a:t>
            </a:r>
          </a:p>
        </p:txBody>
      </p:sp>
    </p:spTree>
    <p:extLst>
      <p:ext uri="{BB962C8B-B14F-4D97-AF65-F5344CB8AC3E}">
        <p14:creationId xmlns:p14="http://schemas.microsoft.com/office/powerpoint/2010/main" val="2425390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23555" name="Rectangle 3"/>
          <p:cNvSpPr>
            <a:spLocks noGrp="1" noChangeArrowheads="1"/>
          </p:cNvSpPr>
          <p:nvPr>
            <p:ph type="body" idx="1"/>
          </p:nvPr>
        </p:nvSpPr>
        <p:spPr/>
        <p:txBody>
          <a:bodyPr/>
          <a:lstStyle/>
          <a:p>
            <a:pPr>
              <a:buFont typeface="Arial" charset="0"/>
              <a:buNone/>
            </a:pPr>
            <a:r>
              <a:rPr lang="en-CA" altLang="en-US" smtClean="0">
                <a:latin typeface="Arial" charset="0"/>
                <a:cs typeface="Arial" charset="0"/>
              </a:rPr>
              <a:t>	Similarly we can insert the host names </a:t>
            </a:r>
            <a:r>
              <a:rPr lang="en-CA" altLang="en-US" smtClean="0">
                <a:latin typeface="Consolas" pitchFamily="49" charset="0"/>
                <a:cs typeface="Arial" charset="0"/>
              </a:rPr>
              <a:t>"augustin"</a:t>
            </a:r>
            <a:r>
              <a:rPr lang="en-CA" altLang="en-US" smtClean="0">
                <a:latin typeface="Arial" charset="0"/>
                <a:cs typeface="Arial" charset="0"/>
              </a:rPr>
              <a:t> and </a:t>
            </a:r>
            <a:r>
              <a:rPr lang="en-CA" altLang="en-US" smtClean="0">
                <a:latin typeface="Consolas" pitchFamily="49" charset="0"/>
                <a:cs typeface="Arial" charset="0"/>
              </a:rPr>
              <a:t>"lowpower"</a:t>
            </a:r>
            <a:endParaRPr lang="en-CA" altLang="en-US" smtClean="0">
              <a:latin typeface="Arial" charset="0"/>
              <a:cs typeface="Arial" charset="0"/>
            </a:endParaRPr>
          </a:p>
          <a:p>
            <a:endParaRPr lang="en-US" altLang="en-US" smtClean="0">
              <a:latin typeface="Arial" charset="0"/>
              <a:cs typeface="Arial" charset="0"/>
            </a:endParaRPr>
          </a:p>
        </p:txBody>
      </p:sp>
      <p:pic>
        <p:nvPicPr>
          <p:cNvPr id="23556" name="Picture 18" descr="C:\Users\dwharder\Desktop\k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2997200"/>
            <a:ext cx="8278813"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0222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mtClean="0">
                <a:latin typeface="Arial" charset="0"/>
                <a:cs typeface="Arial" charset="0"/>
              </a:rPr>
              <a:t>Outline</a:t>
            </a:r>
          </a:p>
        </p:txBody>
      </p:sp>
      <p:sp>
        <p:nvSpPr>
          <p:cNvPr id="614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have:</a:t>
            </a:r>
          </a:p>
          <a:p>
            <a:pPr lvl="1"/>
            <a:r>
              <a:rPr lang="en-US" altLang="en-US" smtClean="0">
                <a:latin typeface="Arial" charset="0"/>
                <a:cs typeface="Arial" charset="0"/>
              </a:rPr>
              <a:t>Discussed techniques for hashing</a:t>
            </a:r>
          </a:p>
          <a:p>
            <a:pPr lvl="1"/>
            <a:r>
              <a:rPr lang="en-US" altLang="en-US" smtClean="0">
                <a:latin typeface="Arial" charset="0"/>
                <a:cs typeface="Arial" charset="0"/>
              </a:rPr>
              <a:t>Discussed mapping down to a given range </a:t>
            </a:r>
            <a:r>
              <a:rPr lang="en-US" altLang="en-US" smtClean="0">
                <a:latin typeface="Times New Roman" pitchFamily="18" charset="0"/>
                <a:cs typeface="Times New Roman" pitchFamily="18" charset="0"/>
              </a:rPr>
              <a:t>0, ..., </a:t>
            </a:r>
            <a:r>
              <a:rPr lang="en-US" altLang="en-US" i="1" smtClean="0">
                <a:latin typeface="Times New Roman" pitchFamily="18" charset="0"/>
                <a:cs typeface="Times New Roman" pitchFamily="18" charset="0"/>
              </a:rPr>
              <a:t>M</a:t>
            </a:r>
            <a:r>
              <a:rPr lang="en-US" altLang="en-US" smtClean="0">
                <a:latin typeface="Times New Roman" pitchFamily="18" charset="0"/>
                <a:cs typeface="Times New Roman" pitchFamily="18" charset="0"/>
              </a:rPr>
              <a:t> – 1</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Now we must deal with collisions</a:t>
            </a:r>
          </a:p>
          <a:p>
            <a:pPr lvl="1"/>
            <a:r>
              <a:rPr lang="en-US" altLang="en-US" smtClean="0">
                <a:latin typeface="Arial" charset="0"/>
                <a:cs typeface="Arial" charset="0"/>
              </a:rPr>
              <a:t>Numerous techniques exist</a:t>
            </a:r>
          </a:p>
          <a:p>
            <a:pPr lvl="1"/>
            <a:r>
              <a:rPr lang="en-US" altLang="en-US" smtClean="0">
                <a:latin typeface="Arial" charset="0"/>
                <a:cs typeface="Arial" charset="0"/>
              </a:rPr>
              <a:t>Containers in general</a:t>
            </a:r>
          </a:p>
          <a:p>
            <a:pPr lvl="2"/>
            <a:r>
              <a:rPr lang="en-US" altLang="en-US" smtClean="0">
                <a:latin typeface="Arial" charset="0"/>
                <a:cs typeface="Arial" charset="0"/>
              </a:rPr>
              <a:t>Specifically linked lists</a:t>
            </a:r>
          </a:p>
        </p:txBody>
      </p:sp>
    </p:spTree>
    <p:extLst>
      <p:ext uri="{BB962C8B-B14F-4D97-AF65-F5344CB8AC3E}">
        <p14:creationId xmlns:p14="http://schemas.microsoft.com/office/powerpoint/2010/main" val="12199321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24579" name="Rectangle 3"/>
          <p:cNvSpPr>
            <a:spLocks noGrp="1" noChangeArrowheads="1"/>
          </p:cNvSpPr>
          <p:nvPr>
            <p:ph type="body" idx="1"/>
          </p:nvPr>
        </p:nvSpPr>
        <p:spPr/>
        <p:txBody>
          <a:bodyPr/>
          <a:lstStyle/>
          <a:p>
            <a:pPr>
              <a:buFont typeface="Arial" charset="0"/>
              <a:buNone/>
            </a:pPr>
            <a:r>
              <a:rPr lang="en-CA" altLang="en-US" smtClean="0">
                <a:latin typeface="Arial" charset="0"/>
                <a:cs typeface="Arial" charset="0"/>
              </a:rPr>
              <a:t>	If we now wanted the IP address for </a:t>
            </a:r>
            <a:r>
              <a:rPr lang="en-CA" altLang="en-US" smtClean="0">
                <a:latin typeface="Consolas" pitchFamily="49" charset="0"/>
                <a:cs typeface="Arial" charset="0"/>
              </a:rPr>
              <a:t>"optimal"</a:t>
            </a:r>
            <a:r>
              <a:rPr lang="en-CA" altLang="en-US" smtClean="0">
                <a:latin typeface="Arial" charset="0"/>
                <a:cs typeface="Arial" charset="0"/>
              </a:rPr>
              <a:t>, we would simply hash </a:t>
            </a:r>
            <a:r>
              <a:rPr lang="en-CA" altLang="en-US" smtClean="0">
                <a:latin typeface="Consolas" pitchFamily="49" charset="0"/>
                <a:cs typeface="Arial" charset="0"/>
              </a:rPr>
              <a:t>"optimal"</a:t>
            </a:r>
            <a:r>
              <a:rPr lang="en-CA" altLang="en-US" smtClean="0">
                <a:latin typeface="Arial" charset="0"/>
                <a:cs typeface="Arial" charset="0"/>
              </a:rPr>
              <a:t> to 7, walk through the linked list, and access 129.97.94.57 when we access the node containing the relevant string</a:t>
            </a:r>
          </a:p>
          <a:p>
            <a:endParaRPr lang="en-US" altLang="en-US" smtClean="0">
              <a:latin typeface="Arial" charset="0"/>
              <a:cs typeface="Arial" charset="0"/>
            </a:endParaRPr>
          </a:p>
        </p:txBody>
      </p:sp>
      <p:pic>
        <p:nvPicPr>
          <p:cNvPr id="24580" name="Picture 18" descr="C:\Users\dwharder\Desktop\k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2997200"/>
            <a:ext cx="8278813"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8252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25603" name="Rectangle 3"/>
          <p:cNvSpPr>
            <a:spLocks noGrp="1" noChangeArrowheads="1"/>
          </p:cNvSpPr>
          <p:nvPr>
            <p:ph type="body" idx="1"/>
          </p:nvPr>
        </p:nvSpPr>
        <p:spPr/>
        <p:txBody>
          <a:bodyPr/>
          <a:lstStyle/>
          <a:p>
            <a:pPr>
              <a:buFont typeface="Arial" charset="0"/>
              <a:buNone/>
            </a:pPr>
            <a:r>
              <a:rPr lang="en-CA" altLang="en-US" smtClean="0">
                <a:latin typeface="Arial" charset="0"/>
                <a:cs typeface="Arial" charset="0"/>
              </a:rPr>
              <a:t>	Similarly, </a:t>
            </a:r>
            <a:r>
              <a:rPr lang="en-CA" altLang="en-US" smtClean="0">
                <a:latin typeface="Consolas" pitchFamily="49" charset="0"/>
                <a:cs typeface="Arial" charset="0"/>
              </a:rPr>
              <a:t>"ashok"</a:t>
            </a:r>
            <a:r>
              <a:rPr lang="en-CA" altLang="en-US" smtClean="0">
                <a:latin typeface="Arial" charset="0"/>
                <a:cs typeface="Arial" charset="0"/>
              </a:rPr>
              <a:t> and </a:t>
            </a:r>
            <a:r>
              <a:rPr lang="en-CA" altLang="en-US" smtClean="0">
                <a:latin typeface="Consolas" pitchFamily="49" charset="0"/>
                <a:cs typeface="Arial" charset="0"/>
              </a:rPr>
              <a:t>"vlach"</a:t>
            </a:r>
            <a:r>
              <a:rPr lang="en-CA" altLang="en-US" smtClean="0">
                <a:latin typeface="Arial" charset="0"/>
                <a:cs typeface="Arial" charset="0"/>
              </a:rPr>
              <a:t> are  entered into bin 7</a:t>
            </a:r>
          </a:p>
          <a:p>
            <a:endParaRPr lang="en-US" altLang="en-US" smtClean="0">
              <a:latin typeface="Arial" charset="0"/>
              <a:cs typeface="Arial" charset="0"/>
            </a:endParaRPr>
          </a:p>
        </p:txBody>
      </p:sp>
      <p:pic>
        <p:nvPicPr>
          <p:cNvPr id="25604" name="Picture 19" descr="C:\Users\dwharder\Desktop\k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2997200"/>
            <a:ext cx="8278813"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51480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26627" name="Rectangle 3"/>
          <p:cNvSpPr>
            <a:spLocks noGrp="1" noChangeArrowheads="1"/>
          </p:cNvSpPr>
          <p:nvPr>
            <p:ph type="body" idx="1"/>
          </p:nvPr>
        </p:nvSpPr>
        <p:spPr/>
        <p:txBody>
          <a:bodyPr/>
          <a:lstStyle/>
          <a:p>
            <a:pPr>
              <a:buFont typeface="Arial" charset="0"/>
              <a:buNone/>
            </a:pPr>
            <a:r>
              <a:rPr lang="en-CA" altLang="en-US" smtClean="0">
                <a:latin typeface="Arial" charset="0"/>
                <a:cs typeface="Arial" charset="0"/>
              </a:rPr>
              <a:t>	Inserting </a:t>
            </a:r>
            <a:r>
              <a:rPr lang="en-CA" altLang="en-US" smtClean="0">
                <a:latin typeface="Consolas" pitchFamily="49" charset="0"/>
                <a:cs typeface="Arial" charset="0"/>
              </a:rPr>
              <a:t>"ims"</a:t>
            </a:r>
            <a:r>
              <a:rPr lang="en-CA" altLang="en-US" smtClean="0">
                <a:latin typeface="Arial" charset="0"/>
                <a:cs typeface="Arial" charset="0"/>
              </a:rPr>
              <a:t>, </a:t>
            </a:r>
            <a:r>
              <a:rPr lang="en-CA" altLang="en-US" smtClean="0">
                <a:latin typeface="Consolas" pitchFamily="49" charset="0"/>
                <a:cs typeface="Arial" charset="0"/>
              </a:rPr>
              <a:t>"jab"</a:t>
            </a:r>
            <a:r>
              <a:rPr lang="en-CA" altLang="en-US" smtClean="0">
                <a:latin typeface="Arial" charset="0"/>
                <a:cs typeface="Arial" charset="0"/>
              </a:rPr>
              <a:t>, and </a:t>
            </a:r>
            <a:r>
              <a:rPr lang="en-CA" altLang="en-US" smtClean="0">
                <a:latin typeface="Consolas" pitchFamily="49" charset="0"/>
                <a:cs typeface="Arial" charset="0"/>
              </a:rPr>
              <a:t>"cad"</a:t>
            </a:r>
            <a:r>
              <a:rPr lang="en-CA" altLang="en-US" smtClean="0">
                <a:latin typeface="Arial" charset="0"/>
                <a:cs typeface="Arial" charset="0"/>
              </a:rPr>
              <a:t> doesn’t even out the bins</a:t>
            </a:r>
          </a:p>
          <a:p>
            <a:endParaRPr lang="en-US" altLang="en-US" smtClean="0">
              <a:latin typeface="Arial" charset="0"/>
              <a:cs typeface="Arial" charset="0"/>
            </a:endParaRPr>
          </a:p>
        </p:txBody>
      </p:sp>
      <p:pic>
        <p:nvPicPr>
          <p:cNvPr id="26628" name="Picture 20" descr="C:\Users\dwharder\Desktop\k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2997200"/>
            <a:ext cx="8278813"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64361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2765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Indeed, after 21 insertions, the linked lists are becoming rather long</a:t>
            </a:r>
          </a:p>
          <a:p>
            <a:pPr lvl="1"/>
            <a:r>
              <a:rPr lang="en-US" altLang="en-US" smtClean="0">
                <a:latin typeface="Arial" charset="0"/>
                <a:cs typeface="Arial" charset="0"/>
              </a:rPr>
              <a:t>We were looking for </a:t>
            </a:r>
            <a:r>
              <a:rPr lang="en-US" altLang="en-US" b="1" smtClean="0">
                <a:latin typeface="Symbol" pitchFamily="18" charset="2"/>
                <a:cs typeface="Arial" charset="0"/>
              </a:rPr>
              <a:t>Q</a:t>
            </a:r>
            <a:r>
              <a:rPr lang="en-US" altLang="en-US" smtClean="0">
                <a:latin typeface="Times New Roman" pitchFamily="18" charset="0"/>
                <a:cs typeface="Times New Roman" pitchFamily="18" charset="0"/>
              </a:rPr>
              <a:t>(1)</a:t>
            </a:r>
            <a:r>
              <a:rPr lang="en-US" altLang="en-US" smtClean="0">
                <a:latin typeface="Arial" charset="0"/>
                <a:cs typeface="Arial" charset="0"/>
              </a:rPr>
              <a:t> access time, but accessing something in a linked list with </a:t>
            </a:r>
            <a:r>
              <a:rPr lang="en-US" altLang="en-US" i="1" smtClean="0">
                <a:latin typeface="Times New Roman" pitchFamily="18" charset="0"/>
                <a:cs typeface="Times New Roman" pitchFamily="18" charset="0"/>
              </a:rPr>
              <a:t>k</a:t>
            </a:r>
            <a:r>
              <a:rPr lang="en-US" altLang="en-US" smtClean="0">
                <a:latin typeface="Arial" charset="0"/>
                <a:cs typeface="Arial" charset="0"/>
              </a:rPr>
              <a:t> objects is </a:t>
            </a:r>
            <a:r>
              <a:rPr lang="en-US" altLang="en-US" b="1" smtClean="0">
                <a:latin typeface="Times New Roman" pitchFamily="18" charset="0"/>
                <a:cs typeface="Times New Roman" pitchFamily="18" charset="0"/>
              </a:rPr>
              <a:t>O</a:t>
            </a:r>
            <a:r>
              <a:rPr lang="en-US" altLang="en-US" smtClean="0">
                <a:latin typeface="Times New Roman" pitchFamily="18" charset="0"/>
                <a:cs typeface="Times New Roman" pitchFamily="18" charset="0"/>
              </a:rPr>
              <a:t>(</a:t>
            </a:r>
            <a:r>
              <a:rPr lang="en-US" altLang="en-US" i="1" smtClean="0">
                <a:latin typeface="Times New Roman" pitchFamily="18" charset="0"/>
                <a:cs typeface="Times New Roman" pitchFamily="18" charset="0"/>
              </a:rPr>
              <a:t>k</a:t>
            </a:r>
            <a:r>
              <a:rPr lang="en-US" altLang="en-US" smtClean="0">
                <a:latin typeface="Times New Roman" pitchFamily="18" charset="0"/>
                <a:cs typeface="Times New Roman" pitchFamily="18" charset="0"/>
              </a:rPr>
              <a:t>)</a:t>
            </a:r>
          </a:p>
          <a:p>
            <a:endParaRPr lang="en-US" altLang="en-US" smtClean="0">
              <a:latin typeface="Arial" charset="0"/>
              <a:cs typeface="Arial" charset="0"/>
            </a:endParaRPr>
          </a:p>
        </p:txBody>
      </p:sp>
      <p:pic>
        <p:nvPicPr>
          <p:cNvPr id="27652" name="Picture 5" descr="C:\Users\dwharder\Desktop\k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2997200"/>
            <a:ext cx="8278813"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33534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altLang="en-US" smtClean="0">
                <a:latin typeface="Arial" charset="0"/>
                <a:cs typeface="Arial" charset="0"/>
              </a:rPr>
              <a:t>Load Factor </a:t>
            </a:r>
          </a:p>
        </p:txBody>
      </p:sp>
      <p:sp>
        <p:nvSpPr>
          <p:cNvPr id="1028"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To describe the length of the linked lists, we define the </a:t>
            </a:r>
            <a:r>
              <a:rPr lang="en-US" altLang="en-US" i="1" smtClean="0">
                <a:latin typeface="Arial" charset="0"/>
                <a:cs typeface="Arial" charset="0"/>
              </a:rPr>
              <a:t>load factor </a:t>
            </a:r>
            <a:r>
              <a:rPr lang="en-US" altLang="en-US" smtClean="0">
                <a:latin typeface="Arial" charset="0"/>
                <a:cs typeface="Arial" charset="0"/>
              </a:rPr>
              <a:t>of the hash table:</a:t>
            </a:r>
          </a:p>
          <a:p>
            <a:endParaRPr lang="en-US" altLang="en-US" smtClean="0">
              <a:latin typeface="Arial" charset="0"/>
              <a:cs typeface="Arial" charset="0"/>
            </a:endParaRPr>
          </a:p>
          <a:p>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This is the average number of objects per bin</a:t>
            </a:r>
          </a:p>
          <a:p>
            <a:pPr lvl="1"/>
            <a:r>
              <a:rPr lang="en-US" altLang="en-US" smtClean="0">
                <a:latin typeface="Arial" charset="0"/>
                <a:cs typeface="Arial" charset="0"/>
              </a:rPr>
              <a:t>This assumes an even distribution</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Right now, the load factor is </a:t>
            </a:r>
            <a:r>
              <a:rPr lang="en-US" altLang="en-US" smtClean="0">
                <a:latin typeface="Symbol" pitchFamily="18" charset="2"/>
                <a:cs typeface="Arial" charset="0"/>
              </a:rPr>
              <a:t>l </a:t>
            </a:r>
            <a:r>
              <a:rPr lang="en-US" altLang="en-US" smtClean="0">
                <a:latin typeface="Times New Roman" pitchFamily="18" charset="0"/>
                <a:cs typeface="Arial" charset="0"/>
              </a:rPr>
              <a:t>= 21/8 = 2.625</a:t>
            </a:r>
            <a:endParaRPr lang="en-US" altLang="en-US" smtClean="0">
              <a:latin typeface="Arial" charset="0"/>
              <a:cs typeface="Arial" charset="0"/>
            </a:endParaRPr>
          </a:p>
          <a:p>
            <a:pPr lvl="1"/>
            <a:r>
              <a:rPr lang="en-US" altLang="en-US" smtClean="0">
                <a:latin typeface="Arial" charset="0"/>
                <a:cs typeface="Arial" charset="0"/>
              </a:rPr>
              <a:t>The average bin has </a:t>
            </a:r>
            <a:r>
              <a:rPr lang="en-US" altLang="en-US" smtClean="0">
                <a:latin typeface="Times New Roman" pitchFamily="18" charset="0"/>
                <a:cs typeface="Arial" charset="0"/>
              </a:rPr>
              <a:t>2.625</a:t>
            </a:r>
            <a:r>
              <a:rPr lang="en-US" altLang="en-US" smtClean="0">
                <a:latin typeface="Arial" charset="0"/>
                <a:cs typeface="Arial" charset="0"/>
              </a:rPr>
              <a:t> objects</a:t>
            </a:r>
          </a:p>
        </p:txBody>
      </p:sp>
      <p:graphicFrame>
        <p:nvGraphicFramePr>
          <p:cNvPr id="1026" name="Object 4"/>
          <p:cNvGraphicFramePr>
            <a:graphicFrameLocks noChangeAspect="1"/>
          </p:cNvGraphicFramePr>
          <p:nvPr/>
        </p:nvGraphicFramePr>
        <p:xfrm>
          <a:off x="3851275" y="2276475"/>
          <a:ext cx="990600" cy="830263"/>
        </p:xfrm>
        <a:graphic>
          <a:graphicData uri="http://schemas.openxmlformats.org/presentationml/2006/ole">
            <mc:AlternateContent xmlns:mc="http://schemas.openxmlformats.org/markup-compatibility/2006">
              <mc:Choice xmlns:v="urn:schemas-microsoft-com:vml" Requires="v">
                <p:oleObj spid="_x0000_s147459" name="Equation" r:id="rId4" imgW="469800" imgH="393480" progId="Equation.DSMT4">
                  <p:embed/>
                </p:oleObj>
              </mc:Choice>
              <mc:Fallback>
                <p:oleObj name="Equation" r:id="rId4" imgW="469800" imgH="393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275" y="2276475"/>
                        <a:ext cx="990600" cy="83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1920255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mtClean="0">
                <a:latin typeface="Arial" charset="0"/>
                <a:cs typeface="Arial" charset="0"/>
              </a:rPr>
              <a:t>Load Factor </a:t>
            </a:r>
          </a:p>
        </p:txBody>
      </p:sp>
      <p:sp>
        <p:nvSpPr>
          <p:cNvPr id="2867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If the load factor becomes too large, access times will start to increase: </a:t>
            </a:r>
            <a:r>
              <a:rPr lang="en-US" altLang="en-US" b="1" smtClean="0">
                <a:latin typeface="Times New Roman" pitchFamily="18" charset="0"/>
                <a:cs typeface="Times New Roman" pitchFamily="18" charset="0"/>
              </a:rPr>
              <a:t>O</a:t>
            </a:r>
            <a:r>
              <a:rPr lang="en-US" altLang="en-US" smtClean="0">
                <a:latin typeface="Times New Roman" pitchFamily="18" charset="0"/>
                <a:cs typeface="Times New Roman" pitchFamily="18" charset="0"/>
              </a:rPr>
              <a:t>(</a:t>
            </a:r>
            <a:r>
              <a:rPr lang="en-US" altLang="en-US" smtClean="0">
                <a:latin typeface="Symbol" pitchFamily="18" charset="2"/>
                <a:cs typeface="Arial" charset="0"/>
              </a:rPr>
              <a:t>l</a:t>
            </a:r>
            <a:r>
              <a:rPr lang="en-US" altLang="en-US" smtClean="0">
                <a:latin typeface="Times New Roman" pitchFamily="18" charset="0"/>
                <a:cs typeface="Times New Roman" pitchFamily="18" charset="0"/>
              </a:rPr>
              <a:t>)</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 most obvious solution is to double the size of the hash table</a:t>
            </a:r>
          </a:p>
          <a:p>
            <a:pPr lvl="1"/>
            <a:r>
              <a:rPr lang="en-US" altLang="en-US" smtClean="0">
                <a:latin typeface="Arial" charset="0"/>
                <a:cs typeface="Arial" charset="0"/>
              </a:rPr>
              <a:t>Unfortunately, the hash function must now change</a:t>
            </a:r>
          </a:p>
          <a:p>
            <a:pPr lvl="1"/>
            <a:r>
              <a:rPr lang="en-US" altLang="en-US" smtClean="0">
                <a:latin typeface="Arial" charset="0"/>
                <a:cs typeface="Arial" charset="0"/>
              </a:rPr>
              <a:t>In our example, the doubling the hash table size requires us to take, for example, the last four bits</a:t>
            </a:r>
          </a:p>
          <a:p>
            <a:endParaRPr lang="en-US" altLang="en-US" smtClean="0">
              <a:latin typeface="Arial" charset="0"/>
              <a:cs typeface="Arial" charset="0"/>
            </a:endParaRPr>
          </a:p>
          <a:p>
            <a:pPr>
              <a:buFontTx/>
              <a:buNone/>
            </a:pPr>
            <a:endParaRPr lang="en-US" altLang="en-US" smtClean="0">
              <a:latin typeface="Arial" charset="0"/>
              <a:cs typeface="Arial" charset="0"/>
            </a:endParaRPr>
          </a:p>
        </p:txBody>
      </p:sp>
    </p:spTree>
    <p:extLst>
      <p:ext uri="{BB962C8B-B14F-4D97-AF65-F5344CB8AC3E}">
        <p14:creationId xmlns:p14="http://schemas.microsoft.com/office/powerpoint/2010/main" val="29799782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mtClean="0">
                <a:latin typeface="Arial" charset="0"/>
                <a:cs typeface="Arial" charset="0"/>
              </a:rPr>
              <a:t>Doubling Size</a:t>
            </a:r>
          </a:p>
        </p:txBody>
      </p:sp>
      <p:sp>
        <p:nvSpPr>
          <p:cNvPr id="2969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load factor is now </a:t>
            </a:r>
            <a:r>
              <a:rPr lang="en-US" altLang="en-US" smtClean="0">
                <a:latin typeface="Symbol" pitchFamily="18" charset="2"/>
                <a:cs typeface="Arial" charset="0"/>
              </a:rPr>
              <a:t>l </a:t>
            </a:r>
            <a:r>
              <a:rPr lang="en-US" altLang="en-US" smtClean="0">
                <a:latin typeface="Times New Roman" pitchFamily="18" charset="0"/>
                <a:cs typeface="Arial" charset="0"/>
              </a:rPr>
              <a:t>= 1.3125</a:t>
            </a:r>
            <a:r>
              <a:rPr lang="en-US" altLang="en-US" smtClean="0">
                <a:latin typeface="Arial" charset="0"/>
                <a:cs typeface="Arial" charset="0"/>
              </a:rPr>
              <a:t> </a:t>
            </a:r>
          </a:p>
          <a:p>
            <a:pPr lvl="1"/>
            <a:r>
              <a:rPr lang="en-US" altLang="en-US" smtClean="0">
                <a:latin typeface="Arial" charset="0"/>
                <a:cs typeface="Arial" charset="0"/>
              </a:rPr>
              <a:t>Unfortunately, the distribution hasn’t improved much</a:t>
            </a:r>
          </a:p>
        </p:txBody>
      </p:sp>
      <p:pic>
        <p:nvPicPr>
          <p:cNvPr id="29700" name="Picture 13" descr="C:\Users\dwharder\Desktop\k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2349500"/>
            <a:ext cx="5997575"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25508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mtClean="0">
                <a:latin typeface="Arial" charset="0"/>
                <a:cs typeface="Arial" charset="0"/>
              </a:rPr>
              <a:t>Doubling Size</a:t>
            </a:r>
          </a:p>
        </p:txBody>
      </p:sp>
      <p:sp>
        <p:nvSpPr>
          <p:cNvPr id="3072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There is significant </a:t>
            </a:r>
            <a:r>
              <a:rPr lang="en-US" altLang="en-US" i="1" smtClean="0">
                <a:latin typeface="Arial" charset="0"/>
                <a:cs typeface="Arial" charset="0"/>
              </a:rPr>
              <a:t>clustering</a:t>
            </a:r>
            <a:r>
              <a:rPr lang="en-US" altLang="en-US" smtClean="0">
                <a:latin typeface="Arial" charset="0"/>
                <a:cs typeface="Arial" charset="0"/>
              </a:rPr>
              <a:t> in bins 2 and 3 due to the choice of host names</a:t>
            </a:r>
          </a:p>
        </p:txBody>
      </p:sp>
      <p:pic>
        <p:nvPicPr>
          <p:cNvPr id="30724" name="Picture 13" descr="C:\Users\dwharder\Desktop\k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2349500"/>
            <a:ext cx="5997575"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06885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Choosing a Good Hash Function</a:t>
            </a:r>
          </a:p>
        </p:txBody>
      </p:sp>
      <p:sp>
        <p:nvSpPr>
          <p:cNvPr id="3174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choose a very poor hash function:</a:t>
            </a:r>
          </a:p>
          <a:p>
            <a:pPr lvl="1"/>
            <a:r>
              <a:rPr lang="en-US" altLang="en-US" smtClean="0">
                <a:latin typeface="Arial" charset="0"/>
                <a:cs typeface="Arial" charset="0"/>
              </a:rPr>
              <a:t>We looked at the first letter of the host name</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Unfortunately, all these are also actual host names:</a:t>
            </a:r>
          </a:p>
          <a:p>
            <a:pPr>
              <a:buFont typeface="Arial" charset="0"/>
              <a:buNone/>
            </a:pPr>
            <a:r>
              <a:rPr lang="en-CA" altLang="en-US" smtClean="0">
                <a:latin typeface="Consolas" pitchFamily="49" charset="0"/>
                <a:cs typeface="Arial" charset="0"/>
              </a:rPr>
              <a:t>		ultra7 ultra8 ultra9 ultra10 ultra11</a:t>
            </a:r>
          </a:p>
          <a:p>
            <a:pPr>
              <a:buFont typeface="Arial" charset="0"/>
              <a:buNone/>
            </a:pPr>
            <a:r>
              <a:rPr lang="en-CA" altLang="en-US" smtClean="0">
                <a:latin typeface="Consolas" pitchFamily="49" charset="0"/>
                <a:cs typeface="Arial" charset="0"/>
              </a:rPr>
              <a:t>		ultra12 ultra13 ultra14 ultra15 ultra16 ultra17</a:t>
            </a:r>
            <a:endParaRPr lang="en-US" altLang="en-US" smtClean="0">
              <a:latin typeface="Consolas" pitchFamily="49" charset="0"/>
              <a:cs typeface="Arial" charset="0"/>
            </a:endParaRPr>
          </a:p>
          <a:p>
            <a:pPr>
              <a:buFont typeface="Arial" charset="0"/>
              <a:buNone/>
            </a:pPr>
            <a:r>
              <a:rPr lang="en-CA" altLang="en-US" smtClean="0">
                <a:latin typeface="Consolas" pitchFamily="49" charset="0"/>
                <a:cs typeface="Arial" charset="0"/>
              </a:rPr>
              <a:t>		blade1 blade2 blade3 blade4 blade5</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This will cause clustering in bins 2 and 5</a:t>
            </a:r>
          </a:p>
          <a:p>
            <a:pPr lvl="1"/>
            <a:r>
              <a:rPr lang="en-US" altLang="en-US" smtClean="0">
                <a:latin typeface="Arial" charset="0"/>
                <a:cs typeface="Arial" charset="0"/>
              </a:rPr>
              <a:t>Any hash function based on anything other than every letter will cause clustering</a:t>
            </a:r>
          </a:p>
        </p:txBody>
      </p:sp>
    </p:spTree>
    <p:extLst>
      <p:ext uri="{BB962C8B-B14F-4D97-AF65-F5344CB8AC3E}">
        <p14:creationId xmlns:p14="http://schemas.microsoft.com/office/powerpoint/2010/main" val="12341546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smtClean="0">
                <a:latin typeface="Arial" charset="0"/>
                <a:cs typeface="Arial" charset="0"/>
              </a:rPr>
              <a:t>Choosing a Good Hash Function</a:t>
            </a:r>
          </a:p>
        </p:txBody>
      </p:sp>
      <p:sp>
        <p:nvSpPr>
          <p:cNvPr id="3277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Let’s go back to the hash function defined previously:</a:t>
            </a:r>
          </a:p>
          <a:p>
            <a:pPr>
              <a:buFont typeface="Arial" charset="0"/>
              <a:buNone/>
            </a:pPr>
            <a:endParaRPr lang="en-US" altLang="en-US" sz="1800" smtClean="0">
              <a:solidFill>
                <a:srgbClr val="000000"/>
              </a:solidFill>
              <a:latin typeface="Consolas" pitchFamily="49" charset="0"/>
              <a:cs typeface="Arial" charset="0"/>
            </a:endParaRPr>
          </a:p>
          <a:p>
            <a:pPr>
              <a:buFont typeface="Arial" charset="0"/>
              <a:buNone/>
            </a:pPr>
            <a:r>
              <a:rPr lang="en-US" altLang="en-US" sz="1800" smtClean="0">
                <a:solidFill>
                  <a:srgbClr val="000000"/>
                </a:solidFill>
                <a:latin typeface="Consolas" pitchFamily="49" charset="0"/>
                <a:cs typeface="Arial" charset="0"/>
              </a:rPr>
              <a:t>	</a:t>
            </a:r>
            <a:r>
              <a:rPr lang="en-US" altLang="en-US" sz="1600" smtClean="0">
                <a:solidFill>
                  <a:srgbClr val="000000"/>
                </a:solidFill>
                <a:latin typeface="Consolas" pitchFamily="49" charset="0"/>
                <a:cs typeface="Arial" charset="0"/>
              </a:rPr>
              <a:t>	unsigned int hash( string const &amp;str ) {</a:t>
            </a:r>
          </a:p>
          <a:p>
            <a:pPr>
              <a:buFont typeface="Arial" charset="0"/>
              <a:buNone/>
            </a:pPr>
            <a:r>
              <a:rPr lang="en-US" altLang="en-US" sz="1600" smtClean="0">
                <a:solidFill>
                  <a:srgbClr val="000000"/>
                </a:solidFill>
                <a:latin typeface="Consolas" pitchFamily="49" charset="0"/>
                <a:cs typeface="Arial" charset="0"/>
              </a:rPr>
              <a:t>		    unsigned int hash_value = 0;</a:t>
            </a:r>
          </a:p>
          <a:p>
            <a:pPr>
              <a:buFont typeface="Arial" charset="0"/>
              <a:buNone/>
            </a:pPr>
            <a:endParaRPr lang="en-US" altLang="en-US" sz="1600" smtClean="0">
              <a:solidFill>
                <a:srgbClr val="000000"/>
              </a:solidFill>
              <a:latin typeface="Consolas" pitchFamily="49" charset="0"/>
              <a:cs typeface="Arial" charset="0"/>
            </a:endParaRPr>
          </a:p>
          <a:p>
            <a:pPr>
              <a:buFont typeface="Arial" charset="0"/>
              <a:buNone/>
            </a:pPr>
            <a:r>
              <a:rPr lang="en-US" altLang="en-US" sz="1600" smtClean="0">
                <a:solidFill>
                  <a:srgbClr val="000000"/>
                </a:solidFill>
                <a:latin typeface="Consolas" pitchFamily="49" charset="0"/>
                <a:cs typeface="Arial" charset="0"/>
              </a:rPr>
              <a:t>		    for ( int k = 0; k &lt; str.length(); ++k ) {</a:t>
            </a:r>
          </a:p>
          <a:p>
            <a:pPr>
              <a:buFont typeface="Arial" charset="0"/>
              <a:buNone/>
            </a:pPr>
            <a:r>
              <a:rPr lang="en-US" altLang="en-US" sz="1600" smtClean="0">
                <a:solidFill>
                  <a:srgbClr val="000000"/>
                </a:solidFill>
                <a:latin typeface="Consolas" pitchFamily="49" charset="0"/>
                <a:cs typeface="Arial" charset="0"/>
              </a:rPr>
              <a:t>		        hash_value = </a:t>
            </a:r>
            <a:r>
              <a:rPr lang="en-US" altLang="en-US" sz="1600" smtClean="0">
                <a:solidFill>
                  <a:srgbClr val="FF0000"/>
                </a:solidFill>
                <a:latin typeface="Consolas" pitchFamily="49" charset="0"/>
                <a:cs typeface="Arial" charset="0"/>
              </a:rPr>
              <a:t>12347</a:t>
            </a:r>
            <a:r>
              <a:rPr lang="en-US" altLang="en-US" sz="1600" smtClean="0">
                <a:solidFill>
                  <a:srgbClr val="000000"/>
                </a:solidFill>
                <a:latin typeface="Consolas" pitchFamily="49" charset="0"/>
                <a:cs typeface="Arial" charset="0"/>
              </a:rPr>
              <a:t>*hash_value + str[k];</a:t>
            </a:r>
          </a:p>
          <a:p>
            <a:pPr>
              <a:buFont typeface="Arial" charset="0"/>
              <a:buNone/>
            </a:pPr>
            <a:r>
              <a:rPr lang="en-US" altLang="en-US" sz="1600" smtClean="0">
                <a:solidFill>
                  <a:srgbClr val="000000"/>
                </a:solidFill>
                <a:latin typeface="Consolas" pitchFamily="49" charset="0"/>
                <a:cs typeface="Arial" charset="0"/>
              </a:rPr>
              <a:t>		    }</a:t>
            </a:r>
          </a:p>
          <a:p>
            <a:pPr>
              <a:buFont typeface="Arial" charset="0"/>
              <a:buNone/>
            </a:pPr>
            <a:endParaRPr lang="en-US" altLang="en-US" sz="1600" smtClean="0">
              <a:solidFill>
                <a:srgbClr val="000000"/>
              </a:solidFill>
              <a:latin typeface="Consolas" pitchFamily="49" charset="0"/>
              <a:cs typeface="Arial" charset="0"/>
            </a:endParaRPr>
          </a:p>
          <a:p>
            <a:pPr>
              <a:buFont typeface="Arial" charset="0"/>
              <a:buNone/>
            </a:pPr>
            <a:r>
              <a:rPr lang="en-US" altLang="en-US" sz="1600" smtClean="0">
                <a:solidFill>
                  <a:srgbClr val="000000"/>
                </a:solidFill>
                <a:latin typeface="Consolas" pitchFamily="49" charset="0"/>
                <a:cs typeface="Arial" charset="0"/>
              </a:rPr>
              <a:t>		    return hash_value;</a:t>
            </a:r>
          </a:p>
          <a:p>
            <a:pPr>
              <a:buFont typeface="Arial" charset="0"/>
              <a:buNone/>
            </a:pPr>
            <a:r>
              <a:rPr lang="en-US" altLang="en-US" sz="1600" smtClean="0">
                <a:solidFill>
                  <a:srgbClr val="000000"/>
                </a:solidFill>
                <a:latin typeface="Consolas" pitchFamily="49" charset="0"/>
                <a:cs typeface="Arial" charset="0"/>
              </a:rPr>
              <a:t>		}</a:t>
            </a:r>
          </a:p>
          <a:p>
            <a:endParaRPr lang="en-US" altLang="en-US" smtClean="0">
              <a:latin typeface="Arial" charset="0"/>
              <a:cs typeface="Arial" charset="0"/>
            </a:endParaRPr>
          </a:p>
        </p:txBody>
      </p:sp>
    </p:spTree>
    <p:extLst>
      <p:ext uri="{BB962C8B-B14F-4D97-AF65-F5344CB8AC3E}">
        <p14:creationId xmlns:p14="http://schemas.microsoft.com/office/powerpoint/2010/main" val="604188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mtClean="0">
                <a:latin typeface="Arial" charset="0"/>
                <a:cs typeface="Arial" charset="0"/>
              </a:rPr>
              <a:t>Background</a:t>
            </a:r>
          </a:p>
        </p:txBody>
      </p:sp>
      <p:sp>
        <p:nvSpPr>
          <p:cNvPr id="717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First, a review:</a:t>
            </a:r>
          </a:p>
          <a:p>
            <a:pPr lvl="1"/>
            <a:r>
              <a:rPr lang="en-US" altLang="en-US" smtClean="0">
                <a:latin typeface="Arial" charset="0"/>
                <a:cs typeface="Arial" charset="0"/>
              </a:rPr>
              <a:t>We want to store objects in an array of size M</a:t>
            </a:r>
          </a:p>
          <a:p>
            <a:pPr lvl="1"/>
            <a:r>
              <a:rPr lang="en-US" altLang="en-US" smtClean="0">
                <a:latin typeface="Arial" charset="0"/>
                <a:cs typeface="Arial" charset="0"/>
              </a:rPr>
              <a:t>We want to quickly calculate the bin where we want to store the object</a:t>
            </a:r>
          </a:p>
          <a:p>
            <a:pPr lvl="2"/>
            <a:r>
              <a:rPr lang="en-US" altLang="en-US" smtClean="0">
                <a:latin typeface="Arial" charset="0"/>
                <a:cs typeface="Arial" charset="0"/>
              </a:rPr>
              <a:t>We came up with hash functions—hopefully </a:t>
            </a:r>
            <a:r>
              <a:rPr lang="en-US" altLang="en-US" b="1" smtClean="0">
                <a:latin typeface="Symbol" pitchFamily="18" charset="2"/>
                <a:cs typeface="Times New Roman" pitchFamily="18" charset="0"/>
              </a:rPr>
              <a:t>Q</a:t>
            </a:r>
            <a:r>
              <a:rPr lang="en-US" altLang="en-US" smtClean="0">
                <a:latin typeface="Times New Roman" pitchFamily="18" charset="0"/>
                <a:cs typeface="Times New Roman" pitchFamily="18" charset="0"/>
              </a:rPr>
              <a:t>(1)</a:t>
            </a:r>
            <a:r>
              <a:rPr lang="en-US" altLang="en-US" smtClean="0">
                <a:latin typeface="Arial" charset="0"/>
                <a:cs typeface="Arial" charset="0"/>
              </a:rPr>
              <a:t> </a:t>
            </a:r>
          </a:p>
          <a:p>
            <a:pPr lvl="2"/>
            <a:r>
              <a:rPr lang="en-US" altLang="en-US" smtClean="0">
                <a:latin typeface="Arial" charset="0"/>
                <a:cs typeface="Arial" charset="0"/>
              </a:rPr>
              <a:t>Perfect hash functions (no collisions) are difficult to design</a:t>
            </a:r>
          </a:p>
          <a:p>
            <a:pPr lvl="1"/>
            <a:r>
              <a:rPr lang="en-US" altLang="en-US" smtClean="0">
                <a:latin typeface="Arial" charset="0"/>
                <a:cs typeface="Arial" charset="0"/>
              </a:rPr>
              <a:t>We will look at some schemes for  dealing with collisions</a:t>
            </a:r>
            <a:endParaRPr lang="en-US" altLang="en-US" smtClean="0">
              <a:latin typeface="Times New Roman" pitchFamily="18" charset="0"/>
              <a:cs typeface="Times New Roman" pitchFamily="18" charset="0"/>
            </a:endParaRPr>
          </a:p>
        </p:txBody>
      </p:sp>
    </p:spTree>
    <p:extLst>
      <p:ext uri="{BB962C8B-B14F-4D97-AF65-F5344CB8AC3E}">
        <p14:creationId xmlns:p14="http://schemas.microsoft.com/office/powerpoint/2010/main" val="26590502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mtClean="0">
                <a:latin typeface="Arial" charset="0"/>
                <a:cs typeface="Arial" charset="0"/>
              </a:rPr>
              <a:t>Choosing a Good Hash Function</a:t>
            </a:r>
          </a:p>
        </p:txBody>
      </p:sp>
      <p:sp>
        <p:nvSpPr>
          <p:cNvPr id="3379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This hash function yields a much nicer distribution:</a:t>
            </a:r>
          </a:p>
        </p:txBody>
      </p:sp>
      <p:pic>
        <p:nvPicPr>
          <p:cNvPr id="33796" name="Picture 4" descr="ht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3238" y="3683000"/>
            <a:ext cx="2973387"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14" descr="C:\Users\dwharder\Desktop\k1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2133600"/>
            <a:ext cx="5997575"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21373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mtClean="0">
                <a:latin typeface="Arial" charset="0"/>
                <a:cs typeface="Arial" charset="0"/>
              </a:rPr>
              <a:t>Choosing a Good Hash Function</a:t>
            </a:r>
          </a:p>
        </p:txBody>
      </p:sp>
      <p:sp>
        <p:nvSpPr>
          <p:cNvPr id="3481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When we insert the names of all 55 names, we would have a load factor </a:t>
            </a:r>
            <a:r>
              <a:rPr lang="en-US" altLang="en-US" smtClean="0">
                <a:latin typeface="Symbol" pitchFamily="18" charset="2"/>
                <a:cs typeface="Arial" charset="0"/>
              </a:rPr>
              <a:t>l </a:t>
            </a:r>
            <a:r>
              <a:rPr lang="en-US" altLang="en-US" smtClean="0">
                <a:latin typeface="Times New Roman" pitchFamily="18" charset="0"/>
                <a:cs typeface="Arial" charset="0"/>
              </a:rPr>
              <a:t>= 3.4375</a:t>
            </a:r>
            <a:r>
              <a:rPr lang="en-US" altLang="en-US" smtClean="0">
                <a:latin typeface="Arial" charset="0"/>
                <a:cs typeface="Arial" charset="0"/>
              </a:rPr>
              <a:t> </a:t>
            </a:r>
          </a:p>
          <a:p>
            <a:pPr lvl="1"/>
            <a:r>
              <a:rPr lang="en-US" altLang="en-US" smtClean="0">
                <a:latin typeface="Arial" charset="0"/>
                <a:cs typeface="Arial" charset="0"/>
              </a:rPr>
              <a:t>Clearly there are not exactly</a:t>
            </a:r>
            <a:br>
              <a:rPr lang="en-US" altLang="en-US" smtClean="0">
                <a:latin typeface="Arial" charset="0"/>
                <a:cs typeface="Arial" charset="0"/>
              </a:rPr>
            </a:br>
            <a:r>
              <a:rPr lang="en-US" altLang="en-US" smtClean="0">
                <a:latin typeface="Times New Roman" pitchFamily="18" charset="0"/>
                <a:cs typeface="Times New Roman" pitchFamily="18" charset="0"/>
              </a:rPr>
              <a:t>3.4375</a:t>
            </a:r>
            <a:r>
              <a:rPr lang="en-US" altLang="en-US" smtClean="0">
                <a:latin typeface="Arial" charset="0"/>
                <a:cs typeface="Arial" charset="0"/>
              </a:rPr>
              <a:t> objects per bin</a:t>
            </a:r>
          </a:p>
          <a:p>
            <a:pPr lvl="1"/>
            <a:r>
              <a:rPr lang="en-US" altLang="en-US" smtClean="0">
                <a:latin typeface="Arial" charset="0"/>
                <a:cs typeface="Arial" charset="0"/>
              </a:rPr>
              <a:t>How can we tell if this is a good</a:t>
            </a:r>
            <a:br>
              <a:rPr lang="en-US" altLang="en-US" smtClean="0">
                <a:latin typeface="Arial" charset="0"/>
                <a:cs typeface="Arial" charset="0"/>
              </a:rPr>
            </a:br>
            <a:r>
              <a:rPr lang="en-US" altLang="en-US" smtClean="0">
                <a:latin typeface="Arial" charset="0"/>
                <a:cs typeface="Arial" charset="0"/>
              </a:rPr>
              <a:t>hash function?</a:t>
            </a:r>
          </a:p>
          <a:p>
            <a:pPr lvl="1"/>
            <a:r>
              <a:rPr lang="en-US" altLang="en-US" smtClean="0">
                <a:latin typeface="Arial" charset="0"/>
                <a:cs typeface="Arial" charset="0"/>
              </a:rPr>
              <a:t>Can we expect exactly </a:t>
            </a:r>
            <a:r>
              <a:rPr lang="en-US" altLang="en-US" smtClean="0">
                <a:latin typeface="Times New Roman" pitchFamily="18" charset="0"/>
                <a:cs typeface="Times New Roman" pitchFamily="18" charset="0"/>
              </a:rPr>
              <a:t>3.4375</a:t>
            </a:r>
            <a:r>
              <a:rPr lang="en-US" altLang="en-US" smtClean="0">
                <a:latin typeface="Arial" charset="0"/>
                <a:cs typeface="Arial" charset="0"/>
              </a:rPr>
              <a:t> objects</a:t>
            </a:r>
            <a:br>
              <a:rPr lang="en-US" altLang="en-US" smtClean="0">
                <a:latin typeface="Arial" charset="0"/>
                <a:cs typeface="Arial" charset="0"/>
              </a:rPr>
            </a:br>
            <a:r>
              <a:rPr lang="en-US" altLang="en-US" smtClean="0">
                <a:latin typeface="Arial" charset="0"/>
                <a:cs typeface="Arial" charset="0"/>
              </a:rPr>
              <a:t>per bin?</a:t>
            </a:r>
          </a:p>
          <a:p>
            <a:pPr lvl="2"/>
            <a:r>
              <a:rPr lang="en-US" altLang="en-US" smtClean="0">
                <a:latin typeface="Arial" charset="0"/>
                <a:cs typeface="Arial" charset="0"/>
              </a:rPr>
              <a:t>Clearly no…</a:t>
            </a:r>
          </a:p>
          <a:p>
            <a:pPr lvl="1"/>
            <a:r>
              <a:rPr lang="en-US" altLang="en-US" smtClean="0">
                <a:latin typeface="Arial" charset="0"/>
                <a:cs typeface="Arial" charset="0"/>
              </a:rPr>
              <a:t>The answer is with statistics…</a:t>
            </a:r>
          </a:p>
        </p:txBody>
      </p:sp>
      <p:pic>
        <p:nvPicPr>
          <p:cNvPr id="34820" name="Picture 2" descr="C:\Users\dwharder\Desktop\has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8188" y="2571750"/>
            <a:ext cx="1825625"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rot="5400000">
            <a:off x="4833143" y="4393407"/>
            <a:ext cx="3929063"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16447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latin typeface="Arial" charset="0"/>
                <a:cs typeface="Arial" charset="0"/>
              </a:rPr>
              <a:t>Choosing a Good Hash Function</a:t>
            </a:r>
            <a:endParaRPr lang="en-CA" altLang="en-US" smtClean="0">
              <a:latin typeface="Arial" charset="0"/>
              <a:cs typeface="Arial" charset="0"/>
            </a:endParaRPr>
          </a:p>
        </p:txBody>
      </p:sp>
      <p:sp>
        <p:nvSpPr>
          <p:cNvPr id="35843" name="Content Placeholder 2"/>
          <p:cNvSpPr>
            <a:spLocks noGrp="1"/>
          </p:cNvSpPr>
          <p:nvPr>
            <p:ph idx="1"/>
          </p:nvPr>
        </p:nvSpPr>
        <p:spPr/>
        <p:txBody>
          <a:bodyPr/>
          <a:lstStyle/>
          <a:p>
            <a:pPr>
              <a:buFont typeface="Arial" charset="0"/>
              <a:buNone/>
            </a:pPr>
            <a:r>
              <a:rPr lang="en-CA" altLang="en-US" smtClean="0">
                <a:latin typeface="Arial" charset="0"/>
                <a:cs typeface="Arial" charset="0"/>
              </a:rPr>
              <a:t>	We would expect the number of bins which hold </a:t>
            </a:r>
            <a:r>
              <a:rPr lang="en-CA" altLang="en-US" i="1" smtClean="0">
                <a:latin typeface="Times New Roman" pitchFamily="18" charset="0"/>
                <a:cs typeface="Times New Roman" pitchFamily="18" charset="0"/>
              </a:rPr>
              <a:t>k</a:t>
            </a:r>
            <a:r>
              <a:rPr lang="en-CA" altLang="en-US" smtClean="0">
                <a:latin typeface="Arial" charset="0"/>
                <a:cs typeface="Arial" charset="0"/>
              </a:rPr>
              <a:t> objects to approximately follow a Poisson distribution</a:t>
            </a:r>
          </a:p>
        </p:txBody>
      </p:sp>
      <p:pic>
        <p:nvPicPr>
          <p:cNvPr id="35844" name="Picture 2" descr="C:\Users\dwharder\Desktop\has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3357563"/>
            <a:ext cx="44989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2" descr="C:\Users\dwharder\Desktop\has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8188" y="2571750"/>
            <a:ext cx="1825625"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rot="5400000">
            <a:off x="4833143" y="4393407"/>
            <a:ext cx="3929063"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35847" name="TextBox 6"/>
          <p:cNvSpPr txBox="1">
            <a:spLocks noChangeArrowheads="1"/>
          </p:cNvSpPr>
          <p:nvPr/>
        </p:nvSpPr>
        <p:spPr bwMode="auto">
          <a:xfrm>
            <a:off x="3143250" y="5576888"/>
            <a:ext cx="287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i="1">
                <a:latin typeface="Times New Roman" pitchFamily="18" charset="0"/>
                <a:cs typeface="Times New Roman" pitchFamily="18" charset="0"/>
              </a:rPr>
              <a:t>k</a:t>
            </a:r>
            <a:endParaRPr lang="en-CA" altLang="en-US"/>
          </a:p>
        </p:txBody>
      </p:sp>
    </p:spTree>
    <p:extLst>
      <p:ext uri="{BB962C8B-B14F-4D97-AF65-F5344CB8AC3E}">
        <p14:creationId xmlns:p14="http://schemas.microsoft.com/office/powerpoint/2010/main" val="5653435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smtClean="0">
                <a:latin typeface="Arial" charset="0"/>
                <a:cs typeface="Arial" charset="0"/>
              </a:rPr>
              <a:t>Problems with Linked Lists</a:t>
            </a:r>
          </a:p>
        </p:txBody>
      </p:sp>
      <p:sp>
        <p:nvSpPr>
          <p:cNvPr id="3686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One significant issue with chained hash tables using linked lists</a:t>
            </a:r>
          </a:p>
          <a:p>
            <a:pPr lvl="1"/>
            <a:r>
              <a:rPr lang="en-US" altLang="en-US" smtClean="0">
                <a:latin typeface="Arial" charset="0"/>
                <a:cs typeface="Arial" charset="0"/>
              </a:rPr>
              <a:t>It requires extra memory</a:t>
            </a:r>
          </a:p>
          <a:p>
            <a:pPr lvl="1"/>
            <a:r>
              <a:rPr lang="en-US" altLang="en-US" smtClean="0">
                <a:latin typeface="Arial" charset="0"/>
                <a:cs typeface="Arial" charset="0"/>
              </a:rPr>
              <a:t>It uses dynamic memory allocation</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Total memory:</a:t>
            </a:r>
          </a:p>
          <a:p>
            <a:pPr lvl="1">
              <a:buFont typeface="Arial" charset="0"/>
              <a:buNone/>
            </a:pPr>
            <a:r>
              <a:rPr lang="en-US" altLang="en-US" smtClean="0">
                <a:latin typeface="Times New Roman" pitchFamily="18" charset="0"/>
                <a:cs typeface="Arial" charset="0"/>
              </a:rPr>
              <a:t>16 </a:t>
            </a:r>
            <a:r>
              <a:rPr lang="en-US" altLang="en-US" smtClean="0">
                <a:latin typeface="Arial" charset="0"/>
                <a:cs typeface="Arial" charset="0"/>
              </a:rPr>
              <a:t>bytes</a:t>
            </a:r>
          </a:p>
          <a:p>
            <a:pPr lvl="2"/>
            <a:r>
              <a:rPr lang="en-US" altLang="en-US" smtClean="0">
                <a:latin typeface="Arial" charset="0"/>
                <a:cs typeface="Arial" charset="0"/>
              </a:rPr>
              <a:t>A pointer to an array, initial and current number of bins, and the size</a:t>
            </a:r>
          </a:p>
          <a:p>
            <a:pPr lvl="1">
              <a:buFont typeface="Arial" charset="0"/>
              <a:buNone/>
            </a:pPr>
            <a:r>
              <a:rPr lang="en-US" altLang="en-US" smtClean="0">
                <a:latin typeface="Times New Roman" pitchFamily="18" charset="0"/>
                <a:cs typeface="Arial" charset="0"/>
              </a:rPr>
              <a:t>    + 12</a:t>
            </a:r>
            <a:r>
              <a:rPr lang="en-US" altLang="en-US" i="1" smtClean="0">
                <a:latin typeface="Times New Roman" pitchFamily="18" charset="0"/>
                <a:cs typeface="Arial" charset="0"/>
              </a:rPr>
              <a:t>M</a:t>
            </a:r>
            <a:r>
              <a:rPr lang="en-US" altLang="en-US" smtClean="0">
                <a:latin typeface="Arial" charset="0"/>
                <a:cs typeface="Arial" charset="0"/>
              </a:rPr>
              <a:t> bytes (</a:t>
            </a:r>
            <a:r>
              <a:rPr lang="en-US" altLang="en-US" smtClean="0">
                <a:latin typeface="Times New Roman" pitchFamily="18" charset="0"/>
                <a:cs typeface="Arial" charset="0"/>
              </a:rPr>
              <a:t>8</a:t>
            </a:r>
            <a:r>
              <a:rPr lang="en-US" altLang="en-US" i="1" smtClean="0">
                <a:latin typeface="Times New Roman" pitchFamily="18" charset="0"/>
                <a:cs typeface="Arial" charset="0"/>
              </a:rPr>
              <a:t>M</a:t>
            </a:r>
            <a:r>
              <a:rPr lang="en-US" altLang="en-US" smtClean="0">
                <a:latin typeface="Arial" charset="0"/>
                <a:cs typeface="Arial" charset="0"/>
              </a:rPr>
              <a:t> if we remove count from </a:t>
            </a:r>
            <a:r>
              <a:rPr lang="en-US" altLang="en-US" smtClean="0">
                <a:latin typeface="Consolas" pitchFamily="49" charset="0"/>
                <a:cs typeface="Arial" charset="0"/>
              </a:rPr>
              <a:t>Single_list</a:t>
            </a:r>
            <a:r>
              <a:rPr lang="en-US" altLang="en-US" smtClean="0">
                <a:latin typeface="Arial" charset="0"/>
                <a:cs typeface="Arial" charset="0"/>
              </a:rPr>
              <a:t>) </a:t>
            </a:r>
          </a:p>
          <a:p>
            <a:pPr lvl="1">
              <a:buFont typeface="Arial" charset="0"/>
              <a:buNone/>
            </a:pPr>
            <a:r>
              <a:rPr lang="en-US" altLang="en-US" smtClean="0">
                <a:latin typeface="Times New Roman" pitchFamily="18" charset="0"/>
                <a:cs typeface="Arial" charset="0"/>
              </a:rPr>
              <a:t>    + 8</a:t>
            </a:r>
            <a:r>
              <a:rPr lang="en-US" altLang="en-US" i="1" smtClean="0">
                <a:latin typeface="Times New Roman" pitchFamily="18" charset="0"/>
                <a:cs typeface="Arial" charset="0"/>
              </a:rPr>
              <a:t>n</a:t>
            </a:r>
            <a:r>
              <a:rPr lang="en-US" altLang="en-US" smtClean="0">
                <a:latin typeface="Arial" charset="0"/>
                <a:cs typeface="Arial" charset="0"/>
              </a:rPr>
              <a:t> bytes if each object is </a:t>
            </a:r>
            <a:r>
              <a:rPr lang="en-US" altLang="en-US" smtClean="0">
                <a:latin typeface="Times New Roman" pitchFamily="18" charset="0"/>
                <a:cs typeface="Arial" charset="0"/>
              </a:rPr>
              <a:t>4</a:t>
            </a:r>
            <a:r>
              <a:rPr lang="en-US" altLang="en-US" smtClean="0">
                <a:latin typeface="Arial" charset="0"/>
                <a:cs typeface="Arial" charset="0"/>
              </a:rPr>
              <a:t> bytes</a:t>
            </a:r>
          </a:p>
        </p:txBody>
      </p:sp>
    </p:spTree>
    <p:extLst>
      <p:ext uri="{BB962C8B-B14F-4D97-AF65-F5344CB8AC3E}">
        <p14:creationId xmlns:p14="http://schemas.microsoft.com/office/powerpoint/2010/main" val="791381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dirty="0" smtClean="0">
                <a:latin typeface="Arial" charset="0"/>
                <a:cs typeface="Arial" charset="0"/>
              </a:rPr>
              <a:t>Problems with </a:t>
            </a:r>
            <a:r>
              <a:rPr lang="en-US" altLang="en-US" dirty="0" smtClean="0">
                <a:latin typeface="Arial" charset="0"/>
                <a:cs typeface="Arial" charset="0"/>
              </a:rPr>
              <a:t>linked lists</a:t>
            </a:r>
            <a:endParaRPr lang="en-US" altLang="en-US" dirty="0" smtClean="0">
              <a:latin typeface="Arial" charset="0"/>
              <a:cs typeface="Arial" charset="0"/>
            </a:endParaRPr>
          </a:p>
        </p:txBody>
      </p:sp>
      <p:sp>
        <p:nvSpPr>
          <p:cNvPr id="3789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For faster access, we could replace each linked list with an AVL tree (assuming we can order the objects)</a:t>
            </a:r>
          </a:p>
          <a:p>
            <a:pPr lvl="1"/>
            <a:r>
              <a:rPr lang="en-US" altLang="en-US" dirty="0" smtClean="0">
                <a:latin typeface="Arial" charset="0"/>
                <a:cs typeface="Arial" charset="0"/>
              </a:rPr>
              <a:t>The access </a:t>
            </a:r>
            <a:r>
              <a:rPr lang="en-US" altLang="en-US" dirty="0" smtClean="0">
                <a:latin typeface="Arial" charset="0"/>
                <a:cs typeface="Arial" charset="0"/>
              </a:rPr>
              <a:t>time drops to </a:t>
            </a:r>
            <a:r>
              <a:rPr lang="en-US" altLang="en-US" b="1" dirty="0" smtClean="0">
                <a:latin typeface="Times New Roman" pitchFamily="18" charset="0"/>
                <a:cs typeface="Times New Roman" pitchFamily="18" charset="0"/>
              </a:rPr>
              <a:t>O</a:t>
            </a:r>
            <a:r>
              <a:rPr lang="en-US" altLang="en-US" dirty="0" smtClean="0">
                <a:latin typeface="Times New Roman" pitchFamily="18" charset="0"/>
                <a:cs typeface="Times New Roman" pitchFamily="18" charset="0"/>
              </a:rPr>
              <a:t>(</a:t>
            </a:r>
            <a:r>
              <a:rPr lang="en-US" altLang="en-US" dirty="0" err="1" smtClean="0">
                <a:latin typeface="Times New Roman" pitchFamily="18" charset="0"/>
                <a:cs typeface="Times New Roman" pitchFamily="18" charset="0"/>
              </a:rPr>
              <a:t>ln</a:t>
            </a:r>
            <a:r>
              <a:rPr lang="en-US" altLang="en-US" dirty="0" smtClean="0">
                <a:latin typeface="Times New Roman" pitchFamily="18" charset="0"/>
                <a:cs typeface="Times New Roman" pitchFamily="18" charset="0"/>
              </a:rPr>
              <a:t>(</a:t>
            </a:r>
            <a:r>
              <a:rPr lang="en-US" altLang="en-US" dirty="0" smtClean="0">
                <a:latin typeface="Symbol" pitchFamily="18" charset="2"/>
                <a:cs typeface="Arial" charset="0"/>
              </a:rPr>
              <a:t>l</a:t>
            </a:r>
            <a:r>
              <a:rPr lang="en-US" altLang="en-US" dirty="0" smtClean="0">
                <a:latin typeface="Times New Roman" pitchFamily="18" charset="0"/>
                <a:cs typeface="Times New Roman" pitchFamily="18" charset="0"/>
              </a:rPr>
              <a:t>))</a:t>
            </a:r>
          </a:p>
          <a:p>
            <a:pPr lvl="1"/>
            <a:r>
              <a:rPr lang="en-US" altLang="en-US" dirty="0" smtClean="0">
                <a:latin typeface="Arial" charset="0"/>
                <a:cs typeface="Arial" charset="0"/>
              </a:rPr>
              <a:t>The memory requirements are increased by </a:t>
            </a:r>
            <a:r>
              <a:rPr lang="en-US" altLang="en-US" b="1" dirty="0" smtClean="0">
                <a:latin typeface="Symbol" panose="05050102010706020507" pitchFamily="18" charset="2"/>
                <a:cs typeface="Times New Roman" pitchFamily="18" charset="0"/>
              </a:rPr>
              <a:t>Q</a:t>
            </a:r>
            <a:r>
              <a:rPr lang="en-US" altLang="en-US" dirty="0" smtClean="0">
                <a:latin typeface="Times New Roman" pitchFamily="18" charset="0"/>
                <a:cs typeface="Times New Roman" pitchFamily="18" charset="0"/>
              </a:rPr>
              <a:t>(</a:t>
            </a:r>
            <a:r>
              <a:rPr lang="en-US" altLang="en-US" i="1" dirty="0" smtClean="0">
                <a:latin typeface="Times New Roman" pitchFamily="18" charset="0"/>
                <a:cs typeface="Times New Roman" pitchFamily="18" charset="0"/>
              </a:rPr>
              <a:t>n</a:t>
            </a:r>
            <a:r>
              <a:rPr lang="en-US" altLang="en-US" dirty="0" smtClean="0">
                <a:latin typeface="Times New Roman" pitchFamily="18" charset="0"/>
                <a:cs typeface="Times New Roman" pitchFamily="18" charset="0"/>
              </a:rPr>
              <a:t>)</a:t>
            </a:r>
            <a:r>
              <a:rPr lang="en-US" altLang="en-US" dirty="0" smtClean="0">
                <a:latin typeface="Arial" charset="0"/>
                <a:cs typeface="Arial" charset="0"/>
              </a:rPr>
              <a:t>, as each node will require two pointers</a:t>
            </a:r>
            <a:endParaRPr lang="en-US" altLang="en-US" i="1" dirty="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We could look at other techniques:</a:t>
            </a:r>
          </a:p>
          <a:p>
            <a:pPr lvl="1"/>
            <a:r>
              <a:rPr lang="en-US" altLang="en-US" dirty="0" smtClean="0">
                <a:latin typeface="Arial" charset="0"/>
                <a:cs typeface="Arial" charset="0"/>
              </a:rPr>
              <a:t>Scatter tables:  use other bins and link the bins</a:t>
            </a:r>
          </a:p>
          <a:p>
            <a:pPr lvl="1"/>
            <a:r>
              <a:rPr lang="en-US" altLang="en-US" dirty="0" smtClean="0">
                <a:latin typeface="Arial" charset="0"/>
                <a:cs typeface="Arial" charset="0"/>
              </a:rPr>
              <a:t>Use an alternate memory allocation model</a:t>
            </a:r>
          </a:p>
        </p:txBody>
      </p:sp>
    </p:spTree>
    <p:extLst>
      <p:ext uri="{BB962C8B-B14F-4D97-AF65-F5344CB8AC3E}">
        <p14:creationId xmlns:p14="http://schemas.microsoft.com/office/powerpoint/2010/main" val="19387678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smtClean="0">
                <a:latin typeface="Arial" charset="0"/>
                <a:cs typeface="Arial" charset="0"/>
              </a:rPr>
              <a:t>Black Board Example</a:t>
            </a:r>
          </a:p>
        </p:txBody>
      </p:sp>
      <p:sp>
        <p:nvSpPr>
          <p:cNvPr id="3891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Use the hash function</a:t>
            </a:r>
            <a:br>
              <a:rPr lang="en-US" altLang="en-US" smtClean="0">
                <a:latin typeface="Arial" charset="0"/>
                <a:cs typeface="Arial" charset="0"/>
              </a:rPr>
            </a:br>
            <a:r>
              <a:rPr lang="en-US" altLang="en-US" smtClean="0">
                <a:latin typeface="Arial" charset="0"/>
                <a:cs typeface="Arial" charset="0"/>
              </a:rPr>
              <a:t>    </a:t>
            </a:r>
            <a:r>
              <a:rPr lang="en-US" altLang="en-US" sz="1800" smtClean="0">
                <a:latin typeface="Consolas" pitchFamily="49" charset="0"/>
                <a:cs typeface="Arial" charset="0"/>
              </a:rPr>
              <a:t>unsigned int hash( unsigned int n ) { return n % 10; }</a:t>
            </a:r>
          </a:p>
          <a:p>
            <a:pPr>
              <a:buFont typeface="Arial" charset="0"/>
              <a:buNone/>
            </a:pPr>
            <a:r>
              <a:rPr lang="en-US" altLang="en-US" smtClean="0">
                <a:latin typeface="Arial" charset="0"/>
                <a:cs typeface="Arial" charset="0"/>
              </a:rPr>
              <a:t>	to enter the following 15 numbers into a hash table with 10 bins:</a:t>
            </a:r>
            <a:endParaRPr lang="en-US" altLang="en-US" smtClean="0">
              <a:latin typeface="Consolas" pitchFamily="49" charset="0"/>
              <a:cs typeface="Arial" charset="0"/>
            </a:endParaRPr>
          </a:p>
          <a:p>
            <a:pPr>
              <a:buFontTx/>
              <a:buNone/>
            </a:pPr>
            <a:endParaRPr lang="en-US" altLang="en-US" smtClean="0">
              <a:latin typeface="Arial" charset="0"/>
              <a:cs typeface="Arial" charset="0"/>
            </a:endParaRPr>
          </a:p>
          <a:p>
            <a:pPr algn="ctr">
              <a:buFontTx/>
              <a:buNone/>
            </a:pPr>
            <a:r>
              <a:rPr lang="en-US" altLang="en-US" sz="1800" smtClean="0">
                <a:latin typeface="Arial" charset="0"/>
                <a:cs typeface="Arial" charset="0"/>
              </a:rPr>
              <a:t>  534, 415, 465, 459, 869, 442, 840, 180, 450, 265, 23, 946, 657, 3, 29</a:t>
            </a:r>
          </a:p>
        </p:txBody>
      </p:sp>
    </p:spTree>
    <p:extLst>
      <p:ext uri="{BB962C8B-B14F-4D97-AF65-F5344CB8AC3E}">
        <p14:creationId xmlns:p14="http://schemas.microsoft.com/office/powerpoint/2010/main" val="31687482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smtClean="0">
                <a:latin typeface="Arial" charset="0"/>
                <a:cs typeface="Arial" charset="0"/>
              </a:rPr>
              <a:t>Summary</a:t>
            </a:r>
          </a:p>
        </p:txBody>
      </p:sp>
      <p:sp>
        <p:nvSpPr>
          <p:cNvPr id="3993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easiest way to deal with collisions is to associate each bin with a container</a:t>
            </a:r>
          </a:p>
          <a:p>
            <a:pPr>
              <a:buFont typeface="Arial" charset="0"/>
              <a:buNone/>
            </a:pPr>
            <a:r>
              <a:rPr lang="en-US" altLang="en-US" smtClean="0">
                <a:latin typeface="Arial" charset="0"/>
                <a:cs typeface="Arial" charset="0"/>
              </a:rPr>
              <a:t>	We looked at bins of linked lists</a:t>
            </a:r>
          </a:p>
          <a:p>
            <a:pPr lvl="1"/>
            <a:r>
              <a:rPr lang="en-US" altLang="en-US" smtClean="0">
                <a:latin typeface="Arial" charset="0"/>
                <a:cs typeface="Arial" charset="0"/>
              </a:rPr>
              <a:t>The example used host names and IP addresses</a:t>
            </a:r>
          </a:p>
          <a:p>
            <a:pPr lvl="1"/>
            <a:r>
              <a:rPr lang="en-US" altLang="en-US" smtClean="0">
                <a:latin typeface="Arial" charset="0"/>
                <a:cs typeface="Arial" charset="0"/>
              </a:rPr>
              <a:t>We defined the load factor </a:t>
            </a:r>
            <a:r>
              <a:rPr lang="en-US" altLang="en-US" smtClean="0">
                <a:latin typeface="Symbol" pitchFamily="18" charset="2"/>
                <a:cs typeface="Arial" charset="0"/>
              </a:rPr>
              <a:t>l</a:t>
            </a:r>
            <a:r>
              <a:rPr lang="en-US" altLang="en-US" smtClean="0">
                <a:latin typeface="Times New Roman" pitchFamily="18" charset="0"/>
                <a:cs typeface="Times New Roman" pitchFamily="18" charset="0"/>
              </a:rPr>
              <a:t> = </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a:t>
            </a:r>
            <a:r>
              <a:rPr lang="en-US" altLang="en-US" i="1" smtClean="0">
                <a:latin typeface="Times New Roman" pitchFamily="18" charset="0"/>
                <a:cs typeface="Times New Roman" pitchFamily="18" charset="0"/>
              </a:rPr>
              <a:t>M</a:t>
            </a:r>
          </a:p>
          <a:p>
            <a:pPr lvl="1"/>
            <a:r>
              <a:rPr lang="en-US" altLang="en-US" smtClean="0">
                <a:latin typeface="Arial" charset="0"/>
                <a:cs typeface="Arial" charset="0"/>
              </a:rPr>
              <a:t>Discussed doubling the number of bins</a:t>
            </a:r>
          </a:p>
          <a:p>
            <a:pPr lvl="1"/>
            <a:r>
              <a:rPr lang="en-US" altLang="en-US" smtClean="0">
                <a:latin typeface="Arial" charset="0"/>
                <a:cs typeface="Arial" charset="0"/>
              </a:rPr>
              <a:t>Our goals are to choose a good hash function and to keep the load factor low</a:t>
            </a:r>
          </a:p>
          <a:p>
            <a:pPr lvl="1"/>
            <a:r>
              <a:rPr lang="en-US" altLang="en-US" smtClean="0">
                <a:latin typeface="Arial" charset="0"/>
                <a:cs typeface="Arial" charset="0"/>
              </a:rPr>
              <a:t>We discussed alternatives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Next we will see a different technique using only one array of bins:  open addressing</a:t>
            </a:r>
          </a:p>
        </p:txBody>
      </p:sp>
    </p:spTree>
    <p:extLst>
      <p:ext uri="{BB962C8B-B14F-4D97-AF65-F5344CB8AC3E}">
        <p14:creationId xmlns:p14="http://schemas.microsoft.com/office/powerpoint/2010/main" val="37203509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None/>
              <a:defRPr/>
            </a:pPr>
            <a:r>
              <a:rPr lang="en-US" sz="1400" dirty="0" smtClean="0">
                <a:latin typeface="Arial" charset="0"/>
                <a:cs typeface="Arial" charset="0"/>
              </a:rPr>
              <a:t>	Wikipedia, </a:t>
            </a:r>
            <a:r>
              <a:rPr lang="en-US" sz="1400" dirty="0">
                <a:latin typeface="Arial" charset="0"/>
                <a:cs typeface="Arial" charset="0"/>
              </a:rPr>
              <a:t>http://en.wikipedia.org/wiki/Hash_function</a:t>
            </a:r>
            <a:r>
              <a:rPr lang="en-US" sz="1400" dirty="0" smtClean="0">
                <a:latin typeface="Arial" charset="0"/>
                <a:cs typeface="Arial" charset="0"/>
              </a:rPr>
              <a:t/>
            </a:r>
            <a:br>
              <a:rPr lang="en-US" sz="1400" dirty="0" smtClean="0">
                <a:latin typeface="Arial" charset="0"/>
                <a:cs typeface="Arial" charset="0"/>
              </a:rPr>
            </a:br>
            <a:r>
              <a:rPr lang="en-US" sz="1400" dirty="0" smtClean="0">
                <a:latin typeface="Arial" charset="0"/>
                <a:cs typeface="Arial" charset="0"/>
              </a:rPr>
              <a:t>	</a:t>
            </a:r>
          </a:p>
          <a:p>
            <a:pPr marL="533400" indent="-533400">
              <a:buNone/>
            </a:pPr>
            <a:r>
              <a:rPr lang="en-US" altLang="en-US" sz="1400" dirty="0">
                <a:latin typeface="Arial" charset="0"/>
                <a:cs typeface="Arial" charset="0"/>
              </a:rPr>
              <a:t>[1]	</a:t>
            </a:r>
            <a:r>
              <a:rPr lang="en-US" altLang="en-US" sz="1400" dirty="0" err="1">
                <a:latin typeface="Arial" charset="0"/>
                <a:cs typeface="Arial" charset="0"/>
              </a:rPr>
              <a:t>Cormen</a:t>
            </a:r>
            <a:r>
              <a:rPr lang="en-US" altLang="en-US" sz="1400" dirty="0">
                <a:latin typeface="Arial" charset="0"/>
                <a:cs typeface="Arial" charset="0"/>
              </a:rPr>
              <a:t>, </a:t>
            </a:r>
            <a:r>
              <a:rPr lang="en-US" altLang="en-US" sz="1400" dirty="0" err="1">
                <a:latin typeface="Arial" charset="0"/>
                <a:cs typeface="Arial" charset="0"/>
              </a:rPr>
              <a:t>Leiserson</a:t>
            </a:r>
            <a:r>
              <a:rPr lang="en-US" altLang="en-US" sz="1400" dirty="0">
                <a:latin typeface="Arial" charset="0"/>
                <a:cs typeface="Arial" charset="0"/>
              </a:rPr>
              <a:t>, and </a:t>
            </a:r>
            <a:r>
              <a:rPr lang="en-US" altLang="en-US" sz="1400" dirty="0" err="1">
                <a:latin typeface="Arial" charset="0"/>
                <a:cs typeface="Arial" charset="0"/>
              </a:rPr>
              <a:t>Rivest</a:t>
            </a:r>
            <a:r>
              <a:rPr lang="en-US" altLang="en-US" sz="1400" dirty="0">
                <a:latin typeface="Arial" charset="0"/>
                <a:cs typeface="Arial" charset="0"/>
              </a:rPr>
              <a:t>, </a:t>
            </a:r>
            <a:r>
              <a:rPr lang="en-US" altLang="en-US" sz="1400" i="1" dirty="0">
                <a:latin typeface="Arial" charset="0"/>
                <a:cs typeface="Arial" charset="0"/>
              </a:rPr>
              <a:t>Introduction to Algorithms</a:t>
            </a:r>
            <a:r>
              <a:rPr lang="en-US" altLang="en-US" sz="1400" dirty="0">
                <a:latin typeface="Arial" charset="0"/>
                <a:cs typeface="Arial" charset="0"/>
              </a:rPr>
              <a:t>, McGraw Hill, </a:t>
            </a:r>
            <a:r>
              <a:rPr lang="en-US" altLang="en-US" sz="1400" dirty="0" smtClean="0">
                <a:latin typeface="Arial" charset="0"/>
                <a:cs typeface="Arial" charset="0"/>
              </a:rPr>
              <a:t>1990.</a:t>
            </a:r>
          </a:p>
          <a:p>
            <a:pPr marL="533400" indent="-533400">
              <a:buNone/>
            </a:pPr>
            <a:r>
              <a:rPr lang="en-US" altLang="en-US" sz="1400" dirty="0" smtClean="0">
                <a:latin typeface="Arial" charset="0"/>
                <a:cs typeface="Arial" charset="0"/>
              </a:rPr>
              <a:t>[2</a:t>
            </a:r>
            <a:r>
              <a:rPr lang="en-US" altLang="en-US" sz="1400" dirty="0">
                <a:latin typeface="Arial" charset="0"/>
                <a:cs typeface="Arial" charset="0"/>
              </a:rPr>
              <a:t>]	Weiss, Data Structures and Algorithm Analysis in C++, 3</a:t>
            </a:r>
            <a:r>
              <a:rPr lang="en-US" altLang="en-US" sz="1400" baseline="30000" dirty="0">
                <a:latin typeface="Arial" charset="0"/>
                <a:cs typeface="Arial" charset="0"/>
              </a:rPr>
              <a:t>rd</a:t>
            </a:r>
            <a:r>
              <a:rPr lang="en-US" altLang="en-US" sz="1400" dirty="0">
                <a:latin typeface="Arial" charset="0"/>
                <a:cs typeface="Arial" charset="0"/>
              </a:rPr>
              <a:t> Ed., Addison </a:t>
            </a:r>
            <a:r>
              <a:rPr lang="en-US" altLang="en-US" sz="1400" dirty="0" smtClean="0">
                <a:latin typeface="Arial" charset="0"/>
                <a:cs typeface="Arial" charset="0"/>
              </a:rPr>
              <a:t>Wesley.</a:t>
            </a:r>
            <a:endParaRPr lang="en-US" altLang="en-US" sz="1400" dirty="0">
              <a:latin typeface="Arial" charset="0"/>
              <a:cs typeface="Arial" charset="0"/>
            </a:endParaRPr>
          </a:p>
          <a:p>
            <a:pPr marL="533400" indent="-533400">
              <a:buFontTx/>
              <a:buNone/>
              <a:defRPr/>
            </a:pPr>
            <a:endParaRPr lang="en-US" sz="1400" dirty="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latin typeface="Arial" charset="0"/>
                <a:cs typeface="Arial" charset="0"/>
              </a:rPr>
              <a:t>Implementation</a:t>
            </a:r>
          </a:p>
        </p:txBody>
      </p:sp>
      <p:sp>
        <p:nvSpPr>
          <p:cNvPr id="819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Consider associating each bin with a linked list:</a:t>
            </a:r>
          </a:p>
          <a:p>
            <a:pPr>
              <a:buFontTx/>
              <a:buNone/>
            </a:pPr>
            <a:endParaRPr lang="en-US" altLang="en-US" sz="1400" b="1" smtClean="0">
              <a:latin typeface="Courier New" pitchFamily="49" charset="0"/>
              <a:cs typeface="Arial" charset="0"/>
            </a:endParaRPr>
          </a:p>
          <a:p>
            <a:pPr>
              <a:buFontTx/>
              <a:buNone/>
            </a:pPr>
            <a:r>
              <a:rPr lang="en-US" altLang="en-US" sz="1400" smtClean="0">
                <a:latin typeface="Consolas" pitchFamily="49" charset="0"/>
                <a:cs typeface="Consolas" pitchFamily="49" charset="0"/>
              </a:rPr>
              <a:t>		template &lt;class Type&gt;</a:t>
            </a:r>
          </a:p>
          <a:p>
            <a:pPr>
              <a:buFontTx/>
              <a:buNone/>
            </a:pPr>
            <a:r>
              <a:rPr lang="en-US" altLang="en-US" sz="1400" smtClean="0">
                <a:latin typeface="Consolas" pitchFamily="49" charset="0"/>
                <a:cs typeface="Consolas" pitchFamily="49" charset="0"/>
              </a:rPr>
              <a:t>		class Chained_hash_table {</a:t>
            </a:r>
          </a:p>
          <a:p>
            <a:pPr>
              <a:buFontTx/>
              <a:buNone/>
            </a:pPr>
            <a:r>
              <a:rPr lang="en-US" altLang="en-US" sz="1400" smtClean="0">
                <a:latin typeface="Consolas" pitchFamily="49" charset="0"/>
                <a:cs typeface="Consolas" pitchFamily="49" charset="0"/>
              </a:rPr>
              <a:t>		    private:</a:t>
            </a:r>
          </a:p>
          <a:p>
            <a:pPr>
              <a:buFontTx/>
              <a:buNone/>
            </a:pPr>
            <a:r>
              <a:rPr lang="en-US" altLang="en-US" sz="1400" smtClean="0">
                <a:latin typeface="Consolas" pitchFamily="49" charset="0"/>
                <a:cs typeface="Consolas" pitchFamily="49" charset="0"/>
              </a:rPr>
              <a:t>		        int table_capacity;</a:t>
            </a:r>
          </a:p>
          <a:p>
            <a:pPr>
              <a:buFontTx/>
              <a:buNone/>
            </a:pPr>
            <a:r>
              <a:rPr lang="en-US" altLang="en-US" sz="1400" smtClean="0">
                <a:latin typeface="Consolas" pitchFamily="49" charset="0"/>
                <a:cs typeface="Consolas" pitchFamily="49" charset="0"/>
              </a:rPr>
              <a:t>		        int table_size;</a:t>
            </a:r>
          </a:p>
          <a:p>
            <a:pPr>
              <a:buFontTx/>
              <a:buNone/>
            </a:pPr>
            <a:r>
              <a:rPr lang="en-US" altLang="en-US" sz="1400" smtClean="0">
                <a:latin typeface="Consolas" pitchFamily="49" charset="0"/>
                <a:cs typeface="Consolas" pitchFamily="49" charset="0"/>
              </a:rPr>
              <a:t>		        Single_list&lt;Type&gt; *table;</a:t>
            </a:r>
          </a:p>
          <a:p>
            <a:pPr>
              <a:buFontTx/>
              <a:buNone/>
            </a:pPr>
            <a:endParaRPr lang="en-US" altLang="en-US" sz="1400" smtClean="0">
              <a:latin typeface="Consolas" pitchFamily="49" charset="0"/>
              <a:cs typeface="Consolas" pitchFamily="49" charset="0"/>
            </a:endParaRPr>
          </a:p>
          <a:p>
            <a:pPr>
              <a:buFontTx/>
              <a:buNone/>
            </a:pPr>
            <a:r>
              <a:rPr lang="en-US" altLang="en-US" sz="1400" smtClean="0">
                <a:latin typeface="Consolas" pitchFamily="49" charset="0"/>
                <a:cs typeface="Consolas" pitchFamily="49" charset="0"/>
              </a:rPr>
              <a:t>		        unsigned int hash( Type const &amp; );</a:t>
            </a:r>
          </a:p>
          <a:p>
            <a:pPr>
              <a:buFontTx/>
              <a:buNone/>
            </a:pPr>
            <a:r>
              <a:rPr lang="en-US" altLang="en-US" sz="1400" smtClean="0">
                <a:latin typeface="Consolas" pitchFamily="49" charset="0"/>
                <a:cs typeface="Consolas" pitchFamily="49" charset="0"/>
              </a:rPr>
              <a:t> </a:t>
            </a:r>
          </a:p>
          <a:p>
            <a:pPr>
              <a:buFontTx/>
              <a:buNone/>
            </a:pPr>
            <a:r>
              <a:rPr lang="en-US" altLang="en-US" sz="1400" smtClean="0">
                <a:latin typeface="Consolas" pitchFamily="49" charset="0"/>
                <a:cs typeface="Consolas" pitchFamily="49" charset="0"/>
              </a:rPr>
              <a:t>		    public:</a:t>
            </a:r>
          </a:p>
          <a:p>
            <a:pPr>
              <a:buFontTx/>
              <a:buNone/>
            </a:pPr>
            <a:r>
              <a:rPr lang="en-US" altLang="en-US" sz="1400" smtClean="0">
                <a:latin typeface="Consolas" pitchFamily="49" charset="0"/>
                <a:cs typeface="Consolas" pitchFamily="49" charset="0"/>
              </a:rPr>
              <a:t>		        Chained_hash_table( int = 16 );</a:t>
            </a:r>
          </a:p>
          <a:p>
            <a:pPr>
              <a:buFontTx/>
              <a:buNone/>
            </a:pPr>
            <a:r>
              <a:rPr lang="en-US" altLang="en-US" sz="1400" smtClean="0">
                <a:latin typeface="Consolas" pitchFamily="49" charset="0"/>
                <a:cs typeface="Consolas" pitchFamily="49" charset="0"/>
              </a:rPr>
              <a:t>		        int count( Type const &amp; ) const;</a:t>
            </a:r>
          </a:p>
          <a:p>
            <a:pPr>
              <a:buFontTx/>
              <a:buNone/>
            </a:pPr>
            <a:r>
              <a:rPr lang="en-US" altLang="en-US" sz="1400" smtClean="0">
                <a:latin typeface="Consolas" pitchFamily="49" charset="0"/>
                <a:cs typeface="Consolas" pitchFamily="49" charset="0"/>
              </a:rPr>
              <a:t>		        void insert( Type const &amp; );</a:t>
            </a:r>
          </a:p>
          <a:p>
            <a:pPr>
              <a:buFontTx/>
              <a:buNone/>
            </a:pPr>
            <a:r>
              <a:rPr lang="en-US" altLang="en-US" sz="1400" smtClean="0">
                <a:latin typeface="Consolas" pitchFamily="49" charset="0"/>
                <a:cs typeface="Consolas" pitchFamily="49" charset="0"/>
              </a:rPr>
              <a:t>		        int erase( Type const &amp; );</a:t>
            </a:r>
          </a:p>
          <a:p>
            <a:pPr>
              <a:buFontTx/>
              <a:buNone/>
            </a:pPr>
            <a:r>
              <a:rPr lang="en-US" altLang="en-US" sz="1400" smtClean="0">
                <a:latin typeface="Consolas" pitchFamily="49" charset="0"/>
                <a:cs typeface="Consolas" pitchFamily="49" charset="0"/>
              </a:rPr>
              <a:t>		        // ...</a:t>
            </a:r>
          </a:p>
          <a:p>
            <a:pPr>
              <a:buFontTx/>
              <a:buNone/>
            </a:pPr>
            <a:r>
              <a:rPr lang="en-US" altLang="en-US" sz="1400" smtClean="0">
                <a:latin typeface="Consolas" pitchFamily="49" charset="0"/>
                <a:cs typeface="Consolas" pitchFamily="49" charset="0"/>
              </a:rPr>
              <a:t>		};</a:t>
            </a:r>
          </a:p>
        </p:txBody>
      </p:sp>
    </p:spTree>
    <p:extLst>
      <p:ext uri="{BB962C8B-B14F-4D97-AF65-F5344CB8AC3E}">
        <p14:creationId xmlns:p14="http://schemas.microsoft.com/office/powerpoint/2010/main" val="255783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C:\Users\dwharder\Desktop\hash.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0813" y="2295525"/>
            <a:ext cx="2157412"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Grp="1" noChangeArrowheads="1"/>
          </p:cNvSpPr>
          <p:nvPr>
            <p:ph type="title"/>
          </p:nvPr>
        </p:nvSpPr>
        <p:spPr/>
        <p:txBody>
          <a:bodyPr/>
          <a:lstStyle/>
          <a:p>
            <a:r>
              <a:rPr lang="en-US" altLang="en-US" smtClean="0">
                <a:latin typeface="Arial" charset="0"/>
                <a:cs typeface="Arial" charset="0"/>
              </a:rPr>
              <a:t>Implementation</a:t>
            </a:r>
          </a:p>
        </p:txBody>
      </p:sp>
      <p:sp>
        <p:nvSpPr>
          <p:cNvPr id="9220"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constructor creates an array of </a:t>
            </a:r>
            <a:r>
              <a:rPr lang="en-US" altLang="en-US" i="1" smtClean="0">
                <a:latin typeface="Times New Roman" pitchFamily="18" charset="0"/>
                <a:cs typeface="Times New Roman" pitchFamily="18" charset="0"/>
              </a:rPr>
              <a:t>n</a:t>
            </a:r>
            <a:r>
              <a:rPr lang="en-US" altLang="en-US" smtClean="0">
                <a:latin typeface="Arial" charset="0"/>
                <a:cs typeface="Arial" charset="0"/>
              </a:rPr>
              <a:t> linked lists</a:t>
            </a:r>
          </a:p>
          <a:p>
            <a:pPr>
              <a:buFontTx/>
              <a:buNone/>
            </a:pPr>
            <a:endParaRPr lang="en-US" altLang="en-US" sz="1400" b="1" smtClean="0">
              <a:latin typeface="Courier New" pitchFamily="49" charset="0"/>
              <a:cs typeface="Arial" charset="0"/>
            </a:endParaRPr>
          </a:p>
          <a:p>
            <a:pPr>
              <a:buFontTx/>
              <a:buNone/>
            </a:pPr>
            <a:r>
              <a:rPr lang="en-US" altLang="en-US" sz="1400" b="1" smtClean="0">
                <a:latin typeface="Courier New" pitchFamily="49" charset="0"/>
                <a:cs typeface="Arial" charset="0"/>
              </a:rPr>
              <a:t>		template &lt;class Type&gt;</a:t>
            </a:r>
          </a:p>
          <a:p>
            <a:pPr>
              <a:buFontTx/>
              <a:buNone/>
            </a:pPr>
            <a:r>
              <a:rPr lang="en-US" altLang="en-US" sz="1400" b="1" smtClean="0">
                <a:latin typeface="Courier New" pitchFamily="49" charset="0"/>
                <a:cs typeface="Arial" charset="0"/>
              </a:rPr>
              <a:t>		Chained_hash_table::Chained_hash_table( int n ):</a:t>
            </a:r>
          </a:p>
          <a:p>
            <a:pPr>
              <a:buFontTx/>
              <a:buNone/>
            </a:pPr>
            <a:r>
              <a:rPr lang="en-US" altLang="en-US" sz="1400" b="1" smtClean="0">
                <a:latin typeface="Courier New" pitchFamily="49" charset="0"/>
                <a:cs typeface="Arial" charset="0"/>
              </a:rPr>
              <a:t>		table_capacity( std::max( n, 1 ) ),</a:t>
            </a:r>
          </a:p>
          <a:p>
            <a:pPr>
              <a:buFontTx/>
              <a:buNone/>
            </a:pPr>
            <a:r>
              <a:rPr lang="en-US" altLang="en-US" sz="1400" b="1" smtClean="0">
                <a:latin typeface="Courier New" pitchFamily="49" charset="0"/>
                <a:cs typeface="Arial" charset="0"/>
              </a:rPr>
              <a:t>		table_size( 0 ),</a:t>
            </a:r>
          </a:p>
          <a:p>
            <a:pPr>
              <a:buFontTx/>
              <a:buNone/>
            </a:pPr>
            <a:r>
              <a:rPr lang="en-US" altLang="en-US" sz="1400" b="1" smtClean="0">
                <a:latin typeface="Courier New" pitchFamily="49" charset="0"/>
                <a:cs typeface="Arial" charset="0"/>
              </a:rPr>
              <a:t>		table( new Single_list&lt;Type&gt;[table_capacity] ) {</a:t>
            </a:r>
          </a:p>
          <a:p>
            <a:pPr>
              <a:buFontTx/>
              <a:buNone/>
            </a:pPr>
            <a:r>
              <a:rPr lang="en-US" altLang="en-US" sz="1400" b="1" smtClean="0">
                <a:latin typeface="Courier New" pitchFamily="49" charset="0"/>
                <a:cs typeface="Arial" charset="0"/>
              </a:rPr>
              <a:t>		    // empty constructor</a:t>
            </a:r>
          </a:p>
          <a:p>
            <a:pPr>
              <a:buFontTx/>
              <a:buNone/>
            </a:pPr>
            <a:r>
              <a:rPr lang="en-US" altLang="en-US" sz="1400" b="1" smtClean="0">
                <a:latin typeface="Courier New" pitchFamily="49" charset="0"/>
                <a:cs typeface="Arial" charset="0"/>
              </a:rPr>
              <a:t>		}</a:t>
            </a:r>
          </a:p>
        </p:txBody>
      </p:sp>
    </p:spTree>
    <p:extLst>
      <p:ext uri="{BB962C8B-B14F-4D97-AF65-F5344CB8AC3E}">
        <p14:creationId xmlns:p14="http://schemas.microsoft.com/office/powerpoint/2010/main" val="1448642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dwharder\Desktop\hash.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0813" y="2295525"/>
            <a:ext cx="2157412"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Grp="1" noChangeArrowheads="1"/>
          </p:cNvSpPr>
          <p:nvPr>
            <p:ph type="title"/>
          </p:nvPr>
        </p:nvSpPr>
        <p:spPr/>
        <p:txBody>
          <a:bodyPr/>
          <a:lstStyle/>
          <a:p>
            <a:r>
              <a:rPr lang="en-US" altLang="en-US" smtClean="0">
                <a:latin typeface="Arial" charset="0"/>
                <a:cs typeface="Arial" charset="0"/>
              </a:rPr>
              <a:t>Implementation</a:t>
            </a:r>
          </a:p>
        </p:txBody>
      </p:sp>
      <p:sp>
        <p:nvSpPr>
          <p:cNvPr id="10244"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function hash will determine the bin of an object:</a:t>
            </a:r>
          </a:p>
          <a:p>
            <a:pPr>
              <a:buFontTx/>
              <a:buNone/>
            </a:pPr>
            <a:endParaRPr lang="en-US" altLang="en-US" sz="1400" b="1" smtClean="0">
              <a:latin typeface="Courier New" pitchFamily="49" charset="0"/>
              <a:cs typeface="Arial" charset="0"/>
            </a:endParaRPr>
          </a:p>
          <a:p>
            <a:pPr>
              <a:buFontTx/>
              <a:buNone/>
            </a:pPr>
            <a:r>
              <a:rPr lang="en-US" altLang="en-US" sz="1600" smtClean="0">
                <a:latin typeface="Consolas" pitchFamily="49" charset="0"/>
                <a:cs typeface="Consolas" pitchFamily="49" charset="0"/>
              </a:rPr>
              <a:t>		template &lt;class Type&gt;</a:t>
            </a:r>
          </a:p>
          <a:p>
            <a:pPr>
              <a:buFontTx/>
              <a:buNone/>
            </a:pPr>
            <a:r>
              <a:rPr lang="en-US" altLang="en-US" sz="1600" smtClean="0">
                <a:latin typeface="Consolas" pitchFamily="49" charset="0"/>
                <a:cs typeface="Consolas" pitchFamily="49" charset="0"/>
              </a:rPr>
              <a:t>		int Chained_hash_table::hash( Type const &amp;obj ) {</a:t>
            </a:r>
          </a:p>
          <a:p>
            <a:pPr>
              <a:buFontTx/>
              <a:buNone/>
            </a:pPr>
            <a:r>
              <a:rPr lang="en-US" altLang="en-US" sz="1600" smtClean="0">
                <a:latin typeface="Consolas" pitchFamily="49" charset="0"/>
                <a:cs typeface="Consolas" pitchFamily="49" charset="0"/>
              </a:rPr>
              <a:t>		    return hash_M( obj.hash(), capacity() );</a:t>
            </a:r>
          </a:p>
          <a:p>
            <a:pPr>
              <a:buFontTx/>
              <a:buNone/>
            </a:pPr>
            <a:r>
              <a:rPr lang="en-US" altLang="en-US" sz="1600" smtClean="0">
                <a:latin typeface="Consolas" pitchFamily="49" charset="0"/>
                <a:cs typeface="Consolas" pitchFamily="49" charset="0"/>
              </a:rPr>
              <a:t>		}</a:t>
            </a:r>
          </a:p>
          <a:p>
            <a:endParaRPr lang="en-US" altLang="en-US" smtClean="0">
              <a:solidFill>
                <a:srgbClr val="000000"/>
              </a:solidFill>
              <a:latin typeface="Arial" charset="0"/>
              <a:cs typeface="Arial" charset="0"/>
            </a:endParaRPr>
          </a:p>
          <a:p>
            <a:pPr>
              <a:buFont typeface="Arial" charset="0"/>
              <a:buNone/>
            </a:pPr>
            <a:r>
              <a:rPr lang="en-US" altLang="en-US" smtClean="0">
                <a:solidFill>
                  <a:srgbClr val="000000"/>
                </a:solidFill>
                <a:latin typeface="Arial" charset="0"/>
                <a:cs typeface="Arial" charset="0"/>
              </a:rPr>
              <a:t>	Recall:</a:t>
            </a:r>
          </a:p>
          <a:p>
            <a:pPr lvl="1"/>
            <a:r>
              <a:rPr lang="en-US" altLang="en-US" smtClean="0">
                <a:latin typeface="Consolas" pitchFamily="49" charset="0"/>
                <a:cs typeface="Consolas" pitchFamily="49" charset="0"/>
              </a:rPr>
              <a:t>obj.hash()</a:t>
            </a:r>
            <a:r>
              <a:rPr lang="en-US" altLang="en-US" smtClean="0">
                <a:solidFill>
                  <a:srgbClr val="000000"/>
                </a:solidFill>
                <a:latin typeface="Consolas" pitchFamily="49" charset="0"/>
                <a:cs typeface="Consolas" pitchFamily="49" charset="0"/>
              </a:rPr>
              <a:t> </a:t>
            </a:r>
            <a:r>
              <a:rPr lang="en-US" altLang="en-US" smtClean="0">
                <a:solidFill>
                  <a:srgbClr val="000000"/>
                </a:solidFill>
                <a:latin typeface="Arial" charset="0"/>
                <a:cs typeface="Arial" charset="0"/>
              </a:rPr>
              <a:t>returns a 32-bit non-negative integer</a:t>
            </a:r>
          </a:p>
          <a:p>
            <a:pPr lvl="1"/>
            <a:r>
              <a:rPr lang="en-US" altLang="en-US" smtClean="0">
                <a:solidFill>
                  <a:srgbClr val="000000"/>
                </a:solidFill>
                <a:latin typeface="Consolas" pitchFamily="49" charset="0"/>
                <a:cs typeface="Consolas" pitchFamily="49" charset="0"/>
              </a:rPr>
              <a:t>unsigned int hash_M( obj, M )</a:t>
            </a:r>
            <a:r>
              <a:rPr lang="en-US" altLang="en-US" smtClean="0">
                <a:solidFill>
                  <a:srgbClr val="000000"/>
                </a:solidFill>
                <a:latin typeface="Arial" charset="0"/>
                <a:cs typeface="Arial" charset="0"/>
              </a:rPr>
              <a:t> returns</a:t>
            </a:r>
            <a:br>
              <a:rPr lang="en-US" altLang="en-US" smtClean="0">
                <a:solidFill>
                  <a:srgbClr val="000000"/>
                </a:solidFill>
                <a:latin typeface="Arial" charset="0"/>
                <a:cs typeface="Arial" charset="0"/>
              </a:rPr>
            </a:br>
            <a:r>
              <a:rPr lang="en-US" altLang="en-US" smtClean="0">
                <a:solidFill>
                  <a:srgbClr val="000000"/>
                </a:solidFill>
                <a:latin typeface="Arial" charset="0"/>
                <a:cs typeface="Arial" charset="0"/>
              </a:rPr>
              <a:t>a value in </a:t>
            </a:r>
            <a:r>
              <a:rPr lang="en-US" altLang="en-US" smtClean="0">
                <a:solidFill>
                  <a:srgbClr val="000000"/>
                </a:solidFill>
                <a:latin typeface="Times New Roman" pitchFamily="18" charset="0"/>
                <a:cs typeface="Times New Roman" pitchFamily="18" charset="0"/>
              </a:rPr>
              <a:t>0, …, </a:t>
            </a:r>
            <a:r>
              <a:rPr lang="en-US" altLang="en-US" i="1" smtClean="0">
                <a:solidFill>
                  <a:srgbClr val="000000"/>
                </a:solidFill>
                <a:latin typeface="Times New Roman" pitchFamily="18" charset="0"/>
                <a:cs typeface="Times New Roman" pitchFamily="18" charset="0"/>
              </a:rPr>
              <a:t>M</a:t>
            </a:r>
            <a:r>
              <a:rPr lang="en-US" altLang="en-US" smtClean="0">
                <a:solidFill>
                  <a:srgbClr val="000000"/>
                </a:solidFill>
                <a:latin typeface="Times New Roman" pitchFamily="18" charset="0"/>
                <a:cs typeface="Times New Roman" pitchFamily="18" charset="0"/>
              </a:rPr>
              <a:t> – 1</a:t>
            </a:r>
          </a:p>
          <a:p>
            <a:pPr lvl="1"/>
            <a:endParaRPr lang="en-US" altLang="en-US" sz="1200" b="1" smtClean="0">
              <a:latin typeface="Courier New" pitchFamily="49" charset="0"/>
              <a:cs typeface="Arial" charset="0"/>
            </a:endParaRPr>
          </a:p>
        </p:txBody>
      </p:sp>
    </p:spTree>
    <p:extLst>
      <p:ext uri="{BB962C8B-B14F-4D97-AF65-F5344CB8AC3E}">
        <p14:creationId xmlns:p14="http://schemas.microsoft.com/office/powerpoint/2010/main" val="38675191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C:\Users\dwharder\Desktop\hash.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0813" y="2295525"/>
            <a:ext cx="2157412"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title"/>
          </p:nvPr>
        </p:nvSpPr>
        <p:spPr/>
        <p:txBody>
          <a:bodyPr/>
          <a:lstStyle/>
          <a:p>
            <a:r>
              <a:rPr lang="en-US" altLang="en-US" smtClean="0">
                <a:latin typeface="Arial" charset="0"/>
                <a:cs typeface="Arial" charset="0"/>
              </a:rPr>
              <a:t>Implementation</a:t>
            </a:r>
          </a:p>
        </p:txBody>
      </p:sp>
      <p:sp>
        <p:nvSpPr>
          <p:cNvPr id="11268"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Other functions mapped to corresponding linked list functions:</a:t>
            </a:r>
          </a:p>
          <a:p>
            <a:pPr>
              <a:buFontTx/>
              <a:buNone/>
            </a:pPr>
            <a:endParaRPr lang="en-US" altLang="en-US" sz="1400" b="1" smtClean="0">
              <a:latin typeface="Courier New" pitchFamily="49" charset="0"/>
              <a:cs typeface="Arial" charset="0"/>
            </a:endParaRPr>
          </a:p>
          <a:p>
            <a:pPr>
              <a:buFontTx/>
              <a:buNone/>
            </a:pPr>
            <a:r>
              <a:rPr lang="en-US" altLang="en-US" sz="1600" smtClean="0">
                <a:latin typeface="Consolas" pitchFamily="49" charset="0"/>
                <a:cs typeface="Consolas" pitchFamily="49" charset="0"/>
              </a:rPr>
              <a:t>	template &lt;class Type&gt;</a:t>
            </a:r>
          </a:p>
          <a:p>
            <a:pPr>
              <a:buFontTx/>
              <a:buNone/>
            </a:pPr>
            <a:r>
              <a:rPr lang="en-US" altLang="en-US" sz="1600" smtClean="0">
                <a:latin typeface="Consolas" pitchFamily="49" charset="0"/>
                <a:cs typeface="Consolas" pitchFamily="49" charset="0"/>
              </a:rPr>
              <a:t>	void Chained_hash_table::insert( Type const &amp;obj ) {</a:t>
            </a:r>
          </a:p>
          <a:p>
            <a:pPr>
              <a:buFontTx/>
              <a:buNone/>
            </a:pPr>
            <a:r>
              <a:rPr lang="en-US" altLang="en-US" sz="1600" smtClean="0">
                <a:latin typeface="Consolas" pitchFamily="49" charset="0"/>
                <a:cs typeface="Consolas" pitchFamily="49" charset="0"/>
              </a:rPr>
              <a:t>	    unsigned int bin = hash( obj );</a:t>
            </a:r>
          </a:p>
          <a:p>
            <a:pPr>
              <a:buFontTx/>
              <a:buNone/>
            </a:pPr>
            <a:endParaRPr lang="en-US" altLang="en-US" sz="1600" smtClean="0">
              <a:latin typeface="Consolas" pitchFamily="49" charset="0"/>
              <a:cs typeface="Consolas" pitchFamily="49" charset="0"/>
            </a:endParaRPr>
          </a:p>
          <a:p>
            <a:pPr>
              <a:buFontTx/>
              <a:buNone/>
            </a:pPr>
            <a:r>
              <a:rPr lang="en-US" altLang="en-US" sz="1600" smtClean="0">
                <a:latin typeface="Consolas" pitchFamily="49" charset="0"/>
                <a:cs typeface="Consolas" pitchFamily="49" charset="0"/>
              </a:rPr>
              <a:t>	    if ( table[bin].</a:t>
            </a:r>
            <a:r>
              <a:rPr lang="en-US" altLang="en-US" sz="1600" smtClean="0">
                <a:solidFill>
                  <a:srgbClr val="FF0000"/>
                </a:solidFill>
                <a:latin typeface="Consolas" pitchFamily="49" charset="0"/>
                <a:cs typeface="Consolas" pitchFamily="49" charset="0"/>
              </a:rPr>
              <a:t>count</a:t>
            </a:r>
            <a:r>
              <a:rPr lang="en-US" altLang="en-US" sz="1600" smtClean="0">
                <a:latin typeface="Consolas" pitchFamily="49" charset="0"/>
                <a:cs typeface="Consolas" pitchFamily="49" charset="0"/>
              </a:rPr>
              <a:t>( obj ) == 0 ) {</a:t>
            </a:r>
          </a:p>
          <a:p>
            <a:pPr>
              <a:buFontTx/>
              <a:buNone/>
            </a:pPr>
            <a:r>
              <a:rPr lang="en-US" altLang="en-US" sz="1600" smtClean="0">
                <a:latin typeface="Consolas" pitchFamily="49" charset="0"/>
                <a:cs typeface="Consolas" pitchFamily="49" charset="0"/>
              </a:rPr>
              <a:t>	        table[bin].</a:t>
            </a:r>
            <a:r>
              <a:rPr lang="en-US" altLang="en-US" sz="1600" smtClean="0">
                <a:solidFill>
                  <a:srgbClr val="FF0000"/>
                </a:solidFill>
                <a:latin typeface="Consolas" pitchFamily="49" charset="0"/>
                <a:cs typeface="Consolas" pitchFamily="49" charset="0"/>
              </a:rPr>
              <a:t>push_front</a:t>
            </a:r>
            <a:r>
              <a:rPr lang="en-US" altLang="en-US" sz="1600" smtClean="0">
                <a:latin typeface="Consolas" pitchFamily="49" charset="0"/>
                <a:cs typeface="Consolas" pitchFamily="49" charset="0"/>
              </a:rPr>
              <a:t>( obj );</a:t>
            </a:r>
          </a:p>
          <a:p>
            <a:pPr>
              <a:buFontTx/>
              <a:buNone/>
            </a:pPr>
            <a:r>
              <a:rPr lang="en-US" altLang="en-US" sz="1600" smtClean="0">
                <a:latin typeface="Consolas" pitchFamily="49" charset="0"/>
                <a:cs typeface="Consolas" pitchFamily="49" charset="0"/>
              </a:rPr>
              <a:t>	        ++table_size;</a:t>
            </a:r>
          </a:p>
          <a:p>
            <a:pPr>
              <a:buFontTx/>
              <a:buNone/>
            </a:pPr>
            <a:r>
              <a:rPr lang="en-US" altLang="en-US" sz="1600" smtClean="0">
                <a:latin typeface="Consolas" pitchFamily="49" charset="0"/>
                <a:cs typeface="Consolas" pitchFamily="49" charset="0"/>
              </a:rPr>
              <a:t>	    }</a:t>
            </a:r>
          </a:p>
          <a:p>
            <a:pPr>
              <a:buFontTx/>
              <a:buNone/>
            </a:pPr>
            <a:r>
              <a:rPr lang="en-US" altLang="en-US" sz="1600" smtClean="0">
                <a:latin typeface="Consolas" pitchFamily="49" charset="0"/>
                <a:cs typeface="Consolas" pitchFamily="49" charset="0"/>
              </a:rPr>
              <a:t>	}</a:t>
            </a:r>
          </a:p>
        </p:txBody>
      </p:sp>
    </p:spTree>
    <p:extLst>
      <p:ext uri="{BB962C8B-B14F-4D97-AF65-F5344CB8AC3E}">
        <p14:creationId xmlns:p14="http://schemas.microsoft.com/office/powerpoint/2010/main" val="2530491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mtClean="0">
                <a:latin typeface="Arial" charset="0"/>
                <a:cs typeface="Arial" charset="0"/>
              </a:rPr>
              <a:t>Implementation</a:t>
            </a:r>
          </a:p>
        </p:txBody>
      </p:sp>
      <p:sp>
        <p:nvSpPr>
          <p:cNvPr id="12291" name="Rectangle 3"/>
          <p:cNvSpPr>
            <a:spLocks noGrp="1" noChangeArrowheads="1"/>
          </p:cNvSpPr>
          <p:nvPr>
            <p:ph type="body" idx="1"/>
          </p:nvPr>
        </p:nvSpPr>
        <p:spPr/>
        <p:txBody>
          <a:bodyPr/>
          <a:lstStyle/>
          <a:p>
            <a:pPr>
              <a:buFontTx/>
              <a:buNone/>
            </a:pPr>
            <a:r>
              <a:rPr lang="en-US" altLang="en-US" sz="1600" smtClean="0">
                <a:latin typeface="Consolas" pitchFamily="49" charset="0"/>
                <a:cs typeface="Consolas" pitchFamily="49" charset="0"/>
              </a:rPr>
              <a:t>template &lt;class Type&gt;</a:t>
            </a:r>
          </a:p>
          <a:p>
            <a:pPr>
              <a:buFontTx/>
              <a:buNone/>
            </a:pPr>
            <a:r>
              <a:rPr lang="en-US" altLang="en-US" sz="1600" smtClean="0">
                <a:latin typeface="Consolas" pitchFamily="49" charset="0"/>
                <a:cs typeface="Consolas" pitchFamily="49" charset="0"/>
              </a:rPr>
              <a:t>int Chained_hash_table::count( Type const &amp;obj ) const {</a:t>
            </a:r>
          </a:p>
          <a:p>
            <a:pPr>
              <a:buFontTx/>
              <a:buNone/>
            </a:pPr>
            <a:r>
              <a:rPr lang="en-US" altLang="en-US" sz="1600" smtClean="0">
                <a:latin typeface="Consolas" pitchFamily="49" charset="0"/>
                <a:cs typeface="Consolas" pitchFamily="49" charset="0"/>
              </a:rPr>
              <a:t>    return table[hash( obj )].</a:t>
            </a:r>
            <a:r>
              <a:rPr lang="en-US" altLang="en-US" sz="1600" smtClean="0">
                <a:solidFill>
                  <a:srgbClr val="FF0000"/>
                </a:solidFill>
                <a:latin typeface="Consolas" pitchFamily="49" charset="0"/>
                <a:cs typeface="Consolas" pitchFamily="49" charset="0"/>
              </a:rPr>
              <a:t>count</a:t>
            </a:r>
            <a:r>
              <a:rPr lang="en-US" altLang="en-US" sz="1600" smtClean="0">
                <a:latin typeface="Consolas" pitchFamily="49" charset="0"/>
                <a:cs typeface="Consolas" pitchFamily="49" charset="0"/>
              </a:rPr>
              <a:t>( obj );</a:t>
            </a:r>
          </a:p>
          <a:p>
            <a:pPr>
              <a:buFontTx/>
              <a:buNone/>
            </a:pPr>
            <a:r>
              <a:rPr lang="en-US" altLang="en-US" sz="1600" smtClean="0">
                <a:latin typeface="Consolas" pitchFamily="49" charset="0"/>
                <a:cs typeface="Consolas" pitchFamily="49" charset="0"/>
              </a:rPr>
              <a:t>}</a:t>
            </a:r>
          </a:p>
        </p:txBody>
      </p:sp>
      <p:pic>
        <p:nvPicPr>
          <p:cNvPr id="12292" name="Picture 3" descr="C:\Users\dwharder\Desktop\hash.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0813" y="2295525"/>
            <a:ext cx="2157412"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6655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C:\Users\dwharder\Desktop\hash.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0813" y="2295525"/>
            <a:ext cx="2157412"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p:cNvSpPr>
            <a:spLocks noGrp="1" noChangeArrowheads="1"/>
          </p:cNvSpPr>
          <p:nvPr>
            <p:ph type="title"/>
          </p:nvPr>
        </p:nvSpPr>
        <p:spPr/>
        <p:txBody>
          <a:bodyPr/>
          <a:lstStyle/>
          <a:p>
            <a:r>
              <a:rPr lang="en-US" altLang="en-US" smtClean="0">
                <a:latin typeface="Arial" charset="0"/>
                <a:cs typeface="Arial" charset="0"/>
              </a:rPr>
              <a:t>Implementation</a:t>
            </a:r>
          </a:p>
        </p:txBody>
      </p:sp>
      <p:sp>
        <p:nvSpPr>
          <p:cNvPr id="13316" name="Rectangle 3"/>
          <p:cNvSpPr>
            <a:spLocks noGrp="1" noChangeArrowheads="1"/>
          </p:cNvSpPr>
          <p:nvPr>
            <p:ph type="body" idx="1"/>
          </p:nvPr>
        </p:nvSpPr>
        <p:spPr/>
        <p:txBody>
          <a:bodyPr/>
          <a:lstStyle/>
          <a:p>
            <a:pPr>
              <a:buFontTx/>
              <a:buNone/>
            </a:pPr>
            <a:r>
              <a:rPr lang="en-US" altLang="en-US" sz="1600" smtClean="0">
                <a:latin typeface="Consolas" pitchFamily="49" charset="0"/>
                <a:cs typeface="Consolas" pitchFamily="49" charset="0"/>
              </a:rPr>
              <a:t>template &lt;class Type&gt;</a:t>
            </a:r>
          </a:p>
          <a:p>
            <a:pPr>
              <a:buFontTx/>
              <a:buNone/>
            </a:pPr>
            <a:r>
              <a:rPr lang="en-US" altLang="en-US" sz="1600" smtClean="0">
                <a:latin typeface="Consolas" pitchFamily="49" charset="0"/>
                <a:cs typeface="Consolas" pitchFamily="49" charset="0"/>
              </a:rPr>
              <a:t>int Chained_hash_table::erase( Type const &amp;obj ) {</a:t>
            </a:r>
          </a:p>
          <a:p>
            <a:pPr>
              <a:buFontTx/>
              <a:buNone/>
            </a:pPr>
            <a:r>
              <a:rPr lang="en-US" altLang="en-US" sz="1600" smtClean="0">
                <a:latin typeface="Consolas" pitchFamily="49" charset="0"/>
                <a:cs typeface="Consolas" pitchFamily="49" charset="0"/>
              </a:rPr>
              <a:t>    unsigned int bin = hash( obj );</a:t>
            </a:r>
          </a:p>
          <a:p>
            <a:pPr>
              <a:buFontTx/>
              <a:buNone/>
            </a:pPr>
            <a:endParaRPr lang="en-US" altLang="en-US" sz="1600" smtClean="0">
              <a:latin typeface="Consolas" pitchFamily="49" charset="0"/>
              <a:cs typeface="Consolas" pitchFamily="49" charset="0"/>
            </a:endParaRPr>
          </a:p>
          <a:p>
            <a:pPr>
              <a:buFontTx/>
              <a:buNone/>
            </a:pPr>
            <a:r>
              <a:rPr lang="en-US" altLang="en-US" sz="1600" smtClean="0">
                <a:latin typeface="Consolas" pitchFamily="49" charset="0"/>
                <a:cs typeface="Consolas" pitchFamily="49" charset="0"/>
              </a:rPr>
              <a:t>    if ( table[bin].</a:t>
            </a:r>
            <a:r>
              <a:rPr lang="en-US" altLang="en-US" sz="1600" smtClean="0">
                <a:solidFill>
                  <a:srgbClr val="FF0000"/>
                </a:solidFill>
                <a:latin typeface="Consolas" pitchFamily="49" charset="0"/>
                <a:cs typeface="Consolas" pitchFamily="49" charset="0"/>
              </a:rPr>
              <a:t>erase</a:t>
            </a:r>
            <a:r>
              <a:rPr lang="en-US" altLang="en-US" sz="1600" smtClean="0">
                <a:latin typeface="Consolas" pitchFamily="49" charset="0"/>
                <a:cs typeface="Consolas" pitchFamily="49" charset="0"/>
              </a:rPr>
              <a:t>( obj ) ) {</a:t>
            </a:r>
          </a:p>
          <a:p>
            <a:pPr>
              <a:buFontTx/>
              <a:buNone/>
            </a:pPr>
            <a:r>
              <a:rPr lang="en-US" altLang="en-US" sz="1600" smtClean="0">
                <a:latin typeface="Consolas" pitchFamily="49" charset="0"/>
                <a:cs typeface="Consolas" pitchFamily="49" charset="0"/>
              </a:rPr>
              <a:t>        --table_size;</a:t>
            </a:r>
          </a:p>
          <a:p>
            <a:pPr>
              <a:buFontTx/>
              <a:buNone/>
            </a:pPr>
            <a:r>
              <a:rPr lang="en-US" altLang="en-US" sz="1600" smtClean="0">
                <a:latin typeface="Consolas" pitchFamily="49" charset="0"/>
                <a:cs typeface="Consolas" pitchFamily="49" charset="0"/>
              </a:rPr>
              <a:t>        return 1;</a:t>
            </a:r>
          </a:p>
          <a:p>
            <a:pPr>
              <a:buFontTx/>
              <a:buNone/>
            </a:pPr>
            <a:r>
              <a:rPr lang="en-US" altLang="en-US" sz="1600" smtClean="0">
                <a:latin typeface="Consolas" pitchFamily="49" charset="0"/>
                <a:cs typeface="Consolas" pitchFamily="49" charset="0"/>
              </a:rPr>
              <a:t>    } else {</a:t>
            </a:r>
          </a:p>
          <a:p>
            <a:pPr>
              <a:buFontTx/>
              <a:buNone/>
            </a:pPr>
            <a:r>
              <a:rPr lang="en-US" altLang="en-US" sz="1600" smtClean="0">
                <a:latin typeface="Consolas" pitchFamily="49" charset="0"/>
                <a:cs typeface="Consolas" pitchFamily="49" charset="0"/>
              </a:rPr>
              <a:t>        return 0;</a:t>
            </a:r>
          </a:p>
          <a:p>
            <a:pPr>
              <a:buFontTx/>
              <a:buNone/>
            </a:pPr>
            <a:r>
              <a:rPr lang="en-US" altLang="en-US" sz="1600" smtClean="0">
                <a:latin typeface="Consolas" pitchFamily="49" charset="0"/>
                <a:cs typeface="Consolas" pitchFamily="49" charset="0"/>
              </a:rPr>
              <a:t>    }</a:t>
            </a:r>
          </a:p>
          <a:p>
            <a:pPr>
              <a:buFontTx/>
              <a:buNone/>
            </a:pPr>
            <a:r>
              <a:rPr lang="en-US" altLang="en-US" sz="1600" smtClean="0">
                <a:latin typeface="Consolas" pitchFamily="49" charset="0"/>
                <a:cs typeface="Consolas" pitchFamily="49" charset="0"/>
              </a:rPr>
              <a:t>}</a:t>
            </a:r>
          </a:p>
        </p:txBody>
      </p:sp>
    </p:spTree>
    <p:extLst>
      <p:ext uri="{BB962C8B-B14F-4D97-AF65-F5344CB8AC3E}">
        <p14:creationId xmlns:p14="http://schemas.microsoft.com/office/powerpoint/2010/main" val="360653865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15492</TotalTime>
  <Words>198</Words>
  <Application>Microsoft Office PowerPoint</Application>
  <PresentationFormat>On-screen Show (4:3)</PresentationFormat>
  <Paragraphs>283</Paragraphs>
  <Slides>37</Slides>
  <Notes>37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Custom Design</vt:lpstr>
      <vt:lpstr>Equation</vt:lpstr>
      <vt:lpstr>PowerPoint Presentation</vt:lpstr>
      <vt:lpstr>Outline</vt:lpstr>
      <vt:lpstr>Background</vt:lpstr>
      <vt:lpstr>Implementation</vt:lpstr>
      <vt:lpstr>Implementation</vt:lpstr>
      <vt:lpstr>Implementation</vt:lpstr>
      <vt:lpstr>Implementation</vt:lpstr>
      <vt:lpstr>Implementation</vt:lpstr>
      <vt:lpstr>Implementation</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Load Factor </vt:lpstr>
      <vt:lpstr>Load Factor </vt:lpstr>
      <vt:lpstr>Doubling Size</vt:lpstr>
      <vt:lpstr>Doubling Size</vt:lpstr>
      <vt:lpstr>Choosing a Good Hash Function</vt:lpstr>
      <vt:lpstr>Choosing a Good Hash Function</vt:lpstr>
      <vt:lpstr>Choosing a Good Hash Function</vt:lpstr>
      <vt:lpstr>Choosing a Good Hash Function</vt:lpstr>
      <vt:lpstr>Choosing a Good Hash Function</vt:lpstr>
      <vt:lpstr>Problems with Linked Lists</vt:lpstr>
      <vt:lpstr>Problems with linked lists</vt:lpstr>
      <vt:lpstr>Black Board Example</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1157</cp:revision>
  <dcterms:created xsi:type="dcterms:W3CDTF">2009-09-11T23:00:44Z</dcterms:created>
  <dcterms:modified xsi:type="dcterms:W3CDTF">2014-03-06T15:39:03Z</dcterms:modified>
</cp:coreProperties>
</file>