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7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6077E70-7D75-4891-8059-21D28F9A43A6}"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DEDBC88-FE05-4A47-9C22-EE76E59A0793}"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0590A51-BB7C-4302-8EC6-34AD1D580981}"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B9FD4EE-50BE-47C5-B482-D6C2939C4D0C}"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29B9563-6510-4858-B3F7-87D151025D32}"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6243DBA-671B-496F-B047-A590F93292A7}"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3C8042-4C3B-4292-AAE3-FCD13F6F6F03}"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C78DEE2-00B1-4EDE-B706-43B73EB38898}"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E6092EB-2B99-4AFF-8143-9186DCB33BF7}"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17D3ACC-330B-4A7D-B477-EDAEADDB524C}"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B267C15-3F16-466D-B7F4-D352E7C52E8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Open addressing</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Open addressing</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altLang="en-US" smtClean="0">
                <a:latin typeface="Arial" charset="0"/>
                <a:cs typeface="Arial" charset="0"/>
              </a:rPr>
              <a:t>Open Addressing</a:t>
            </a:r>
          </a:p>
        </p:txBody>
      </p:sp>
      <p:sp>
        <p:nvSpPr>
          <p:cNvPr id="133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Recall, however, that our goal is </a:t>
            </a:r>
            <a:r>
              <a:rPr lang="en-CA" altLang="en-US" smtClean="0">
                <a:latin typeface="Symbol" pitchFamily="18" charset="2"/>
                <a:cs typeface="Arial" charset="0"/>
              </a:rPr>
              <a:t>Q</a:t>
            </a:r>
            <a:r>
              <a:rPr lang="en-CA" altLang="en-US" smtClean="0">
                <a:latin typeface="Times New Roman" pitchFamily="18" charset="0"/>
                <a:cs typeface="Times New Roman" pitchFamily="18" charset="0"/>
              </a:rPr>
              <a:t>(1)</a:t>
            </a:r>
            <a:r>
              <a:rPr lang="en-CA" altLang="en-US" smtClean="0">
                <a:latin typeface="Arial" charset="0"/>
                <a:cs typeface="Arial" charset="0"/>
              </a:rPr>
              <a:t> access times</a:t>
            </a:r>
          </a:p>
          <a:p>
            <a:pPr lvl="1"/>
            <a:r>
              <a:rPr lang="en-CA" altLang="en-US" smtClean="0">
                <a:latin typeface="Arial" charset="0"/>
                <a:cs typeface="Arial" charset="0"/>
              </a:rPr>
              <a:t>We cannot, on average, be forced to access too many bins</a:t>
            </a:r>
            <a:endParaRPr lang="en-CA" altLang="en-US" smtClean="0">
              <a:latin typeface="Times New Roman" pitchFamily="18" charset="0"/>
              <a:cs typeface="Times New Roman" pitchFamily="18" charset="0"/>
            </a:endParaRPr>
          </a:p>
        </p:txBody>
      </p:sp>
      <p:pic>
        <p:nvPicPr>
          <p:cNvPr id="13316" name="Picture 2" descr="C:\Users\dwharder\Desktop\b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068638"/>
            <a:ext cx="353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4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mtClean="0">
                <a:latin typeface="Arial" charset="0"/>
                <a:cs typeface="Arial" charset="0"/>
              </a:rPr>
              <a:t>Open Addressing</a:t>
            </a:r>
          </a:p>
        </p:txBody>
      </p:sp>
      <p:sp>
        <p:nvSpPr>
          <p:cNvPr id="14339"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There are numerous strategies for defining the order in which the bins should be searched:</a:t>
            </a:r>
          </a:p>
          <a:p>
            <a:pPr lvl="1"/>
            <a:r>
              <a:rPr lang="en-CA" altLang="en-US" smtClean="0">
                <a:latin typeface="Arial" charset="0"/>
                <a:cs typeface="Arial" charset="0"/>
              </a:rPr>
              <a:t>Linear probing</a:t>
            </a:r>
          </a:p>
          <a:p>
            <a:pPr lvl="1"/>
            <a:r>
              <a:rPr lang="en-CA" altLang="en-US" smtClean="0">
                <a:latin typeface="Arial" charset="0"/>
                <a:cs typeface="Arial" charset="0"/>
              </a:rPr>
              <a:t>Quadratic probing</a:t>
            </a:r>
          </a:p>
          <a:p>
            <a:pPr lvl="1"/>
            <a:r>
              <a:rPr lang="en-CA" altLang="en-US" smtClean="0">
                <a:latin typeface="Arial" charset="0"/>
                <a:cs typeface="Arial" charset="0"/>
              </a:rPr>
              <a:t>Double hashing</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There are many alternate strategies, as well:</a:t>
            </a:r>
          </a:p>
          <a:p>
            <a:pPr lvl="1"/>
            <a:r>
              <a:rPr lang="en-CA" altLang="en-US" smtClean="0">
                <a:latin typeface="Arial" charset="0"/>
                <a:cs typeface="Arial" charset="0"/>
              </a:rPr>
              <a:t>Last come, first served</a:t>
            </a:r>
          </a:p>
          <a:p>
            <a:pPr lvl="2"/>
            <a:r>
              <a:rPr lang="en-CA" altLang="en-US" smtClean="0">
                <a:latin typeface="Arial" charset="0"/>
                <a:cs typeface="Arial" charset="0"/>
              </a:rPr>
              <a:t>Always place the object into the bin moving what may be there already</a:t>
            </a:r>
          </a:p>
          <a:p>
            <a:pPr lvl="1"/>
            <a:r>
              <a:rPr lang="en-CA" altLang="en-US" smtClean="0">
                <a:latin typeface="Arial" charset="0"/>
                <a:cs typeface="Arial" charset="0"/>
              </a:rPr>
              <a:t>Cuckoo hashing</a:t>
            </a:r>
          </a:p>
          <a:p>
            <a:pPr lvl="1"/>
            <a:endParaRPr lang="en-CA"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97606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short topic introduces the concept of open addressing</a:t>
            </a:r>
          </a:p>
          <a:p>
            <a:pPr lvl="1"/>
            <a:r>
              <a:rPr lang="en-US" altLang="en-US" smtClean="0">
                <a:latin typeface="Arial" charset="0"/>
                <a:cs typeface="Arial" charset="0"/>
              </a:rPr>
              <a:t>Use a predefined sequence of bins which should be searched</a:t>
            </a:r>
          </a:p>
          <a:p>
            <a:pPr lvl="1"/>
            <a:r>
              <a:rPr lang="en-US" altLang="en-US" smtClean="0">
                <a:latin typeface="Arial" charset="0"/>
                <a:cs typeface="Arial" charset="0"/>
              </a:rPr>
              <a:t>We need a fast rule that can be easily followed</a:t>
            </a:r>
          </a:p>
          <a:p>
            <a:pPr lvl="1"/>
            <a:r>
              <a:rPr lang="en-US" altLang="en-US" smtClean="0">
                <a:latin typeface="Arial" charset="0"/>
                <a:cs typeface="Arial" charset="0"/>
              </a:rPr>
              <a:t>We must ensure that we are not making too many searches</a:t>
            </a:r>
          </a:p>
          <a:p>
            <a:pPr lvl="1"/>
            <a:r>
              <a:rPr lang="en-US" altLang="en-US" smtClean="0">
                <a:latin typeface="Arial" charset="0"/>
                <a:cs typeface="Arial" charset="0"/>
              </a:rPr>
              <a:t>The load factor will never be greater than one</a:t>
            </a:r>
          </a:p>
        </p:txBody>
      </p:sp>
    </p:spTree>
    <p:extLst>
      <p:ext uri="{BB962C8B-B14F-4D97-AF65-F5344CB8AC3E}">
        <p14:creationId xmlns:p14="http://schemas.microsoft.com/office/powerpoint/2010/main" val="41243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a:latin typeface="Arial" charset="0"/>
                <a:cs typeface="Arial" charset="0"/>
              </a:rPr>
              <a:t>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Chained hash tables require special memory allocation </a:t>
            </a:r>
          </a:p>
          <a:p>
            <a:pPr lvl="1"/>
            <a:r>
              <a:rPr lang="en-US" altLang="en-US" smtClean="0">
                <a:latin typeface="Arial" charset="0"/>
                <a:cs typeface="Arial" charset="0"/>
              </a:rPr>
              <a:t>Can we create a hash table without significant memory allocation?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deal with collisions by storing collisions elsewhere</a:t>
            </a:r>
          </a:p>
          <a:p>
            <a:pPr lvl="1"/>
            <a:r>
              <a:rPr lang="en-US" altLang="en-US" smtClean="0">
                <a:latin typeface="Arial" charset="0"/>
                <a:cs typeface="Arial" charset="0"/>
              </a:rPr>
              <a:t>We will define an implicit rule which tells us where to look next</a:t>
            </a:r>
          </a:p>
        </p:txBody>
      </p:sp>
    </p:spTree>
    <p:extLst>
      <p:ext uri="{BB962C8B-B14F-4D97-AF65-F5344CB8AC3E}">
        <p14:creationId xmlns:p14="http://schemas.microsoft.com/office/powerpoint/2010/main" val="825348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Explicitly storing references to the next object due to a collision requires memory</a:t>
            </a:r>
          </a:p>
          <a:p>
            <a:pPr lvl="1"/>
            <a:r>
              <a:rPr lang="en-US" altLang="en-US" smtClean="0">
                <a:latin typeface="Arial" charset="0"/>
                <a:cs typeface="Arial" charset="0"/>
              </a:rPr>
              <a:t>Linked lists require a pointer to the next node</a:t>
            </a:r>
          </a:p>
          <a:p>
            <a:pPr lvl="1"/>
            <a:r>
              <a:rPr lang="en-US" altLang="en-US" smtClean="0">
                <a:latin typeface="Arial" charset="0"/>
                <a:cs typeface="Arial" charset="0"/>
              </a:rPr>
              <a:t>Scatter tables require a pointer to the next cell</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implicit rules which dictate where to look next</a:t>
            </a:r>
          </a:p>
        </p:txBody>
      </p:sp>
    </p:spTree>
    <p:extLst>
      <p:ext uri="{BB962C8B-B14F-4D97-AF65-F5344CB8AC3E}">
        <p14:creationId xmlns:p14="http://schemas.microsoft.com/office/powerpoint/2010/main" val="153697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altLang="en-US" smtClean="0">
                <a:latin typeface="Arial" charset="0"/>
                <a:cs typeface="Arial" charset="0"/>
              </a:rPr>
              <a:t>Open Addressing</a:t>
            </a:r>
          </a:p>
        </p:txBody>
      </p:sp>
      <p:sp>
        <p:nvSpPr>
          <p:cNvPr id="7171"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an object hashes to bin 5</a:t>
            </a:r>
          </a:p>
          <a:p>
            <a:pPr lvl="1"/>
            <a:r>
              <a:rPr lang="en-CA" altLang="en-US" smtClean="0">
                <a:latin typeface="Arial" charset="0"/>
                <a:cs typeface="Arial" charset="0"/>
              </a:rPr>
              <a:t>If bin 5 is empty, we can copy the object into that entry </a:t>
            </a:r>
          </a:p>
        </p:txBody>
      </p:sp>
      <p:pic>
        <p:nvPicPr>
          <p:cNvPr id="7172" name="Picture 2" descr="C:\Users\dwharder\Desktop\b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068638"/>
            <a:ext cx="353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dwharder\Desktop\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068638"/>
            <a:ext cx="353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r>
              <a:rPr lang="en-CA" altLang="en-US" smtClean="0">
                <a:latin typeface="Arial" charset="0"/>
                <a:cs typeface="Arial" charset="0"/>
              </a:rPr>
              <a:t>Open Addressing</a:t>
            </a:r>
          </a:p>
        </p:txBody>
      </p:sp>
      <p:sp>
        <p:nvSpPr>
          <p:cNvPr id="8196"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however, another object hashes to bin 5</a:t>
            </a:r>
          </a:p>
          <a:p>
            <a:pPr lvl="1"/>
            <a:r>
              <a:rPr lang="en-CA" altLang="en-US" smtClean="0">
                <a:latin typeface="Arial" charset="0"/>
                <a:cs typeface="Arial" charset="0"/>
              </a:rPr>
              <a:t>Without a linked list, we cannot store the object in that bin </a:t>
            </a:r>
          </a:p>
        </p:txBody>
      </p:sp>
      <p:cxnSp>
        <p:nvCxnSpPr>
          <p:cNvPr id="5" name="Straight Connector 4"/>
          <p:cNvCxnSpPr/>
          <p:nvPr/>
        </p:nvCxnSpPr>
        <p:spPr>
          <a:xfrm rot="16200000" flipH="1">
            <a:off x="3898900" y="3294063"/>
            <a:ext cx="142875" cy="142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3898900" y="3294063"/>
            <a:ext cx="142875" cy="142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391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Users\dwharder\Desktop\b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068638"/>
            <a:ext cx="353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r>
              <a:rPr lang="en-CA" altLang="en-US" smtClean="0">
                <a:latin typeface="Arial" charset="0"/>
                <a:cs typeface="Arial" charset="0"/>
              </a:rPr>
              <a:t>Open Addressing</a:t>
            </a:r>
          </a:p>
        </p:txBody>
      </p:sp>
      <p:sp>
        <p:nvSpPr>
          <p:cNvPr id="9220"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could have a rule which says:</a:t>
            </a:r>
          </a:p>
          <a:p>
            <a:pPr lvl="1"/>
            <a:r>
              <a:rPr lang="en-CA" altLang="en-US" smtClean="0">
                <a:latin typeface="Arial" charset="0"/>
                <a:cs typeface="Arial" charset="0"/>
              </a:rPr>
              <a:t>Look in the next bin to see if it is occupied</a:t>
            </a:r>
          </a:p>
          <a:p>
            <a:pPr lvl="1"/>
            <a:r>
              <a:rPr lang="en-CA" altLang="en-US" smtClean="0">
                <a:latin typeface="Arial" charset="0"/>
                <a:cs typeface="Arial" charset="0"/>
              </a:rPr>
              <a:t>Such a rule is </a:t>
            </a:r>
            <a:r>
              <a:rPr lang="en-CA" altLang="en-US" i="1" smtClean="0">
                <a:latin typeface="Arial" charset="0"/>
                <a:cs typeface="Arial" charset="0"/>
              </a:rPr>
              <a:t>implicit—</a:t>
            </a:r>
            <a:r>
              <a:rPr lang="en-CA" altLang="en-US" smtClean="0">
                <a:latin typeface="Arial" charset="0"/>
                <a:cs typeface="Arial" charset="0"/>
              </a:rPr>
              <a:t>we do not follow an explicit link</a:t>
            </a:r>
            <a:endParaRPr lang="en-CA" altLang="en-US" i="1" smtClean="0">
              <a:latin typeface="Arial" charset="0"/>
              <a:cs typeface="Arial" charset="0"/>
            </a:endParaRPr>
          </a:p>
        </p:txBody>
      </p:sp>
    </p:spTree>
    <p:extLst>
      <p:ext uri="{BB962C8B-B14F-4D97-AF65-F5344CB8AC3E}">
        <p14:creationId xmlns:p14="http://schemas.microsoft.com/office/powerpoint/2010/main" val="352341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Users\dwharder\Desktop\b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068638"/>
            <a:ext cx="353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p:txBody>
          <a:bodyPr/>
          <a:lstStyle/>
          <a:p>
            <a:r>
              <a:rPr lang="en-CA" altLang="en-US" smtClean="0">
                <a:latin typeface="Arial" charset="0"/>
                <a:cs typeface="Arial" charset="0"/>
              </a:rPr>
              <a:t>Open Addressing</a:t>
            </a:r>
          </a:p>
        </p:txBody>
      </p:sp>
      <p:sp>
        <p:nvSpPr>
          <p:cNvPr id="10244"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rule must be general enough to deal with the fact that the next cell could also be occupied</a:t>
            </a:r>
          </a:p>
          <a:p>
            <a:pPr lvl="1"/>
            <a:r>
              <a:rPr lang="en-CA" altLang="en-US" smtClean="0">
                <a:latin typeface="Arial" charset="0"/>
                <a:cs typeface="Arial" charset="0"/>
              </a:rPr>
              <a:t>For example, continue searching until the first empty bin is found</a:t>
            </a:r>
          </a:p>
          <a:p>
            <a:pPr lvl="1"/>
            <a:r>
              <a:rPr lang="en-CA" altLang="en-US" smtClean="0">
                <a:latin typeface="Arial" charset="0"/>
                <a:cs typeface="Arial" charset="0"/>
              </a:rPr>
              <a:t>The rule must be simple to follow—</a:t>
            </a:r>
            <a:r>
              <a:rPr lang="en-CA" altLang="en-US" i="1" smtClean="0">
                <a:latin typeface="Arial" charset="0"/>
                <a:cs typeface="Arial" charset="0"/>
              </a:rPr>
              <a:t>i</a:t>
            </a:r>
            <a:r>
              <a:rPr lang="en-CA" altLang="en-US" smtClean="0">
                <a:latin typeface="Arial" charset="0"/>
                <a:cs typeface="Arial" charset="0"/>
              </a:rPr>
              <a:t>.</a:t>
            </a:r>
            <a:r>
              <a:rPr lang="en-CA" altLang="en-US" i="1" smtClean="0">
                <a:latin typeface="Arial" charset="0"/>
                <a:cs typeface="Arial" charset="0"/>
              </a:rPr>
              <a:t>e</a:t>
            </a:r>
            <a:r>
              <a:rPr lang="en-CA" altLang="en-US" smtClean="0">
                <a:latin typeface="Arial" charset="0"/>
                <a:cs typeface="Arial" charset="0"/>
              </a:rPr>
              <a:t>., fast</a:t>
            </a:r>
          </a:p>
        </p:txBody>
      </p:sp>
      <p:cxnSp>
        <p:nvCxnSpPr>
          <p:cNvPr id="6" name="Straight Connector 5"/>
          <p:cNvCxnSpPr/>
          <p:nvPr/>
        </p:nvCxnSpPr>
        <p:spPr>
          <a:xfrm rot="16200000" flipH="1">
            <a:off x="3906045" y="3196431"/>
            <a:ext cx="144462" cy="142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906045" y="3196431"/>
            <a:ext cx="144462" cy="142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01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wharder\Desktop\b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068638"/>
            <a:ext cx="353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r>
              <a:rPr lang="en-CA" altLang="en-US" smtClean="0">
                <a:latin typeface="Arial" charset="0"/>
                <a:cs typeface="Arial" charset="0"/>
              </a:rPr>
              <a:t>Open Addressing</a:t>
            </a:r>
          </a:p>
        </p:txBody>
      </p:sp>
      <p:sp>
        <p:nvSpPr>
          <p:cNvPr id="11268"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could then store the object in the next location</a:t>
            </a:r>
          </a:p>
          <a:p>
            <a:pPr lvl="1"/>
            <a:r>
              <a:rPr lang="en-CA" altLang="en-US" smtClean="0">
                <a:latin typeface="Arial" charset="0"/>
                <a:cs typeface="Arial" charset="0"/>
              </a:rPr>
              <a:t>Problem:  we can only store as many objects as there are entries in the array:  the load factor </a:t>
            </a:r>
            <a:r>
              <a:rPr lang="en-CA" altLang="en-US" i="1" smtClean="0">
                <a:latin typeface="Symbol" pitchFamily="18" charset="2"/>
                <a:cs typeface="Arial" charset="0"/>
              </a:rPr>
              <a:t>l</a:t>
            </a:r>
            <a:r>
              <a:rPr lang="en-CA" altLang="en-US" smtClean="0">
                <a:latin typeface="Times New Roman" pitchFamily="18" charset="0"/>
                <a:cs typeface="Times New Roman" pitchFamily="18" charset="0"/>
              </a:rPr>
              <a:t> ≤ 1</a:t>
            </a:r>
            <a:endParaRPr lang="en-CA" altLang="en-US" i="1" smtClean="0">
              <a:latin typeface="Times New Roman" pitchFamily="18" charset="0"/>
              <a:cs typeface="Times New Roman" pitchFamily="18" charset="0"/>
            </a:endParaRPr>
          </a:p>
        </p:txBody>
      </p:sp>
    </p:spTree>
    <p:extLst>
      <p:ext uri="{BB962C8B-B14F-4D97-AF65-F5344CB8AC3E}">
        <p14:creationId xmlns:p14="http://schemas.microsoft.com/office/powerpoint/2010/main" val="252190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altLang="en-US" smtClean="0">
                <a:latin typeface="Arial" charset="0"/>
                <a:cs typeface="Arial" charset="0"/>
              </a:rPr>
              <a:t>Open Addressing</a:t>
            </a:r>
          </a:p>
        </p:txBody>
      </p:sp>
      <p:sp>
        <p:nvSpPr>
          <p:cNvPr id="12291" name="Content Placeholder 2"/>
          <p:cNvSpPr>
            <a:spLocks noGrp="1"/>
          </p:cNvSpPr>
          <p:nvPr>
            <p:ph idx="1"/>
          </p:nvPr>
        </p:nvSpPr>
        <p:spPr/>
        <p:txBody>
          <a:bodyPr/>
          <a:lstStyle/>
          <a:p>
            <a:pPr>
              <a:buFont typeface="Arial" charset="0"/>
              <a:buNone/>
            </a:pPr>
            <a:r>
              <a:rPr lang="en-CA" altLang="en-US" smtClean="0">
                <a:latin typeface="Arial" charset="0"/>
                <a:cs typeface="Arial" charset="0"/>
              </a:rPr>
              <a:t>	Of course, whatever rule we use in placing an object must also be used when searching for or removing objects</a:t>
            </a:r>
          </a:p>
        </p:txBody>
      </p:sp>
      <p:pic>
        <p:nvPicPr>
          <p:cNvPr id="12292" name="Picture 2" descr="C:\Users\dwharder\Desktop\b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068638"/>
            <a:ext cx="353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38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15491</TotalTime>
  <Words>35</Words>
  <Application>Microsoft Office PowerPoint</Application>
  <PresentationFormat>On-screen Show (4:3)</PresentationFormat>
  <Paragraphs>70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 Design</vt:lpstr>
      <vt:lpstr>PowerPoint Presentation</vt:lpstr>
      <vt:lpstr>Outline</vt:lpstr>
      <vt:lpstr>Background</vt:lpstr>
      <vt:lpstr>Open Addressing</vt:lpstr>
      <vt:lpstr>Open Addressing</vt:lpstr>
      <vt:lpstr>Open Addressing</vt:lpstr>
      <vt:lpstr>Open Addressing</vt:lpstr>
      <vt:lpstr>Open Addressing</vt:lpstr>
      <vt:lpstr>Open Addressing</vt:lpstr>
      <vt:lpstr>Open Addressing</vt:lpstr>
      <vt:lpstr>Open Addressing</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1157</cp:revision>
  <dcterms:created xsi:type="dcterms:W3CDTF">2009-09-11T23:00:44Z</dcterms:created>
  <dcterms:modified xsi:type="dcterms:W3CDTF">2014-03-05T12:48:59Z</dcterms:modified>
</cp:coreProperties>
</file>