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51"/>
  </p:notesMasterIdLst>
  <p:sldIdLst>
    <p:sldId id="256" r:id="rId2"/>
    <p:sldId id="374" r:id="rId3"/>
    <p:sldId id="375" r:id="rId4"/>
    <p:sldId id="376" r:id="rId5"/>
    <p:sldId id="379" r:id="rId6"/>
    <p:sldId id="381" r:id="rId7"/>
    <p:sldId id="380" r:id="rId8"/>
    <p:sldId id="383" r:id="rId9"/>
    <p:sldId id="440" r:id="rId10"/>
    <p:sldId id="384" r:id="rId11"/>
    <p:sldId id="441" r:id="rId12"/>
    <p:sldId id="442" r:id="rId13"/>
    <p:sldId id="389" r:id="rId14"/>
    <p:sldId id="390" r:id="rId15"/>
    <p:sldId id="407" r:id="rId16"/>
    <p:sldId id="408" r:id="rId17"/>
    <p:sldId id="409" r:id="rId18"/>
    <p:sldId id="410" r:id="rId19"/>
    <p:sldId id="411" r:id="rId20"/>
    <p:sldId id="412" r:id="rId21"/>
    <p:sldId id="413" r:id="rId22"/>
    <p:sldId id="414" r:id="rId23"/>
    <p:sldId id="443" r:id="rId24"/>
    <p:sldId id="415" r:id="rId25"/>
    <p:sldId id="419" r:id="rId26"/>
    <p:sldId id="420" r:id="rId27"/>
    <p:sldId id="444" r:id="rId28"/>
    <p:sldId id="445" r:id="rId29"/>
    <p:sldId id="437" r:id="rId30"/>
    <p:sldId id="431" r:id="rId31"/>
    <p:sldId id="432" r:id="rId32"/>
    <p:sldId id="446" r:id="rId33"/>
    <p:sldId id="447" r:id="rId34"/>
    <p:sldId id="448" r:id="rId35"/>
    <p:sldId id="449" r:id="rId36"/>
    <p:sldId id="435" r:id="rId37"/>
    <p:sldId id="396" r:id="rId38"/>
    <p:sldId id="428" r:id="rId39"/>
    <p:sldId id="429" r:id="rId40"/>
    <p:sldId id="398" r:id="rId41"/>
    <p:sldId id="430" r:id="rId42"/>
    <p:sldId id="401" r:id="rId43"/>
    <p:sldId id="402" r:id="rId44"/>
    <p:sldId id="404" r:id="rId45"/>
    <p:sldId id="405" r:id="rId46"/>
    <p:sldId id="406" r:id="rId47"/>
    <p:sldId id="451" r:id="rId48"/>
    <p:sldId id="450" r:id="rId49"/>
    <p:sldId id="373" r:id="rId5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93" autoAdjust="0"/>
    <p:restoredTop sz="94660"/>
  </p:normalViewPr>
  <p:slideViewPr>
    <p:cSldViewPr>
      <p:cViewPr varScale="1">
        <p:scale>
          <a:sx n="88" d="100"/>
          <a:sy n="88" d="100"/>
        </p:scale>
        <p:origin x="-1200" y="-108"/>
      </p:cViewPr>
      <p:guideLst>
        <p:guide orient="horz" pos="2160"/>
        <p:guide pos="2880"/>
      </p:guideLst>
    </p:cSldViewPr>
  </p:slideViewPr>
  <p:notesTextViewPr>
    <p:cViewPr>
      <p:scale>
        <a:sx n="100" d="100"/>
        <a:sy n="100" d="100"/>
      </p:scale>
      <p:origin x="0" y="0"/>
    </p:cViewPr>
  </p:notesTextViewPr>
  <p:notesViewPr>
    <p:cSldViewPr>
      <p:cViewPr varScale="1">
        <p:scale>
          <a:sx n="92" d="100"/>
          <a:sy n="92" d="100"/>
        </p:scale>
        <p:origin x="-3768"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11/16/2014</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3071548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mtClean="0"/>
          </a:p>
        </p:txBody>
      </p:sp>
      <p:sp>
        <p:nvSpPr>
          <p:cNvPr id="71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E6226FB-55D5-4CAA-90EF-D8DC53E1A20F}" type="slidenum">
              <a:rPr lang="en-CA" smtClean="0"/>
              <a:pPr fontAlgn="base">
                <a:spcBef>
                  <a:spcPct val="0"/>
                </a:spcBef>
                <a:spcAft>
                  <a:spcPct val="0"/>
                </a:spcAft>
                <a:defRPr/>
              </a:pPr>
              <a:t>1</a:t>
            </a:fld>
            <a:endParaRPr lang="en-CA"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1D3E5BA3-EE5D-49B6-A69A-C583B6AA09B0}" type="slidenum">
              <a:rPr lang="en-CA" smtClean="0"/>
              <a:pPr>
                <a:defRPr/>
              </a:pPr>
              <a:t>10</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E477F554-DE71-43B7-9539-51D0688C0993}" type="slidenum">
              <a:rPr lang="en-CA" smtClean="0"/>
              <a:pPr>
                <a:defRPr/>
              </a:pPr>
              <a:t>11</a:t>
            </a:fld>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1D3E5BA3-EE5D-49B6-A69A-C583B6AA09B0}" type="slidenum">
              <a:rPr lang="en-CA" smtClean="0"/>
              <a:pPr>
                <a:defRPr/>
              </a:pPr>
              <a:t>12</a:t>
            </a:fld>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C32F70D5-9276-4D02-87E1-7E6D8B0DB57B}" type="slidenum">
              <a:rPr lang="en-CA" smtClean="0"/>
              <a:pPr>
                <a:defRPr/>
              </a:pPr>
              <a:t>13</a:t>
            </a:fld>
            <a:endParaRPr lang="en-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77804602-2411-4E63-9CF8-8B316992DD10}" type="slidenum">
              <a:rPr lang="en-CA" smtClean="0"/>
              <a:pPr>
                <a:defRPr/>
              </a:pPr>
              <a:t>14</a:t>
            </a:fld>
            <a:endParaRPr lang="en-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77804602-2411-4E63-9CF8-8B316992DD10}" type="slidenum">
              <a:rPr lang="en-CA" smtClean="0"/>
              <a:pPr>
                <a:defRPr/>
              </a:pPr>
              <a:t>15</a:t>
            </a:fld>
            <a:endParaRPr lang="en-C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77804602-2411-4E63-9CF8-8B316992DD10}" type="slidenum">
              <a:rPr lang="en-CA" smtClean="0"/>
              <a:pPr>
                <a:defRPr/>
              </a:pPr>
              <a:t>16</a:t>
            </a:fld>
            <a:endParaRPr lang="en-C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77804602-2411-4E63-9CF8-8B316992DD10}" type="slidenum">
              <a:rPr lang="en-CA" smtClean="0"/>
              <a:pPr>
                <a:defRPr/>
              </a:pPr>
              <a:t>17</a:t>
            </a:fld>
            <a:endParaRPr lang="en-C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77804602-2411-4E63-9CF8-8B316992DD10}" type="slidenum">
              <a:rPr lang="en-CA" smtClean="0"/>
              <a:pPr>
                <a:defRPr/>
              </a:pPr>
              <a:t>18</a:t>
            </a:fld>
            <a:endParaRPr lang="en-C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77804602-2411-4E63-9CF8-8B316992DD10}" type="slidenum">
              <a:rPr lang="en-CA" smtClean="0"/>
              <a:pPr>
                <a:defRPr/>
              </a:pPr>
              <a:t>19</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4A56AB9C-255F-495B-B87C-00F4C860FE54}" type="slidenum">
              <a:rPr lang="en-CA" smtClean="0"/>
              <a:pPr>
                <a:defRPr/>
              </a:pPr>
              <a:t>2</a:t>
            </a:fld>
            <a:endParaRPr lang="en-C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77804602-2411-4E63-9CF8-8B316992DD10}" type="slidenum">
              <a:rPr lang="en-CA" smtClean="0"/>
              <a:pPr>
                <a:defRPr/>
              </a:pPr>
              <a:t>20</a:t>
            </a:fld>
            <a:endParaRPr lang="en-C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77804602-2411-4E63-9CF8-8B316992DD10}" type="slidenum">
              <a:rPr lang="en-CA" smtClean="0"/>
              <a:pPr>
                <a:defRPr/>
              </a:pPr>
              <a:t>21</a:t>
            </a:fld>
            <a:endParaRPr lang="en-C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77804602-2411-4E63-9CF8-8B316992DD10}" type="slidenum">
              <a:rPr lang="en-CA" smtClean="0"/>
              <a:pPr>
                <a:defRPr/>
              </a:pPr>
              <a:t>22</a:t>
            </a:fld>
            <a:endParaRPr lang="en-CA"/>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77804602-2411-4E63-9CF8-8B316992DD10}" type="slidenum">
              <a:rPr lang="en-CA" smtClean="0"/>
              <a:pPr>
                <a:defRPr/>
              </a:pPr>
              <a:t>23</a:t>
            </a:fld>
            <a:endParaRPr lang="en-CA"/>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77804602-2411-4E63-9CF8-8B316992DD10}" type="slidenum">
              <a:rPr lang="en-CA" smtClean="0"/>
              <a:pPr>
                <a:defRPr/>
              </a:pPr>
              <a:t>24</a:t>
            </a:fld>
            <a:endParaRPr lang="en-CA"/>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77804602-2411-4E63-9CF8-8B316992DD10}" type="slidenum">
              <a:rPr lang="en-CA" smtClean="0"/>
              <a:pPr>
                <a:defRPr/>
              </a:pPr>
              <a:t>25</a:t>
            </a:fld>
            <a:endParaRPr lang="en-CA"/>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77804602-2411-4E63-9CF8-8B316992DD10}" type="slidenum">
              <a:rPr lang="en-CA" smtClean="0"/>
              <a:pPr>
                <a:defRPr/>
              </a:pPr>
              <a:t>26</a:t>
            </a:fld>
            <a:endParaRPr lang="en-CA"/>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77804602-2411-4E63-9CF8-8B316992DD10}" type="slidenum">
              <a:rPr lang="en-CA" smtClean="0"/>
              <a:pPr>
                <a:defRPr/>
              </a:pPr>
              <a:t>27</a:t>
            </a:fld>
            <a:endParaRPr lang="en-CA"/>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77804602-2411-4E63-9CF8-8B316992DD10}" type="slidenum">
              <a:rPr lang="en-CA" smtClean="0"/>
              <a:pPr>
                <a:defRPr/>
              </a:pPr>
              <a:t>28</a:t>
            </a:fld>
            <a:endParaRPr lang="en-CA"/>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77804602-2411-4E63-9CF8-8B316992DD10}" type="slidenum">
              <a:rPr lang="en-CA" smtClean="0"/>
              <a:pPr>
                <a:defRPr/>
              </a:pPr>
              <a:t>29</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DB372049-5A0B-4A45-8038-227A057A7A76}" type="slidenum">
              <a:rPr lang="en-CA" smtClean="0"/>
              <a:pPr>
                <a:defRPr/>
              </a:pPr>
              <a:t>3</a:t>
            </a:fld>
            <a:endParaRPr lang="en-CA"/>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77804602-2411-4E63-9CF8-8B316992DD10}" type="slidenum">
              <a:rPr lang="en-CA" smtClean="0"/>
              <a:pPr>
                <a:defRPr/>
              </a:pPr>
              <a:t>30</a:t>
            </a:fld>
            <a:endParaRPr lang="en-CA"/>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77804602-2411-4E63-9CF8-8B316992DD10}" type="slidenum">
              <a:rPr lang="en-CA" smtClean="0"/>
              <a:pPr>
                <a:defRPr/>
              </a:pPr>
              <a:t>31</a:t>
            </a:fld>
            <a:endParaRPr lang="en-CA"/>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77804602-2411-4E63-9CF8-8B316992DD10}" type="slidenum">
              <a:rPr lang="en-CA" smtClean="0"/>
              <a:pPr>
                <a:defRPr/>
              </a:pPr>
              <a:t>32</a:t>
            </a:fld>
            <a:endParaRPr lang="en-CA"/>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77804602-2411-4E63-9CF8-8B316992DD10}" type="slidenum">
              <a:rPr lang="en-CA" smtClean="0"/>
              <a:pPr>
                <a:defRPr/>
              </a:pPr>
              <a:t>33</a:t>
            </a:fld>
            <a:endParaRPr lang="en-CA"/>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77804602-2411-4E63-9CF8-8B316992DD10}" type="slidenum">
              <a:rPr lang="en-CA" smtClean="0"/>
              <a:pPr>
                <a:defRPr/>
              </a:pPr>
              <a:t>34</a:t>
            </a:fld>
            <a:endParaRPr lang="en-CA"/>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77804602-2411-4E63-9CF8-8B316992DD10}" type="slidenum">
              <a:rPr lang="en-CA" smtClean="0"/>
              <a:pPr>
                <a:defRPr/>
              </a:pPr>
              <a:t>35</a:t>
            </a:fld>
            <a:endParaRPr lang="en-CA"/>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77804602-2411-4E63-9CF8-8B316992DD10}" type="slidenum">
              <a:rPr lang="en-CA" smtClean="0"/>
              <a:pPr>
                <a:defRPr/>
              </a:pPr>
              <a:t>36</a:t>
            </a:fld>
            <a:endParaRPr lang="en-CA"/>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75CA1599-4DBB-4FAE-822C-64F9F5156D6A}" type="slidenum">
              <a:rPr lang="en-CA" smtClean="0"/>
              <a:pPr>
                <a:defRPr/>
              </a:pPr>
              <a:t>37</a:t>
            </a:fld>
            <a:endParaRPr lang="en-CA"/>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77804602-2411-4E63-9CF8-8B316992DD10}" type="slidenum">
              <a:rPr lang="en-CA" smtClean="0"/>
              <a:pPr>
                <a:defRPr/>
              </a:pPr>
              <a:t>38</a:t>
            </a:fld>
            <a:endParaRPr lang="en-CA"/>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77804602-2411-4E63-9CF8-8B316992DD10}" type="slidenum">
              <a:rPr lang="en-CA" smtClean="0"/>
              <a:pPr>
                <a:defRPr/>
              </a:pPr>
              <a:t>39</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5FDC4679-1D88-48B4-B856-B7123880BB8F}" type="slidenum">
              <a:rPr lang="en-CA" smtClean="0"/>
              <a:pPr>
                <a:defRPr/>
              </a:pPr>
              <a:t>4</a:t>
            </a:fld>
            <a:endParaRPr lang="en-CA"/>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dirty="0" smtClean="0"/>
          </a:p>
        </p:txBody>
      </p:sp>
      <p:sp>
        <p:nvSpPr>
          <p:cNvPr id="4" name="Slide Number Placeholder 3"/>
          <p:cNvSpPr>
            <a:spLocks noGrp="1"/>
          </p:cNvSpPr>
          <p:nvPr>
            <p:ph type="sldNum" sz="quarter" idx="5"/>
          </p:nvPr>
        </p:nvSpPr>
        <p:spPr/>
        <p:txBody>
          <a:bodyPr/>
          <a:lstStyle/>
          <a:p>
            <a:pPr>
              <a:defRPr/>
            </a:pPr>
            <a:fld id="{D5974FA0-F3FB-4DD4-9E3E-E957D010B737}" type="slidenum">
              <a:rPr lang="en-CA" smtClean="0"/>
              <a:pPr>
                <a:defRPr/>
              </a:pPr>
              <a:t>40</a:t>
            </a:fld>
            <a:endParaRPr lang="en-CA"/>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D5974FA0-F3FB-4DD4-9E3E-E957D010B737}" type="slidenum">
              <a:rPr lang="en-CA" smtClean="0"/>
              <a:pPr>
                <a:defRPr/>
              </a:pPr>
              <a:t>41</a:t>
            </a:fld>
            <a:endParaRPr lang="en-CA"/>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DB5DA1C2-707B-4710-BE74-58FB23C45CBC}" type="slidenum">
              <a:rPr lang="en-CA" smtClean="0"/>
              <a:pPr>
                <a:defRPr/>
              </a:pPr>
              <a:t>42</a:t>
            </a:fld>
            <a:endParaRPr lang="en-CA"/>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E90AE3BD-C6B2-4B66-A5B7-04755B64BBAD}" type="slidenum">
              <a:rPr lang="en-CA" smtClean="0"/>
              <a:pPr>
                <a:defRPr/>
              </a:pPr>
              <a:t>43</a:t>
            </a:fld>
            <a:endParaRPr lang="en-CA"/>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EDFDBD31-F805-46E1-96C7-02729BF85D05}" type="slidenum">
              <a:rPr lang="en-CA" smtClean="0"/>
              <a:pPr>
                <a:defRPr/>
              </a:pPr>
              <a:t>45</a:t>
            </a:fld>
            <a:endParaRPr lang="en-CA"/>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BF6E4F02-CB35-4B88-A796-B383E99BC37E}" type="slidenum">
              <a:rPr lang="en-CA" smtClean="0"/>
              <a:pPr>
                <a:defRPr/>
              </a:pPr>
              <a:t>46</a:t>
            </a:fld>
            <a:endParaRPr lang="en-CA"/>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BF6E4F02-CB35-4B88-A796-B383E99BC37E}" type="slidenum">
              <a:rPr lang="en-CA" smtClean="0"/>
              <a:pPr>
                <a:defRPr/>
              </a:pPr>
              <a:t>47</a:t>
            </a:fld>
            <a:endParaRPr lang="en-CA"/>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BF6E4F02-CB35-4B88-A796-B383E99BC37E}" type="slidenum">
              <a:rPr lang="en-CA" smtClean="0"/>
              <a:pPr>
                <a:defRPr/>
              </a:pPr>
              <a:t>48</a:t>
            </a:fld>
            <a:endParaRPr lang="en-CA"/>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C9719500-C45E-434A-BC8A-8FFFDCB8ACC3}" type="slidenum">
              <a:rPr lang="en-CA" smtClean="0"/>
              <a:pPr>
                <a:defRPr/>
              </a:pPr>
              <a:t>49</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E5BA417E-8127-4455-A8E2-9D21094EC566}" type="slidenum">
              <a:rPr lang="en-CA" smtClean="0"/>
              <a:pPr>
                <a:defRPr/>
              </a:pPr>
              <a:t>5</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6B59BF10-AE29-44A2-BBB0-08913364F761}" type="slidenum">
              <a:rPr lang="en-CA" smtClean="0"/>
              <a:pPr>
                <a:defRPr/>
              </a:pPr>
              <a:t>6</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E477F554-DE71-43B7-9539-51D0688C0993}" type="slidenum">
              <a:rPr lang="en-CA" smtClean="0"/>
              <a:pPr>
                <a:defRPr/>
              </a:pPr>
              <a:t>7</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4417FBE3-D65E-42D8-BA49-06365C848186}" type="slidenum">
              <a:rPr lang="en-CA" smtClean="0"/>
              <a:pPr>
                <a:defRPr/>
              </a:pPr>
              <a:t>8</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E5BA417E-8127-4455-A8E2-9D21094EC566}" type="slidenum">
              <a:rPr lang="en-CA" smtClean="0"/>
              <a:pPr>
                <a:defRPr/>
              </a:pPr>
              <a:t>9</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4000"/>
            </a:lvl1pPr>
          </a:lstStyle>
          <a:p>
            <a:r>
              <a:rPr lang="en-US" dirty="0" smtClean="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dirty="0">
                <a:solidFill>
                  <a:schemeClr val="bg1"/>
                </a:solidFill>
                <a:latin typeface="Arial" pitchFamily="34" charset="0"/>
                <a:cs typeface="Arial" pitchFamily="34" charset="0"/>
              </a:rPr>
              <a:t>ECE 250 </a:t>
            </a:r>
            <a:r>
              <a:rPr lang="en-US" sz="2000" i="1" dirty="0">
                <a:solidFill>
                  <a:schemeClr val="bg1"/>
                </a:solidFill>
                <a:latin typeface="Arial" pitchFamily="34" charset="0"/>
                <a:cs typeface="Arial" pitchFamily="34" charset="0"/>
              </a:rPr>
              <a:t>Algorithms and Data Structures</a:t>
            </a:r>
          </a:p>
        </p:txBody>
      </p:sp>
      <p:sp>
        <p:nvSpPr>
          <p:cNvPr id="7" name="Text Box 14"/>
          <p:cNvSpPr txBox="1">
            <a:spLocks noChangeArrowheads="1"/>
          </p:cNvSpPr>
          <p:nvPr userDrawn="1"/>
        </p:nvSpPr>
        <p:spPr bwMode="auto">
          <a:xfrm>
            <a:off x="5472113" y="4365625"/>
            <a:ext cx="3671887" cy="2270125"/>
          </a:xfrm>
          <a:prstGeom prst="rect">
            <a:avLst/>
          </a:prstGeom>
          <a:noFill/>
          <a:ln w="9525">
            <a:noFill/>
            <a:miter lim="800000"/>
            <a:headEnd/>
            <a:tailEnd/>
          </a:ln>
          <a:effectLst>
            <a:outerShdw blurRad="50800" dist="25400" dir="2700000" algn="tl" rotWithShape="0">
              <a:prstClr val="black"/>
            </a:outerShdw>
          </a:effectLst>
        </p:spPr>
        <p:txBody>
          <a:bodyPr>
            <a:spAutoFit/>
          </a:bodyPr>
          <a:lstStyle/>
          <a:p>
            <a:pPr defTabSz="457200">
              <a:spcBef>
                <a:spcPct val="20000"/>
              </a:spcBef>
              <a:defRPr/>
            </a:pPr>
            <a:r>
              <a:rPr lang="en-US" sz="1200" b="1" kern="0" dirty="0">
                <a:solidFill>
                  <a:srgbClr val="FFFFFF"/>
                </a:solidFill>
                <a:latin typeface="Arial" pitchFamily="34" charset="0"/>
                <a:ea typeface="ＭＳ Ｐゴシック" charset="-128"/>
                <a:cs typeface="Arial" pitchFamily="34" charset="0"/>
              </a:rPr>
              <a:t>Douglas Wilhelm Harder, </a:t>
            </a:r>
            <a:r>
              <a:rPr lang="en-US" sz="1200" b="1" kern="0" dirty="0" err="1">
                <a:solidFill>
                  <a:srgbClr val="FFFFFF"/>
                </a:solidFill>
                <a:latin typeface="Arial" pitchFamily="34" charset="0"/>
                <a:ea typeface="ＭＳ Ｐゴシック" charset="-128"/>
                <a:cs typeface="Arial" pitchFamily="34" charset="0"/>
              </a:rPr>
              <a:t>M.Math</a:t>
            </a:r>
            <a:r>
              <a:rPr lang="en-US" sz="1200" b="1" kern="0" dirty="0">
                <a:solidFill>
                  <a:srgbClr val="FFFFFF"/>
                </a:solidFill>
                <a:latin typeface="Arial" pitchFamily="34" charset="0"/>
                <a:ea typeface="ＭＳ Ｐゴシック" charset="-128"/>
                <a:cs typeface="Arial" pitchFamily="34" charset="0"/>
              </a:rPr>
              <a:t>. LEL</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Department of Electrical and Computer Engineering</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University of Waterloo</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Waterloo, Ontario, Canada</a:t>
            </a:r>
          </a:p>
          <a:p>
            <a:pPr defTabSz="457200">
              <a:spcBef>
                <a:spcPct val="20000"/>
              </a:spcBef>
              <a:defRPr/>
            </a:pPr>
            <a:endParaRPr lang="en-US" sz="1100" kern="0" dirty="0">
              <a:solidFill>
                <a:srgbClr val="FFFFFF"/>
              </a:solidFill>
              <a:latin typeface="Arial" pitchFamily="34" charset="0"/>
              <a:ea typeface="ＭＳ Ｐゴシック" charset="-128"/>
              <a:cs typeface="Arial" pitchFamily="34" charset="0"/>
            </a:endParaRP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ece.uwaterloo.ca</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dwharder@alumni.uwaterloo.ca</a:t>
            </a:r>
          </a:p>
          <a:p>
            <a:pPr defTabSz="457200">
              <a:spcBef>
                <a:spcPct val="20000"/>
              </a:spcBef>
              <a:defRPr/>
            </a:pPr>
            <a:endParaRPr lang="en-CA" sz="900" dirty="0">
              <a:solidFill>
                <a:srgbClr val="FFFFFF"/>
              </a:solidFill>
              <a:latin typeface="Arial"/>
              <a:ea typeface="ＭＳ Ｐゴシック" charset="-128"/>
            </a:endParaRPr>
          </a:p>
          <a:p>
            <a:pPr defTabSz="457200">
              <a:spcBef>
                <a:spcPct val="20000"/>
              </a:spcBef>
              <a:defRPr/>
            </a:pPr>
            <a:r>
              <a:rPr lang="en-CA" sz="900" dirty="0">
                <a:solidFill>
                  <a:srgbClr val="FFFFFF"/>
                </a:solidFill>
                <a:latin typeface="Arial"/>
                <a:ea typeface="ＭＳ Ｐゴシック" charset="-128"/>
              </a:rPr>
              <a:t>© 2006-2013 by Douglas Wilhelm Harder.  Some rights reserved.</a:t>
            </a:r>
            <a:endParaRPr lang="en-US" sz="900" kern="0" dirty="0">
              <a:solidFill>
                <a:srgbClr val="FFFFFF"/>
              </a:solidFill>
              <a:latin typeface="Arial" pitchFamily="34" charset="0"/>
              <a:ea typeface="ＭＳ Ｐゴシック" charset="-128"/>
              <a:cs typeface="Arial" pitchFamily="34" charset="0"/>
            </a:endParaRPr>
          </a:p>
          <a:p>
            <a:pPr defTabSz="457200">
              <a:spcBef>
                <a:spcPct val="20000"/>
              </a:spcBef>
              <a:defRPr/>
            </a:pPr>
            <a:endParaRPr lang="en-CA" sz="2400" dirty="0">
              <a:solidFill>
                <a:srgbClr val="FFFFFF"/>
              </a:solidFill>
              <a:latin typeface="Arial"/>
              <a:ea typeface="ＭＳ Ｐゴシック" charset="-128"/>
            </a:endParaRPr>
          </a:p>
        </p:txBody>
      </p:sp>
      <p:pic>
        <p:nvPicPr>
          <p:cNvPr id="5" name="Picture 2" descr="C:\Users\dwharder\Desktop\cc.png"/>
          <p:cNvPicPr>
            <a:picLocks noChangeAspect="1" noChangeArrowheads="1"/>
          </p:cNvPicPr>
          <p:nvPr userDrawn="1"/>
        </p:nvPicPr>
        <p:blipFill>
          <a:blip r:embed="rId3" cstate="print"/>
          <a:srcRect/>
          <a:stretch>
            <a:fillRect/>
          </a:stretch>
        </p:blipFill>
        <p:spPr bwMode="auto">
          <a:xfrm>
            <a:off x="8297863" y="6373813"/>
            <a:ext cx="679450" cy="33020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493125" y="387350"/>
            <a:ext cx="400050" cy="304800"/>
          </a:xfrm>
          <a:prstGeom prst="rect">
            <a:avLst/>
          </a:prstGeom>
          <a:noFill/>
        </p:spPr>
        <p:txBody>
          <a:bodyPr wrap="none">
            <a:spAutoFit/>
          </a:bodyPr>
          <a:lstStyle/>
          <a:p>
            <a:pPr algn="r">
              <a:defRPr/>
            </a:pPr>
            <a:fld id="{CB04C21C-B0BC-4588-B282-CC300FAFEEC9}" type="slidenum">
              <a:rPr lang="en-CA" sz="1400">
                <a:solidFill>
                  <a:schemeClr val="tx1">
                    <a:lumMod val="50000"/>
                    <a:lumOff val="50000"/>
                  </a:schemeClr>
                </a:solidFill>
              </a:rPr>
              <a:pPr algn="r">
                <a:defRPr/>
              </a:pPr>
              <a:t>‹#›</a:t>
            </a:fld>
            <a:endParaRPr lang="en-CA" sz="1400">
              <a:solidFill>
                <a:schemeClr val="tx1">
                  <a:lumMod val="50000"/>
                  <a:lumOff val="50000"/>
                </a:schemeClr>
              </a:solidFill>
            </a:endParaRPr>
          </a:p>
        </p:txBody>
      </p:sp>
      <p:sp>
        <p:nvSpPr>
          <p:cNvPr id="7" name="Footer Placeholder 4"/>
          <p:cNvSpPr txBox="1">
            <a:spLocks/>
          </p:cNvSpPr>
          <p:nvPr userDrawn="1"/>
        </p:nvSpPr>
        <p:spPr>
          <a:xfrm>
            <a:off x="2916238" y="111125"/>
            <a:ext cx="5832475" cy="365125"/>
          </a:xfrm>
          <a:prstGeom prst="rect">
            <a:avLst/>
          </a:prstGeom>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rPr>
              <a:t>Quadratic probing</a:t>
            </a:r>
            <a:endParaRPr kumimoji="0" lang="en-CA" sz="1600" b="0" i="0" u="none" strike="noStrike" kern="1200" cap="none" spc="0" normalizeH="0" baseline="0" noProof="0" dirty="0">
              <a:ln>
                <a:noFill/>
              </a:ln>
              <a:solidFill>
                <a:schemeClr val="tx1">
                  <a:lumMod val="50000"/>
                  <a:lumOff val="50000"/>
                </a:schemeClr>
              </a:solidFill>
              <a:effectLst/>
              <a:uLnTx/>
              <a:uFillTx/>
              <a:latin typeface="+mn-lt"/>
              <a:ea typeface="+mn-ea"/>
              <a:cs typeface="+mn-cs"/>
            </a:endParaRPr>
          </a:p>
        </p:txBody>
      </p:sp>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a:defRPr sz="2000"/>
            </a:lvl1pPr>
            <a:lvl2pPr>
              <a:defRPr sz="1800"/>
            </a:lvl2pPr>
            <a:lvl3pPr>
              <a:defRPr sz="16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CA" smtClean="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n-CA"/>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iming>
    <p:tnLst>
      <p:par>
        <p:cTn id="1" dur="indefinite" restart="never" nodeType="tmRoot"/>
      </p:par>
    </p:tnLst>
  </p:timing>
  <p:hf hdr="0" ftr="0" dt="0"/>
  <p:txStyles>
    <p:titleStyle>
      <a:lvl1pPr algn="ctr" rtl="0" eaLnBrk="0" fontAlgn="base" hangingPunct="0">
        <a:spcBef>
          <a:spcPct val="0"/>
        </a:spcBef>
        <a:spcAft>
          <a:spcPct val="0"/>
        </a:spcAft>
        <a:defRPr sz="28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6.wmf"/><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8.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7.wmf"/><Relationship Id="rId4" Type="http://schemas.openxmlformats.org/officeDocument/2006/relationships/oleObject" Target="../embeddings/oleObject3.bin"/></Relationships>
</file>

<file path=ppt/slides/_rels/slide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w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4"/>
          <p:cNvSpPr txBox="1">
            <a:spLocks noChangeArrowheads="1"/>
          </p:cNvSpPr>
          <p:nvPr/>
        </p:nvSpPr>
        <p:spPr bwMode="auto">
          <a:xfrm>
            <a:off x="755650" y="2558504"/>
            <a:ext cx="7199313" cy="769441"/>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CA" sz="4400" dirty="0" smtClean="0">
                <a:solidFill>
                  <a:schemeClr val="bg1"/>
                </a:solidFill>
                <a:latin typeface="Arial" pitchFamily="34" charset="0"/>
                <a:cs typeface="Arial" pitchFamily="34" charset="0"/>
              </a:rPr>
              <a:t>Quadratic probing</a:t>
            </a:r>
            <a:endParaRPr lang="en-US" sz="44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dirty="0" smtClean="0">
                <a:latin typeface="Arial" charset="0"/>
                <a:cs typeface="Arial" charset="0"/>
              </a:rPr>
              <a:t>Using </a:t>
            </a:r>
            <a:r>
              <a:rPr lang="en-US" altLang="en-US" i="1" dirty="0" smtClean="0">
                <a:latin typeface="Times New Roman" pitchFamily="18" charset="0"/>
                <a:cs typeface="Arial" charset="0"/>
              </a:rPr>
              <a:t>M</a:t>
            </a:r>
            <a:r>
              <a:rPr lang="en-US" altLang="en-US" dirty="0" smtClean="0">
                <a:latin typeface="Times New Roman" pitchFamily="18" charset="0"/>
                <a:cs typeface="Arial" charset="0"/>
              </a:rPr>
              <a:t> = 2</a:t>
            </a:r>
            <a:r>
              <a:rPr lang="en-US" altLang="en-US" i="1" baseline="30000" dirty="0" smtClean="0">
                <a:latin typeface="Times New Roman" pitchFamily="18" charset="0"/>
                <a:cs typeface="Arial" charset="0"/>
              </a:rPr>
              <a:t>m</a:t>
            </a:r>
            <a:endParaRPr lang="en-US" altLang="en-US" dirty="0" smtClean="0">
              <a:latin typeface="Arial" charset="0"/>
              <a:cs typeface="Arial" charset="0"/>
            </a:endParaRPr>
          </a:p>
        </p:txBody>
      </p:sp>
      <p:sp>
        <p:nvSpPr>
          <p:cNvPr id="15363"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If we ensure </a:t>
            </a:r>
            <a:r>
              <a:rPr lang="en-US" altLang="en-US" i="1" dirty="0" smtClean="0">
                <a:latin typeface="Times New Roman" pitchFamily="18" charset="0"/>
                <a:cs typeface="Arial" charset="0"/>
              </a:rPr>
              <a:t>M</a:t>
            </a:r>
            <a:r>
              <a:rPr lang="en-US" altLang="en-US" dirty="0" smtClean="0">
                <a:latin typeface="Times New Roman" pitchFamily="18" charset="0"/>
                <a:cs typeface="Arial" charset="0"/>
              </a:rPr>
              <a:t> = 2</a:t>
            </a:r>
            <a:r>
              <a:rPr lang="en-US" altLang="en-US" i="1" baseline="30000" dirty="0" smtClean="0">
                <a:latin typeface="Times New Roman" pitchFamily="18" charset="0"/>
                <a:cs typeface="Arial" charset="0"/>
              </a:rPr>
              <a:t>m</a:t>
            </a:r>
            <a:r>
              <a:rPr lang="en-US" altLang="en-US" dirty="0" smtClean="0">
                <a:latin typeface="Arial" charset="0"/>
                <a:cs typeface="Arial" charset="0"/>
              </a:rPr>
              <a:t> then choose</a:t>
            </a:r>
          </a:p>
          <a:p>
            <a:pPr marL="457200" lvl="1" indent="0" algn="ctr">
              <a:buNone/>
            </a:pPr>
            <a:r>
              <a:rPr lang="en-US" altLang="en-US" i="1" dirty="0" smtClean="0">
                <a:latin typeface="Times New Roman" panose="02020603050405020304" pitchFamily="18" charset="0"/>
                <a:cs typeface="Times New Roman" panose="02020603050405020304" pitchFamily="18" charset="0"/>
              </a:rPr>
              <a:t>c</a:t>
            </a:r>
            <a:r>
              <a:rPr lang="en-US" altLang="en-US" baseline="-25000" dirty="0" smtClean="0">
                <a:latin typeface="Times New Roman" panose="02020603050405020304" pitchFamily="18" charset="0"/>
                <a:cs typeface="Times New Roman" panose="02020603050405020304" pitchFamily="18" charset="0"/>
              </a:rPr>
              <a:t>1</a:t>
            </a:r>
            <a:r>
              <a:rPr lang="en-US" altLang="en-US" dirty="0" smtClean="0">
                <a:latin typeface="Times New Roman" panose="02020603050405020304" pitchFamily="18" charset="0"/>
                <a:cs typeface="Times New Roman" panose="02020603050405020304" pitchFamily="18" charset="0"/>
              </a:rPr>
              <a:t> = </a:t>
            </a:r>
            <a:r>
              <a:rPr lang="en-US" altLang="en-US" i="1" dirty="0" smtClean="0">
                <a:latin typeface="Times New Roman" panose="02020603050405020304" pitchFamily="18" charset="0"/>
                <a:cs typeface="Times New Roman" panose="02020603050405020304" pitchFamily="18" charset="0"/>
              </a:rPr>
              <a:t>c</a:t>
            </a:r>
            <a:r>
              <a:rPr lang="en-US" altLang="en-US" baseline="-25000" dirty="0" smtClean="0">
                <a:latin typeface="Times New Roman" panose="02020603050405020304" pitchFamily="18" charset="0"/>
                <a:cs typeface="Times New Roman" panose="02020603050405020304" pitchFamily="18" charset="0"/>
              </a:rPr>
              <a:t>2</a:t>
            </a:r>
            <a:r>
              <a:rPr lang="en-US" altLang="en-US" dirty="0" smtClean="0">
                <a:latin typeface="Times New Roman" panose="02020603050405020304" pitchFamily="18" charset="0"/>
                <a:cs typeface="Times New Roman" panose="02020603050405020304" pitchFamily="18" charset="0"/>
              </a:rPr>
              <a:t> = ½ </a:t>
            </a:r>
            <a:endParaRPr lang="en-US" altLang="en-US" i="1" dirty="0" smtClean="0">
              <a:latin typeface="Times New Roman" panose="02020603050405020304" pitchFamily="18" charset="0"/>
              <a:cs typeface="Times New Roman" panose="02020603050405020304" pitchFamily="18" charset="0"/>
            </a:endParaRPr>
          </a:p>
          <a:p>
            <a:pPr lvl="1">
              <a:buFontTx/>
              <a:buNone/>
            </a:pPr>
            <a:r>
              <a:rPr lang="en-US" altLang="en-US" dirty="0">
                <a:latin typeface="Consolas" pitchFamily="49" charset="0"/>
                <a:cs typeface="Arial" charset="0"/>
              </a:rPr>
              <a:t>	</a:t>
            </a:r>
            <a:endParaRPr lang="en-US" altLang="en-US" dirty="0" smtClean="0">
              <a:latin typeface="Consolas" pitchFamily="49" charset="0"/>
              <a:cs typeface="Arial" charset="0"/>
            </a:endParaRPr>
          </a:p>
          <a:p>
            <a:pPr lvl="1">
              <a:buFontTx/>
              <a:buNone/>
            </a:pPr>
            <a:r>
              <a:rPr lang="en-US" altLang="en-US" dirty="0" smtClean="0">
                <a:latin typeface="Consolas" pitchFamily="49" charset="0"/>
                <a:cs typeface="Arial" charset="0"/>
              </a:rPr>
              <a:t>		</a:t>
            </a:r>
            <a:r>
              <a:rPr lang="en-US" altLang="en-US" dirty="0" err="1" smtClean="0">
                <a:latin typeface="Consolas" pitchFamily="49" charset="0"/>
                <a:cs typeface="Arial" charset="0"/>
              </a:rPr>
              <a:t>int</a:t>
            </a:r>
            <a:r>
              <a:rPr lang="en-US" altLang="en-US" dirty="0" smtClean="0">
                <a:latin typeface="Consolas" pitchFamily="49" charset="0"/>
                <a:cs typeface="Arial" charset="0"/>
              </a:rPr>
              <a:t> </a:t>
            </a:r>
            <a:r>
              <a:rPr lang="en-US" altLang="en-US" dirty="0">
                <a:latin typeface="Consolas" pitchFamily="49" charset="0"/>
                <a:cs typeface="Arial" charset="0"/>
              </a:rPr>
              <a:t>initial = </a:t>
            </a:r>
            <a:r>
              <a:rPr lang="en-US" altLang="en-US" dirty="0" err="1">
                <a:latin typeface="Consolas" pitchFamily="49" charset="0"/>
                <a:cs typeface="Arial" charset="0"/>
              </a:rPr>
              <a:t>hash_M</a:t>
            </a:r>
            <a:r>
              <a:rPr lang="en-US" altLang="en-US" dirty="0">
                <a:latin typeface="Consolas" pitchFamily="49" charset="0"/>
                <a:cs typeface="Arial" charset="0"/>
              </a:rPr>
              <a:t>( </a:t>
            </a:r>
            <a:r>
              <a:rPr lang="en-US" altLang="en-US" dirty="0" err="1">
                <a:latin typeface="Consolas" pitchFamily="49" charset="0"/>
                <a:cs typeface="Arial" charset="0"/>
              </a:rPr>
              <a:t>x.</a:t>
            </a:r>
            <a:r>
              <a:rPr lang="en-US" altLang="en-US" dirty="0" err="1">
                <a:solidFill>
                  <a:srgbClr val="FF0000"/>
                </a:solidFill>
                <a:latin typeface="Consolas" pitchFamily="49" charset="0"/>
                <a:cs typeface="Arial" charset="0"/>
              </a:rPr>
              <a:t>hash</a:t>
            </a:r>
            <a:r>
              <a:rPr lang="en-US" altLang="en-US" dirty="0">
                <a:solidFill>
                  <a:srgbClr val="FF0000"/>
                </a:solidFill>
                <a:latin typeface="Consolas" pitchFamily="49" charset="0"/>
                <a:cs typeface="Arial" charset="0"/>
              </a:rPr>
              <a:t>()</a:t>
            </a:r>
            <a:r>
              <a:rPr lang="en-US" altLang="en-US" dirty="0">
                <a:latin typeface="Consolas" pitchFamily="49" charset="0"/>
                <a:cs typeface="Arial" charset="0"/>
              </a:rPr>
              <a:t>, M );</a:t>
            </a:r>
          </a:p>
          <a:p>
            <a:pPr lvl="1">
              <a:buFontTx/>
              <a:buNone/>
            </a:pPr>
            <a:endParaRPr lang="en-US" altLang="en-US" dirty="0">
              <a:latin typeface="Consolas" pitchFamily="49" charset="0"/>
              <a:cs typeface="Arial" charset="0"/>
            </a:endParaRPr>
          </a:p>
          <a:p>
            <a:pPr lvl="1">
              <a:buFontTx/>
              <a:buNone/>
            </a:pPr>
            <a:r>
              <a:rPr lang="en-US" altLang="en-US" dirty="0">
                <a:latin typeface="Consolas" pitchFamily="49" charset="0"/>
                <a:cs typeface="Arial" charset="0"/>
              </a:rPr>
              <a:t>		for ( </a:t>
            </a:r>
            <a:r>
              <a:rPr lang="en-US" altLang="en-US" dirty="0" err="1">
                <a:latin typeface="Consolas" pitchFamily="49" charset="0"/>
                <a:cs typeface="Arial" charset="0"/>
              </a:rPr>
              <a:t>int</a:t>
            </a:r>
            <a:r>
              <a:rPr lang="en-US" altLang="en-US" dirty="0">
                <a:latin typeface="Consolas" pitchFamily="49" charset="0"/>
                <a:cs typeface="Arial" charset="0"/>
              </a:rPr>
              <a:t> k = 0; k &lt; M; ++k ) {</a:t>
            </a:r>
          </a:p>
          <a:p>
            <a:pPr lvl="1">
              <a:buNone/>
            </a:pPr>
            <a:r>
              <a:rPr lang="en-US" altLang="en-US" dirty="0">
                <a:latin typeface="Consolas" pitchFamily="49" charset="0"/>
                <a:cs typeface="Arial" charset="0"/>
              </a:rPr>
              <a:t>		    bin = (initial +</a:t>
            </a:r>
            <a:r>
              <a:rPr lang="en-US" altLang="en-US" dirty="0">
                <a:solidFill>
                  <a:srgbClr val="FF0000"/>
                </a:solidFill>
                <a:latin typeface="Consolas" pitchFamily="49" charset="0"/>
                <a:cs typeface="Arial" charset="0"/>
              </a:rPr>
              <a:t> </a:t>
            </a:r>
            <a:r>
              <a:rPr lang="en-US" altLang="en-US" dirty="0" smtClean="0">
                <a:solidFill>
                  <a:srgbClr val="FF0000"/>
                </a:solidFill>
                <a:latin typeface="Consolas" pitchFamily="49" charset="0"/>
                <a:cs typeface="Arial" charset="0"/>
              </a:rPr>
              <a:t>(k </a:t>
            </a:r>
            <a:r>
              <a:rPr lang="en-US" altLang="en-US" dirty="0">
                <a:solidFill>
                  <a:srgbClr val="FF0000"/>
                </a:solidFill>
                <a:latin typeface="Consolas" pitchFamily="49" charset="0"/>
                <a:cs typeface="Arial" charset="0"/>
              </a:rPr>
              <a:t>+ </a:t>
            </a:r>
            <a:r>
              <a:rPr lang="en-US" altLang="en-US" dirty="0" smtClean="0">
                <a:solidFill>
                  <a:srgbClr val="FF0000"/>
                </a:solidFill>
                <a:latin typeface="Consolas" pitchFamily="49" charset="0"/>
                <a:cs typeface="Arial" charset="0"/>
              </a:rPr>
              <a:t>k*k)/2</a:t>
            </a:r>
            <a:r>
              <a:rPr lang="en-US" altLang="en-US" dirty="0" smtClean="0">
                <a:latin typeface="Consolas" pitchFamily="49" charset="0"/>
                <a:cs typeface="Arial" charset="0"/>
              </a:rPr>
              <a:t>) </a:t>
            </a:r>
            <a:r>
              <a:rPr lang="en-US" altLang="en-US" dirty="0">
                <a:latin typeface="Consolas" pitchFamily="49" charset="0"/>
                <a:cs typeface="Arial" charset="0"/>
              </a:rPr>
              <a:t>% M;</a:t>
            </a:r>
            <a:endParaRPr lang="en-US" altLang="en-US" dirty="0">
              <a:solidFill>
                <a:srgbClr val="FF0000"/>
              </a:solidFill>
              <a:latin typeface="Consolas" pitchFamily="49" charset="0"/>
              <a:cs typeface="Arial" charset="0"/>
            </a:endParaRPr>
          </a:p>
          <a:p>
            <a:pPr lvl="1">
              <a:buFontTx/>
              <a:buNone/>
            </a:pPr>
            <a:r>
              <a:rPr lang="en-US" altLang="en-US" dirty="0">
                <a:latin typeface="Consolas" pitchFamily="49" charset="0"/>
                <a:cs typeface="Arial" charset="0"/>
              </a:rPr>
              <a:t>		</a:t>
            </a:r>
            <a:r>
              <a:rPr lang="en-US" altLang="en-US" dirty="0" smtClean="0">
                <a:latin typeface="Consolas" pitchFamily="49" charset="0"/>
                <a:cs typeface="Arial" charset="0"/>
              </a:rPr>
              <a:t>}</a:t>
            </a:r>
          </a:p>
          <a:p>
            <a:pPr lvl="1">
              <a:buFontTx/>
              <a:buNone/>
            </a:pPr>
            <a:endParaRPr lang="en-US" altLang="en-US" dirty="0">
              <a:latin typeface="Consolas" pitchFamily="49" charset="0"/>
              <a:cs typeface="Arial" charset="0"/>
            </a:endParaRPr>
          </a:p>
          <a:p>
            <a:pPr lvl="1"/>
            <a:r>
              <a:rPr lang="en-US" altLang="en-US" dirty="0" smtClean="0">
                <a:latin typeface="Arial" charset="0"/>
                <a:cs typeface="Arial" charset="0"/>
              </a:rPr>
              <a:t>Note that </a:t>
            </a:r>
            <a:r>
              <a:rPr lang="en-US" altLang="en-US" dirty="0" smtClean="0">
                <a:latin typeface="Consolas" panose="020B0609020204030204" pitchFamily="49" charset="0"/>
                <a:cs typeface="Consolas" panose="020B0609020204030204" pitchFamily="49" charset="0"/>
              </a:rPr>
              <a:t>k + k*k</a:t>
            </a:r>
            <a:r>
              <a:rPr lang="en-US" altLang="en-US" dirty="0" smtClean="0">
                <a:latin typeface="Arial" charset="0"/>
                <a:cs typeface="Arial" charset="0"/>
              </a:rPr>
              <a:t> is always even</a:t>
            </a:r>
          </a:p>
          <a:p>
            <a:pPr lvl="1"/>
            <a:r>
              <a:rPr lang="en-US" altLang="en-US" dirty="0" smtClean="0">
                <a:latin typeface="Arial" charset="0"/>
                <a:cs typeface="Arial" charset="0"/>
              </a:rPr>
              <a:t>The growth is still </a:t>
            </a:r>
            <a:r>
              <a:rPr lang="en-US" altLang="en-US" dirty="0" smtClean="0">
                <a:latin typeface="Symbol" panose="05050102010706020507" pitchFamily="18" charset="2"/>
                <a:cs typeface="Arial" charset="0"/>
              </a:rPr>
              <a:t>Q</a:t>
            </a:r>
            <a:r>
              <a:rPr lang="en-US" altLang="en-US" dirty="0" smtClean="0">
                <a:latin typeface="Times New Roman" panose="02020603050405020304" pitchFamily="18" charset="0"/>
                <a:cs typeface="Times New Roman" panose="02020603050405020304" pitchFamily="18" charset="0"/>
              </a:rPr>
              <a:t>(</a:t>
            </a:r>
            <a:r>
              <a:rPr lang="en-US" altLang="en-US" i="1" dirty="0" smtClean="0">
                <a:latin typeface="Times New Roman" panose="02020603050405020304" pitchFamily="18" charset="0"/>
                <a:cs typeface="Times New Roman" panose="02020603050405020304" pitchFamily="18" charset="0"/>
              </a:rPr>
              <a:t>k</a:t>
            </a:r>
            <a:r>
              <a:rPr lang="en-US" altLang="en-US" baseline="30000" dirty="0" smtClean="0">
                <a:latin typeface="Times New Roman" panose="02020603050405020304" pitchFamily="18" charset="0"/>
                <a:cs typeface="Times New Roman" panose="02020603050405020304" pitchFamily="18" charset="0"/>
              </a:rPr>
              <a:t>2</a:t>
            </a:r>
            <a:r>
              <a:rPr lang="en-US" altLang="en-US" dirty="0" smtClean="0">
                <a:latin typeface="Times New Roman" panose="02020603050405020304" pitchFamily="18" charset="0"/>
                <a:cs typeface="Times New Roman" panose="02020603050405020304" pitchFamily="18" charset="0"/>
              </a:rPr>
              <a:t>)</a:t>
            </a:r>
          </a:p>
          <a:p>
            <a:pPr lvl="1"/>
            <a:r>
              <a:rPr lang="en-US" altLang="en-US" dirty="0" smtClean="0">
                <a:latin typeface="Arial" charset="0"/>
                <a:cs typeface="Arial" charset="0"/>
              </a:rPr>
              <a:t>This guarantees that all </a:t>
            </a:r>
            <a:r>
              <a:rPr lang="en-US" altLang="en-US" i="1" dirty="0" smtClean="0">
                <a:latin typeface="Times New Roman" panose="02020603050405020304" pitchFamily="18" charset="0"/>
                <a:cs typeface="Times New Roman" panose="02020603050405020304" pitchFamily="18" charset="0"/>
              </a:rPr>
              <a:t>M</a:t>
            </a:r>
            <a:r>
              <a:rPr lang="en-US" altLang="en-US" dirty="0" smtClean="0">
                <a:latin typeface="Arial" charset="0"/>
                <a:cs typeface="Arial" charset="0"/>
              </a:rPr>
              <a:t> entries are visited before the pattern repeats</a:t>
            </a:r>
          </a:p>
          <a:p>
            <a:pPr lvl="2"/>
            <a:r>
              <a:rPr lang="en-US" altLang="en-US" dirty="0" smtClean="0">
                <a:latin typeface="Arial" charset="0"/>
                <a:cs typeface="Arial" charset="0"/>
              </a:rPr>
              <a:t>This only works for powers of two</a:t>
            </a:r>
          </a:p>
          <a:p>
            <a:pPr lvl="1"/>
            <a:endParaRPr lang="en-US" altLang="en-US" dirty="0">
              <a:latin typeface="Arial" charset="0"/>
              <a:cs typeface="Arial" charset="0"/>
            </a:endParaRPr>
          </a:p>
          <a:p>
            <a:pPr marL="457200" lvl="1" indent="0">
              <a:buNone/>
            </a:pPr>
            <a:endParaRPr lang="en-US" altLang="en-US" dirty="0">
              <a:latin typeface="Arial" charset="0"/>
              <a:cs typeface="Arial" charset="0"/>
            </a:endParaRPr>
          </a:p>
          <a:p>
            <a:pPr lvl="1">
              <a:buFontTx/>
              <a:buNone/>
            </a:pPr>
            <a:endParaRPr lang="en-US" altLang="en-US" dirty="0">
              <a:latin typeface="Consolas" pitchFamily="49" charset="0"/>
              <a:cs typeface="Arial" charset="0"/>
            </a:endParaRPr>
          </a:p>
        </p:txBody>
      </p:sp>
    </p:spTree>
    <p:extLst>
      <p:ext uri="{BB962C8B-B14F-4D97-AF65-F5344CB8AC3E}">
        <p14:creationId xmlns:p14="http://schemas.microsoft.com/office/powerpoint/2010/main" val="2149443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dirty="0">
                <a:latin typeface="Arial" charset="0"/>
                <a:cs typeface="Arial" charset="0"/>
              </a:rPr>
              <a:t>Using </a:t>
            </a:r>
            <a:r>
              <a:rPr lang="en-US" altLang="en-US" i="1" dirty="0">
                <a:latin typeface="Times New Roman" pitchFamily="18" charset="0"/>
                <a:cs typeface="Arial" charset="0"/>
              </a:rPr>
              <a:t>M</a:t>
            </a:r>
            <a:r>
              <a:rPr lang="en-US" altLang="en-US" dirty="0">
                <a:latin typeface="Times New Roman" pitchFamily="18" charset="0"/>
                <a:cs typeface="Arial" charset="0"/>
              </a:rPr>
              <a:t> = 2</a:t>
            </a:r>
            <a:r>
              <a:rPr lang="en-US" altLang="en-US" i="1" baseline="30000" dirty="0">
                <a:latin typeface="Times New Roman" pitchFamily="18" charset="0"/>
                <a:cs typeface="Arial" charset="0"/>
              </a:rPr>
              <a:t>m</a:t>
            </a:r>
            <a:endParaRPr lang="en-US" altLang="en-US" dirty="0" smtClean="0">
              <a:latin typeface="Arial" charset="0"/>
              <a:cs typeface="Arial" charset="0"/>
            </a:endParaRPr>
          </a:p>
        </p:txBody>
      </p:sp>
      <p:sp>
        <p:nvSpPr>
          <p:cNvPr id="11267"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For example:</a:t>
            </a:r>
          </a:p>
          <a:p>
            <a:pPr lvl="1"/>
            <a:r>
              <a:rPr lang="en-US" altLang="en-US" dirty="0" smtClean="0">
                <a:latin typeface="Arial" charset="0"/>
                <a:cs typeface="Arial" charset="0"/>
              </a:rPr>
              <a:t>Use an array size of 16:</a:t>
            </a:r>
            <a:endParaRPr lang="en-US" altLang="en-US" dirty="0">
              <a:latin typeface="Arial" charset="0"/>
              <a:cs typeface="Arial" charset="0"/>
            </a:endParaRPr>
          </a:p>
          <a:p>
            <a:pPr lvl="1">
              <a:buFontTx/>
              <a:buNone/>
            </a:pPr>
            <a:r>
              <a:rPr lang="en-US" altLang="en-US" sz="1600" dirty="0">
                <a:latin typeface="Consolas" pitchFamily="49" charset="0"/>
                <a:cs typeface="Arial" charset="0"/>
              </a:rPr>
              <a:t>	</a:t>
            </a:r>
            <a:r>
              <a:rPr lang="en-US" altLang="en-US" sz="1600" dirty="0" smtClean="0">
                <a:latin typeface="Consolas" pitchFamily="49" charset="0"/>
                <a:cs typeface="Arial" charset="0"/>
              </a:rPr>
              <a:t>		M = 16;</a:t>
            </a:r>
          </a:p>
          <a:p>
            <a:pPr lvl="1">
              <a:buFontTx/>
              <a:buNone/>
            </a:pPr>
            <a:r>
              <a:rPr lang="en-US" altLang="en-US" sz="1600" dirty="0" smtClean="0">
                <a:latin typeface="Consolas" pitchFamily="49" charset="0"/>
                <a:cs typeface="Arial" charset="0"/>
              </a:rPr>
              <a:t>			initial = 5</a:t>
            </a:r>
          </a:p>
          <a:p>
            <a:pPr lvl="1">
              <a:buFontTx/>
              <a:buNone/>
            </a:pPr>
            <a:endParaRPr lang="en-US" altLang="en-US" sz="1600" dirty="0" smtClean="0">
              <a:latin typeface="Consolas" pitchFamily="49" charset="0"/>
              <a:cs typeface="Arial" charset="0"/>
            </a:endParaRPr>
          </a:p>
          <a:p>
            <a:pPr lvl="1">
              <a:buFontTx/>
              <a:buNone/>
            </a:pPr>
            <a:r>
              <a:rPr lang="en-US" altLang="en-US" sz="1600" dirty="0" smtClean="0">
                <a:latin typeface="Consolas" pitchFamily="49" charset="0"/>
                <a:cs typeface="Arial" charset="0"/>
              </a:rPr>
              <a:t>			for ( </a:t>
            </a:r>
            <a:r>
              <a:rPr lang="en-US" altLang="en-US" sz="1600" dirty="0" err="1" smtClean="0">
                <a:latin typeface="Consolas" pitchFamily="49" charset="0"/>
                <a:cs typeface="Arial" charset="0"/>
              </a:rPr>
              <a:t>int</a:t>
            </a:r>
            <a:r>
              <a:rPr lang="en-US" altLang="en-US" sz="1600" dirty="0" smtClean="0">
                <a:latin typeface="Consolas" pitchFamily="49" charset="0"/>
                <a:cs typeface="Arial" charset="0"/>
              </a:rPr>
              <a:t> k = 0; k &lt;= M; ++k ) {</a:t>
            </a:r>
          </a:p>
          <a:p>
            <a:pPr lvl="1">
              <a:buFontTx/>
              <a:buNone/>
            </a:pPr>
            <a:r>
              <a:rPr lang="en-US" altLang="en-US" sz="1600" dirty="0" smtClean="0">
                <a:latin typeface="Consolas" pitchFamily="49" charset="0"/>
                <a:cs typeface="Arial" charset="0"/>
              </a:rPr>
              <a:t>			    </a:t>
            </a:r>
            <a:r>
              <a:rPr lang="en-US" altLang="en-US" sz="1600" dirty="0" err="1" smtClean="0">
                <a:latin typeface="Consolas" pitchFamily="49" charset="0"/>
                <a:cs typeface="Arial" charset="0"/>
              </a:rPr>
              <a:t>std</a:t>
            </a:r>
            <a:r>
              <a:rPr lang="en-US" altLang="en-US" sz="1600" dirty="0" smtClean="0">
                <a:latin typeface="Consolas" pitchFamily="49" charset="0"/>
                <a:cs typeface="Arial" charset="0"/>
              </a:rPr>
              <a:t>::</a:t>
            </a:r>
            <a:r>
              <a:rPr lang="en-US" altLang="en-US" sz="1600" dirty="0" err="1" smtClean="0">
                <a:latin typeface="Consolas" pitchFamily="49" charset="0"/>
                <a:cs typeface="Arial" charset="0"/>
              </a:rPr>
              <a:t>cout</a:t>
            </a:r>
            <a:r>
              <a:rPr lang="en-US" altLang="en-US" sz="1600" dirty="0" smtClean="0">
                <a:latin typeface="Consolas" pitchFamily="49" charset="0"/>
                <a:cs typeface="Arial" charset="0"/>
              </a:rPr>
              <a:t> &lt;&lt; (initial + (k + k*k)/2) % M</a:t>
            </a:r>
            <a:r>
              <a:rPr lang="en-US" altLang="en-US" sz="1600" b="1" dirty="0" smtClean="0">
                <a:latin typeface="Consolas" pitchFamily="49" charset="0"/>
                <a:cs typeface="Arial" charset="0"/>
              </a:rPr>
              <a:t> &lt;&lt; ' ';</a:t>
            </a:r>
          </a:p>
          <a:p>
            <a:pPr lvl="1">
              <a:buFontTx/>
              <a:buNone/>
            </a:pPr>
            <a:r>
              <a:rPr lang="en-US" altLang="en-US" sz="1600" dirty="0" smtClean="0">
                <a:latin typeface="Consolas" pitchFamily="49" charset="0"/>
                <a:cs typeface="Arial" charset="0"/>
              </a:rPr>
              <a:t>			}</a:t>
            </a:r>
          </a:p>
          <a:p>
            <a:pPr marL="457200" lvl="1" indent="0">
              <a:buNone/>
            </a:pPr>
            <a:r>
              <a:rPr lang="en-US" altLang="en-US" dirty="0" smtClean="0">
                <a:latin typeface="Arial" charset="0"/>
                <a:cs typeface="Arial" charset="0"/>
              </a:rPr>
              <a:t>	</a:t>
            </a:r>
            <a:endParaRPr lang="en-US" altLang="en-US" dirty="0">
              <a:latin typeface="Arial" charset="0"/>
              <a:cs typeface="Arial" charset="0"/>
            </a:endParaRPr>
          </a:p>
          <a:p>
            <a:pPr lvl="1"/>
            <a:r>
              <a:rPr lang="en-US" altLang="en-US" dirty="0">
                <a:latin typeface="Arial" charset="0"/>
                <a:cs typeface="Arial" charset="0"/>
              </a:rPr>
              <a:t>The output </a:t>
            </a:r>
            <a:r>
              <a:rPr lang="en-US" altLang="en-US" dirty="0" smtClean="0">
                <a:latin typeface="Arial" charset="0"/>
                <a:cs typeface="Arial" charset="0"/>
              </a:rPr>
              <a:t>is now</a:t>
            </a:r>
            <a:endParaRPr lang="en-US" altLang="en-US" dirty="0">
              <a:latin typeface="Consolas" pitchFamily="49" charset="0"/>
              <a:cs typeface="Consolas" pitchFamily="49" charset="0"/>
            </a:endParaRPr>
          </a:p>
          <a:p>
            <a:pPr lvl="1">
              <a:buFontTx/>
              <a:buNone/>
            </a:pPr>
            <a:r>
              <a:rPr lang="en-US" altLang="en-US" dirty="0" smtClean="0">
                <a:latin typeface="Consolas" pitchFamily="49" charset="0"/>
                <a:cs typeface="Consolas" pitchFamily="49" charset="0"/>
              </a:rPr>
              <a:t>			 5 6 8 11 15 4 10 1 9 2 12 7 3 0 14 </a:t>
            </a:r>
            <a:r>
              <a:rPr lang="en-US" altLang="en-US" dirty="0" smtClean="0">
                <a:solidFill>
                  <a:srgbClr val="FF0000"/>
                </a:solidFill>
                <a:latin typeface="Consolas" pitchFamily="49" charset="0"/>
                <a:cs typeface="Consolas" pitchFamily="49" charset="0"/>
              </a:rPr>
              <a:t>13 13</a:t>
            </a:r>
            <a:endParaRPr lang="en-US" altLang="en-US" dirty="0" smtClean="0">
              <a:latin typeface="Consolas" pitchFamily="49" charset="0"/>
              <a:cs typeface="Consolas" pitchFamily="49" charset="0"/>
            </a:endParaRPr>
          </a:p>
          <a:p>
            <a:pPr lvl="1">
              <a:buFontTx/>
              <a:buNone/>
            </a:pPr>
            <a:endParaRPr lang="en-US" altLang="en-US" dirty="0" smtClean="0">
              <a:solidFill>
                <a:srgbClr val="FF0000"/>
              </a:solidFill>
              <a:latin typeface="Consolas" pitchFamily="49" charset="0"/>
              <a:cs typeface="Consolas" pitchFamily="49" charset="0"/>
            </a:endParaRPr>
          </a:p>
          <a:p>
            <a:pPr lvl="1"/>
            <a:endParaRPr lang="en-US" altLang="en-US" sz="1600" dirty="0" smtClean="0">
              <a:latin typeface="Consolas" pitchFamily="49" charset="0"/>
              <a:cs typeface="Consolas" pitchFamily="49" charset="0"/>
            </a:endParaRPr>
          </a:p>
        </p:txBody>
      </p:sp>
    </p:spTree>
    <p:extLst>
      <p:ext uri="{BB962C8B-B14F-4D97-AF65-F5344CB8AC3E}">
        <p14:creationId xmlns:p14="http://schemas.microsoft.com/office/powerpoint/2010/main" val="36387567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dirty="0" smtClean="0">
                <a:latin typeface="Arial" charset="0"/>
                <a:cs typeface="Arial" charset="0"/>
              </a:rPr>
              <a:t>Using </a:t>
            </a:r>
            <a:r>
              <a:rPr lang="en-US" altLang="en-US" i="1" dirty="0" smtClean="0">
                <a:latin typeface="Times New Roman" pitchFamily="18" charset="0"/>
                <a:cs typeface="Arial" charset="0"/>
              </a:rPr>
              <a:t>M</a:t>
            </a:r>
            <a:r>
              <a:rPr lang="en-US" altLang="en-US" dirty="0" smtClean="0">
                <a:latin typeface="Times New Roman" pitchFamily="18" charset="0"/>
                <a:cs typeface="Arial" charset="0"/>
              </a:rPr>
              <a:t> = 2</a:t>
            </a:r>
            <a:r>
              <a:rPr lang="en-US" altLang="en-US" i="1" baseline="30000" dirty="0" smtClean="0">
                <a:latin typeface="Times New Roman" pitchFamily="18" charset="0"/>
                <a:cs typeface="Arial" charset="0"/>
              </a:rPr>
              <a:t>m</a:t>
            </a:r>
            <a:endParaRPr lang="en-US" altLang="en-US" dirty="0" smtClean="0">
              <a:latin typeface="Arial" charset="0"/>
              <a:cs typeface="Arial" charset="0"/>
            </a:endParaRPr>
          </a:p>
        </p:txBody>
      </p:sp>
      <p:sp>
        <p:nvSpPr>
          <p:cNvPr id="15363"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There is an even easier means of calculating this approach</a:t>
            </a:r>
          </a:p>
          <a:p>
            <a:pPr lvl="1">
              <a:buFontTx/>
              <a:buNone/>
            </a:pPr>
            <a:r>
              <a:rPr lang="en-US" altLang="en-US" dirty="0">
                <a:latin typeface="Consolas" pitchFamily="49" charset="0"/>
                <a:cs typeface="Arial" charset="0"/>
              </a:rPr>
              <a:t>	</a:t>
            </a:r>
            <a:endParaRPr lang="en-US" altLang="en-US" dirty="0" smtClean="0">
              <a:latin typeface="Consolas" pitchFamily="49" charset="0"/>
              <a:cs typeface="Arial" charset="0"/>
            </a:endParaRPr>
          </a:p>
          <a:p>
            <a:pPr lvl="1">
              <a:buFontTx/>
              <a:buNone/>
            </a:pPr>
            <a:r>
              <a:rPr lang="en-US" altLang="en-US" dirty="0" smtClean="0">
                <a:latin typeface="Consolas" pitchFamily="49" charset="0"/>
                <a:cs typeface="Arial" charset="0"/>
              </a:rPr>
              <a:t>		</a:t>
            </a:r>
            <a:r>
              <a:rPr lang="en-US" altLang="en-US" dirty="0" err="1" smtClean="0">
                <a:latin typeface="Consolas" pitchFamily="49" charset="0"/>
                <a:cs typeface="Arial" charset="0"/>
              </a:rPr>
              <a:t>int</a:t>
            </a:r>
            <a:r>
              <a:rPr lang="en-US" altLang="en-US" dirty="0" smtClean="0">
                <a:latin typeface="Consolas" pitchFamily="49" charset="0"/>
                <a:cs typeface="Arial" charset="0"/>
              </a:rPr>
              <a:t> bin </a:t>
            </a:r>
            <a:r>
              <a:rPr lang="en-US" altLang="en-US" dirty="0">
                <a:latin typeface="Consolas" pitchFamily="49" charset="0"/>
                <a:cs typeface="Arial" charset="0"/>
              </a:rPr>
              <a:t>= </a:t>
            </a:r>
            <a:r>
              <a:rPr lang="en-US" altLang="en-US" dirty="0" err="1">
                <a:latin typeface="Consolas" pitchFamily="49" charset="0"/>
                <a:cs typeface="Arial" charset="0"/>
              </a:rPr>
              <a:t>hash_M</a:t>
            </a:r>
            <a:r>
              <a:rPr lang="en-US" altLang="en-US" dirty="0">
                <a:latin typeface="Consolas" pitchFamily="49" charset="0"/>
                <a:cs typeface="Arial" charset="0"/>
              </a:rPr>
              <a:t>( </a:t>
            </a:r>
            <a:r>
              <a:rPr lang="en-US" altLang="en-US" dirty="0" err="1">
                <a:latin typeface="Consolas" pitchFamily="49" charset="0"/>
                <a:cs typeface="Arial" charset="0"/>
              </a:rPr>
              <a:t>x.</a:t>
            </a:r>
            <a:r>
              <a:rPr lang="en-US" altLang="en-US" dirty="0" err="1">
                <a:solidFill>
                  <a:srgbClr val="FF0000"/>
                </a:solidFill>
                <a:latin typeface="Consolas" pitchFamily="49" charset="0"/>
                <a:cs typeface="Arial" charset="0"/>
              </a:rPr>
              <a:t>hash</a:t>
            </a:r>
            <a:r>
              <a:rPr lang="en-US" altLang="en-US" dirty="0">
                <a:solidFill>
                  <a:srgbClr val="FF0000"/>
                </a:solidFill>
                <a:latin typeface="Consolas" pitchFamily="49" charset="0"/>
                <a:cs typeface="Arial" charset="0"/>
              </a:rPr>
              <a:t>()</a:t>
            </a:r>
            <a:r>
              <a:rPr lang="en-US" altLang="en-US" dirty="0">
                <a:latin typeface="Consolas" pitchFamily="49" charset="0"/>
                <a:cs typeface="Arial" charset="0"/>
              </a:rPr>
              <a:t>, M </a:t>
            </a:r>
            <a:r>
              <a:rPr lang="en-US" altLang="en-US" dirty="0" smtClean="0">
                <a:latin typeface="Consolas" pitchFamily="49" charset="0"/>
                <a:cs typeface="Arial" charset="0"/>
              </a:rPr>
              <a:t>);</a:t>
            </a:r>
            <a:endParaRPr lang="en-US" altLang="en-US" dirty="0">
              <a:latin typeface="Consolas" pitchFamily="49" charset="0"/>
              <a:cs typeface="Arial" charset="0"/>
            </a:endParaRPr>
          </a:p>
          <a:p>
            <a:pPr lvl="1">
              <a:buFontTx/>
              <a:buNone/>
            </a:pPr>
            <a:endParaRPr lang="en-US" altLang="en-US" dirty="0">
              <a:latin typeface="Consolas" pitchFamily="49" charset="0"/>
              <a:cs typeface="Arial" charset="0"/>
            </a:endParaRPr>
          </a:p>
          <a:p>
            <a:pPr lvl="1">
              <a:buFontTx/>
              <a:buNone/>
            </a:pPr>
            <a:r>
              <a:rPr lang="en-US" altLang="en-US" dirty="0">
                <a:latin typeface="Consolas" pitchFamily="49" charset="0"/>
                <a:cs typeface="Arial" charset="0"/>
              </a:rPr>
              <a:t>		for ( </a:t>
            </a:r>
            <a:r>
              <a:rPr lang="en-US" altLang="en-US" dirty="0" err="1">
                <a:latin typeface="Consolas" pitchFamily="49" charset="0"/>
                <a:cs typeface="Arial" charset="0"/>
              </a:rPr>
              <a:t>int</a:t>
            </a:r>
            <a:r>
              <a:rPr lang="en-US" altLang="en-US" dirty="0">
                <a:latin typeface="Consolas" pitchFamily="49" charset="0"/>
                <a:cs typeface="Arial" charset="0"/>
              </a:rPr>
              <a:t> k = 0; k &lt; M; ++k ) {</a:t>
            </a:r>
          </a:p>
          <a:p>
            <a:pPr lvl="1">
              <a:buNone/>
            </a:pPr>
            <a:r>
              <a:rPr lang="en-US" altLang="en-US" dirty="0">
                <a:latin typeface="Consolas" pitchFamily="49" charset="0"/>
                <a:cs typeface="Arial" charset="0"/>
              </a:rPr>
              <a:t>		    bin </a:t>
            </a:r>
            <a:r>
              <a:rPr lang="en-US" altLang="en-US" dirty="0" smtClean="0">
                <a:latin typeface="Consolas" pitchFamily="49" charset="0"/>
                <a:cs typeface="Arial" charset="0"/>
              </a:rPr>
              <a:t>= (bin + k) % M;</a:t>
            </a:r>
            <a:endParaRPr lang="en-US" altLang="en-US" dirty="0">
              <a:solidFill>
                <a:srgbClr val="FF0000"/>
              </a:solidFill>
              <a:latin typeface="Consolas" pitchFamily="49" charset="0"/>
              <a:cs typeface="Arial" charset="0"/>
            </a:endParaRPr>
          </a:p>
          <a:p>
            <a:pPr lvl="1">
              <a:buFontTx/>
              <a:buNone/>
            </a:pPr>
            <a:r>
              <a:rPr lang="en-US" altLang="en-US" dirty="0">
                <a:latin typeface="Consolas" pitchFamily="49" charset="0"/>
                <a:cs typeface="Arial" charset="0"/>
              </a:rPr>
              <a:t>		</a:t>
            </a:r>
            <a:r>
              <a:rPr lang="en-US" altLang="en-US" dirty="0" smtClean="0">
                <a:latin typeface="Consolas" pitchFamily="49" charset="0"/>
                <a:cs typeface="Arial" charset="0"/>
              </a:rPr>
              <a:t>}</a:t>
            </a:r>
          </a:p>
          <a:p>
            <a:pPr lvl="1">
              <a:buFontTx/>
              <a:buNone/>
            </a:pPr>
            <a:endParaRPr lang="en-US" altLang="en-US" dirty="0">
              <a:latin typeface="Consolas" pitchFamily="49" charset="0"/>
              <a:cs typeface="Arial" charset="0"/>
            </a:endParaRPr>
          </a:p>
          <a:p>
            <a:pPr lvl="1"/>
            <a:r>
              <a:rPr lang="en-US" altLang="en-US" dirty="0" smtClean="0">
                <a:latin typeface="Arial" charset="0"/>
                <a:cs typeface="Arial" charset="0"/>
              </a:rPr>
              <a:t>Recall that                         , so just keep adding the next highest value</a:t>
            </a:r>
            <a:endParaRPr lang="en-US" altLang="en-US" dirty="0">
              <a:latin typeface="Arial" charset="0"/>
              <a:cs typeface="Arial" charset="0"/>
            </a:endParaRPr>
          </a:p>
          <a:p>
            <a:pPr marL="457200" lvl="1" indent="0">
              <a:buNone/>
            </a:pPr>
            <a:endParaRPr lang="en-US" altLang="en-US" dirty="0">
              <a:latin typeface="Arial" charset="0"/>
              <a:cs typeface="Arial" charset="0"/>
            </a:endParaRPr>
          </a:p>
          <a:p>
            <a:pPr lvl="1">
              <a:buFontTx/>
              <a:buNone/>
            </a:pPr>
            <a:endParaRPr lang="en-US" altLang="en-US" dirty="0">
              <a:latin typeface="Consolas" pitchFamily="49" charset="0"/>
              <a:cs typeface="Arial"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310727178"/>
              </p:ext>
            </p:extLst>
          </p:nvPr>
        </p:nvGraphicFramePr>
        <p:xfrm>
          <a:off x="2473325" y="4044950"/>
          <a:ext cx="1511300" cy="801688"/>
        </p:xfrm>
        <a:graphic>
          <a:graphicData uri="http://schemas.openxmlformats.org/presentationml/2006/ole">
            <mc:AlternateContent xmlns:mc="http://schemas.openxmlformats.org/markup-compatibility/2006">
              <mc:Choice xmlns:v="urn:schemas-microsoft-com:vml" Requires="v">
                <p:oleObj spid="_x0000_s3079" name="Equation" r:id="rId4" imgW="787320" imgH="419040" progId="Equation.DSMT4">
                  <p:embed/>
                </p:oleObj>
              </mc:Choice>
              <mc:Fallback>
                <p:oleObj name="Equation" r:id="rId4" imgW="787320" imgH="419040" progId="Equation.DSMT4">
                  <p:embed/>
                  <p:pic>
                    <p:nvPicPr>
                      <p:cNvPr id="0" name="Object 1"/>
                      <p:cNvPicPr>
                        <a:picLocks noChangeAspect="1" noChangeArrowheads="1"/>
                      </p:cNvPicPr>
                      <p:nvPr/>
                    </p:nvPicPr>
                    <p:blipFill>
                      <a:blip r:embed="rId5"/>
                      <a:srcRect/>
                      <a:stretch>
                        <a:fillRect/>
                      </a:stretch>
                    </p:blipFill>
                    <p:spPr bwMode="auto">
                      <a:xfrm>
                        <a:off x="2473325" y="4044950"/>
                        <a:ext cx="1511300"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1296894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Consider a hash table with </a:t>
            </a:r>
            <a:r>
              <a:rPr lang="en-US" altLang="en-US" i="1" dirty="0" smtClean="0">
                <a:latin typeface="Times New Roman" pitchFamily="18" charset="0"/>
                <a:cs typeface="Arial" charset="0"/>
              </a:rPr>
              <a:t>M</a:t>
            </a:r>
            <a:r>
              <a:rPr lang="en-US" altLang="en-US" dirty="0" smtClean="0">
                <a:latin typeface="Times New Roman" pitchFamily="18" charset="0"/>
                <a:cs typeface="Arial" charset="0"/>
              </a:rPr>
              <a:t> = 16</a:t>
            </a:r>
            <a:r>
              <a:rPr lang="en-US" altLang="en-US" dirty="0" smtClean="0">
                <a:latin typeface="Arial" charset="0"/>
                <a:cs typeface="Arial" charset="0"/>
              </a:rPr>
              <a:t> bins</a:t>
            </a:r>
          </a:p>
          <a:p>
            <a:pPr>
              <a:buFont typeface="Arial" charset="0"/>
              <a:buNone/>
            </a:pPr>
            <a:endParaRPr lang="en-US" altLang="en-US" dirty="0" smtClean="0">
              <a:latin typeface="Arial" charset="0"/>
              <a:cs typeface="Arial" charset="0"/>
            </a:endParaRPr>
          </a:p>
          <a:p>
            <a:pPr>
              <a:buFont typeface="Arial" charset="0"/>
              <a:buNone/>
            </a:pPr>
            <a:r>
              <a:rPr lang="en-US" altLang="en-US" dirty="0" smtClean="0">
                <a:latin typeface="Arial" charset="0"/>
                <a:cs typeface="Arial" charset="0"/>
              </a:rPr>
              <a:t>	Given a 2-digit hexadecimal number:</a:t>
            </a:r>
          </a:p>
          <a:p>
            <a:pPr lvl="1"/>
            <a:r>
              <a:rPr lang="en-US" altLang="en-US" dirty="0" smtClean="0">
                <a:latin typeface="Arial" charset="0"/>
                <a:cs typeface="Arial" charset="0"/>
              </a:rPr>
              <a:t>The least-significant digit is the primary hash function (bin)</a:t>
            </a:r>
          </a:p>
          <a:p>
            <a:pPr lvl="1"/>
            <a:r>
              <a:rPr lang="en-US" altLang="en-US" dirty="0" smtClean="0">
                <a:latin typeface="Arial" charset="0"/>
                <a:cs typeface="Arial" charset="0"/>
              </a:rPr>
              <a:t>Example: for 6B7</a:t>
            </a:r>
            <a:r>
              <a:rPr lang="en-US" altLang="en-US" b="1" dirty="0" smtClean="0">
                <a:solidFill>
                  <a:srgbClr val="FF0000"/>
                </a:solidFill>
                <a:latin typeface="Arial" charset="0"/>
                <a:cs typeface="Arial" charset="0"/>
              </a:rPr>
              <a:t>A</a:t>
            </a:r>
            <a:r>
              <a:rPr lang="en-US" altLang="en-US" baseline="-25000" dirty="0" smtClean="0">
                <a:latin typeface="Arial" charset="0"/>
                <a:cs typeface="Arial" charset="0"/>
              </a:rPr>
              <a:t>16 </a:t>
            </a:r>
            <a:r>
              <a:rPr lang="en-US" altLang="en-US" dirty="0" smtClean="0">
                <a:latin typeface="Arial" charset="0"/>
                <a:cs typeface="Arial" charset="0"/>
              </a:rPr>
              <a:t>, the initial bin is </a:t>
            </a:r>
            <a:r>
              <a:rPr lang="en-US" altLang="en-US" b="1" dirty="0" smtClean="0">
                <a:solidFill>
                  <a:srgbClr val="FF0000"/>
                </a:solidFill>
                <a:latin typeface="Arial" charset="0"/>
                <a:cs typeface="Arial" charset="0"/>
              </a:rPr>
              <a:t>A</a:t>
            </a:r>
            <a:endParaRPr lang="en-US" altLang="en-US" dirty="0" smtClean="0">
              <a:latin typeface="Arial" charset="0"/>
              <a:cs typeface="Arial" charset="0"/>
            </a:endParaRPr>
          </a:p>
        </p:txBody>
      </p:sp>
      <p:sp>
        <p:nvSpPr>
          <p:cNvPr id="20491" name="Rectangle 2"/>
          <p:cNvSpPr>
            <a:spLocks noGrp="1" noChangeArrowheads="1"/>
          </p:cNvSpPr>
          <p:nvPr>
            <p:ph type="title"/>
          </p:nvPr>
        </p:nvSpPr>
        <p:spPr/>
        <p:txBody>
          <a:bodyPr/>
          <a:lstStyle/>
          <a:p>
            <a:r>
              <a:rPr lang="en-US" altLang="en-US" smtClean="0">
                <a:latin typeface="Arial" charset="0"/>
                <a:cs typeface="Arial" charset="0"/>
              </a:rPr>
              <a:t>Example</a:t>
            </a:r>
            <a:endParaRPr lang="en-US" altLang="en-US" i="1" baseline="30000" smtClean="0">
              <a:latin typeface="Times New Roman" pitchFamily="18" charset="0"/>
              <a:cs typeface="Arial" charset="0"/>
            </a:endParaRPr>
          </a:p>
        </p:txBody>
      </p:sp>
    </p:spTree>
    <p:extLst>
      <p:ext uri="{BB962C8B-B14F-4D97-AF65-F5344CB8AC3E}">
        <p14:creationId xmlns:p14="http://schemas.microsoft.com/office/powerpoint/2010/main" val="21186189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Insert these numbers into this initially empty hash table</a:t>
            </a:r>
          </a:p>
          <a:p>
            <a:pPr lvl="1" algn="ctr">
              <a:buFontTx/>
              <a:buNone/>
            </a:pPr>
            <a:r>
              <a:rPr lang="it-IT" altLang="en-US" dirty="0" smtClean="0">
                <a:latin typeface="Arial" charset="0"/>
                <a:cs typeface="Arial" charset="0"/>
              </a:rPr>
              <a:t>9A, 07, AD, 88, BA, 80, 4C, 26, 46, C9, 32, 7A, BF, 9C</a:t>
            </a:r>
            <a:endParaRPr lang="en-US" altLang="en-US" sz="1400" dirty="0" smtClean="0">
              <a:latin typeface="Arial" charset="0"/>
              <a:cs typeface="Arial" charset="0"/>
            </a:endParaRPr>
          </a:p>
        </p:txBody>
      </p:sp>
      <p:sp>
        <p:nvSpPr>
          <p:cNvPr id="21536" name="Rectangle 2"/>
          <p:cNvSpPr>
            <a:spLocks noGrp="1" noChangeArrowheads="1"/>
          </p:cNvSpPr>
          <p:nvPr>
            <p:ph type="title"/>
          </p:nvPr>
        </p:nvSpPr>
        <p:spPr/>
        <p:txBody>
          <a:bodyPr/>
          <a:lstStyle/>
          <a:p>
            <a:r>
              <a:rPr lang="en-US" altLang="en-US" smtClean="0">
                <a:latin typeface="Arial" charset="0"/>
                <a:cs typeface="Arial" charset="0"/>
              </a:rPr>
              <a:t>Example</a:t>
            </a:r>
          </a:p>
        </p:txBody>
      </p:sp>
      <p:graphicFrame>
        <p:nvGraphicFramePr>
          <p:cNvPr id="5" name="Table 4"/>
          <p:cNvGraphicFramePr>
            <a:graphicFrameLocks noGrp="1"/>
          </p:cNvGraphicFramePr>
          <p:nvPr>
            <p:extLst>
              <p:ext uri="{D42A27DB-BD31-4B8C-83A1-F6EECF244321}">
                <p14:modId xmlns:p14="http://schemas.microsoft.com/office/powerpoint/2010/main" val="3386316968"/>
              </p:ext>
            </p:extLst>
          </p:nvPr>
        </p:nvGraphicFramePr>
        <p:xfrm>
          <a:off x="62238" y="3212976"/>
          <a:ext cx="9002400" cy="792088"/>
        </p:xfrm>
        <a:graphic>
          <a:graphicData uri="http://schemas.openxmlformats.org/drawingml/2006/table">
            <a:tbl>
              <a:tblPr firstRow="1" bandRow="1">
                <a:tableStyleId>{2D5ABB26-0587-4C30-8999-92F81FD0307C}</a:tableStyleId>
              </a:tblPr>
              <a:tblGrid>
                <a:gridCol w="562650"/>
                <a:gridCol w="562650"/>
                <a:gridCol w="562650"/>
                <a:gridCol w="562650"/>
                <a:gridCol w="562650"/>
                <a:gridCol w="562650"/>
                <a:gridCol w="562650"/>
                <a:gridCol w="562650"/>
                <a:gridCol w="562650"/>
                <a:gridCol w="562650"/>
                <a:gridCol w="562650"/>
                <a:gridCol w="562650"/>
                <a:gridCol w="562650"/>
                <a:gridCol w="562650"/>
                <a:gridCol w="562650"/>
                <a:gridCol w="562650"/>
              </a:tblGrid>
              <a:tr h="301656">
                <a:tc>
                  <a:txBody>
                    <a:bodyPr/>
                    <a:lstStyle/>
                    <a:p>
                      <a:pPr algn="l"/>
                      <a:r>
                        <a:rPr lang="en-CA" sz="1800" b="0" dirty="0" smtClean="0"/>
                        <a:t>0</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1</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2</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3</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4</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5</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6</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7</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8</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9</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A</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B</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C</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D</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E</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F</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r>
              <a:tr h="490432">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3471589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Start with the first four values:</a:t>
            </a:r>
          </a:p>
          <a:p>
            <a:pPr lvl="1" algn="ctr">
              <a:buFontTx/>
              <a:buNone/>
            </a:pPr>
            <a:r>
              <a:rPr lang="it-IT" altLang="en-US" sz="2000" dirty="0" smtClean="0">
                <a:latin typeface="Arial" charset="0"/>
                <a:cs typeface="Arial" charset="0"/>
              </a:rPr>
              <a:t>9A, 07, AD, 88</a:t>
            </a:r>
            <a:endParaRPr lang="en-US" altLang="en-US" sz="1600" dirty="0" smtClean="0">
              <a:latin typeface="Arial" charset="0"/>
              <a:cs typeface="Arial" charset="0"/>
            </a:endParaRPr>
          </a:p>
        </p:txBody>
      </p:sp>
      <p:sp>
        <p:nvSpPr>
          <p:cNvPr id="21536" name="Rectangle 2"/>
          <p:cNvSpPr>
            <a:spLocks noGrp="1" noChangeArrowheads="1"/>
          </p:cNvSpPr>
          <p:nvPr>
            <p:ph type="title"/>
          </p:nvPr>
        </p:nvSpPr>
        <p:spPr/>
        <p:txBody>
          <a:bodyPr/>
          <a:lstStyle/>
          <a:p>
            <a:r>
              <a:rPr lang="en-US" altLang="en-US" smtClean="0">
                <a:latin typeface="Arial" charset="0"/>
                <a:cs typeface="Arial" charset="0"/>
              </a:rPr>
              <a:t>Example</a:t>
            </a:r>
          </a:p>
        </p:txBody>
      </p:sp>
      <p:graphicFrame>
        <p:nvGraphicFramePr>
          <p:cNvPr id="5" name="Table 4"/>
          <p:cNvGraphicFramePr>
            <a:graphicFrameLocks noGrp="1"/>
          </p:cNvGraphicFramePr>
          <p:nvPr>
            <p:extLst>
              <p:ext uri="{D42A27DB-BD31-4B8C-83A1-F6EECF244321}">
                <p14:modId xmlns:p14="http://schemas.microsoft.com/office/powerpoint/2010/main" val="2620317387"/>
              </p:ext>
            </p:extLst>
          </p:nvPr>
        </p:nvGraphicFramePr>
        <p:xfrm>
          <a:off x="62238" y="3212976"/>
          <a:ext cx="9002400" cy="792088"/>
        </p:xfrm>
        <a:graphic>
          <a:graphicData uri="http://schemas.openxmlformats.org/drawingml/2006/table">
            <a:tbl>
              <a:tblPr firstRow="1" bandRow="1">
                <a:tableStyleId>{2D5ABB26-0587-4C30-8999-92F81FD0307C}</a:tableStyleId>
              </a:tblPr>
              <a:tblGrid>
                <a:gridCol w="562650"/>
                <a:gridCol w="562650"/>
                <a:gridCol w="562650"/>
                <a:gridCol w="562650"/>
                <a:gridCol w="562650"/>
                <a:gridCol w="562650"/>
                <a:gridCol w="562650"/>
                <a:gridCol w="562650"/>
                <a:gridCol w="562650"/>
                <a:gridCol w="562650"/>
                <a:gridCol w="562650"/>
                <a:gridCol w="562650"/>
                <a:gridCol w="562650"/>
                <a:gridCol w="562650"/>
                <a:gridCol w="562650"/>
                <a:gridCol w="562650"/>
              </a:tblGrid>
              <a:tr h="301656">
                <a:tc>
                  <a:txBody>
                    <a:bodyPr/>
                    <a:lstStyle/>
                    <a:p>
                      <a:pPr algn="l"/>
                      <a:r>
                        <a:rPr lang="en-CA" sz="1800" b="0" dirty="0" smtClean="0"/>
                        <a:t>0</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1</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2</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3</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4</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5</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6</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7</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8</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9</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A</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B</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C</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D</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E</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F</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r>
              <a:tr h="490432">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6304399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Start with the first four values:</a:t>
            </a:r>
          </a:p>
          <a:p>
            <a:pPr lvl="1" algn="ctr">
              <a:buFontTx/>
              <a:buNone/>
            </a:pPr>
            <a:r>
              <a:rPr lang="it-IT" altLang="en-US" sz="2000" dirty="0" smtClean="0">
                <a:latin typeface="Arial" charset="0"/>
                <a:cs typeface="Arial" charset="0"/>
              </a:rPr>
              <a:t>9A, 07, AD, 88</a:t>
            </a:r>
            <a:endParaRPr lang="en-US" altLang="en-US" sz="1600" b="1" dirty="0" smtClean="0">
              <a:solidFill>
                <a:srgbClr val="FF0000"/>
              </a:solidFill>
              <a:latin typeface="Arial" charset="0"/>
              <a:cs typeface="Arial" charset="0"/>
            </a:endParaRPr>
          </a:p>
        </p:txBody>
      </p:sp>
      <p:sp>
        <p:nvSpPr>
          <p:cNvPr id="21536" name="Rectangle 2"/>
          <p:cNvSpPr>
            <a:spLocks noGrp="1" noChangeArrowheads="1"/>
          </p:cNvSpPr>
          <p:nvPr>
            <p:ph type="title"/>
          </p:nvPr>
        </p:nvSpPr>
        <p:spPr/>
        <p:txBody>
          <a:bodyPr/>
          <a:lstStyle/>
          <a:p>
            <a:r>
              <a:rPr lang="en-US" altLang="en-US" smtClean="0">
                <a:latin typeface="Arial" charset="0"/>
                <a:cs typeface="Arial" charset="0"/>
              </a:rPr>
              <a:t>Example</a:t>
            </a:r>
          </a:p>
        </p:txBody>
      </p:sp>
      <p:graphicFrame>
        <p:nvGraphicFramePr>
          <p:cNvPr id="5" name="Table 4"/>
          <p:cNvGraphicFramePr>
            <a:graphicFrameLocks noGrp="1"/>
          </p:cNvGraphicFramePr>
          <p:nvPr>
            <p:extLst>
              <p:ext uri="{D42A27DB-BD31-4B8C-83A1-F6EECF244321}">
                <p14:modId xmlns:p14="http://schemas.microsoft.com/office/powerpoint/2010/main" val="847767055"/>
              </p:ext>
            </p:extLst>
          </p:nvPr>
        </p:nvGraphicFramePr>
        <p:xfrm>
          <a:off x="62238" y="3212976"/>
          <a:ext cx="9002400" cy="792088"/>
        </p:xfrm>
        <a:graphic>
          <a:graphicData uri="http://schemas.openxmlformats.org/drawingml/2006/table">
            <a:tbl>
              <a:tblPr firstRow="1" bandRow="1">
                <a:tableStyleId>{2D5ABB26-0587-4C30-8999-92F81FD0307C}</a:tableStyleId>
              </a:tblPr>
              <a:tblGrid>
                <a:gridCol w="562650"/>
                <a:gridCol w="562650"/>
                <a:gridCol w="562650"/>
                <a:gridCol w="562650"/>
                <a:gridCol w="562650"/>
                <a:gridCol w="562650"/>
                <a:gridCol w="562650"/>
                <a:gridCol w="562650"/>
                <a:gridCol w="562650"/>
                <a:gridCol w="562650"/>
                <a:gridCol w="562650"/>
                <a:gridCol w="562650"/>
                <a:gridCol w="562650"/>
                <a:gridCol w="562650"/>
                <a:gridCol w="562650"/>
                <a:gridCol w="562650"/>
              </a:tblGrid>
              <a:tr h="301656">
                <a:tc>
                  <a:txBody>
                    <a:bodyPr/>
                    <a:lstStyle/>
                    <a:p>
                      <a:pPr algn="l"/>
                      <a:r>
                        <a:rPr lang="en-CA" sz="1800" b="0" dirty="0" smtClean="0"/>
                        <a:t>0</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1</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2</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3</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4</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5</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6</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7</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8</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9</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A</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B</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C</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D</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E</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F</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r>
              <a:tr h="490432">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1" dirty="0" smtClean="0">
                          <a:solidFill>
                            <a:srgbClr val="FF0000"/>
                          </a:solidFill>
                        </a:rPr>
                        <a:t>07</a:t>
                      </a:r>
                      <a:endParaRPr lang="en-CA" sz="2400" b="1" dirty="0">
                        <a:solidFill>
                          <a:srgbClr val="FF0000"/>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1" dirty="0" smtClean="0">
                          <a:solidFill>
                            <a:srgbClr val="FF0000"/>
                          </a:solidFill>
                        </a:rPr>
                        <a:t>88</a:t>
                      </a:r>
                      <a:endParaRPr lang="en-CA" sz="2400" b="1" dirty="0">
                        <a:solidFill>
                          <a:srgbClr val="FF0000"/>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1" dirty="0">
                        <a:solidFill>
                          <a:srgbClr val="FF0000"/>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1" dirty="0" smtClean="0">
                          <a:solidFill>
                            <a:srgbClr val="FF0000"/>
                          </a:solidFill>
                        </a:rPr>
                        <a:t>9A</a:t>
                      </a:r>
                      <a:endParaRPr lang="en-CA" sz="2400" b="1" dirty="0">
                        <a:solidFill>
                          <a:srgbClr val="FF0000"/>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1" dirty="0">
                        <a:solidFill>
                          <a:srgbClr val="FF0000"/>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1" dirty="0">
                        <a:solidFill>
                          <a:srgbClr val="FF0000"/>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1" dirty="0" smtClean="0">
                          <a:solidFill>
                            <a:srgbClr val="FF0000"/>
                          </a:solidFill>
                        </a:rPr>
                        <a:t>AD</a:t>
                      </a:r>
                      <a:endParaRPr lang="en-CA" sz="2400" b="1" dirty="0">
                        <a:solidFill>
                          <a:srgbClr val="FF0000"/>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7250159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p:txBody>
          <a:bodyPr/>
          <a:lstStyle/>
          <a:p>
            <a:pPr>
              <a:buNone/>
            </a:pPr>
            <a:r>
              <a:rPr lang="en-US" altLang="en-US" dirty="0" smtClean="0">
                <a:latin typeface="Arial" charset="0"/>
                <a:cs typeface="Arial" charset="0"/>
              </a:rPr>
              <a:t>	Next we must insert </a:t>
            </a:r>
            <a:r>
              <a:rPr lang="it-IT" altLang="en-US" dirty="0" smtClean="0">
                <a:latin typeface="Arial" charset="0"/>
                <a:cs typeface="Arial" charset="0"/>
              </a:rPr>
              <a:t>BA</a:t>
            </a:r>
            <a:endParaRPr lang="en-US" altLang="en-US" dirty="0" smtClean="0">
              <a:latin typeface="Arial" charset="0"/>
              <a:cs typeface="Arial" charset="0"/>
            </a:endParaRPr>
          </a:p>
        </p:txBody>
      </p:sp>
      <p:sp>
        <p:nvSpPr>
          <p:cNvPr id="21536" name="Rectangle 2"/>
          <p:cNvSpPr>
            <a:spLocks noGrp="1" noChangeArrowheads="1"/>
          </p:cNvSpPr>
          <p:nvPr>
            <p:ph type="title"/>
          </p:nvPr>
        </p:nvSpPr>
        <p:spPr/>
        <p:txBody>
          <a:bodyPr/>
          <a:lstStyle/>
          <a:p>
            <a:r>
              <a:rPr lang="en-US" altLang="en-US" smtClean="0">
                <a:latin typeface="Arial" charset="0"/>
                <a:cs typeface="Arial" charset="0"/>
              </a:rPr>
              <a:t>Example</a:t>
            </a:r>
          </a:p>
        </p:txBody>
      </p:sp>
      <p:graphicFrame>
        <p:nvGraphicFramePr>
          <p:cNvPr id="5" name="Table 4"/>
          <p:cNvGraphicFramePr>
            <a:graphicFrameLocks noGrp="1"/>
          </p:cNvGraphicFramePr>
          <p:nvPr>
            <p:extLst>
              <p:ext uri="{D42A27DB-BD31-4B8C-83A1-F6EECF244321}">
                <p14:modId xmlns:p14="http://schemas.microsoft.com/office/powerpoint/2010/main" val="2345403473"/>
              </p:ext>
            </p:extLst>
          </p:nvPr>
        </p:nvGraphicFramePr>
        <p:xfrm>
          <a:off x="62238" y="3212976"/>
          <a:ext cx="9002400" cy="792088"/>
        </p:xfrm>
        <a:graphic>
          <a:graphicData uri="http://schemas.openxmlformats.org/drawingml/2006/table">
            <a:tbl>
              <a:tblPr firstRow="1" bandRow="1">
                <a:tableStyleId>{2D5ABB26-0587-4C30-8999-92F81FD0307C}</a:tableStyleId>
              </a:tblPr>
              <a:tblGrid>
                <a:gridCol w="562650"/>
                <a:gridCol w="562650"/>
                <a:gridCol w="562650"/>
                <a:gridCol w="562650"/>
                <a:gridCol w="562650"/>
                <a:gridCol w="562650"/>
                <a:gridCol w="562650"/>
                <a:gridCol w="562650"/>
                <a:gridCol w="562650"/>
                <a:gridCol w="562650"/>
                <a:gridCol w="562650"/>
                <a:gridCol w="562650"/>
                <a:gridCol w="562650"/>
                <a:gridCol w="562650"/>
                <a:gridCol w="562650"/>
                <a:gridCol w="562650"/>
              </a:tblGrid>
              <a:tr h="301656">
                <a:tc>
                  <a:txBody>
                    <a:bodyPr/>
                    <a:lstStyle/>
                    <a:p>
                      <a:pPr algn="l"/>
                      <a:r>
                        <a:rPr lang="en-CA" sz="1800" b="0" dirty="0" smtClean="0"/>
                        <a:t>0</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1</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2</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3</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4</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5</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6</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7</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8</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9</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A</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B</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C</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D</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E</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F</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r>
              <a:tr h="490432">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07</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88</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9A</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AD</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5477336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p:txBody>
          <a:bodyPr/>
          <a:lstStyle/>
          <a:p>
            <a:pPr>
              <a:buNone/>
            </a:pPr>
            <a:r>
              <a:rPr lang="en-US" altLang="en-US" dirty="0" smtClean="0">
                <a:latin typeface="Arial" charset="0"/>
                <a:cs typeface="Arial" charset="0"/>
              </a:rPr>
              <a:t>	Next we must insert </a:t>
            </a:r>
            <a:r>
              <a:rPr lang="it-IT" altLang="en-US" dirty="0" smtClean="0">
                <a:latin typeface="Arial" charset="0"/>
                <a:cs typeface="Arial" charset="0"/>
              </a:rPr>
              <a:t>BA</a:t>
            </a:r>
            <a:endParaRPr lang="it-IT" altLang="en-US" b="1" dirty="0" smtClean="0">
              <a:solidFill>
                <a:srgbClr val="FF0000"/>
              </a:solidFill>
              <a:latin typeface="Arial" charset="0"/>
              <a:cs typeface="Arial" charset="0"/>
            </a:endParaRPr>
          </a:p>
          <a:p>
            <a:pPr lvl="1"/>
            <a:r>
              <a:rPr lang="it-IT" altLang="en-US" dirty="0" smtClean="0">
                <a:latin typeface="Arial" charset="0"/>
                <a:cs typeface="Arial" charset="0"/>
              </a:rPr>
              <a:t>The next bin is empty</a:t>
            </a:r>
          </a:p>
          <a:p>
            <a:pPr marL="457200" lvl="1" indent="0">
              <a:buNone/>
            </a:pPr>
            <a:endParaRPr lang="it-IT" altLang="en-US" dirty="0">
              <a:latin typeface="Arial" charset="0"/>
              <a:cs typeface="Arial" charset="0"/>
            </a:endParaRPr>
          </a:p>
        </p:txBody>
      </p:sp>
      <p:sp>
        <p:nvSpPr>
          <p:cNvPr id="21536" name="Rectangle 2"/>
          <p:cNvSpPr>
            <a:spLocks noGrp="1" noChangeArrowheads="1"/>
          </p:cNvSpPr>
          <p:nvPr>
            <p:ph type="title"/>
          </p:nvPr>
        </p:nvSpPr>
        <p:spPr/>
        <p:txBody>
          <a:bodyPr/>
          <a:lstStyle/>
          <a:p>
            <a:r>
              <a:rPr lang="en-US" altLang="en-US" smtClean="0">
                <a:latin typeface="Arial" charset="0"/>
                <a:cs typeface="Arial" charset="0"/>
              </a:rPr>
              <a:t>Example</a:t>
            </a:r>
          </a:p>
        </p:txBody>
      </p:sp>
      <p:graphicFrame>
        <p:nvGraphicFramePr>
          <p:cNvPr id="5" name="Table 4"/>
          <p:cNvGraphicFramePr>
            <a:graphicFrameLocks noGrp="1"/>
          </p:cNvGraphicFramePr>
          <p:nvPr>
            <p:extLst>
              <p:ext uri="{D42A27DB-BD31-4B8C-83A1-F6EECF244321}">
                <p14:modId xmlns:p14="http://schemas.microsoft.com/office/powerpoint/2010/main" val="355265063"/>
              </p:ext>
            </p:extLst>
          </p:nvPr>
        </p:nvGraphicFramePr>
        <p:xfrm>
          <a:off x="62238" y="3212976"/>
          <a:ext cx="9002400" cy="792088"/>
        </p:xfrm>
        <a:graphic>
          <a:graphicData uri="http://schemas.openxmlformats.org/drawingml/2006/table">
            <a:tbl>
              <a:tblPr firstRow="1" bandRow="1">
                <a:tableStyleId>{2D5ABB26-0587-4C30-8999-92F81FD0307C}</a:tableStyleId>
              </a:tblPr>
              <a:tblGrid>
                <a:gridCol w="562650"/>
                <a:gridCol w="562650"/>
                <a:gridCol w="562650"/>
                <a:gridCol w="562650"/>
                <a:gridCol w="562650"/>
                <a:gridCol w="562650"/>
                <a:gridCol w="562650"/>
                <a:gridCol w="562650"/>
                <a:gridCol w="562650"/>
                <a:gridCol w="562650"/>
                <a:gridCol w="562650"/>
                <a:gridCol w="562650"/>
                <a:gridCol w="562650"/>
                <a:gridCol w="562650"/>
                <a:gridCol w="562650"/>
                <a:gridCol w="562650"/>
              </a:tblGrid>
              <a:tr h="301656">
                <a:tc>
                  <a:txBody>
                    <a:bodyPr/>
                    <a:lstStyle/>
                    <a:p>
                      <a:pPr algn="l"/>
                      <a:r>
                        <a:rPr lang="en-CA" sz="1800" b="0" dirty="0" smtClean="0"/>
                        <a:t>0</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1</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2</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3</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4</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5</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6</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7</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8</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9</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1" dirty="0" smtClean="0">
                          <a:solidFill>
                            <a:srgbClr val="FF0000"/>
                          </a:solidFill>
                        </a:rPr>
                        <a:t>A</a:t>
                      </a:r>
                      <a:endParaRPr lang="en-CA" sz="1800" b="1" dirty="0">
                        <a:solidFill>
                          <a:srgbClr val="FF0000"/>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B</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C</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D</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E</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F</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r>
              <a:tr h="490432">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1" dirty="0">
                        <a:solidFill>
                          <a:srgbClr val="FF0000"/>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07</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88</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9A</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BA</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AD</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8722003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CA" altLang="en-US" dirty="0" smtClean="0">
                <a:latin typeface="Arial" charset="0"/>
                <a:cs typeface="Arial" charset="0"/>
              </a:rPr>
              <a:t>Next we are adding </a:t>
            </a:r>
            <a:r>
              <a:rPr lang="it-IT" altLang="en-US" dirty="0" smtClean="0">
                <a:latin typeface="Arial" charset="0"/>
                <a:cs typeface="Arial" charset="0"/>
              </a:rPr>
              <a:t>80, 4C, 26</a:t>
            </a:r>
          </a:p>
        </p:txBody>
      </p:sp>
      <p:sp>
        <p:nvSpPr>
          <p:cNvPr id="21536" name="Rectangle 2"/>
          <p:cNvSpPr>
            <a:spLocks noGrp="1" noChangeArrowheads="1"/>
          </p:cNvSpPr>
          <p:nvPr>
            <p:ph type="title"/>
          </p:nvPr>
        </p:nvSpPr>
        <p:spPr/>
        <p:txBody>
          <a:bodyPr/>
          <a:lstStyle/>
          <a:p>
            <a:r>
              <a:rPr lang="en-US" altLang="en-US" smtClean="0">
                <a:latin typeface="Arial" charset="0"/>
                <a:cs typeface="Arial" charset="0"/>
              </a:rPr>
              <a:t>Example</a:t>
            </a:r>
          </a:p>
        </p:txBody>
      </p:sp>
      <p:graphicFrame>
        <p:nvGraphicFramePr>
          <p:cNvPr id="5" name="Table 4"/>
          <p:cNvGraphicFramePr>
            <a:graphicFrameLocks noGrp="1"/>
          </p:cNvGraphicFramePr>
          <p:nvPr>
            <p:extLst>
              <p:ext uri="{D42A27DB-BD31-4B8C-83A1-F6EECF244321}">
                <p14:modId xmlns:p14="http://schemas.microsoft.com/office/powerpoint/2010/main" val="1777195847"/>
              </p:ext>
            </p:extLst>
          </p:nvPr>
        </p:nvGraphicFramePr>
        <p:xfrm>
          <a:off x="62238" y="3212976"/>
          <a:ext cx="9002400" cy="792088"/>
        </p:xfrm>
        <a:graphic>
          <a:graphicData uri="http://schemas.openxmlformats.org/drawingml/2006/table">
            <a:tbl>
              <a:tblPr firstRow="1" bandRow="1">
                <a:tableStyleId>{2D5ABB26-0587-4C30-8999-92F81FD0307C}</a:tableStyleId>
              </a:tblPr>
              <a:tblGrid>
                <a:gridCol w="562650"/>
                <a:gridCol w="562650"/>
                <a:gridCol w="562650"/>
                <a:gridCol w="562650"/>
                <a:gridCol w="562650"/>
                <a:gridCol w="562650"/>
                <a:gridCol w="562650"/>
                <a:gridCol w="562650"/>
                <a:gridCol w="562650"/>
                <a:gridCol w="562650"/>
                <a:gridCol w="562650"/>
                <a:gridCol w="562650"/>
                <a:gridCol w="562650"/>
                <a:gridCol w="562650"/>
                <a:gridCol w="562650"/>
                <a:gridCol w="562650"/>
              </a:tblGrid>
              <a:tr h="301656">
                <a:tc>
                  <a:txBody>
                    <a:bodyPr/>
                    <a:lstStyle/>
                    <a:p>
                      <a:pPr algn="l"/>
                      <a:r>
                        <a:rPr lang="en-CA" sz="1800" b="0" dirty="0" smtClean="0"/>
                        <a:t>0</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1</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2</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3</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4</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5</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6</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7</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8</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9</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A</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B</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C</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D</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E</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F</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r>
              <a:tr h="490432">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07</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88</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9A</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BA</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AD</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6219505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smtClean="0">
                <a:latin typeface="Arial" charset="0"/>
                <a:cs typeface="Arial" charset="0"/>
              </a:rPr>
              <a:t>Outline</a:t>
            </a:r>
          </a:p>
        </p:txBody>
      </p:sp>
      <p:sp>
        <p:nvSpPr>
          <p:cNvPr id="5123"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This topic covers quadratic probing</a:t>
            </a:r>
          </a:p>
          <a:p>
            <a:pPr lvl="1"/>
            <a:r>
              <a:rPr lang="en-US" altLang="en-US" dirty="0" smtClean="0">
                <a:latin typeface="Arial" charset="0"/>
                <a:cs typeface="Arial" charset="0"/>
              </a:rPr>
              <a:t>Similar to linear probing</a:t>
            </a:r>
          </a:p>
          <a:p>
            <a:pPr lvl="2"/>
            <a:r>
              <a:rPr lang="en-US" altLang="en-US" dirty="0" smtClean="0">
                <a:latin typeface="Arial" charset="0"/>
                <a:cs typeface="Arial" charset="0"/>
              </a:rPr>
              <a:t>Does not step forward one step at a time</a:t>
            </a:r>
          </a:p>
          <a:p>
            <a:pPr lvl="1"/>
            <a:r>
              <a:rPr lang="en-US" altLang="en-US" dirty="0" smtClean="0">
                <a:latin typeface="Arial" charset="0"/>
                <a:cs typeface="Arial" charset="0"/>
              </a:rPr>
              <a:t>Primary clustering no longer occurs</a:t>
            </a:r>
          </a:p>
          <a:p>
            <a:pPr lvl="1"/>
            <a:r>
              <a:rPr lang="en-US" altLang="en-US" dirty="0" smtClean="0">
                <a:latin typeface="Arial" charset="0"/>
                <a:cs typeface="Arial" charset="0"/>
              </a:rPr>
              <a:t>Affected by secondary clustering</a:t>
            </a:r>
          </a:p>
        </p:txBody>
      </p:sp>
    </p:spTree>
    <p:extLst>
      <p:ext uri="{BB962C8B-B14F-4D97-AF65-F5344CB8AC3E}">
        <p14:creationId xmlns:p14="http://schemas.microsoft.com/office/powerpoint/2010/main" val="13692807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CA" altLang="en-US" dirty="0" smtClean="0">
                <a:latin typeface="Arial" charset="0"/>
                <a:cs typeface="Arial" charset="0"/>
              </a:rPr>
              <a:t>Next we are adding </a:t>
            </a:r>
            <a:r>
              <a:rPr lang="it-IT" altLang="en-US" dirty="0" smtClean="0">
                <a:latin typeface="Arial" charset="0"/>
                <a:cs typeface="Arial" charset="0"/>
              </a:rPr>
              <a:t>80, 4C, 26</a:t>
            </a:r>
            <a:endParaRPr lang="it-IT" altLang="en-US" b="1" dirty="0" smtClean="0">
              <a:solidFill>
                <a:srgbClr val="FF0000"/>
              </a:solidFill>
              <a:latin typeface="Arial" charset="0"/>
              <a:cs typeface="Arial" charset="0"/>
            </a:endParaRPr>
          </a:p>
          <a:p>
            <a:pPr lvl="1"/>
            <a:r>
              <a:rPr lang="it-IT" altLang="en-US" dirty="0" smtClean="0">
                <a:latin typeface="Arial" charset="0"/>
                <a:cs typeface="Arial" charset="0"/>
              </a:rPr>
              <a:t>All the bins are empty—simply insert them</a:t>
            </a:r>
          </a:p>
        </p:txBody>
      </p:sp>
      <p:sp>
        <p:nvSpPr>
          <p:cNvPr id="21536" name="Rectangle 2"/>
          <p:cNvSpPr>
            <a:spLocks noGrp="1" noChangeArrowheads="1"/>
          </p:cNvSpPr>
          <p:nvPr>
            <p:ph type="title"/>
          </p:nvPr>
        </p:nvSpPr>
        <p:spPr/>
        <p:txBody>
          <a:bodyPr/>
          <a:lstStyle/>
          <a:p>
            <a:r>
              <a:rPr lang="en-US" altLang="en-US" smtClean="0">
                <a:latin typeface="Arial" charset="0"/>
                <a:cs typeface="Arial" charset="0"/>
              </a:rPr>
              <a:t>Example</a:t>
            </a:r>
          </a:p>
        </p:txBody>
      </p:sp>
      <p:graphicFrame>
        <p:nvGraphicFramePr>
          <p:cNvPr id="5" name="Table 4"/>
          <p:cNvGraphicFramePr>
            <a:graphicFrameLocks noGrp="1"/>
          </p:cNvGraphicFramePr>
          <p:nvPr>
            <p:extLst>
              <p:ext uri="{D42A27DB-BD31-4B8C-83A1-F6EECF244321}">
                <p14:modId xmlns:p14="http://schemas.microsoft.com/office/powerpoint/2010/main" val="223418323"/>
              </p:ext>
            </p:extLst>
          </p:nvPr>
        </p:nvGraphicFramePr>
        <p:xfrm>
          <a:off x="62238" y="3212976"/>
          <a:ext cx="9002400" cy="792088"/>
        </p:xfrm>
        <a:graphic>
          <a:graphicData uri="http://schemas.openxmlformats.org/drawingml/2006/table">
            <a:tbl>
              <a:tblPr firstRow="1" bandRow="1">
                <a:tableStyleId>{2D5ABB26-0587-4C30-8999-92F81FD0307C}</a:tableStyleId>
              </a:tblPr>
              <a:tblGrid>
                <a:gridCol w="562650"/>
                <a:gridCol w="562650"/>
                <a:gridCol w="562650"/>
                <a:gridCol w="562650"/>
                <a:gridCol w="562650"/>
                <a:gridCol w="562650"/>
                <a:gridCol w="562650"/>
                <a:gridCol w="562650"/>
                <a:gridCol w="562650"/>
                <a:gridCol w="562650"/>
                <a:gridCol w="562650"/>
                <a:gridCol w="562650"/>
                <a:gridCol w="562650"/>
                <a:gridCol w="562650"/>
                <a:gridCol w="562650"/>
                <a:gridCol w="562650"/>
              </a:tblGrid>
              <a:tr h="301656">
                <a:tc>
                  <a:txBody>
                    <a:bodyPr/>
                    <a:lstStyle/>
                    <a:p>
                      <a:pPr algn="l"/>
                      <a:r>
                        <a:rPr lang="en-CA" sz="1800" b="0" dirty="0" smtClean="0"/>
                        <a:t>0</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1</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2</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3</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4</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5</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6</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7</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8</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9</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A</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B</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C</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D</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E</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F</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r>
              <a:tr h="490432">
                <a:tc>
                  <a:txBody>
                    <a:bodyPr/>
                    <a:lstStyle/>
                    <a:p>
                      <a:pPr algn="ctr"/>
                      <a:r>
                        <a:rPr lang="en-CA" sz="2400" b="1" dirty="0" smtClean="0">
                          <a:solidFill>
                            <a:srgbClr val="FF0000"/>
                          </a:solidFill>
                        </a:rPr>
                        <a:t>80</a:t>
                      </a:r>
                      <a:endParaRPr lang="en-CA" sz="2400" b="1" dirty="0">
                        <a:solidFill>
                          <a:srgbClr val="FF0000"/>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1" dirty="0" smtClean="0">
                          <a:solidFill>
                            <a:srgbClr val="FF0000"/>
                          </a:solidFill>
                        </a:rPr>
                        <a:t>26</a:t>
                      </a:r>
                      <a:endParaRPr lang="en-CA" sz="2400" b="1" dirty="0">
                        <a:solidFill>
                          <a:srgbClr val="FF0000"/>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07</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88</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9A</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BA</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1" dirty="0" smtClean="0">
                          <a:solidFill>
                            <a:srgbClr val="FF0000"/>
                          </a:solidFill>
                        </a:rPr>
                        <a:t>4C</a:t>
                      </a:r>
                      <a:endParaRPr lang="en-CA" sz="2400" b="1" dirty="0">
                        <a:solidFill>
                          <a:srgbClr val="FF0000"/>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AD</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1294819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CA" altLang="en-US" dirty="0" smtClean="0">
                <a:latin typeface="Arial" charset="0"/>
                <a:cs typeface="Arial" charset="0"/>
              </a:rPr>
              <a:t>Next, we must insert </a:t>
            </a:r>
            <a:r>
              <a:rPr lang="it-IT" altLang="en-US" dirty="0" smtClean="0">
                <a:latin typeface="Arial" charset="0"/>
                <a:cs typeface="Arial" charset="0"/>
              </a:rPr>
              <a:t>46</a:t>
            </a:r>
          </a:p>
          <a:p>
            <a:pPr marL="457200" lvl="1" indent="0">
              <a:buNone/>
            </a:pPr>
            <a:endParaRPr lang="it-IT" altLang="en-US" dirty="0" smtClean="0">
              <a:latin typeface="Arial" charset="0"/>
              <a:cs typeface="Arial" charset="0"/>
            </a:endParaRPr>
          </a:p>
        </p:txBody>
      </p:sp>
      <p:sp>
        <p:nvSpPr>
          <p:cNvPr id="21536" name="Rectangle 2"/>
          <p:cNvSpPr>
            <a:spLocks noGrp="1" noChangeArrowheads="1"/>
          </p:cNvSpPr>
          <p:nvPr>
            <p:ph type="title"/>
          </p:nvPr>
        </p:nvSpPr>
        <p:spPr/>
        <p:txBody>
          <a:bodyPr/>
          <a:lstStyle/>
          <a:p>
            <a:r>
              <a:rPr lang="en-US" altLang="en-US" smtClean="0">
                <a:latin typeface="Arial" charset="0"/>
                <a:cs typeface="Arial" charset="0"/>
              </a:rPr>
              <a:t>Example</a:t>
            </a:r>
          </a:p>
        </p:txBody>
      </p:sp>
      <p:graphicFrame>
        <p:nvGraphicFramePr>
          <p:cNvPr id="5" name="Table 4"/>
          <p:cNvGraphicFramePr>
            <a:graphicFrameLocks noGrp="1"/>
          </p:cNvGraphicFramePr>
          <p:nvPr>
            <p:extLst>
              <p:ext uri="{D42A27DB-BD31-4B8C-83A1-F6EECF244321}">
                <p14:modId xmlns:p14="http://schemas.microsoft.com/office/powerpoint/2010/main" val="1955189162"/>
              </p:ext>
            </p:extLst>
          </p:nvPr>
        </p:nvGraphicFramePr>
        <p:xfrm>
          <a:off x="62238" y="3212976"/>
          <a:ext cx="9002400" cy="792088"/>
        </p:xfrm>
        <a:graphic>
          <a:graphicData uri="http://schemas.openxmlformats.org/drawingml/2006/table">
            <a:tbl>
              <a:tblPr firstRow="1" bandRow="1">
                <a:tableStyleId>{2D5ABB26-0587-4C30-8999-92F81FD0307C}</a:tableStyleId>
              </a:tblPr>
              <a:tblGrid>
                <a:gridCol w="562650"/>
                <a:gridCol w="562650"/>
                <a:gridCol w="562650"/>
                <a:gridCol w="562650"/>
                <a:gridCol w="562650"/>
                <a:gridCol w="562650"/>
                <a:gridCol w="562650"/>
                <a:gridCol w="562650"/>
                <a:gridCol w="562650"/>
                <a:gridCol w="562650"/>
                <a:gridCol w="562650"/>
                <a:gridCol w="562650"/>
                <a:gridCol w="562650"/>
                <a:gridCol w="562650"/>
                <a:gridCol w="562650"/>
                <a:gridCol w="562650"/>
              </a:tblGrid>
              <a:tr h="301656">
                <a:tc>
                  <a:txBody>
                    <a:bodyPr/>
                    <a:lstStyle/>
                    <a:p>
                      <a:pPr algn="l"/>
                      <a:r>
                        <a:rPr lang="en-CA" sz="1800" b="0" dirty="0" smtClean="0"/>
                        <a:t>0</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1</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2</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3</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4</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5</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6</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7</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8</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9</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A</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B</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C</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D</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E</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F</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r>
              <a:tr h="490432">
                <a:tc>
                  <a:txBody>
                    <a:bodyPr/>
                    <a:lstStyle/>
                    <a:p>
                      <a:pPr algn="ctr"/>
                      <a:r>
                        <a:rPr lang="en-CA" sz="2400" b="0" dirty="0" smtClean="0"/>
                        <a:t>80</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26</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07</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88</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9A</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BA</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4C</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AD</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0079594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CA" altLang="en-US" dirty="0" smtClean="0">
                <a:latin typeface="Arial" charset="0"/>
                <a:cs typeface="Arial" charset="0"/>
              </a:rPr>
              <a:t>Next, we must insert </a:t>
            </a:r>
            <a:r>
              <a:rPr lang="it-IT" altLang="en-US" dirty="0" smtClean="0">
                <a:latin typeface="Arial" charset="0"/>
                <a:cs typeface="Arial" charset="0"/>
              </a:rPr>
              <a:t>46</a:t>
            </a:r>
            <a:endParaRPr lang="it-IT" altLang="en-US" b="1" dirty="0" smtClean="0">
              <a:solidFill>
                <a:srgbClr val="FF0000"/>
              </a:solidFill>
              <a:latin typeface="Arial" charset="0"/>
              <a:cs typeface="Arial" charset="0"/>
            </a:endParaRPr>
          </a:p>
          <a:p>
            <a:pPr lvl="1"/>
            <a:r>
              <a:rPr lang="it-IT" altLang="en-US" dirty="0" smtClean="0">
                <a:latin typeface="Arial" charset="0"/>
                <a:cs typeface="Arial" charset="0"/>
              </a:rPr>
              <a:t>Bin </a:t>
            </a:r>
            <a:r>
              <a:rPr lang="it-IT" altLang="en-US" b="1" dirty="0" smtClean="0">
                <a:solidFill>
                  <a:srgbClr val="FF0000"/>
                </a:solidFill>
                <a:latin typeface="Arial" charset="0"/>
                <a:cs typeface="Arial" charset="0"/>
              </a:rPr>
              <a:t>6</a:t>
            </a:r>
            <a:r>
              <a:rPr lang="it-IT" altLang="en-US" dirty="0" smtClean="0">
                <a:latin typeface="Arial" charset="0"/>
                <a:cs typeface="Arial" charset="0"/>
              </a:rPr>
              <a:t> is occupied</a:t>
            </a:r>
          </a:p>
          <a:p>
            <a:pPr lvl="1"/>
            <a:r>
              <a:rPr lang="it-IT" altLang="en-US" dirty="0">
                <a:latin typeface="Arial" charset="0"/>
                <a:cs typeface="Arial" charset="0"/>
              </a:rPr>
              <a:t>Bin </a:t>
            </a:r>
            <a:r>
              <a:rPr lang="it-IT" altLang="en-US" b="1" dirty="0">
                <a:solidFill>
                  <a:srgbClr val="FF0000"/>
                </a:solidFill>
                <a:latin typeface="Arial" charset="0"/>
                <a:cs typeface="Arial" charset="0"/>
              </a:rPr>
              <a:t>6 + 1 = 7</a:t>
            </a:r>
            <a:r>
              <a:rPr lang="it-IT" altLang="en-US" dirty="0">
                <a:latin typeface="Arial" charset="0"/>
                <a:cs typeface="Arial" charset="0"/>
              </a:rPr>
              <a:t> is occupied</a:t>
            </a:r>
          </a:p>
          <a:p>
            <a:pPr lvl="1"/>
            <a:r>
              <a:rPr lang="it-IT" altLang="en-US" dirty="0" smtClean="0">
                <a:latin typeface="Arial" charset="0"/>
                <a:cs typeface="Arial" charset="0"/>
              </a:rPr>
              <a:t>Bin </a:t>
            </a:r>
            <a:r>
              <a:rPr lang="it-IT" altLang="en-US" b="1" dirty="0" smtClean="0">
                <a:solidFill>
                  <a:srgbClr val="FF0000"/>
                </a:solidFill>
                <a:latin typeface="Arial" charset="0"/>
                <a:cs typeface="Arial" charset="0"/>
              </a:rPr>
              <a:t>7 + 2 = 9</a:t>
            </a:r>
            <a:r>
              <a:rPr lang="it-IT" altLang="en-US" dirty="0" smtClean="0">
                <a:latin typeface="Arial" charset="0"/>
                <a:cs typeface="Arial" charset="0"/>
              </a:rPr>
              <a:t> is empty</a:t>
            </a:r>
            <a:endParaRPr lang="it-IT" altLang="en-US" dirty="0">
              <a:latin typeface="Arial" charset="0"/>
              <a:cs typeface="Arial" charset="0"/>
            </a:endParaRPr>
          </a:p>
          <a:p>
            <a:pPr lvl="1"/>
            <a:endParaRPr lang="it-IT" altLang="en-US" dirty="0">
              <a:latin typeface="Arial" charset="0"/>
              <a:cs typeface="Arial" charset="0"/>
            </a:endParaRPr>
          </a:p>
          <a:p>
            <a:pPr lvl="1"/>
            <a:endParaRPr lang="it-IT" altLang="en-US" dirty="0">
              <a:latin typeface="Arial" charset="0"/>
              <a:cs typeface="Arial" charset="0"/>
            </a:endParaRPr>
          </a:p>
          <a:p>
            <a:pPr lvl="1"/>
            <a:endParaRPr lang="it-IT" altLang="en-US" dirty="0">
              <a:latin typeface="Arial" charset="0"/>
              <a:cs typeface="Arial" charset="0"/>
            </a:endParaRPr>
          </a:p>
          <a:p>
            <a:pPr lvl="1"/>
            <a:endParaRPr lang="it-IT" altLang="en-US" dirty="0">
              <a:latin typeface="Arial" charset="0"/>
              <a:cs typeface="Arial" charset="0"/>
            </a:endParaRPr>
          </a:p>
          <a:p>
            <a:pPr lvl="1"/>
            <a:endParaRPr lang="en-US" altLang="en-US" dirty="0">
              <a:latin typeface="Arial" charset="0"/>
              <a:cs typeface="Arial" charset="0"/>
            </a:endParaRPr>
          </a:p>
          <a:p>
            <a:pPr lvl="1"/>
            <a:endParaRPr lang="it-IT" altLang="en-US" dirty="0" smtClean="0">
              <a:latin typeface="Arial" charset="0"/>
              <a:cs typeface="Arial" charset="0"/>
            </a:endParaRPr>
          </a:p>
        </p:txBody>
      </p:sp>
      <p:sp>
        <p:nvSpPr>
          <p:cNvPr id="21536" name="Rectangle 2"/>
          <p:cNvSpPr>
            <a:spLocks noGrp="1" noChangeArrowheads="1"/>
          </p:cNvSpPr>
          <p:nvPr>
            <p:ph type="title"/>
          </p:nvPr>
        </p:nvSpPr>
        <p:spPr/>
        <p:txBody>
          <a:bodyPr/>
          <a:lstStyle/>
          <a:p>
            <a:r>
              <a:rPr lang="en-US" altLang="en-US" smtClean="0">
                <a:latin typeface="Arial" charset="0"/>
                <a:cs typeface="Arial" charset="0"/>
              </a:rPr>
              <a:t>Example</a:t>
            </a:r>
          </a:p>
        </p:txBody>
      </p:sp>
      <p:graphicFrame>
        <p:nvGraphicFramePr>
          <p:cNvPr id="5" name="Table 4"/>
          <p:cNvGraphicFramePr>
            <a:graphicFrameLocks noGrp="1"/>
          </p:cNvGraphicFramePr>
          <p:nvPr>
            <p:extLst>
              <p:ext uri="{D42A27DB-BD31-4B8C-83A1-F6EECF244321}">
                <p14:modId xmlns:p14="http://schemas.microsoft.com/office/powerpoint/2010/main" val="1997328269"/>
              </p:ext>
            </p:extLst>
          </p:nvPr>
        </p:nvGraphicFramePr>
        <p:xfrm>
          <a:off x="62238" y="3212976"/>
          <a:ext cx="9002400" cy="792088"/>
        </p:xfrm>
        <a:graphic>
          <a:graphicData uri="http://schemas.openxmlformats.org/drawingml/2006/table">
            <a:tbl>
              <a:tblPr firstRow="1" bandRow="1">
                <a:tableStyleId>{2D5ABB26-0587-4C30-8999-92F81FD0307C}</a:tableStyleId>
              </a:tblPr>
              <a:tblGrid>
                <a:gridCol w="562650"/>
                <a:gridCol w="562650"/>
                <a:gridCol w="562650"/>
                <a:gridCol w="562650"/>
                <a:gridCol w="562650"/>
                <a:gridCol w="562650"/>
                <a:gridCol w="562650"/>
                <a:gridCol w="562650"/>
                <a:gridCol w="562650"/>
                <a:gridCol w="562650"/>
                <a:gridCol w="562650"/>
                <a:gridCol w="562650"/>
                <a:gridCol w="562650"/>
                <a:gridCol w="562650"/>
                <a:gridCol w="562650"/>
                <a:gridCol w="562650"/>
              </a:tblGrid>
              <a:tr h="301656">
                <a:tc>
                  <a:txBody>
                    <a:bodyPr/>
                    <a:lstStyle/>
                    <a:p>
                      <a:pPr algn="l"/>
                      <a:r>
                        <a:rPr lang="en-CA" sz="1800" b="0" dirty="0" smtClean="0"/>
                        <a:t>0</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1</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2</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3</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4</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5</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1" dirty="0" smtClean="0">
                          <a:solidFill>
                            <a:srgbClr val="FF0000"/>
                          </a:solidFill>
                        </a:rPr>
                        <a:t>6</a:t>
                      </a:r>
                      <a:endParaRPr lang="en-CA" sz="1800" b="1" dirty="0">
                        <a:solidFill>
                          <a:srgbClr val="FF0000"/>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7</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8</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9</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A</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B</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C</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D</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E</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F</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r>
              <a:tr h="490432">
                <a:tc>
                  <a:txBody>
                    <a:bodyPr/>
                    <a:lstStyle/>
                    <a:p>
                      <a:pPr algn="ctr"/>
                      <a:r>
                        <a:rPr lang="en-CA" sz="2400" b="0" dirty="0" smtClean="0"/>
                        <a:t>80</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26</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07</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88</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1" dirty="0" smtClean="0">
                          <a:solidFill>
                            <a:srgbClr val="FF0000"/>
                          </a:solidFill>
                        </a:rPr>
                        <a:t>46</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9A</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BA</a:t>
                      </a:r>
                      <a:endParaRPr lang="en-CA" sz="2400" b="1" dirty="0">
                        <a:solidFill>
                          <a:srgbClr val="FF0000"/>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4C</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AD</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1275766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CA" altLang="en-US" dirty="0" smtClean="0">
                <a:latin typeface="Arial" charset="0"/>
                <a:cs typeface="Arial" charset="0"/>
              </a:rPr>
              <a:t>Next, we must insert </a:t>
            </a:r>
            <a:r>
              <a:rPr lang="it-IT" altLang="en-US" dirty="0" smtClean="0">
                <a:latin typeface="Arial" charset="0"/>
                <a:cs typeface="Arial" charset="0"/>
              </a:rPr>
              <a:t>C9</a:t>
            </a:r>
          </a:p>
        </p:txBody>
      </p:sp>
      <p:sp>
        <p:nvSpPr>
          <p:cNvPr id="21536" name="Rectangle 2"/>
          <p:cNvSpPr>
            <a:spLocks noGrp="1" noChangeArrowheads="1"/>
          </p:cNvSpPr>
          <p:nvPr>
            <p:ph type="title"/>
          </p:nvPr>
        </p:nvSpPr>
        <p:spPr/>
        <p:txBody>
          <a:bodyPr/>
          <a:lstStyle/>
          <a:p>
            <a:r>
              <a:rPr lang="en-US" altLang="en-US" smtClean="0">
                <a:latin typeface="Arial" charset="0"/>
                <a:cs typeface="Arial" charset="0"/>
              </a:rPr>
              <a:t>Example</a:t>
            </a:r>
          </a:p>
        </p:txBody>
      </p:sp>
      <p:graphicFrame>
        <p:nvGraphicFramePr>
          <p:cNvPr id="5" name="Table 4"/>
          <p:cNvGraphicFramePr>
            <a:graphicFrameLocks noGrp="1"/>
          </p:cNvGraphicFramePr>
          <p:nvPr>
            <p:extLst>
              <p:ext uri="{D42A27DB-BD31-4B8C-83A1-F6EECF244321}">
                <p14:modId xmlns:p14="http://schemas.microsoft.com/office/powerpoint/2010/main" val="1659051202"/>
              </p:ext>
            </p:extLst>
          </p:nvPr>
        </p:nvGraphicFramePr>
        <p:xfrm>
          <a:off x="62238" y="3212976"/>
          <a:ext cx="9002400" cy="792088"/>
        </p:xfrm>
        <a:graphic>
          <a:graphicData uri="http://schemas.openxmlformats.org/drawingml/2006/table">
            <a:tbl>
              <a:tblPr firstRow="1" bandRow="1">
                <a:tableStyleId>{2D5ABB26-0587-4C30-8999-92F81FD0307C}</a:tableStyleId>
              </a:tblPr>
              <a:tblGrid>
                <a:gridCol w="562650"/>
                <a:gridCol w="562650"/>
                <a:gridCol w="562650"/>
                <a:gridCol w="562650"/>
                <a:gridCol w="562650"/>
                <a:gridCol w="562650"/>
                <a:gridCol w="562650"/>
                <a:gridCol w="562650"/>
                <a:gridCol w="562650"/>
                <a:gridCol w="562650"/>
                <a:gridCol w="562650"/>
                <a:gridCol w="562650"/>
                <a:gridCol w="562650"/>
                <a:gridCol w="562650"/>
                <a:gridCol w="562650"/>
                <a:gridCol w="562650"/>
              </a:tblGrid>
              <a:tr h="301656">
                <a:tc>
                  <a:txBody>
                    <a:bodyPr/>
                    <a:lstStyle/>
                    <a:p>
                      <a:pPr algn="l"/>
                      <a:r>
                        <a:rPr lang="en-CA" sz="1800" b="0" dirty="0" smtClean="0"/>
                        <a:t>0</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1</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2</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3</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4</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5</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6</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7</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8</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9</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A</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B</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C</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D</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E</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F</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r>
              <a:tr h="490432">
                <a:tc>
                  <a:txBody>
                    <a:bodyPr/>
                    <a:lstStyle/>
                    <a:p>
                      <a:pPr algn="ctr"/>
                      <a:r>
                        <a:rPr lang="en-CA" sz="2400" b="0" dirty="0" smtClean="0"/>
                        <a:t>80</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26</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07</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88</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46</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9A</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BA</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4C</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AD</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6871338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CA" altLang="en-US" dirty="0" smtClean="0">
                <a:latin typeface="Arial" charset="0"/>
                <a:cs typeface="Arial" charset="0"/>
              </a:rPr>
              <a:t>Next, we must insert </a:t>
            </a:r>
            <a:r>
              <a:rPr lang="it-IT" altLang="en-US" dirty="0" smtClean="0">
                <a:latin typeface="Arial" charset="0"/>
                <a:cs typeface="Arial" charset="0"/>
              </a:rPr>
              <a:t>C9</a:t>
            </a:r>
          </a:p>
          <a:p>
            <a:pPr lvl="1"/>
            <a:r>
              <a:rPr lang="it-IT" altLang="en-US" dirty="0">
                <a:latin typeface="Arial" charset="0"/>
                <a:cs typeface="Arial" charset="0"/>
              </a:rPr>
              <a:t>Bin </a:t>
            </a:r>
            <a:r>
              <a:rPr lang="it-IT" altLang="en-US" b="1" dirty="0" smtClean="0">
                <a:solidFill>
                  <a:srgbClr val="FF0000"/>
                </a:solidFill>
                <a:latin typeface="Arial" charset="0"/>
                <a:cs typeface="Arial" charset="0"/>
              </a:rPr>
              <a:t>9</a:t>
            </a:r>
            <a:r>
              <a:rPr lang="it-IT" altLang="en-US" dirty="0" smtClean="0">
                <a:latin typeface="Arial" charset="0"/>
                <a:cs typeface="Arial" charset="0"/>
              </a:rPr>
              <a:t> </a:t>
            </a:r>
            <a:r>
              <a:rPr lang="it-IT" altLang="en-US" dirty="0">
                <a:latin typeface="Arial" charset="0"/>
                <a:cs typeface="Arial" charset="0"/>
              </a:rPr>
              <a:t>is occupied</a:t>
            </a:r>
          </a:p>
          <a:p>
            <a:pPr lvl="1"/>
            <a:r>
              <a:rPr lang="it-IT" altLang="en-US" dirty="0">
                <a:latin typeface="Arial" charset="0"/>
                <a:cs typeface="Arial" charset="0"/>
              </a:rPr>
              <a:t>Bin </a:t>
            </a:r>
            <a:r>
              <a:rPr lang="it-IT" altLang="en-US" b="1" dirty="0" smtClean="0">
                <a:solidFill>
                  <a:srgbClr val="FF0000"/>
                </a:solidFill>
                <a:latin typeface="Arial" charset="0"/>
                <a:cs typeface="Arial" charset="0"/>
              </a:rPr>
              <a:t>9 </a:t>
            </a:r>
            <a:r>
              <a:rPr lang="it-IT" altLang="en-US" b="1" dirty="0">
                <a:solidFill>
                  <a:srgbClr val="FF0000"/>
                </a:solidFill>
                <a:latin typeface="Arial" charset="0"/>
                <a:cs typeface="Arial" charset="0"/>
              </a:rPr>
              <a:t>+ 1 = </a:t>
            </a:r>
            <a:r>
              <a:rPr lang="it-IT" altLang="en-US" b="1" dirty="0" smtClean="0">
                <a:solidFill>
                  <a:srgbClr val="FF0000"/>
                </a:solidFill>
                <a:latin typeface="Arial" charset="0"/>
                <a:cs typeface="Arial" charset="0"/>
              </a:rPr>
              <a:t>A</a:t>
            </a:r>
            <a:r>
              <a:rPr lang="it-IT" altLang="en-US" dirty="0" smtClean="0">
                <a:latin typeface="Arial" charset="0"/>
                <a:cs typeface="Arial" charset="0"/>
              </a:rPr>
              <a:t> </a:t>
            </a:r>
            <a:r>
              <a:rPr lang="it-IT" altLang="en-US" dirty="0">
                <a:latin typeface="Arial" charset="0"/>
                <a:cs typeface="Arial" charset="0"/>
              </a:rPr>
              <a:t>is occupied</a:t>
            </a:r>
          </a:p>
          <a:p>
            <a:pPr lvl="1"/>
            <a:r>
              <a:rPr lang="it-IT" altLang="en-US" dirty="0">
                <a:latin typeface="Arial" charset="0"/>
                <a:cs typeface="Arial" charset="0"/>
              </a:rPr>
              <a:t>Bin </a:t>
            </a:r>
            <a:r>
              <a:rPr lang="it-IT" altLang="en-US" b="1" dirty="0" smtClean="0">
                <a:solidFill>
                  <a:srgbClr val="FF0000"/>
                </a:solidFill>
                <a:latin typeface="Arial" charset="0"/>
                <a:cs typeface="Arial" charset="0"/>
              </a:rPr>
              <a:t>A </a:t>
            </a:r>
            <a:r>
              <a:rPr lang="it-IT" altLang="en-US" b="1" dirty="0">
                <a:solidFill>
                  <a:srgbClr val="FF0000"/>
                </a:solidFill>
                <a:latin typeface="Arial" charset="0"/>
                <a:cs typeface="Arial" charset="0"/>
              </a:rPr>
              <a:t>+ 2 = </a:t>
            </a:r>
            <a:r>
              <a:rPr lang="it-IT" altLang="en-US" b="1" dirty="0" smtClean="0">
                <a:solidFill>
                  <a:srgbClr val="FF0000"/>
                </a:solidFill>
                <a:latin typeface="Arial" charset="0"/>
                <a:cs typeface="Arial" charset="0"/>
              </a:rPr>
              <a:t>C</a:t>
            </a:r>
            <a:r>
              <a:rPr lang="it-IT" altLang="en-US" dirty="0" smtClean="0">
                <a:latin typeface="Arial" charset="0"/>
                <a:cs typeface="Arial" charset="0"/>
              </a:rPr>
              <a:t> </a:t>
            </a:r>
            <a:r>
              <a:rPr lang="it-IT" altLang="en-US" dirty="0">
                <a:latin typeface="Arial" charset="0"/>
                <a:cs typeface="Arial" charset="0"/>
              </a:rPr>
              <a:t>is </a:t>
            </a:r>
            <a:r>
              <a:rPr lang="it-IT" altLang="en-US" dirty="0" smtClean="0">
                <a:latin typeface="Arial" charset="0"/>
                <a:cs typeface="Arial" charset="0"/>
              </a:rPr>
              <a:t>occupied</a:t>
            </a:r>
          </a:p>
          <a:p>
            <a:pPr lvl="1"/>
            <a:r>
              <a:rPr lang="it-IT" altLang="en-US" dirty="0" smtClean="0">
                <a:latin typeface="Arial" charset="0"/>
                <a:cs typeface="Arial" charset="0"/>
              </a:rPr>
              <a:t>Bin </a:t>
            </a:r>
            <a:r>
              <a:rPr lang="it-IT" altLang="en-US" b="1" dirty="0" smtClean="0">
                <a:solidFill>
                  <a:srgbClr val="FF0000"/>
                </a:solidFill>
                <a:latin typeface="Arial" charset="0"/>
                <a:cs typeface="Arial" charset="0"/>
              </a:rPr>
              <a:t>C </a:t>
            </a:r>
            <a:r>
              <a:rPr lang="it-IT" altLang="en-US" b="1" dirty="0">
                <a:solidFill>
                  <a:srgbClr val="FF0000"/>
                </a:solidFill>
                <a:latin typeface="Arial" charset="0"/>
                <a:cs typeface="Arial" charset="0"/>
              </a:rPr>
              <a:t>+ </a:t>
            </a:r>
            <a:r>
              <a:rPr lang="it-IT" altLang="en-US" b="1" dirty="0" smtClean="0">
                <a:solidFill>
                  <a:srgbClr val="FF0000"/>
                </a:solidFill>
                <a:latin typeface="Arial" charset="0"/>
                <a:cs typeface="Arial" charset="0"/>
              </a:rPr>
              <a:t>3 </a:t>
            </a:r>
            <a:r>
              <a:rPr lang="it-IT" altLang="en-US" b="1" dirty="0">
                <a:solidFill>
                  <a:srgbClr val="FF0000"/>
                </a:solidFill>
                <a:latin typeface="Arial" charset="0"/>
                <a:cs typeface="Arial" charset="0"/>
              </a:rPr>
              <a:t>= </a:t>
            </a:r>
            <a:r>
              <a:rPr lang="it-IT" altLang="en-US" b="1" dirty="0" smtClean="0">
                <a:solidFill>
                  <a:srgbClr val="FF0000"/>
                </a:solidFill>
                <a:latin typeface="Arial" charset="0"/>
                <a:cs typeface="Arial" charset="0"/>
              </a:rPr>
              <a:t>F</a:t>
            </a:r>
            <a:r>
              <a:rPr lang="it-IT" altLang="en-US" dirty="0" smtClean="0">
                <a:latin typeface="Arial" charset="0"/>
                <a:cs typeface="Arial" charset="0"/>
              </a:rPr>
              <a:t> </a:t>
            </a:r>
            <a:r>
              <a:rPr lang="it-IT" altLang="en-US" dirty="0">
                <a:latin typeface="Arial" charset="0"/>
                <a:cs typeface="Arial" charset="0"/>
              </a:rPr>
              <a:t>is empty</a:t>
            </a:r>
          </a:p>
          <a:p>
            <a:pPr>
              <a:buNone/>
            </a:pPr>
            <a:endParaRPr lang="it-IT" altLang="en-US" dirty="0" smtClean="0">
              <a:latin typeface="Arial" charset="0"/>
              <a:cs typeface="Arial" charset="0"/>
            </a:endParaRPr>
          </a:p>
        </p:txBody>
      </p:sp>
      <p:sp>
        <p:nvSpPr>
          <p:cNvPr id="21536" name="Rectangle 2"/>
          <p:cNvSpPr>
            <a:spLocks noGrp="1" noChangeArrowheads="1"/>
          </p:cNvSpPr>
          <p:nvPr>
            <p:ph type="title"/>
          </p:nvPr>
        </p:nvSpPr>
        <p:spPr/>
        <p:txBody>
          <a:bodyPr/>
          <a:lstStyle/>
          <a:p>
            <a:r>
              <a:rPr lang="en-US" altLang="en-US" smtClean="0">
                <a:latin typeface="Arial" charset="0"/>
                <a:cs typeface="Arial" charset="0"/>
              </a:rPr>
              <a:t>Example</a:t>
            </a:r>
          </a:p>
        </p:txBody>
      </p:sp>
      <p:graphicFrame>
        <p:nvGraphicFramePr>
          <p:cNvPr id="5" name="Table 4"/>
          <p:cNvGraphicFramePr>
            <a:graphicFrameLocks noGrp="1"/>
          </p:cNvGraphicFramePr>
          <p:nvPr>
            <p:extLst>
              <p:ext uri="{D42A27DB-BD31-4B8C-83A1-F6EECF244321}">
                <p14:modId xmlns:p14="http://schemas.microsoft.com/office/powerpoint/2010/main" val="2152969588"/>
              </p:ext>
            </p:extLst>
          </p:nvPr>
        </p:nvGraphicFramePr>
        <p:xfrm>
          <a:off x="62238" y="3212976"/>
          <a:ext cx="9002400" cy="792088"/>
        </p:xfrm>
        <a:graphic>
          <a:graphicData uri="http://schemas.openxmlformats.org/drawingml/2006/table">
            <a:tbl>
              <a:tblPr firstRow="1" bandRow="1">
                <a:tableStyleId>{2D5ABB26-0587-4C30-8999-92F81FD0307C}</a:tableStyleId>
              </a:tblPr>
              <a:tblGrid>
                <a:gridCol w="562650"/>
                <a:gridCol w="562650"/>
                <a:gridCol w="562650"/>
                <a:gridCol w="562650"/>
                <a:gridCol w="562650"/>
                <a:gridCol w="562650"/>
                <a:gridCol w="562650"/>
                <a:gridCol w="562650"/>
                <a:gridCol w="562650"/>
                <a:gridCol w="562650"/>
                <a:gridCol w="562650"/>
                <a:gridCol w="562650"/>
                <a:gridCol w="562650"/>
                <a:gridCol w="562650"/>
                <a:gridCol w="562650"/>
                <a:gridCol w="562650"/>
              </a:tblGrid>
              <a:tr h="301656">
                <a:tc>
                  <a:txBody>
                    <a:bodyPr/>
                    <a:lstStyle/>
                    <a:p>
                      <a:pPr algn="l"/>
                      <a:r>
                        <a:rPr lang="en-CA" sz="1800" b="0" dirty="0" smtClean="0"/>
                        <a:t>0</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1</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2</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3</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4</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5</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6</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7</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8</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1" dirty="0" smtClean="0">
                          <a:solidFill>
                            <a:srgbClr val="FF0000"/>
                          </a:solidFill>
                        </a:rPr>
                        <a:t>9</a:t>
                      </a:r>
                      <a:endParaRPr lang="en-CA" sz="1800" b="1" dirty="0">
                        <a:solidFill>
                          <a:srgbClr val="FF0000"/>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A</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B</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C</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D</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E</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F</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r>
              <a:tr h="490432">
                <a:tc>
                  <a:txBody>
                    <a:bodyPr/>
                    <a:lstStyle/>
                    <a:p>
                      <a:pPr algn="ctr"/>
                      <a:r>
                        <a:rPr lang="en-CA" sz="2400" b="0" dirty="0" smtClean="0"/>
                        <a:t>80</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26</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07</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88</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46</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9A</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BA</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4C</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AD</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C9</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4682676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CA" altLang="en-US" dirty="0" smtClean="0">
                <a:latin typeface="Arial" charset="0"/>
                <a:cs typeface="Arial" charset="0"/>
              </a:rPr>
              <a:t>Next, we insert 3</a:t>
            </a:r>
            <a:r>
              <a:rPr lang="en-CA" altLang="en-US" b="1" dirty="0" smtClean="0">
                <a:solidFill>
                  <a:srgbClr val="FF0000"/>
                </a:solidFill>
                <a:latin typeface="Arial" charset="0"/>
                <a:cs typeface="Arial" charset="0"/>
              </a:rPr>
              <a:t>2</a:t>
            </a:r>
          </a:p>
          <a:p>
            <a:pPr lvl="1"/>
            <a:r>
              <a:rPr lang="en-CA" altLang="en-US" dirty="0">
                <a:latin typeface="Arial" charset="0"/>
                <a:cs typeface="Arial" charset="0"/>
              </a:rPr>
              <a:t>Bin </a:t>
            </a:r>
            <a:r>
              <a:rPr lang="en-CA" altLang="en-US" b="1" dirty="0">
                <a:solidFill>
                  <a:srgbClr val="FF0000"/>
                </a:solidFill>
                <a:latin typeface="Arial" charset="0"/>
                <a:cs typeface="Arial" charset="0"/>
              </a:rPr>
              <a:t>2</a:t>
            </a:r>
            <a:r>
              <a:rPr lang="en-CA" altLang="en-US" dirty="0">
                <a:latin typeface="Arial" charset="0"/>
                <a:cs typeface="Arial" charset="0"/>
              </a:rPr>
              <a:t> is unoccupied</a:t>
            </a:r>
            <a:endParaRPr lang="it-IT" altLang="en-US" dirty="0">
              <a:latin typeface="Arial" charset="0"/>
              <a:cs typeface="Arial" charset="0"/>
            </a:endParaRPr>
          </a:p>
          <a:p>
            <a:pPr marL="457200" lvl="1" indent="0">
              <a:buNone/>
            </a:pPr>
            <a:endParaRPr lang="it-IT" altLang="en-US" b="1" dirty="0" smtClean="0">
              <a:solidFill>
                <a:srgbClr val="FF0000"/>
              </a:solidFill>
              <a:latin typeface="Arial" charset="0"/>
              <a:cs typeface="Arial" charset="0"/>
            </a:endParaRPr>
          </a:p>
        </p:txBody>
      </p:sp>
      <p:sp>
        <p:nvSpPr>
          <p:cNvPr id="21536" name="Rectangle 2"/>
          <p:cNvSpPr>
            <a:spLocks noGrp="1" noChangeArrowheads="1"/>
          </p:cNvSpPr>
          <p:nvPr>
            <p:ph type="title"/>
          </p:nvPr>
        </p:nvSpPr>
        <p:spPr/>
        <p:txBody>
          <a:bodyPr/>
          <a:lstStyle/>
          <a:p>
            <a:r>
              <a:rPr lang="en-US" altLang="en-US" smtClean="0">
                <a:latin typeface="Arial" charset="0"/>
                <a:cs typeface="Arial" charset="0"/>
              </a:rPr>
              <a:t>Example</a:t>
            </a:r>
          </a:p>
        </p:txBody>
      </p:sp>
      <p:graphicFrame>
        <p:nvGraphicFramePr>
          <p:cNvPr id="5" name="Table 4"/>
          <p:cNvGraphicFramePr>
            <a:graphicFrameLocks noGrp="1"/>
          </p:cNvGraphicFramePr>
          <p:nvPr>
            <p:extLst>
              <p:ext uri="{D42A27DB-BD31-4B8C-83A1-F6EECF244321}">
                <p14:modId xmlns:p14="http://schemas.microsoft.com/office/powerpoint/2010/main" val="3372556191"/>
              </p:ext>
            </p:extLst>
          </p:nvPr>
        </p:nvGraphicFramePr>
        <p:xfrm>
          <a:off x="62238" y="3212976"/>
          <a:ext cx="9002400" cy="792088"/>
        </p:xfrm>
        <a:graphic>
          <a:graphicData uri="http://schemas.openxmlformats.org/drawingml/2006/table">
            <a:tbl>
              <a:tblPr firstRow="1" bandRow="1">
                <a:tableStyleId>{2D5ABB26-0587-4C30-8999-92F81FD0307C}</a:tableStyleId>
              </a:tblPr>
              <a:tblGrid>
                <a:gridCol w="562650"/>
                <a:gridCol w="562650"/>
                <a:gridCol w="562650"/>
                <a:gridCol w="562650"/>
                <a:gridCol w="562650"/>
                <a:gridCol w="562650"/>
                <a:gridCol w="562650"/>
                <a:gridCol w="562650"/>
                <a:gridCol w="562650"/>
                <a:gridCol w="562650"/>
                <a:gridCol w="562650"/>
                <a:gridCol w="562650"/>
                <a:gridCol w="562650"/>
                <a:gridCol w="562650"/>
                <a:gridCol w="562650"/>
                <a:gridCol w="562650"/>
              </a:tblGrid>
              <a:tr h="301656">
                <a:tc>
                  <a:txBody>
                    <a:bodyPr/>
                    <a:lstStyle/>
                    <a:p>
                      <a:pPr algn="l"/>
                      <a:r>
                        <a:rPr lang="en-CA" sz="1800" b="0" dirty="0" smtClean="0"/>
                        <a:t>0</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1</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1" dirty="0" smtClean="0">
                          <a:solidFill>
                            <a:srgbClr val="FF0000"/>
                          </a:solidFill>
                        </a:rPr>
                        <a:t>2</a:t>
                      </a:r>
                      <a:endParaRPr lang="en-CA" sz="1800" b="1" dirty="0">
                        <a:solidFill>
                          <a:srgbClr val="FF0000"/>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3</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4</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5</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6</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7</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8</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9</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A</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B</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C</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D</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E</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F</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r>
              <a:tr h="490432">
                <a:tc>
                  <a:txBody>
                    <a:bodyPr/>
                    <a:lstStyle/>
                    <a:p>
                      <a:pPr algn="ctr"/>
                      <a:r>
                        <a:rPr lang="en-CA" sz="2400" b="0" dirty="0" smtClean="0"/>
                        <a:t>80</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1" dirty="0" smtClean="0">
                          <a:solidFill>
                            <a:srgbClr val="FF0000"/>
                          </a:solidFill>
                        </a:rPr>
                        <a:t>32</a:t>
                      </a:r>
                      <a:endParaRPr lang="en-CA" sz="2400" b="1" dirty="0">
                        <a:solidFill>
                          <a:srgbClr val="FF0000"/>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26</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07</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88</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46</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9A</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BA</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4C</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AD</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C9</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5717104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CA" altLang="en-US" dirty="0" smtClean="0">
                <a:latin typeface="Arial" charset="0"/>
                <a:cs typeface="Arial" charset="0"/>
              </a:rPr>
              <a:t>Next, we insert 7A</a:t>
            </a:r>
            <a:endParaRPr lang="en-CA" altLang="en-US" b="1" dirty="0" smtClean="0">
              <a:solidFill>
                <a:srgbClr val="FF0000"/>
              </a:solidFill>
              <a:latin typeface="Arial" charset="0"/>
              <a:cs typeface="Arial" charset="0"/>
            </a:endParaRPr>
          </a:p>
          <a:p>
            <a:pPr lvl="1"/>
            <a:r>
              <a:rPr lang="en-CA" altLang="en-US" dirty="0" smtClean="0">
                <a:latin typeface="Arial" charset="0"/>
                <a:cs typeface="Arial" charset="0"/>
              </a:rPr>
              <a:t>Bin </a:t>
            </a:r>
            <a:r>
              <a:rPr lang="en-CA" altLang="en-US" b="1" dirty="0" smtClean="0">
                <a:solidFill>
                  <a:srgbClr val="FF0000"/>
                </a:solidFill>
                <a:latin typeface="Arial" charset="0"/>
                <a:cs typeface="Arial" charset="0"/>
              </a:rPr>
              <a:t>A</a:t>
            </a:r>
            <a:r>
              <a:rPr lang="en-CA" altLang="en-US" dirty="0" smtClean="0">
                <a:latin typeface="Arial" charset="0"/>
                <a:cs typeface="Arial" charset="0"/>
              </a:rPr>
              <a:t> is occupied</a:t>
            </a:r>
          </a:p>
          <a:p>
            <a:pPr lvl="1"/>
            <a:r>
              <a:rPr lang="it-IT" altLang="en-US" dirty="0" smtClean="0">
                <a:latin typeface="Arial" charset="0"/>
                <a:cs typeface="Arial" charset="0"/>
              </a:rPr>
              <a:t>Bins </a:t>
            </a:r>
            <a:r>
              <a:rPr lang="it-IT" altLang="en-US" b="1" dirty="0" smtClean="0">
                <a:solidFill>
                  <a:srgbClr val="FF0000"/>
                </a:solidFill>
                <a:latin typeface="Arial" charset="0"/>
                <a:cs typeface="Arial" charset="0"/>
              </a:rPr>
              <a:t>A </a:t>
            </a:r>
            <a:r>
              <a:rPr lang="it-IT" altLang="en-US" b="1" dirty="0">
                <a:solidFill>
                  <a:srgbClr val="FF0000"/>
                </a:solidFill>
                <a:latin typeface="Arial" charset="0"/>
                <a:cs typeface="Arial" charset="0"/>
              </a:rPr>
              <a:t>+ 1 = </a:t>
            </a:r>
            <a:r>
              <a:rPr lang="it-IT" altLang="en-US" b="1" dirty="0" smtClean="0">
                <a:solidFill>
                  <a:srgbClr val="FF0000"/>
                </a:solidFill>
                <a:latin typeface="Arial" charset="0"/>
                <a:cs typeface="Arial" charset="0"/>
              </a:rPr>
              <a:t>B</a:t>
            </a:r>
            <a:r>
              <a:rPr lang="it-IT" altLang="en-US" dirty="0" smtClean="0">
                <a:latin typeface="Arial" charset="0"/>
                <a:cs typeface="Arial" charset="0"/>
              </a:rPr>
              <a:t>, </a:t>
            </a:r>
            <a:r>
              <a:rPr lang="it-IT" altLang="en-US" b="1" dirty="0" smtClean="0">
                <a:solidFill>
                  <a:srgbClr val="FF0000"/>
                </a:solidFill>
                <a:latin typeface="Arial" charset="0"/>
                <a:cs typeface="Arial" charset="0"/>
              </a:rPr>
              <a:t>B </a:t>
            </a:r>
            <a:r>
              <a:rPr lang="it-IT" altLang="en-US" b="1" dirty="0">
                <a:solidFill>
                  <a:srgbClr val="FF0000"/>
                </a:solidFill>
                <a:latin typeface="Arial" charset="0"/>
                <a:cs typeface="Arial" charset="0"/>
              </a:rPr>
              <a:t>+ 2 = </a:t>
            </a:r>
            <a:r>
              <a:rPr lang="it-IT" altLang="en-US" b="1" dirty="0" smtClean="0">
                <a:solidFill>
                  <a:srgbClr val="FF0000"/>
                </a:solidFill>
                <a:latin typeface="Arial" charset="0"/>
                <a:cs typeface="Arial" charset="0"/>
              </a:rPr>
              <a:t>D</a:t>
            </a:r>
            <a:r>
              <a:rPr lang="it-IT" altLang="en-US" dirty="0" smtClean="0">
                <a:latin typeface="Arial" charset="0"/>
                <a:cs typeface="Arial" charset="0"/>
              </a:rPr>
              <a:t> and </a:t>
            </a:r>
            <a:r>
              <a:rPr lang="it-IT" altLang="en-US" b="1" dirty="0" smtClean="0">
                <a:solidFill>
                  <a:srgbClr val="FF0000"/>
                </a:solidFill>
                <a:latin typeface="Arial" charset="0"/>
                <a:cs typeface="Arial" charset="0"/>
              </a:rPr>
              <a:t>D </a:t>
            </a:r>
            <a:r>
              <a:rPr lang="it-IT" altLang="en-US" b="1" dirty="0">
                <a:solidFill>
                  <a:srgbClr val="FF0000"/>
                </a:solidFill>
                <a:latin typeface="Arial" charset="0"/>
                <a:cs typeface="Arial" charset="0"/>
              </a:rPr>
              <a:t>+ </a:t>
            </a:r>
            <a:r>
              <a:rPr lang="it-IT" altLang="en-US" b="1" dirty="0" smtClean="0">
                <a:solidFill>
                  <a:srgbClr val="FF0000"/>
                </a:solidFill>
                <a:latin typeface="Arial" charset="0"/>
                <a:cs typeface="Arial" charset="0"/>
              </a:rPr>
              <a:t>3 </a:t>
            </a:r>
            <a:r>
              <a:rPr lang="it-IT" altLang="en-US" b="1" dirty="0">
                <a:solidFill>
                  <a:srgbClr val="FF0000"/>
                </a:solidFill>
                <a:latin typeface="Arial" charset="0"/>
                <a:cs typeface="Arial" charset="0"/>
              </a:rPr>
              <a:t>= </a:t>
            </a:r>
            <a:r>
              <a:rPr lang="it-IT" altLang="en-US" b="1" dirty="0" smtClean="0">
                <a:solidFill>
                  <a:srgbClr val="FF0000"/>
                </a:solidFill>
                <a:latin typeface="Arial" charset="0"/>
                <a:cs typeface="Arial" charset="0"/>
              </a:rPr>
              <a:t>0</a:t>
            </a:r>
            <a:r>
              <a:rPr lang="it-IT" altLang="en-US" dirty="0" smtClean="0">
                <a:latin typeface="Arial" charset="0"/>
                <a:cs typeface="Arial" charset="0"/>
              </a:rPr>
              <a:t> are </a:t>
            </a:r>
            <a:r>
              <a:rPr lang="it-IT" altLang="en-US" dirty="0">
                <a:latin typeface="Arial" charset="0"/>
                <a:cs typeface="Arial" charset="0"/>
              </a:rPr>
              <a:t>occupied</a:t>
            </a:r>
          </a:p>
          <a:p>
            <a:pPr lvl="1"/>
            <a:r>
              <a:rPr lang="it-IT" altLang="en-US" dirty="0" smtClean="0">
                <a:latin typeface="Arial" charset="0"/>
                <a:cs typeface="Arial" charset="0"/>
              </a:rPr>
              <a:t>Bin </a:t>
            </a:r>
            <a:r>
              <a:rPr lang="it-IT" altLang="en-US" b="1" dirty="0" smtClean="0">
                <a:solidFill>
                  <a:srgbClr val="FF0000"/>
                </a:solidFill>
                <a:latin typeface="Arial" charset="0"/>
                <a:cs typeface="Arial" charset="0"/>
              </a:rPr>
              <a:t>0 </a:t>
            </a:r>
            <a:r>
              <a:rPr lang="it-IT" altLang="en-US" b="1" dirty="0">
                <a:solidFill>
                  <a:srgbClr val="FF0000"/>
                </a:solidFill>
                <a:latin typeface="Arial" charset="0"/>
                <a:cs typeface="Arial" charset="0"/>
              </a:rPr>
              <a:t>+ </a:t>
            </a:r>
            <a:r>
              <a:rPr lang="it-IT" altLang="en-US" b="1" dirty="0" smtClean="0">
                <a:solidFill>
                  <a:srgbClr val="FF0000"/>
                </a:solidFill>
                <a:latin typeface="Arial" charset="0"/>
                <a:cs typeface="Arial" charset="0"/>
              </a:rPr>
              <a:t>4 </a:t>
            </a:r>
            <a:r>
              <a:rPr lang="it-IT" altLang="en-US" b="1" dirty="0">
                <a:solidFill>
                  <a:srgbClr val="FF0000"/>
                </a:solidFill>
                <a:latin typeface="Arial" charset="0"/>
                <a:cs typeface="Arial" charset="0"/>
              </a:rPr>
              <a:t>= </a:t>
            </a:r>
            <a:r>
              <a:rPr lang="it-IT" altLang="en-US" b="1" dirty="0" smtClean="0">
                <a:solidFill>
                  <a:srgbClr val="FF0000"/>
                </a:solidFill>
                <a:latin typeface="Arial" charset="0"/>
                <a:cs typeface="Arial" charset="0"/>
              </a:rPr>
              <a:t>4</a:t>
            </a:r>
            <a:r>
              <a:rPr lang="it-IT" altLang="en-US" dirty="0" smtClean="0">
                <a:latin typeface="Arial" charset="0"/>
                <a:cs typeface="Arial" charset="0"/>
              </a:rPr>
              <a:t> </a:t>
            </a:r>
            <a:r>
              <a:rPr lang="it-IT" altLang="en-US" dirty="0">
                <a:latin typeface="Arial" charset="0"/>
                <a:cs typeface="Arial" charset="0"/>
              </a:rPr>
              <a:t>is empty</a:t>
            </a:r>
          </a:p>
          <a:p>
            <a:pPr lvl="1"/>
            <a:endParaRPr lang="it-IT" altLang="en-US" dirty="0" smtClean="0">
              <a:latin typeface="Arial" charset="0"/>
              <a:cs typeface="Arial" charset="0"/>
            </a:endParaRPr>
          </a:p>
        </p:txBody>
      </p:sp>
      <p:sp>
        <p:nvSpPr>
          <p:cNvPr id="21536" name="Rectangle 2"/>
          <p:cNvSpPr>
            <a:spLocks noGrp="1" noChangeArrowheads="1"/>
          </p:cNvSpPr>
          <p:nvPr>
            <p:ph type="title"/>
          </p:nvPr>
        </p:nvSpPr>
        <p:spPr/>
        <p:txBody>
          <a:bodyPr/>
          <a:lstStyle/>
          <a:p>
            <a:r>
              <a:rPr lang="en-US" altLang="en-US" smtClean="0">
                <a:latin typeface="Arial" charset="0"/>
                <a:cs typeface="Arial" charset="0"/>
              </a:rPr>
              <a:t>Example</a:t>
            </a:r>
          </a:p>
        </p:txBody>
      </p:sp>
      <p:graphicFrame>
        <p:nvGraphicFramePr>
          <p:cNvPr id="5" name="Table 4"/>
          <p:cNvGraphicFramePr>
            <a:graphicFrameLocks noGrp="1"/>
          </p:cNvGraphicFramePr>
          <p:nvPr>
            <p:extLst>
              <p:ext uri="{D42A27DB-BD31-4B8C-83A1-F6EECF244321}">
                <p14:modId xmlns:p14="http://schemas.microsoft.com/office/powerpoint/2010/main" val="3774280849"/>
              </p:ext>
            </p:extLst>
          </p:nvPr>
        </p:nvGraphicFramePr>
        <p:xfrm>
          <a:off x="62238" y="3212976"/>
          <a:ext cx="9002400" cy="792088"/>
        </p:xfrm>
        <a:graphic>
          <a:graphicData uri="http://schemas.openxmlformats.org/drawingml/2006/table">
            <a:tbl>
              <a:tblPr firstRow="1" bandRow="1">
                <a:tableStyleId>{2D5ABB26-0587-4C30-8999-92F81FD0307C}</a:tableStyleId>
              </a:tblPr>
              <a:tblGrid>
                <a:gridCol w="562650"/>
                <a:gridCol w="562650"/>
                <a:gridCol w="562650"/>
                <a:gridCol w="562650"/>
                <a:gridCol w="562650"/>
                <a:gridCol w="562650"/>
                <a:gridCol w="562650"/>
                <a:gridCol w="562650"/>
                <a:gridCol w="562650"/>
                <a:gridCol w="562650"/>
                <a:gridCol w="562650"/>
                <a:gridCol w="562650"/>
                <a:gridCol w="562650"/>
                <a:gridCol w="562650"/>
                <a:gridCol w="562650"/>
                <a:gridCol w="562650"/>
              </a:tblGrid>
              <a:tr h="301656">
                <a:tc>
                  <a:txBody>
                    <a:bodyPr/>
                    <a:lstStyle/>
                    <a:p>
                      <a:pPr algn="l"/>
                      <a:r>
                        <a:rPr lang="en-CA" sz="1800" b="0" dirty="0" smtClean="0"/>
                        <a:t>0</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1</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2</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3</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4</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5</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6</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7</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8</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9</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1" dirty="0" smtClean="0">
                          <a:solidFill>
                            <a:srgbClr val="FF0000"/>
                          </a:solidFill>
                        </a:rPr>
                        <a:t>A</a:t>
                      </a:r>
                      <a:endParaRPr lang="en-CA" sz="1800" b="1" dirty="0">
                        <a:solidFill>
                          <a:srgbClr val="FF0000"/>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B</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C</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D</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E</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F</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r>
              <a:tr h="490432">
                <a:tc>
                  <a:txBody>
                    <a:bodyPr/>
                    <a:lstStyle/>
                    <a:p>
                      <a:pPr algn="ctr"/>
                      <a:r>
                        <a:rPr lang="en-CA" sz="2400" b="0" dirty="0" smtClean="0"/>
                        <a:t>80</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32</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1" dirty="0" smtClean="0">
                          <a:solidFill>
                            <a:srgbClr val="FF0000"/>
                          </a:solidFill>
                        </a:rPr>
                        <a:t>7A</a:t>
                      </a:r>
                      <a:endParaRPr lang="en-CA" sz="2400" b="1" dirty="0">
                        <a:solidFill>
                          <a:srgbClr val="FF0000"/>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26</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07</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88</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46</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9A</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BA</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4C</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AD</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C9</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0373809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CA" altLang="en-US" dirty="0" smtClean="0">
                <a:latin typeface="Arial" charset="0"/>
                <a:cs typeface="Arial" charset="0"/>
              </a:rPr>
              <a:t>Next, we insert BF</a:t>
            </a:r>
            <a:endParaRPr lang="en-CA" altLang="en-US" b="1" dirty="0" smtClean="0">
              <a:solidFill>
                <a:srgbClr val="FF0000"/>
              </a:solidFill>
              <a:latin typeface="Arial" charset="0"/>
              <a:cs typeface="Arial" charset="0"/>
            </a:endParaRPr>
          </a:p>
          <a:p>
            <a:pPr lvl="1"/>
            <a:r>
              <a:rPr lang="en-CA" altLang="en-US" dirty="0" smtClean="0">
                <a:latin typeface="Arial" charset="0"/>
                <a:cs typeface="Arial" charset="0"/>
              </a:rPr>
              <a:t>Bin </a:t>
            </a:r>
            <a:r>
              <a:rPr lang="en-CA" altLang="en-US" b="1" dirty="0" smtClean="0">
                <a:solidFill>
                  <a:srgbClr val="FF0000"/>
                </a:solidFill>
                <a:latin typeface="Arial" charset="0"/>
                <a:cs typeface="Arial" charset="0"/>
              </a:rPr>
              <a:t>F</a:t>
            </a:r>
            <a:r>
              <a:rPr lang="en-CA" altLang="en-US" dirty="0" smtClean="0">
                <a:latin typeface="Arial" charset="0"/>
                <a:cs typeface="Arial" charset="0"/>
              </a:rPr>
              <a:t> is occupied</a:t>
            </a:r>
          </a:p>
          <a:p>
            <a:pPr lvl="1"/>
            <a:r>
              <a:rPr lang="it-IT" altLang="en-US" dirty="0" smtClean="0">
                <a:latin typeface="Arial" charset="0"/>
                <a:cs typeface="Arial" charset="0"/>
              </a:rPr>
              <a:t>Bins </a:t>
            </a:r>
            <a:r>
              <a:rPr lang="it-IT" altLang="en-US" b="1" dirty="0" smtClean="0">
                <a:solidFill>
                  <a:srgbClr val="FF0000"/>
                </a:solidFill>
                <a:latin typeface="Arial" charset="0"/>
                <a:cs typeface="Arial" charset="0"/>
              </a:rPr>
              <a:t>F </a:t>
            </a:r>
            <a:r>
              <a:rPr lang="it-IT" altLang="en-US" b="1" dirty="0">
                <a:solidFill>
                  <a:srgbClr val="FF0000"/>
                </a:solidFill>
                <a:latin typeface="Arial" charset="0"/>
                <a:cs typeface="Arial" charset="0"/>
              </a:rPr>
              <a:t>+ 1 = </a:t>
            </a:r>
            <a:r>
              <a:rPr lang="it-IT" altLang="en-US" b="1" dirty="0" smtClean="0">
                <a:solidFill>
                  <a:srgbClr val="FF0000"/>
                </a:solidFill>
                <a:latin typeface="Arial" charset="0"/>
                <a:cs typeface="Arial" charset="0"/>
              </a:rPr>
              <a:t>0</a:t>
            </a:r>
            <a:r>
              <a:rPr lang="it-IT" altLang="en-US" dirty="0" smtClean="0">
                <a:latin typeface="Arial" charset="0"/>
                <a:cs typeface="Arial" charset="0"/>
              </a:rPr>
              <a:t> and </a:t>
            </a:r>
            <a:r>
              <a:rPr lang="it-IT" altLang="en-US" b="1" dirty="0" smtClean="0">
                <a:solidFill>
                  <a:srgbClr val="FF0000"/>
                </a:solidFill>
                <a:latin typeface="Arial" charset="0"/>
                <a:cs typeface="Arial" charset="0"/>
              </a:rPr>
              <a:t>0 </a:t>
            </a:r>
            <a:r>
              <a:rPr lang="it-IT" altLang="en-US" b="1" dirty="0">
                <a:solidFill>
                  <a:srgbClr val="FF0000"/>
                </a:solidFill>
                <a:latin typeface="Arial" charset="0"/>
                <a:cs typeface="Arial" charset="0"/>
              </a:rPr>
              <a:t>+ 2 = </a:t>
            </a:r>
            <a:r>
              <a:rPr lang="it-IT" altLang="en-US" b="1" dirty="0" smtClean="0">
                <a:solidFill>
                  <a:srgbClr val="FF0000"/>
                </a:solidFill>
                <a:latin typeface="Arial" charset="0"/>
                <a:cs typeface="Arial" charset="0"/>
              </a:rPr>
              <a:t>2</a:t>
            </a:r>
            <a:r>
              <a:rPr lang="it-IT" altLang="en-US" dirty="0" smtClean="0">
                <a:latin typeface="Arial" charset="0"/>
                <a:cs typeface="Arial" charset="0"/>
              </a:rPr>
              <a:t> are </a:t>
            </a:r>
            <a:r>
              <a:rPr lang="it-IT" altLang="en-US" dirty="0">
                <a:latin typeface="Arial" charset="0"/>
                <a:cs typeface="Arial" charset="0"/>
              </a:rPr>
              <a:t>occupied</a:t>
            </a:r>
          </a:p>
          <a:p>
            <a:pPr lvl="1"/>
            <a:r>
              <a:rPr lang="it-IT" altLang="en-US" dirty="0" smtClean="0">
                <a:latin typeface="Arial" charset="0"/>
                <a:cs typeface="Arial" charset="0"/>
              </a:rPr>
              <a:t>Bin </a:t>
            </a:r>
            <a:r>
              <a:rPr lang="it-IT" altLang="en-US" b="1" dirty="0" smtClean="0">
                <a:solidFill>
                  <a:srgbClr val="FF0000"/>
                </a:solidFill>
                <a:latin typeface="Arial" charset="0"/>
                <a:cs typeface="Arial" charset="0"/>
              </a:rPr>
              <a:t>2 </a:t>
            </a:r>
            <a:r>
              <a:rPr lang="it-IT" altLang="en-US" b="1" dirty="0">
                <a:solidFill>
                  <a:srgbClr val="FF0000"/>
                </a:solidFill>
                <a:latin typeface="Arial" charset="0"/>
                <a:cs typeface="Arial" charset="0"/>
              </a:rPr>
              <a:t>+ </a:t>
            </a:r>
            <a:r>
              <a:rPr lang="it-IT" altLang="en-US" b="1" dirty="0" smtClean="0">
                <a:solidFill>
                  <a:srgbClr val="FF0000"/>
                </a:solidFill>
                <a:latin typeface="Arial" charset="0"/>
                <a:cs typeface="Arial" charset="0"/>
              </a:rPr>
              <a:t>3 </a:t>
            </a:r>
            <a:r>
              <a:rPr lang="it-IT" altLang="en-US" b="1" dirty="0">
                <a:solidFill>
                  <a:srgbClr val="FF0000"/>
                </a:solidFill>
                <a:latin typeface="Arial" charset="0"/>
                <a:cs typeface="Arial" charset="0"/>
              </a:rPr>
              <a:t>= </a:t>
            </a:r>
            <a:r>
              <a:rPr lang="it-IT" altLang="en-US" b="1" dirty="0" smtClean="0">
                <a:solidFill>
                  <a:srgbClr val="FF0000"/>
                </a:solidFill>
                <a:latin typeface="Arial" charset="0"/>
                <a:cs typeface="Arial" charset="0"/>
              </a:rPr>
              <a:t>5</a:t>
            </a:r>
            <a:r>
              <a:rPr lang="it-IT" altLang="en-US" dirty="0" smtClean="0">
                <a:latin typeface="Arial" charset="0"/>
                <a:cs typeface="Arial" charset="0"/>
              </a:rPr>
              <a:t> </a:t>
            </a:r>
            <a:r>
              <a:rPr lang="it-IT" altLang="en-US" dirty="0">
                <a:latin typeface="Arial" charset="0"/>
                <a:cs typeface="Arial" charset="0"/>
              </a:rPr>
              <a:t>is empty</a:t>
            </a:r>
          </a:p>
          <a:p>
            <a:pPr lvl="1"/>
            <a:endParaRPr lang="it-IT" altLang="en-US" dirty="0" smtClean="0">
              <a:latin typeface="Arial" charset="0"/>
              <a:cs typeface="Arial" charset="0"/>
            </a:endParaRPr>
          </a:p>
        </p:txBody>
      </p:sp>
      <p:sp>
        <p:nvSpPr>
          <p:cNvPr id="21536" name="Rectangle 2"/>
          <p:cNvSpPr>
            <a:spLocks noGrp="1" noChangeArrowheads="1"/>
          </p:cNvSpPr>
          <p:nvPr>
            <p:ph type="title"/>
          </p:nvPr>
        </p:nvSpPr>
        <p:spPr/>
        <p:txBody>
          <a:bodyPr/>
          <a:lstStyle/>
          <a:p>
            <a:r>
              <a:rPr lang="en-US" altLang="en-US" smtClean="0">
                <a:latin typeface="Arial" charset="0"/>
                <a:cs typeface="Arial" charset="0"/>
              </a:rPr>
              <a:t>Example</a:t>
            </a:r>
          </a:p>
        </p:txBody>
      </p:sp>
      <p:graphicFrame>
        <p:nvGraphicFramePr>
          <p:cNvPr id="5" name="Table 4"/>
          <p:cNvGraphicFramePr>
            <a:graphicFrameLocks noGrp="1"/>
          </p:cNvGraphicFramePr>
          <p:nvPr>
            <p:extLst>
              <p:ext uri="{D42A27DB-BD31-4B8C-83A1-F6EECF244321}">
                <p14:modId xmlns:p14="http://schemas.microsoft.com/office/powerpoint/2010/main" val="1655290952"/>
              </p:ext>
            </p:extLst>
          </p:nvPr>
        </p:nvGraphicFramePr>
        <p:xfrm>
          <a:off x="62238" y="3212976"/>
          <a:ext cx="9002400" cy="792088"/>
        </p:xfrm>
        <a:graphic>
          <a:graphicData uri="http://schemas.openxmlformats.org/drawingml/2006/table">
            <a:tbl>
              <a:tblPr firstRow="1" bandRow="1">
                <a:tableStyleId>{2D5ABB26-0587-4C30-8999-92F81FD0307C}</a:tableStyleId>
              </a:tblPr>
              <a:tblGrid>
                <a:gridCol w="562650"/>
                <a:gridCol w="562650"/>
                <a:gridCol w="562650"/>
                <a:gridCol w="562650"/>
                <a:gridCol w="562650"/>
                <a:gridCol w="562650"/>
                <a:gridCol w="562650"/>
                <a:gridCol w="562650"/>
                <a:gridCol w="562650"/>
                <a:gridCol w="562650"/>
                <a:gridCol w="562650"/>
                <a:gridCol w="562650"/>
                <a:gridCol w="562650"/>
                <a:gridCol w="562650"/>
                <a:gridCol w="562650"/>
                <a:gridCol w="562650"/>
              </a:tblGrid>
              <a:tr h="301656">
                <a:tc>
                  <a:txBody>
                    <a:bodyPr/>
                    <a:lstStyle/>
                    <a:p>
                      <a:pPr algn="l"/>
                      <a:r>
                        <a:rPr lang="en-CA" sz="1800" b="0" dirty="0" smtClean="0"/>
                        <a:t>0</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1</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2</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3</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4</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5</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6</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7</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8</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9</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1" dirty="0" smtClean="0">
                          <a:solidFill>
                            <a:srgbClr val="FF0000"/>
                          </a:solidFill>
                        </a:rPr>
                        <a:t>A</a:t>
                      </a:r>
                      <a:endParaRPr lang="en-CA" sz="1800" b="1" dirty="0">
                        <a:solidFill>
                          <a:srgbClr val="FF0000"/>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B</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C</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D</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E</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F</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r>
              <a:tr h="490432">
                <a:tc>
                  <a:txBody>
                    <a:bodyPr/>
                    <a:lstStyle/>
                    <a:p>
                      <a:pPr algn="ctr"/>
                      <a:r>
                        <a:rPr lang="en-CA" sz="2400" b="0" dirty="0" smtClean="0"/>
                        <a:t>80</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32</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7A</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1" dirty="0" smtClean="0">
                          <a:solidFill>
                            <a:srgbClr val="FF0000"/>
                          </a:solidFill>
                        </a:rPr>
                        <a:t>BF</a:t>
                      </a:r>
                      <a:endParaRPr lang="en-CA" sz="2400" b="1" dirty="0">
                        <a:solidFill>
                          <a:srgbClr val="FF0000"/>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26</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07</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88</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46</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9A</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BA</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4C</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AD</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C9</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7883909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a:xfrm>
            <a:off x="457200" y="1600200"/>
            <a:ext cx="8507288" cy="4525963"/>
          </a:xfrm>
        </p:spPr>
        <p:txBody>
          <a:bodyPr/>
          <a:lstStyle/>
          <a:p>
            <a:pPr>
              <a:buNone/>
            </a:pPr>
            <a:r>
              <a:rPr lang="en-US" altLang="en-US" dirty="0" smtClean="0">
                <a:latin typeface="Arial" charset="0"/>
                <a:cs typeface="Arial" charset="0"/>
              </a:rPr>
              <a:t>	</a:t>
            </a:r>
            <a:r>
              <a:rPr lang="en-CA" altLang="en-US" dirty="0" smtClean="0">
                <a:latin typeface="Arial" charset="0"/>
                <a:cs typeface="Arial" charset="0"/>
              </a:rPr>
              <a:t>Finally, we insert 9</a:t>
            </a:r>
            <a:r>
              <a:rPr lang="en-CA" altLang="en-US" b="1" dirty="0" smtClean="0">
                <a:solidFill>
                  <a:srgbClr val="FF0000"/>
                </a:solidFill>
                <a:latin typeface="Arial" charset="0"/>
                <a:cs typeface="Arial" charset="0"/>
              </a:rPr>
              <a:t>C</a:t>
            </a:r>
          </a:p>
          <a:p>
            <a:pPr lvl="1"/>
            <a:r>
              <a:rPr lang="en-CA" altLang="en-US" dirty="0" smtClean="0">
                <a:latin typeface="Arial" charset="0"/>
                <a:cs typeface="Arial" charset="0"/>
              </a:rPr>
              <a:t>Bin </a:t>
            </a:r>
            <a:r>
              <a:rPr lang="en-CA" altLang="en-US" b="1" dirty="0" smtClean="0">
                <a:solidFill>
                  <a:srgbClr val="FF0000"/>
                </a:solidFill>
                <a:latin typeface="Arial" charset="0"/>
                <a:cs typeface="Arial" charset="0"/>
              </a:rPr>
              <a:t>C</a:t>
            </a:r>
            <a:r>
              <a:rPr lang="en-CA" altLang="en-US" dirty="0" smtClean="0">
                <a:latin typeface="Arial" charset="0"/>
                <a:cs typeface="Arial" charset="0"/>
              </a:rPr>
              <a:t> is occupied</a:t>
            </a:r>
          </a:p>
          <a:p>
            <a:pPr lvl="1"/>
            <a:r>
              <a:rPr lang="it-IT" altLang="en-US" dirty="0" smtClean="0">
                <a:latin typeface="Arial" charset="0"/>
                <a:cs typeface="Arial" charset="0"/>
              </a:rPr>
              <a:t>Bins </a:t>
            </a:r>
            <a:r>
              <a:rPr lang="it-IT" altLang="en-US" b="1" dirty="0" smtClean="0">
                <a:solidFill>
                  <a:srgbClr val="FF0000"/>
                </a:solidFill>
                <a:latin typeface="Arial" charset="0"/>
                <a:cs typeface="Arial" charset="0"/>
              </a:rPr>
              <a:t>C </a:t>
            </a:r>
            <a:r>
              <a:rPr lang="it-IT" altLang="en-US" b="1" dirty="0">
                <a:solidFill>
                  <a:srgbClr val="FF0000"/>
                </a:solidFill>
                <a:latin typeface="Arial" charset="0"/>
                <a:cs typeface="Arial" charset="0"/>
              </a:rPr>
              <a:t>+ 1 = </a:t>
            </a:r>
            <a:r>
              <a:rPr lang="it-IT" altLang="en-US" b="1" dirty="0" smtClean="0">
                <a:solidFill>
                  <a:srgbClr val="FF0000"/>
                </a:solidFill>
                <a:latin typeface="Arial" charset="0"/>
                <a:cs typeface="Arial" charset="0"/>
              </a:rPr>
              <a:t>D</a:t>
            </a:r>
            <a:r>
              <a:rPr lang="it-IT" altLang="en-US" dirty="0" smtClean="0">
                <a:latin typeface="Arial" charset="0"/>
                <a:cs typeface="Arial" charset="0"/>
              </a:rPr>
              <a:t>, </a:t>
            </a:r>
            <a:r>
              <a:rPr lang="it-IT" altLang="en-US" b="1" dirty="0" smtClean="0">
                <a:solidFill>
                  <a:srgbClr val="FF0000"/>
                </a:solidFill>
                <a:latin typeface="Arial" charset="0"/>
                <a:cs typeface="Arial" charset="0"/>
              </a:rPr>
              <a:t>D </a:t>
            </a:r>
            <a:r>
              <a:rPr lang="it-IT" altLang="en-US" b="1" dirty="0">
                <a:solidFill>
                  <a:srgbClr val="FF0000"/>
                </a:solidFill>
                <a:latin typeface="Arial" charset="0"/>
                <a:cs typeface="Arial" charset="0"/>
              </a:rPr>
              <a:t>+ 2 = </a:t>
            </a:r>
            <a:r>
              <a:rPr lang="it-IT" altLang="en-US" b="1" dirty="0" smtClean="0">
                <a:solidFill>
                  <a:srgbClr val="FF0000"/>
                </a:solidFill>
                <a:latin typeface="Arial" charset="0"/>
                <a:cs typeface="Arial" charset="0"/>
              </a:rPr>
              <a:t>F</a:t>
            </a:r>
            <a:r>
              <a:rPr lang="it-IT" altLang="en-US" dirty="0" smtClean="0">
                <a:latin typeface="Arial" charset="0"/>
                <a:cs typeface="Arial" charset="0"/>
              </a:rPr>
              <a:t>, </a:t>
            </a:r>
            <a:r>
              <a:rPr lang="it-IT" altLang="en-US" b="1" dirty="0" smtClean="0">
                <a:solidFill>
                  <a:srgbClr val="FF0000"/>
                </a:solidFill>
                <a:latin typeface="Arial" charset="0"/>
                <a:cs typeface="Arial" charset="0"/>
              </a:rPr>
              <a:t>F </a:t>
            </a:r>
            <a:r>
              <a:rPr lang="it-IT" altLang="en-US" b="1" dirty="0">
                <a:solidFill>
                  <a:srgbClr val="FF0000"/>
                </a:solidFill>
                <a:latin typeface="Arial" charset="0"/>
                <a:cs typeface="Arial" charset="0"/>
              </a:rPr>
              <a:t>+ </a:t>
            </a:r>
            <a:r>
              <a:rPr lang="it-IT" altLang="en-US" b="1" dirty="0" smtClean="0">
                <a:solidFill>
                  <a:srgbClr val="FF0000"/>
                </a:solidFill>
                <a:latin typeface="Arial" charset="0"/>
                <a:cs typeface="Arial" charset="0"/>
              </a:rPr>
              <a:t>3 </a:t>
            </a:r>
            <a:r>
              <a:rPr lang="it-IT" altLang="en-US" b="1" dirty="0">
                <a:solidFill>
                  <a:srgbClr val="FF0000"/>
                </a:solidFill>
                <a:latin typeface="Arial" charset="0"/>
                <a:cs typeface="Arial" charset="0"/>
              </a:rPr>
              <a:t>= </a:t>
            </a:r>
            <a:r>
              <a:rPr lang="it-IT" altLang="en-US" b="1" dirty="0" smtClean="0">
                <a:solidFill>
                  <a:srgbClr val="FF0000"/>
                </a:solidFill>
                <a:latin typeface="Arial" charset="0"/>
                <a:cs typeface="Arial" charset="0"/>
              </a:rPr>
              <a:t>2</a:t>
            </a:r>
            <a:r>
              <a:rPr lang="it-IT" altLang="en-US" dirty="0" smtClean="0">
                <a:latin typeface="Arial" charset="0"/>
                <a:cs typeface="Arial" charset="0"/>
              </a:rPr>
              <a:t>, </a:t>
            </a:r>
            <a:r>
              <a:rPr lang="it-IT" altLang="en-US" b="1" dirty="0" smtClean="0">
                <a:solidFill>
                  <a:srgbClr val="FF0000"/>
                </a:solidFill>
                <a:latin typeface="Arial" charset="0"/>
                <a:cs typeface="Arial" charset="0"/>
              </a:rPr>
              <a:t>2 </a:t>
            </a:r>
            <a:r>
              <a:rPr lang="it-IT" altLang="en-US" b="1" dirty="0">
                <a:solidFill>
                  <a:srgbClr val="FF0000"/>
                </a:solidFill>
                <a:latin typeface="Arial" charset="0"/>
                <a:cs typeface="Arial" charset="0"/>
              </a:rPr>
              <a:t>+ </a:t>
            </a:r>
            <a:r>
              <a:rPr lang="it-IT" altLang="en-US" b="1" dirty="0" smtClean="0">
                <a:solidFill>
                  <a:srgbClr val="FF0000"/>
                </a:solidFill>
                <a:latin typeface="Arial" charset="0"/>
                <a:cs typeface="Arial" charset="0"/>
              </a:rPr>
              <a:t>4 </a:t>
            </a:r>
            <a:r>
              <a:rPr lang="it-IT" altLang="en-US" b="1" dirty="0">
                <a:solidFill>
                  <a:srgbClr val="FF0000"/>
                </a:solidFill>
                <a:latin typeface="Arial" charset="0"/>
                <a:cs typeface="Arial" charset="0"/>
              </a:rPr>
              <a:t>= </a:t>
            </a:r>
            <a:r>
              <a:rPr lang="it-IT" altLang="en-US" b="1" dirty="0" smtClean="0">
                <a:solidFill>
                  <a:srgbClr val="FF0000"/>
                </a:solidFill>
                <a:latin typeface="Arial" charset="0"/>
                <a:cs typeface="Arial" charset="0"/>
              </a:rPr>
              <a:t>6</a:t>
            </a:r>
            <a:r>
              <a:rPr lang="it-IT" altLang="en-US" dirty="0" smtClean="0">
                <a:latin typeface="Arial" charset="0"/>
                <a:cs typeface="Arial" charset="0"/>
              </a:rPr>
              <a:t> and </a:t>
            </a:r>
            <a:r>
              <a:rPr lang="it-IT" altLang="en-US" b="1" dirty="0" smtClean="0">
                <a:solidFill>
                  <a:srgbClr val="FF0000"/>
                </a:solidFill>
                <a:latin typeface="Arial" charset="0"/>
                <a:cs typeface="Arial" charset="0"/>
              </a:rPr>
              <a:t>6 </a:t>
            </a:r>
            <a:r>
              <a:rPr lang="it-IT" altLang="en-US" b="1" dirty="0">
                <a:solidFill>
                  <a:srgbClr val="FF0000"/>
                </a:solidFill>
                <a:latin typeface="Arial" charset="0"/>
                <a:cs typeface="Arial" charset="0"/>
              </a:rPr>
              <a:t>+ </a:t>
            </a:r>
            <a:r>
              <a:rPr lang="it-IT" altLang="en-US" b="1" dirty="0" smtClean="0">
                <a:solidFill>
                  <a:srgbClr val="FF0000"/>
                </a:solidFill>
                <a:latin typeface="Arial" charset="0"/>
                <a:cs typeface="Arial" charset="0"/>
              </a:rPr>
              <a:t>5 </a:t>
            </a:r>
            <a:r>
              <a:rPr lang="it-IT" altLang="en-US" b="1" dirty="0">
                <a:solidFill>
                  <a:srgbClr val="FF0000"/>
                </a:solidFill>
                <a:latin typeface="Arial" charset="0"/>
                <a:cs typeface="Arial" charset="0"/>
              </a:rPr>
              <a:t>= </a:t>
            </a:r>
            <a:r>
              <a:rPr lang="it-IT" altLang="en-US" b="1" dirty="0" smtClean="0">
                <a:solidFill>
                  <a:srgbClr val="FF0000"/>
                </a:solidFill>
                <a:latin typeface="Arial" charset="0"/>
                <a:cs typeface="Arial" charset="0"/>
              </a:rPr>
              <a:t>B</a:t>
            </a:r>
            <a:r>
              <a:rPr lang="it-IT" altLang="en-US" dirty="0" smtClean="0">
                <a:latin typeface="Arial" charset="0"/>
                <a:cs typeface="Arial" charset="0"/>
              </a:rPr>
              <a:t> are </a:t>
            </a:r>
            <a:r>
              <a:rPr lang="it-IT" altLang="en-US" dirty="0">
                <a:latin typeface="Arial" charset="0"/>
                <a:cs typeface="Arial" charset="0"/>
              </a:rPr>
              <a:t>occupied</a:t>
            </a:r>
          </a:p>
          <a:p>
            <a:pPr lvl="1"/>
            <a:r>
              <a:rPr lang="it-IT" altLang="en-US" dirty="0" smtClean="0">
                <a:latin typeface="Arial" charset="0"/>
                <a:cs typeface="Arial" charset="0"/>
              </a:rPr>
              <a:t>Bin </a:t>
            </a:r>
            <a:r>
              <a:rPr lang="it-IT" altLang="en-US" b="1" dirty="0" smtClean="0">
                <a:solidFill>
                  <a:srgbClr val="FF0000"/>
                </a:solidFill>
                <a:latin typeface="Arial" charset="0"/>
                <a:cs typeface="Arial" charset="0"/>
              </a:rPr>
              <a:t>B </a:t>
            </a:r>
            <a:r>
              <a:rPr lang="it-IT" altLang="en-US" b="1" dirty="0">
                <a:solidFill>
                  <a:srgbClr val="FF0000"/>
                </a:solidFill>
                <a:latin typeface="Arial" charset="0"/>
                <a:cs typeface="Arial" charset="0"/>
              </a:rPr>
              <a:t>+ </a:t>
            </a:r>
            <a:r>
              <a:rPr lang="it-IT" altLang="en-US" b="1" dirty="0" smtClean="0">
                <a:solidFill>
                  <a:srgbClr val="FF0000"/>
                </a:solidFill>
                <a:latin typeface="Arial" charset="0"/>
                <a:cs typeface="Arial" charset="0"/>
              </a:rPr>
              <a:t>6 </a:t>
            </a:r>
            <a:r>
              <a:rPr lang="it-IT" altLang="en-US" b="1" dirty="0">
                <a:solidFill>
                  <a:srgbClr val="FF0000"/>
                </a:solidFill>
                <a:latin typeface="Arial" charset="0"/>
                <a:cs typeface="Arial" charset="0"/>
              </a:rPr>
              <a:t>= </a:t>
            </a:r>
            <a:r>
              <a:rPr lang="it-IT" altLang="en-US" b="1" dirty="0" smtClean="0">
                <a:solidFill>
                  <a:srgbClr val="FF0000"/>
                </a:solidFill>
                <a:latin typeface="Arial" charset="0"/>
                <a:cs typeface="Arial" charset="0"/>
              </a:rPr>
              <a:t>1</a:t>
            </a:r>
            <a:r>
              <a:rPr lang="it-IT" altLang="en-US" dirty="0" smtClean="0">
                <a:latin typeface="Arial" charset="0"/>
                <a:cs typeface="Arial" charset="0"/>
              </a:rPr>
              <a:t> </a:t>
            </a:r>
            <a:r>
              <a:rPr lang="it-IT" altLang="en-US" dirty="0">
                <a:latin typeface="Arial" charset="0"/>
                <a:cs typeface="Arial" charset="0"/>
              </a:rPr>
              <a:t>is empty</a:t>
            </a:r>
          </a:p>
          <a:p>
            <a:pPr lvl="1"/>
            <a:endParaRPr lang="it-IT" altLang="en-US" dirty="0" smtClean="0">
              <a:latin typeface="Arial" charset="0"/>
              <a:cs typeface="Arial" charset="0"/>
            </a:endParaRPr>
          </a:p>
        </p:txBody>
      </p:sp>
      <p:sp>
        <p:nvSpPr>
          <p:cNvPr id="21536" name="Rectangle 2"/>
          <p:cNvSpPr>
            <a:spLocks noGrp="1" noChangeArrowheads="1"/>
          </p:cNvSpPr>
          <p:nvPr>
            <p:ph type="title"/>
          </p:nvPr>
        </p:nvSpPr>
        <p:spPr/>
        <p:txBody>
          <a:bodyPr/>
          <a:lstStyle/>
          <a:p>
            <a:r>
              <a:rPr lang="en-US" altLang="en-US" smtClean="0">
                <a:latin typeface="Arial" charset="0"/>
                <a:cs typeface="Arial" charset="0"/>
              </a:rPr>
              <a:t>Example</a:t>
            </a:r>
          </a:p>
        </p:txBody>
      </p:sp>
      <p:graphicFrame>
        <p:nvGraphicFramePr>
          <p:cNvPr id="5" name="Table 4"/>
          <p:cNvGraphicFramePr>
            <a:graphicFrameLocks noGrp="1"/>
          </p:cNvGraphicFramePr>
          <p:nvPr>
            <p:extLst>
              <p:ext uri="{D42A27DB-BD31-4B8C-83A1-F6EECF244321}">
                <p14:modId xmlns:p14="http://schemas.microsoft.com/office/powerpoint/2010/main" val="599604612"/>
              </p:ext>
            </p:extLst>
          </p:nvPr>
        </p:nvGraphicFramePr>
        <p:xfrm>
          <a:off x="62238" y="3212976"/>
          <a:ext cx="9002400" cy="792088"/>
        </p:xfrm>
        <a:graphic>
          <a:graphicData uri="http://schemas.openxmlformats.org/drawingml/2006/table">
            <a:tbl>
              <a:tblPr firstRow="1" bandRow="1">
                <a:tableStyleId>{2D5ABB26-0587-4C30-8999-92F81FD0307C}</a:tableStyleId>
              </a:tblPr>
              <a:tblGrid>
                <a:gridCol w="562650"/>
                <a:gridCol w="562650"/>
                <a:gridCol w="562650"/>
                <a:gridCol w="562650"/>
                <a:gridCol w="562650"/>
                <a:gridCol w="562650"/>
                <a:gridCol w="562650"/>
                <a:gridCol w="562650"/>
                <a:gridCol w="562650"/>
                <a:gridCol w="562650"/>
                <a:gridCol w="562650"/>
                <a:gridCol w="562650"/>
                <a:gridCol w="562650"/>
                <a:gridCol w="562650"/>
                <a:gridCol w="562650"/>
                <a:gridCol w="562650"/>
              </a:tblGrid>
              <a:tr h="301656">
                <a:tc>
                  <a:txBody>
                    <a:bodyPr/>
                    <a:lstStyle/>
                    <a:p>
                      <a:pPr algn="l"/>
                      <a:r>
                        <a:rPr lang="en-CA" sz="1800" b="0" dirty="0" smtClean="0"/>
                        <a:t>0</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1</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2</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3</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4</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5</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6</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7</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8</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9</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A</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B</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1" dirty="0" smtClean="0">
                          <a:solidFill>
                            <a:srgbClr val="FF0000"/>
                          </a:solidFill>
                        </a:rPr>
                        <a:t>C</a:t>
                      </a:r>
                      <a:endParaRPr lang="en-CA" sz="1800" b="1" dirty="0">
                        <a:solidFill>
                          <a:srgbClr val="FF0000"/>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D</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E</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F</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r>
              <a:tr h="490432">
                <a:tc>
                  <a:txBody>
                    <a:bodyPr/>
                    <a:lstStyle/>
                    <a:p>
                      <a:pPr algn="ctr"/>
                      <a:r>
                        <a:rPr lang="en-CA" sz="2400" b="0" dirty="0" smtClean="0"/>
                        <a:t>80</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1" dirty="0" smtClean="0">
                          <a:solidFill>
                            <a:srgbClr val="FF0000"/>
                          </a:solidFill>
                        </a:rPr>
                        <a:t>9C</a:t>
                      </a:r>
                      <a:endParaRPr lang="en-CA" sz="2400" b="1" dirty="0">
                        <a:solidFill>
                          <a:srgbClr val="FF0000"/>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32</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7A</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BF</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26</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07</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88</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46</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9A</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BA</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4C</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AD</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C9</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7466174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CA" altLang="en-US" dirty="0" smtClean="0">
                <a:latin typeface="Arial" charset="0"/>
                <a:cs typeface="Arial" charset="0"/>
              </a:rPr>
              <a:t>Having completed these insertions:</a:t>
            </a:r>
            <a:endParaRPr lang="it-IT" altLang="en-US" dirty="0">
              <a:latin typeface="Arial" charset="0"/>
              <a:cs typeface="Arial" charset="0"/>
            </a:endParaRPr>
          </a:p>
          <a:p>
            <a:pPr lvl="1"/>
            <a:r>
              <a:rPr lang="en-CA" dirty="0" smtClean="0"/>
              <a:t>The load factor is </a:t>
            </a:r>
            <a:r>
              <a:rPr lang="en-CA" i="1" dirty="0" smtClean="0">
                <a:latin typeface="Symbol" panose="05050102010706020507" pitchFamily="18" charset="2"/>
              </a:rPr>
              <a:t>l</a:t>
            </a:r>
            <a:r>
              <a:rPr lang="en-CA" dirty="0" smtClean="0"/>
              <a:t> </a:t>
            </a:r>
            <a:r>
              <a:rPr lang="en-CA" dirty="0">
                <a:latin typeface="Times New Roman" panose="02020603050405020304" pitchFamily="18" charset="0"/>
                <a:cs typeface="Times New Roman" panose="02020603050405020304" pitchFamily="18" charset="0"/>
              </a:rPr>
              <a:t>= </a:t>
            </a:r>
            <a:r>
              <a:rPr lang="en-CA" dirty="0" smtClean="0">
                <a:latin typeface="Times New Roman" panose="02020603050405020304" pitchFamily="18" charset="0"/>
                <a:cs typeface="Times New Roman" panose="02020603050405020304" pitchFamily="18" charset="0"/>
              </a:rPr>
              <a:t>14/16 </a:t>
            </a:r>
            <a:r>
              <a:rPr lang="en-CA" dirty="0">
                <a:latin typeface="Times New Roman" panose="02020603050405020304" pitchFamily="18" charset="0"/>
                <a:cs typeface="Times New Roman" panose="02020603050405020304" pitchFamily="18" charset="0"/>
              </a:rPr>
              <a:t>= </a:t>
            </a:r>
            <a:r>
              <a:rPr lang="en-CA" dirty="0" smtClean="0">
                <a:latin typeface="Times New Roman" panose="02020603050405020304" pitchFamily="18" charset="0"/>
                <a:cs typeface="Times New Roman" panose="02020603050405020304" pitchFamily="18" charset="0"/>
              </a:rPr>
              <a:t>0.875</a:t>
            </a:r>
          </a:p>
          <a:p>
            <a:pPr lvl="1"/>
            <a:r>
              <a:rPr lang="en-CA" dirty="0" smtClean="0"/>
              <a:t>The average number of probes is </a:t>
            </a:r>
            <a:r>
              <a:rPr lang="en-CA" dirty="0" smtClean="0">
                <a:latin typeface="Times New Roman" panose="02020603050405020304" pitchFamily="18" charset="0"/>
                <a:cs typeface="Times New Roman" panose="02020603050405020304" pitchFamily="18" charset="0"/>
              </a:rPr>
              <a:t>32/14 </a:t>
            </a:r>
            <a:r>
              <a:rPr lang="en-CA" dirty="0">
                <a:latin typeface="Times New Roman" panose="02020603050405020304" pitchFamily="18" charset="0"/>
                <a:cs typeface="Times New Roman" panose="02020603050405020304" pitchFamily="18" charset="0"/>
              </a:rPr>
              <a:t>≈</a:t>
            </a:r>
            <a:r>
              <a:rPr lang="en-CA" dirty="0" smtClean="0">
                <a:latin typeface="Times New Roman" panose="02020603050405020304" pitchFamily="18" charset="0"/>
                <a:cs typeface="Times New Roman" panose="02020603050405020304" pitchFamily="18" charset="0"/>
              </a:rPr>
              <a:t> 2.29</a:t>
            </a:r>
          </a:p>
        </p:txBody>
      </p:sp>
      <p:sp>
        <p:nvSpPr>
          <p:cNvPr id="21536" name="Rectangle 2"/>
          <p:cNvSpPr>
            <a:spLocks noGrp="1" noChangeArrowheads="1"/>
          </p:cNvSpPr>
          <p:nvPr>
            <p:ph type="title"/>
          </p:nvPr>
        </p:nvSpPr>
        <p:spPr/>
        <p:txBody>
          <a:bodyPr/>
          <a:lstStyle/>
          <a:p>
            <a:r>
              <a:rPr lang="en-US" altLang="en-US" dirty="0" smtClean="0">
                <a:latin typeface="Arial" charset="0"/>
                <a:cs typeface="Arial" charset="0"/>
              </a:rPr>
              <a:t>Example</a:t>
            </a:r>
          </a:p>
        </p:txBody>
      </p:sp>
      <p:graphicFrame>
        <p:nvGraphicFramePr>
          <p:cNvPr id="6" name="Table 5"/>
          <p:cNvGraphicFramePr>
            <a:graphicFrameLocks noGrp="1"/>
          </p:cNvGraphicFramePr>
          <p:nvPr>
            <p:extLst>
              <p:ext uri="{D42A27DB-BD31-4B8C-83A1-F6EECF244321}">
                <p14:modId xmlns:p14="http://schemas.microsoft.com/office/powerpoint/2010/main" val="3464813412"/>
              </p:ext>
            </p:extLst>
          </p:nvPr>
        </p:nvGraphicFramePr>
        <p:xfrm>
          <a:off x="62238" y="3212976"/>
          <a:ext cx="9002400" cy="792088"/>
        </p:xfrm>
        <a:graphic>
          <a:graphicData uri="http://schemas.openxmlformats.org/drawingml/2006/table">
            <a:tbl>
              <a:tblPr firstRow="1" bandRow="1">
                <a:tableStyleId>{2D5ABB26-0587-4C30-8999-92F81FD0307C}</a:tableStyleId>
              </a:tblPr>
              <a:tblGrid>
                <a:gridCol w="562650"/>
                <a:gridCol w="562650"/>
                <a:gridCol w="562650"/>
                <a:gridCol w="562650"/>
                <a:gridCol w="562650"/>
                <a:gridCol w="562650"/>
                <a:gridCol w="562650"/>
                <a:gridCol w="562650"/>
                <a:gridCol w="562650"/>
                <a:gridCol w="562650"/>
                <a:gridCol w="562650"/>
                <a:gridCol w="562650"/>
                <a:gridCol w="562650"/>
                <a:gridCol w="562650"/>
                <a:gridCol w="562650"/>
                <a:gridCol w="562650"/>
              </a:tblGrid>
              <a:tr h="301656">
                <a:tc>
                  <a:txBody>
                    <a:bodyPr/>
                    <a:lstStyle/>
                    <a:p>
                      <a:pPr algn="l"/>
                      <a:r>
                        <a:rPr lang="en-CA" sz="1800" b="0" dirty="0" smtClean="0"/>
                        <a:t>0</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1</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2</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3</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4</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5</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6</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7</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8</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9</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A</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B</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C</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D</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E</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F</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r>
              <a:tr h="490432">
                <a:tc>
                  <a:txBody>
                    <a:bodyPr/>
                    <a:lstStyle/>
                    <a:p>
                      <a:pPr algn="ctr"/>
                      <a:r>
                        <a:rPr lang="en-CA" sz="2400" b="0" dirty="0" smtClean="0"/>
                        <a:t>80</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9C</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32</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7A</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BF</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26</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07</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88</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46</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9A</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BA</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4C</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AD</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C9</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6415038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smtClean="0">
                <a:latin typeface="Arial" charset="0"/>
                <a:cs typeface="Arial" charset="0"/>
              </a:rPr>
              <a:t>Background</a:t>
            </a:r>
          </a:p>
        </p:txBody>
      </p:sp>
      <p:sp>
        <p:nvSpPr>
          <p:cNvPr id="6147"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Linear probing:</a:t>
            </a:r>
          </a:p>
          <a:p>
            <a:pPr lvl="1"/>
            <a:r>
              <a:rPr lang="en-US" altLang="en-US" dirty="0" smtClean="0">
                <a:latin typeface="Arial" charset="0"/>
                <a:cs typeface="Arial" charset="0"/>
              </a:rPr>
              <a:t>Look at bins </a:t>
            </a:r>
            <a:r>
              <a:rPr lang="en-US" altLang="en-US" i="1" dirty="0" smtClean="0">
                <a:latin typeface="Times New Roman" pitchFamily="18" charset="0"/>
                <a:cs typeface="Times New Roman" pitchFamily="18" charset="0"/>
              </a:rPr>
              <a:t>k</a:t>
            </a:r>
            <a:r>
              <a:rPr lang="en-US" altLang="en-US" dirty="0" smtClean="0">
                <a:latin typeface="Times New Roman" pitchFamily="18" charset="0"/>
                <a:cs typeface="Times New Roman" pitchFamily="18" charset="0"/>
              </a:rPr>
              <a:t>, </a:t>
            </a:r>
            <a:r>
              <a:rPr lang="en-US" altLang="en-US" i="1" dirty="0" smtClean="0">
                <a:latin typeface="Times New Roman" pitchFamily="18" charset="0"/>
                <a:cs typeface="Times New Roman" pitchFamily="18" charset="0"/>
              </a:rPr>
              <a:t>k</a:t>
            </a:r>
            <a:r>
              <a:rPr lang="en-US" altLang="en-US" dirty="0" smtClean="0">
                <a:latin typeface="Times New Roman" pitchFamily="18" charset="0"/>
                <a:cs typeface="Times New Roman" pitchFamily="18" charset="0"/>
              </a:rPr>
              <a:t> + 1, </a:t>
            </a:r>
            <a:r>
              <a:rPr lang="en-US" altLang="en-US" i="1" dirty="0" smtClean="0">
                <a:latin typeface="Times New Roman" pitchFamily="18" charset="0"/>
                <a:cs typeface="Times New Roman" pitchFamily="18" charset="0"/>
              </a:rPr>
              <a:t>k</a:t>
            </a:r>
            <a:r>
              <a:rPr lang="en-US" altLang="en-US" dirty="0" smtClean="0">
                <a:latin typeface="Times New Roman" pitchFamily="18" charset="0"/>
                <a:cs typeface="Times New Roman" pitchFamily="18" charset="0"/>
              </a:rPr>
              <a:t> + 2, </a:t>
            </a:r>
            <a:r>
              <a:rPr lang="en-US" altLang="en-US" i="1" dirty="0" smtClean="0">
                <a:latin typeface="Times New Roman" pitchFamily="18" charset="0"/>
                <a:cs typeface="Times New Roman" pitchFamily="18" charset="0"/>
              </a:rPr>
              <a:t>k</a:t>
            </a:r>
            <a:r>
              <a:rPr lang="en-US" altLang="en-US" dirty="0" smtClean="0">
                <a:latin typeface="Times New Roman" pitchFamily="18" charset="0"/>
                <a:cs typeface="Times New Roman" pitchFamily="18" charset="0"/>
              </a:rPr>
              <a:t> + 3, </a:t>
            </a:r>
            <a:r>
              <a:rPr lang="en-US" altLang="en-US" i="1" dirty="0" smtClean="0">
                <a:latin typeface="Times New Roman" pitchFamily="18" charset="0"/>
                <a:cs typeface="Times New Roman" pitchFamily="18" charset="0"/>
              </a:rPr>
              <a:t>k</a:t>
            </a:r>
            <a:r>
              <a:rPr lang="en-US" altLang="en-US" dirty="0" smtClean="0">
                <a:latin typeface="Times New Roman" pitchFamily="18" charset="0"/>
                <a:cs typeface="Times New Roman" pitchFamily="18" charset="0"/>
              </a:rPr>
              <a:t> + 4, …</a:t>
            </a:r>
          </a:p>
          <a:p>
            <a:pPr lvl="1"/>
            <a:r>
              <a:rPr lang="en-US" altLang="en-US" dirty="0" smtClean="0">
                <a:latin typeface="Arial" charset="0"/>
                <a:cs typeface="Arial" charset="0"/>
              </a:rPr>
              <a:t>Primary clustering</a:t>
            </a:r>
          </a:p>
          <a:p>
            <a:pPr>
              <a:buFont typeface="Arial" charset="0"/>
              <a:buNone/>
            </a:pPr>
            <a:endParaRPr lang="en-US" altLang="en-US" dirty="0" smtClean="0">
              <a:latin typeface="Arial" charset="0"/>
              <a:cs typeface="Arial" charset="0"/>
            </a:endParaRPr>
          </a:p>
          <a:p>
            <a:pPr>
              <a:buFont typeface="Arial" charset="0"/>
              <a:buNone/>
            </a:pPr>
            <a:r>
              <a:rPr lang="en-US" altLang="en-US" dirty="0" smtClean="0">
                <a:latin typeface="Arial" charset="0"/>
                <a:cs typeface="Arial" charset="0"/>
              </a:rPr>
              <a:t>	</a:t>
            </a:r>
          </a:p>
        </p:txBody>
      </p:sp>
    </p:spTree>
    <p:extLst>
      <p:ext uri="{BB962C8B-B14F-4D97-AF65-F5344CB8AC3E}">
        <p14:creationId xmlns:p14="http://schemas.microsoft.com/office/powerpoint/2010/main" val="3791870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CA" altLang="en-US" dirty="0" smtClean="0">
                <a:latin typeface="Arial" charset="0"/>
                <a:cs typeface="Arial" charset="0"/>
              </a:rPr>
              <a:t>To double the capacity of the array, each value must be rehashed</a:t>
            </a:r>
            <a:endParaRPr lang="it-IT" altLang="en-US" dirty="0">
              <a:latin typeface="Arial" charset="0"/>
              <a:cs typeface="Arial" charset="0"/>
            </a:endParaRPr>
          </a:p>
          <a:p>
            <a:pPr lvl="1"/>
            <a:r>
              <a:rPr lang="it-IT" altLang="en-US" dirty="0" smtClean="0">
                <a:latin typeface="Arial" charset="0"/>
                <a:cs typeface="Arial" charset="0"/>
              </a:rPr>
              <a:t>80, </a:t>
            </a:r>
            <a:r>
              <a:rPr lang="en-CA" dirty="0" smtClean="0"/>
              <a:t>9C, 32, 7A, BF, 26, 07, 88 may be immediately placed</a:t>
            </a:r>
          </a:p>
          <a:p>
            <a:pPr lvl="2"/>
            <a:r>
              <a:rPr lang="en-CA" altLang="en-US" dirty="0" smtClean="0">
                <a:latin typeface="Arial" charset="0"/>
                <a:cs typeface="Arial" charset="0"/>
              </a:rPr>
              <a:t>We use the least-significant five bits for the initial bin</a:t>
            </a:r>
          </a:p>
          <a:p>
            <a:pPr lvl="2"/>
            <a:endParaRPr lang="en-CA" altLang="en-US" dirty="0">
              <a:latin typeface="Arial" charset="0"/>
              <a:cs typeface="Arial" charset="0"/>
            </a:endParaRPr>
          </a:p>
          <a:p>
            <a:pPr lvl="2"/>
            <a:endParaRPr lang="en-CA" altLang="en-US" dirty="0" smtClean="0">
              <a:latin typeface="Arial" charset="0"/>
              <a:cs typeface="Arial" charset="0"/>
            </a:endParaRPr>
          </a:p>
          <a:p>
            <a:pPr lvl="2"/>
            <a:endParaRPr lang="en-CA" altLang="en-US" dirty="0">
              <a:latin typeface="Arial" charset="0"/>
              <a:cs typeface="Arial" charset="0"/>
            </a:endParaRPr>
          </a:p>
          <a:p>
            <a:pPr lvl="2"/>
            <a:endParaRPr lang="en-CA" altLang="en-US" dirty="0" smtClean="0">
              <a:latin typeface="Arial" charset="0"/>
              <a:cs typeface="Arial" charset="0"/>
            </a:endParaRPr>
          </a:p>
          <a:p>
            <a:pPr lvl="2"/>
            <a:endParaRPr lang="en-CA" altLang="en-US" dirty="0">
              <a:latin typeface="Arial" charset="0"/>
              <a:cs typeface="Arial" charset="0"/>
            </a:endParaRPr>
          </a:p>
          <a:p>
            <a:pPr lvl="2"/>
            <a:endParaRPr lang="en-CA" altLang="en-US" dirty="0" smtClean="0">
              <a:latin typeface="Arial" charset="0"/>
              <a:cs typeface="Arial" charset="0"/>
            </a:endParaRPr>
          </a:p>
          <a:p>
            <a:pPr lvl="1"/>
            <a:r>
              <a:rPr lang="en-CA" altLang="en-US" dirty="0" smtClean="0">
                <a:latin typeface="Arial" charset="0"/>
                <a:cs typeface="Arial" charset="0"/>
              </a:rPr>
              <a:t>If the next least-significant digit is</a:t>
            </a:r>
          </a:p>
          <a:p>
            <a:pPr lvl="2"/>
            <a:r>
              <a:rPr lang="en-CA" altLang="en-US" dirty="0" smtClean="0">
                <a:latin typeface="Arial" charset="0"/>
                <a:cs typeface="Arial" charset="0"/>
              </a:rPr>
              <a:t>Even, use bins	  0 –   F</a:t>
            </a:r>
          </a:p>
          <a:p>
            <a:pPr lvl="2"/>
            <a:r>
              <a:rPr lang="en-CA" altLang="en-US" dirty="0" smtClean="0">
                <a:latin typeface="Arial" charset="0"/>
                <a:cs typeface="Arial" charset="0"/>
              </a:rPr>
              <a:t>Odd, </a:t>
            </a:r>
            <a:r>
              <a:rPr lang="en-CA" altLang="en-US" dirty="0">
                <a:latin typeface="Arial" charset="0"/>
                <a:cs typeface="Arial" charset="0"/>
              </a:rPr>
              <a:t>use </a:t>
            </a:r>
            <a:r>
              <a:rPr lang="en-CA" altLang="en-US" dirty="0" smtClean="0">
                <a:latin typeface="Arial" charset="0"/>
                <a:cs typeface="Arial" charset="0"/>
              </a:rPr>
              <a:t>bins	10 </a:t>
            </a:r>
            <a:r>
              <a:rPr lang="en-CA" altLang="en-US" dirty="0">
                <a:latin typeface="Arial" charset="0"/>
                <a:cs typeface="Arial" charset="0"/>
              </a:rPr>
              <a:t>– </a:t>
            </a:r>
            <a:r>
              <a:rPr lang="en-CA" altLang="en-US" dirty="0" smtClean="0">
                <a:latin typeface="Arial" charset="0"/>
                <a:cs typeface="Arial" charset="0"/>
              </a:rPr>
              <a:t>1F</a:t>
            </a:r>
            <a:endParaRPr lang="en-CA" altLang="en-US" dirty="0">
              <a:latin typeface="Arial" charset="0"/>
              <a:cs typeface="Arial" charset="0"/>
            </a:endParaRPr>
          </a:p>
          <a:p>
            <a:pPr marL="914400" lvl="2" indent="0">
              <a:buNone/>
            </a:pPr>
            <a:endParaRPr lang="it-IT" altLang="en-US" dirty="0">
              <a:latin typeface="Arial" charset="0"/>
              <a:cs typeface="Arial" charset="0"/>
            </a:endParaRPr>
          </a:p>
          <a:p>
            <a:pPr>
              <a:buNone/>
            </a:pPr>
            <a:endParaRPr lang="en-US" altLang="en-US" sz="1200" dirty="0" smtClean="0">
              <a:latin typeface="Arial" charset="0"/>
              <a:cs typeface="Arial" charset="0"/>
            </a:endParaRPr>
          </a:p>
        </p:txBody>
      </p:sp>
      <p:sp>
        <p:nvSpPr>
          <p:cNvPr id="21536" name="Rectangle 2"/>
          <p:cNvSpPr>
            <a:spLocks noGrp="1" noChangeArrowheads="1"/>
          </p:cNvSpPr>
          <p:nvPr>
            <p:ph type="title"/>
          </p:nvPr>
        </p:nvSpPr>
        <p:spPr/>
        <p:txBody>
          <a:bodyPr/>
          <a:lstStyle/>
          <a:p>
            <a:r>
              <a:rPr lang="en-US" altLang="en-US" dirty="0" smtClean="0">
                <a:latin typeface="Arial" charset="0"/>
                <a:cs typeface="Arial" charset="0"/>
              </a:rPr>
              <a:t>Resizing the array</a:t>
            </a:r>
          </a:p>
        </p:txBody>
      </p:sp>
      <p:graphicFrame>
        <p:nvGraphicFramePr>
          <p:cNvPr id="7" name="Table 6"/>
          <p:cNvGraphicFramePr>
            <a:graphicFrameLocks noGrp="1"/>
          </p:cNvGraphicFramePr>
          <p:nvPr>
            <p:extLst>
              <p:ext uri="{D42A27DB-BD31-4B8C-83A1-F6EECF244321}">
                <p14:modId xmlns:p14="http://schemas.microsoft.com/office/powerpoint/2010/main" val="883408439"/>
              </p:ext>
            </p:extLst>
          </p:nvPr>
        </p:nvGraphicFramePr>
        <p:xfrm>
          <a:off x="62238" y="3212976"/>
          <a:ext cx="9002400" cy="360040"/>
        </p:xfrm>
        <a:graphic>
          <a:graphicData uri="http://schemas.openxmlformats.org/drawingml/2006/table">
            <a:tbl>
              <a:tblPr firstRow="1" bandRow="1">
                <a:tableStyleId>{2D5ABB26-0587-4C30-8999-92F81FD0307C}</a:tableStyleId>
              </a:tblPr>
              <a:tblGrid>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tblGrid>
              <a:tr h="144016">
                <a:tc>
                  <a:txBody>
                    <a:bodyPr/>
                    <a:lstStyle/>
                    <a:p>
                      <a:pPr algn="l"/>
                      <a:r>
                        <a:rPr lang="en-CA" sz="1050" b="0" dirty="0" smtClean="0"/>
                        <a:t>0</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2</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3</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4</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5</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6</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7</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8</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9</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A</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B</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C</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D</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E</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F</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10</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11</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12</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13</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14</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15</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16</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17</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18</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19</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1A</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1B</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1C</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1D</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1E</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1F</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r>
              <a:tr h="200020">
                <a:tc>
                  <a:txBody>
                    <a:bodyPr/>
                    <a:lstStyle/>
                    <a:p>
                      <a:pPr algn="ctr"/>
                      <a:r>
                        <a:rPr lang="en-CA" sz="1200" b="0" dirty="0" smtClean="0"/>
                        <a:t>80</a:t>
                      </a: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t>26</a:t>
                      </a: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t>07</a:t>
                      </a: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t>88</a:t>
                      </a: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t>32</a:t>
                      </a: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t>7A</a:t>
                      </a: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t>9C</a:t>
                      </a: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t>BF</a:t>
                      </a: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2219452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CA" altLang="en-US" dirty="0">
                <a:latin typeface="Arial" charset="0"/>
                <a:cs typeface="Arial" charset="0"/>
              </a:rPr>
              <a:t>To double the capacity of the array, each value must be rehashed</a:t>
            </a:r>
            <a:endParaRPr lang="it-IT" altLang="en-US" dirty="0">
              <a:latin typeface="Arial" charset="0"/>
              <a:cs typeface="Arial" charset="0"/>
            </a:endParaRPr>
          </a:p>
          <a:p>
            <a:pPr lvl="1"/>
            <a:r>
              <a:rPr lang="it-IT" altLang="en-US" dirty="0" smtClean="0">
                <a:latin typeface="Arial" charset="0"/>
                <a:cs typeface="Arial" charset="0"/>
              </a:rPr>
              <a:t>46 results in a collision</a:t>
            </a:r>
            <a:endParaRPr lang="it-IT" altLang="en-US" dirty="0">
              <a:latin typeface="Arial" charset="0"/>
              <a:cs typeface="Arial" charset="0"/>
            </a:endParaRPr>
          </a:p>
          <a:p>
            <a:pPr lvl="2"/>
            <a:r>
              <a:rPr lang="en-US" altLang="en-US" dirty="0" smtClean="0">
                <a:latin typeface="Arial" charset="0"/>
                <a:cs typeface="Arial" charset="0"/>
              </a:rPr>
              <a:t>We place it in bin 9</a:t>
            </a:r>
            <a:endParaRPr lang="en-US" altLang="en-US" dirty="0">
              <a:latin typeface="Arial" charset="0"/>
              <a:cs typeface="Arial" charset="0"/>
            </a:endParaRPr>
          </a:p>
          <a:p>
            <a:pPr lvl="1"/>
            <a:endParaRPr lang="en-US" altLang="en-US" dirty="0" smtClean="0">
              <a:latin typeface="Arial" charset="0"/>
              <a:cs typeface="Arial" charset="0"/>
            </a:endParaRPr>
          </a:p>
          <a:p>
            <a:pPr lvl="1"/>
            <a:endParaRPr lang="en-US" altLang="en-US" dirty="0" smtClean="0">
              <a:latin typeface="Arial" charset="0"/>
              <a:cs typeface="Arial" charset="0"/>
            </a:endParaRPr>
          </a:p>
          <a:p>
            <a:pPr lvl="1"/>
            <a:endParaRPr lang="en-US" altLang="en-US" dirty="0">
              <a:latin typeface="Arial" charset="0"/>
              <a:cs typeface="Arial" charset="0"/>
            </a:endParaRPr>
          </a:p>
          <a:p>
            <a:pPr marL="457200" lvl="1" indent="0">
              <a:buNone/>
            </a:pPr>
            <a:endParaRPr lang="en-US" altLang="en-US" dirty="0">
              <a:latin typeface="Arial" charset="0"/>
              <a:cs typeface="Arial" charset="0"/>
            </a:endParaRPr>
          </a:p>
          <a:p>
            <a:pPr>
              <a:buNone/>
            </a:pPr>
            <a:endParaRPr lang="it-IT" altLang="en-US" dirty="0">
              <a:latin typeface="Arial" charset="0"/>
              <a:cs typeface="Arial" charset="0"/>
            </a:endParaRPr>
          </a:p>
          <a:p>
            <a:pPr>
              <a:buNone/>
            </a:pPr>
            <a:endParaRPr lang="en-US" altLang="en-US" sz="1200" dirty="0" smtClean="0">
              <a:latin typeface="Arial" charset="0"/>
              <a:cs typeface="Arial" charset="0"/>
            </a:endParaRPr>
          </a:p>
        </p:txBody>
      </p:sp>
      <p:sp>
        <p:nvSpPr>
          <p:cNvPr id="21536" name="Rectangle 2"/>
          <p:cNvSpPr>
            <a:spLocks noGrp="1" noChangeArrowheads="1"/>
          </p:cNvSpPr>
          <p:nvPr>
            <p:ph type="title"/>
          </p:nvPr>
        </p:nvSpPr>
        <p:spPr/>
        <p:txBody>
          <a:bodyPr/>
          <a:lstStyle/>
          <a:p>
            <a:r>
              <a:rPr lang="en-US" altLang="en-US" dirty="0" smtClean="0">
                <a:latin typeface="Arial" charset="0"/>
                <a:cs typeface="Arial" charset="0"/>
              </a:rPr>
              <a:t>Resizing the array</a:t>
            </a:r>
          </a:p>
        </p:txBody>
      </p:sp>
      <p:graphicFrame>
        <p:nvGraphicFramePr>
          <p:cNvPr id="7" name="Table 6"/>
          <p:cNvGraphicFramePr>
            <a:graphicFrameLocks noGrp="1"/>
          </p:cNvGraphicFramePr>
          <p:nvPr>
            <p:extLst>
              <p:ext uri="{D42A27DB-BD31-4B8C-83A1-F6EECF244321}">
                <p14:modId xmlns:p14="http://schemas.microsoft.com/office/powerpoint/2010/main" val="1044647139"/>
              </p:ext>
            </p:extLst>
          </p:nvPr>
        </p:nvGraphicFramePr>
        <p:xfrm>
          <a:off x="62238" y="3212976"/>
          <a:ext cx="9002400" cy="360040"/>
        </p:xfrm>
        <a:graphic>
          <a:graphicData uri="http://schemas.openxmlformats.org/drawingml/2006/table">
            <a:tbl>
              <a:tblPr firstRow="1" bandRow="1">
                <a:tableStyleId>{2D5ABB26-0587-4C30-8999-92F81FD0307C}</a:tableStyleId>
              </a:tblPr>
              <a:tblGrid>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tblGrid>
              <a:tr h="144016">
                <a:tc>
                  <a:txBody>
                    <a:bodyPr/>
                    <a:lstStyle/>
                    <a:p>
                      <a:pPr algn="l"/>
                      <a:r>
                        <a:rPr lang="en-CA" sz="1050" b="0" dirty="0" smtClean="0"/>
                        <a:t>0</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2</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3</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4</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5</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1" dirty="0" smtClean="0">
                          <a:solidFill>
                            <a:srgbClr val="FF0000"/>
                          </a:solidFill>
                        </a:rPr>
                        <a:t>6</a:t>
                      </a:r>
                      <a:endParaRPr lang="en-CA" sz="1050" b="1" dirty="0">
                        <a:solidFill>
                          <a:srgbClr val="FF0000"/>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7</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8</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9</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A</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B</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C</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D</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E</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F</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10</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11</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12</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13</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14</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15</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16</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17</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18</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19</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1A</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1B</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1C</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1D</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1E</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1F</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r>
              <a:tr h="200020">
                <a:tc>
                  <a:txBody>
                    <a:bodyPr/>
                    <a:lstStyle/>
                    <a:p>
                      <a:pPr algn="ctr"/>
                      <a:r>
                        <a:rPr lang="en-CA" sz="1200" b="0" dirty="0" smtClean="0"/>
                        <a:t>80</a:t>
                      </a: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t>26</a:t>
                      </a: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t>07</a:t>
                      </a: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t>88</a:t>
                      </a: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1" dirty="0" smtClean="0">
                          <a:solidFill>
                            <a:srgbClr val="FF0000"/>
                          </a:solidFill>
                        </a:rPr>
                        <a:t>46</a:t>
                      </a:r>
                      <a:endParaRPr lang="en-CA" sz="1200" b="1" dirty="0">
                        <a:solidFill>
                          <a:srgbClr val="FF0000"/>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t>32</a:t>
                      </a: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t>7A</a:t>
                      </a: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t>9C</a:t>
                      </a: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t>BF</a:t>
                      </a: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8509655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CA" altLang="en-US" dirty="0">
                <a:latin typeface="Arial" charset="0"/>
                <a:cs typeface="Arial" charset="0"/>
              </a:rPr>
              <a:t>To double the capacity of the array, each value must be rehashed</a:t>
            </a:r>
            <a:endParaRPr lang="it-IT" altLang="en-US" dirty="0">
              <a:latin typeface="Arial" charset="0"/>
              <a:cs typeface="Arial" charset="0"/>
            </a:endParaRPr>
          </a:p>
          <a:p>
            <a:pPr lvl="1"/>
            <a:r>
              <a:rPr lang="it-IT" altLang="en-US" dirty="0" smtClean="0">
                <a:latin typeface="Arial" charset="0"/>
                <a:cs typeface="Arial" charset="0"/>
              </a:rPr>
              <a:t>9A results in a collision</a:t>
            </a:r>
            <a:endParaRPr lang="it-IT" altLang="en-US" dirty="0">
              <a:latin typeface="Arial" charset="0"/>
              <a:cs typeface="Arial" charset="0"/>
            </a:endParaRPr>
          </a:p>
          <a:p>
            <a:pPr lvl="2"/>
            <a:r>
              <a:rPr lang="en-US" altLang="en-US" dirty="0" smtClean="0">
                <a:latin typeface="Arial" charset="0"/>
                <a:cs typeface="Arial" charset="0"/>
              </a:rPr>
              <a:t>We place it in bin 1B</a:t>
            </a:r>
            <a:endParaRPr lang="en-US" altLang="en-US" dirty="0">
              <a:latin typeface="Arial" charset="0"/>
              <a:cs typeface="Arial" charset="0"/>
            </a:endParaRPr>
          </a:p>
          <a:p>
            <a:pPr lvl="1"/>
            <a:endParaRPr lang="en-US" altLang="en-US" dirty="0" smtClean="0">
              <a:latin typeface="Arial" charset="0"/>
              <a:cs typeface="Arial" charset="0"/>
            </a:endParaRPr>
          </a:p>
          <a:p>
            <a:pPr lvl="1"/>
            <a:endParaRPr lang="en-US" altLang="en-US" dirty="0" smtClean="0">
              <a:latin typeface="Arial" charset="0"/>
              <a:cs typeface="Arial" charset="0"/>
            </a:endParaRPr>
          </a:p>
          <a:p>
            <a:pPr lvl="1"/>
            <a:endParaRPr lang="en-US" altLang="en-US" dirty="0">
              <a:latin typeface="Arial" charset="0"/>
              <a:cs typeface="Arial" charset="0"/>
            </a:endParaRPr>
          </a:p>
          <a:p>
            <a:pPr marL="457200" lvl="1" indent="0">
              <a:buNone/>
            </a:pPr>
            <a:endParaRPr lang="en-US" altLang="en-US" dirty="0">
              <a:latin typeface="Arial" charset="0"/>
              <a:cs typeface="Arial" charset="0"/>
            </a:endParaRPr>
          </a:p>
          <a:p>
            <a:pPr>
              <a:buNone/>
            </a:pPr>
            <a:endParaRPr lang="it-IT" altLang="en-US" dirty="0">
              <a:latin typeface="Arial" charset="0"/>
              <a:cs typeface="Arial" charset="0"/>
            </a:endParaRPr>
          </a:p>
          <a:p>
            <a:pPr>
              <a:buNone/>
            </a:pPr>
            <a:endParaRPr lang="en-US" altLang="en-US" sz="1200" dirty="0" smtClean="0">
              <a:latin typeface="Arial" charset="0"/>
              <a:cs typeface="Arial" charset="0"/>
            </a:endParaRPr>
          </a:p>
        </p:txBody>
      </p:sp>
      <p:sp>
        <p:nvSpPr>
          <p:cNvPr id="21536" name="Rectangle 2"/>
          <p:cNvSpPr>
            <a:spLocks noGrp="1" noChangeArrowheads="1"/>
          </p:cNvSpPr>
          <p:nvPr>
            <p:ph type="title"/>
          </p:nvPr>
        </p:nvSpPr>
        <p:spPr/>
        <p:txBody>
          <a:bodyPr/>
          <a:lstStyle/>
          <a:p>
            <a:r>
              <a:rPr lang="en-US" altLang="en-US" dirty="0" smtClean="0">
                <a:latin typeface="Arial" charset="0"/>
                <a:cs typeface="Arial" charset="0"/>
              </a:rPr>
              <a:t>Resizing the array</a:t>
            </a:r>
          </a:p>
        </p:txBody>
      </p:sp>
      <p:graphicFrame>
        <p:nvGraphicFramePr>
          <p:cNvPr id="7" name="Table 6"/>
          <p:cNvGraphicFramePr>
            <a:graphicFrameLocks noGrp="1"/>
          </p:cNvGraphicFramePr>
          <p:nvPr>
            <p:extLst>
              <p:ext uri="{D42A27DB-BD31-4B8C-83A1-F6EECF244321}">
                <p14:modId xmlns:p14="http://schemas.microsoft.com/office/powerpoint/2010/main" val="1250564736"/>
              </p:ext>
            </p:extLst>
          </p:nvPr>
        </p:nvGraphicFramePr>
        <p:xfrm>
          <a:off x="62238" y="3212976"/>
          <a:ext cx="9002400" cy="360040"/>
        </p:xfrm>
        <a:graphic>
          <a:graphicData uri="http://schemas.openxmlformats.org/drawingml/2006/table">
            <a:tbl>
              <a:tblPr firstRow="1" bandRow="1">
                <a:tableStyleId>{2D5ABB26-0587-4C30-8999-92F81FD0307C}</a:tableStyleId>
              </a:tblPr>
              <a:tblGrid>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tblGrid>
              <a:tr h="144016">
                <a:tc>
                  <a:txBody>
                    <a:bodyPr/>
                    <a:lstStyle/>
                    <a:p>
                      <a:pPr algn="l"/>
                      <a:r>
                        <a:rPr lang="en-CA" sz="1050" b="0" dirty="0" smtClean="0"/>
                        <a:t>0</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2</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3</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4</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5</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6</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7</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8</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9</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A</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B</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C</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D</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E</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F</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10</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11</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12</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13</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14</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15</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16</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17</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18</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19</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1" dirty="0" smtClean="0">
                          <a:solidFill>
                            <a:srgbClr val="FF0000"/>
                          </a:solidFill>
                        </a:rPr>
                        <a:t>1A</a:t>
                      </a:r>
                      <a:endParaRPr lang="en-CA" sz="1050" b="1" dirty="0">
                        <a:solidFill>
                          <a:srgbClr val="FF0000"/>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1B</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1C</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1D</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1E</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1F</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r>
              <a:tr h="200020">
                <a:tc>
                  <a:txBody>
                    <a:bodyPr/>
                    <a:lstStyle/>
                    <a:p>
                      <a:pPr algn="ctr"/>
                      <a:r>
                        <a:rPr lang="en-CA" sz="1200" b="0" dirty="0" smtClean="0"/>
                        <a:t>80</a:t>
                      </a: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t>26</a:t>
                      </a: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t>07</a:t>
                      </a: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t>88</a:t>
                      </a: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solidFill>
                            <a:schemeClr val="tx1"/>
                          </a:solidFill>
                        </a:rPr>
                        <a:t>46</a:t>
                      </a: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t>32</a:t>
                      </a: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t>7A</a:t>
                      </a: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1" dirty="0" smtClean="0">
                          <a:solidFill>
                            <a:srgbClr val="FF0000"/>
                          </a:solidFill>
                        </a:rPr>
                        <a:t>9A</a:t>
                      </a:r>
                      <a:endParaRPr lang="en-CA" sz="1200" b="1" dirty="0">
                        <a:solidFill>
                          <a:srgbClr val="FF0000"/>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t>9C</a:t>
                      </a: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t>BF</a:t>
                      </a: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4005715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CA" altLang="en-US" dirty="0">
                <a:latin typeface="Arial" charset="0"/>
                <a:cs typeface="Arial" charset="0"/>
              </a:rPr>
              <a:t>To double the capacity of the array, each value must be rehashed</a:t>
            </a:r>
            <a:endParaRPr lang="it-IT" altLang="en-US" dirty="0">
              <a:latin typeface="Arial" charset="0"/>
              <a:cs typeface="Arial" charset="0"/>
            </a:endParaRPr>
          </a:p>
          <a:p>
            <a:pPr lvl="1"/>
            <a:r>
              <a:rPr lang="it-IT" altLang="en-US" dirty="0" smtClean="0">
                <a:latin typeface="Arial" charset="0"/>
                <a:cs typeface="Arial" charset="0"/>
              </a:rPr>
              <a:t>BA also results in a collision</a:t>
            </a:r>
            <a:endParaRPr lang="it-IT" altLang="en-US" dirty="0">
              <a:latin typeface="Arial" charset="0"/>
              <a:cs typeface="Arial" charset="0"/>
            </a:endParaRPr>
          </a:p>
          <a:p>
            <a:pPr lvl="2"/>
            <a:r>
              <a:rPr lang="en-US" altLang="en-US" dirty="0" smtClean="0">
                <a:latin typeface="Arial" charset="0"/>
                <a:cs typeface="Arial" charset="0"/>
              </a:rPr>
              <a:t>We place it in bin 1D</a:t>
            </a:r>
          </a:p>
          <a:p>
            <a:pPr lvl="1"/>
            <a:endParaRPr lang="en-US" altLang="en-US" dirty="0" smtClean="0">
              <a:latin typeface="Arial" charset="0"/>
              <a:cs typeface="Arial" charset="0"/>
            </a:endParaRPr>
          </a:p>
          <a:p>
            <a:pPr lvl="1"/>
            <a:endParaRPr lang="en-US" altLang="en-US" dirty="0" smtClean="0">
              <a:latin typeface="Arial" charset="0"/>
              <a:cs typeface="Arial" charset="0"/>
            </a:endParaRPr>
          </a:p>
          <a:p>
            <a:pPr lvl="1"/>
            <a:endParaRPr lang="en-US" altLang="en-US" dirty="0">
              <a:latin typeface="Arial" charset="0"/>
              <a:cs typeface="Arial" charset="0"/>
            </a:endParaRPr>
          </a:p>
          <a:p>
            <a:pPr marL="457200" lvl="1" indent="0">
              <a:buNone/>
            </a:pPr>
            <a:endParaRPr lang="en-US" altLang="en-US" dirty="0">
              <a:latin typeface="Arial" charset="0"/>
              <a:cs typeface="Arial" charset="0"/>
            </a:endParaRPr>
          </a:p>
          <a:p>
            <a:pPr>
              <a:buNone/>
            </a:pPr>
            <a:endParaRPr lang="it-IT" altLang="en-US" dirty="0">
              <a:latin typeface="Arial" charset="0"/>
              <a:cs typeface="Arial" charset="0"/>
            </a:endParaRPr>
          </a:p>
          <a:p>
            <a:pPr>
              <a:buNone/>
            </a:pPr>
            <a:endParaRPr lang="en-US" altLang="en-US" sz="1200" dirty="0" smtClean="0">
              <a:latin typeface="Arial" charset="0"/>
              <a:cs typeface="Arial" charset="0"/>
            </a:endParaRPr>
          </a:p>
        </p:txBody>
      </p:sp>
      <p:sp>
        <p:nvSpPr>
          <p:cNvPr id="21536" name="Rectangle 2"/>
          <p:cNvSpPr>
            <a:spLocks noGrp="1" noChangeArrowheads="1"/>
          </p:cNvSpPr>
          <p:nvPr>
            <p:ph type="title"/>
          </p:nvPr>
        </p:nvSpPr>
        <p:spPr/>
        <p:txBody>
          <a:bodyPr/>
          <a:lstStyle/>
          <a:p>
            <a:r>
              <a:rPr lang="en-US" altLang="en-US" dirty="0" smtClean="0">
                <a:latin typeface="Arial" charset="0"/>
                <a:cs typeface="Arial" charset="0"/>
              </a:rPr>
              <a:t>Resizing the array</a:t>
            </a:r>
          </a:p>
        </p:txBody>
      </p:sp>
      <p:graphicFrame>
        <p:nvGraphicFramePr>
          <p:cNvPr id="7" name="Table 6"/>
          <p:cNvGraphicFramePr>
            <a:graphicFrameLocks noGrp="1"/>
          </p:cNvGraphicFramePr>
          <p:nvPr>
            <p:extLst>
              <p:ext uri="{D42A27DB-BD31-4B8C-83A1-F6EECF244321}">
                <p14:modId xmlns:p14="http://schemas.microsoft.com/office/powerpoint/2010/main" val="478475573"/>
              </p:ext>
            </p:extLst>
          </p:nvPr>
        </p:nvGraphicFramePr>
        <p:xfrm>
          <a:off x="62238" y="3212976"/>
          <a:ext cx="9002400" cy="360040"/>
        </p:xfrm>
        <a:graphic>
          <a:graphicData uri="http://schemas.openxmlformats.org/drawingml/2006/table">
            <a:tbl>
              <a:tblPr firstRow="1" bandRow="1">
                <a:tableStyleId>{2D5ABB26-0587-4C30-8999-92F81FD0307C}</a:tableStyleId>
              </a:tblPr>
              <a:tblGrid>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tblGrid>
              <a:tr h="144016">
                <a:tc>
                  <a:txBody>
                    <a:bodyPr/>
                    <a:lstStyle/>
                    <a:p>
                      <a:pPr algn="l"/>
                      <a:r>
                        <a:rPr lang="en-CA" sz="1050" b="0" dirty="0" smtClean="0">
                          <a:solidFill>
                            <a:schemeClr val="tx1"/>
                          </a:solidFill>
                        </a:rPr>
                        <a:t>0</a:t>
                      </a:r>
                      <a:endParaRPr lang="en-CA" sz="105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solidFill>
                            <a:schemeClr val="tx1"/>
                          </a:solidFill>
                        </a:rPr>
                        <a:t>1</a:t>
                      </a:r>
                      <a:endParaRPr lang="en-CA" sz="105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solidFill>
                            <a:schemeClr val="tx1"/>
                          </a:solidFill>
                        </a:rPr>
                        <a:t>2</a:t>
                      </a:r>
                      <a:endParaRPr lang="en-CA" sz="105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solidFill>
                            <a:schemeClr val="tx1"/>
                          </a:solidFill>
                        </a:rPr>
                        <a:t>3</a:t>
                      </a:r>
                      <a:endParaRPr lang="en-CA" sz="105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solidFill>
                            <a:schemeClr val="tx1"/>
                          </a:solidFill>
                        </a:rPr>
                        <a:t>4</a:t>
                      </a:r>
                      <a:endParaRPr lang="en-CA" sz="105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solidFill>
                            <a:schemeClr val="tx1"/>
                          </a:solidFill>
                        </a:rPr>
                        <a:t>5</a:t>
                      </a:r>
                      <a:endParaRPr lang="en-CA" sz="105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solidFill>
                            <a:schemeClr val="tx1"/>
                          </a:solidFill>
                        </a:rPr>
                        <a:t>6</a:t>
                      </a:r>
                      <a:endParaRPr lang="en-CA" sz="105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solidFill>
                            <a:schemeClr val="tx1"/>
                          </a:solidFill>
                        </a:rPr>
                        <a:t>7</a:t>
                      </a:r>
                      <a:endParaRPr lang="en-CA" sz="105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solidFill>
                            <a:schemeClr val="tx1"/>
                          </a:solidFill>
                        </a:rPr>
                        <a:t>8</a:t>
                      </a:r>
                      <a:endParaRPr lang="en-CA" sz="105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solidFill>
                            <a:schemeClr val="tx1"/>
                          </a:solidFill>
                        </a:rPr>
                        <a:t>9</a:t>
                      </a:r>
                      <a:endParaRPr lang="en-CA" sz="105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solidFill>
                            <a:schemeClr val="tx1"/>
                          </a:solidFill>
                        </a:rPr>
                        <a:t>A</a:t>
                      </a:r>
                      <a:endParaRPr lang="en-CA" sz="105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solidFill>
                            <a:schemeClr val="tx1"/>
                          </a:solidFill>
                        </a:rPr>
                        <a:t>B</a:t>
                      </a:r>
                      <a:endParaRPr lang="en-CA" sz="105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solidFill>
                            <a:schemeClr val="tx1"/>
                          </a:solidFill>
                        </a:rPr>
                        <a:t>C</a:t>
                      </a:r>
                      <a:endParaRPr lang="en-CA" sz="105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solidFill>
                            <a:schemeClr val="tx1"/>
                          </a:solidFill>
                        </a:rPr>
                        <a:t>D</a:t>
                      </a:r>
                      <a:endParaRPr lang="en-CA" sz="105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solidFill>
                            <a:schemeClr val="tx1"/>
                          </a:solidFill>
                        </a:rPr>
                        <a:t>E</a:t>
                      </a:r>
                      <a:endParaRPr lang="en-CA" sz="105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solidFill>
                            <a:schemeClr val="tx1"/>
                          </a:solidFill>
                        </a:rPr>
                        <a:t>F</a:t>
                      </a:r>
                      <a:endParaRPr lang="en-CA" sz="105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solidFill>
                            <a:schemeClr val="tx1"/>
                          </a:solidFill>
                        </a:rPr>
                        <a:t>10</a:t>
                      </a:r>
                      <a:endParaRPr lang="en-CA" sz="105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solidFill>
                            <a:schemeClr val="tx1"/>
                          </a:solidFill>
                        </a:rPr>
                        <a:t>11</a:t>
                      </a:r>
                      <a:endParaRPr lang="en-CA" sz="105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solidFill>
                            <a:schemeClr val="tx1"/>
                          </a:solidFill>
                        </a:rPr>
                        <a:t>12</a:t>
                      </a:r>
                      <a:endParaRPr lang="en-CA" sz="105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solidFill>
                            <a:schemeClr val="tx1"/>
                          </a:solidFill>
                        </a:rPr>
                        <a:t>13</a:t>
                      </a:r>
                      <a:endParaRPr lang="en-CA" sz="105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solidFill>
                            <a:schemeClr val="tx1"/>
                          </a:solidFill>
                        </a:rPr>
                        <a:t>14</a:t>
                      </a:r>
                      <a:endParaRPr lang="en-CA" sz="105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solidFill>
                            <a:schemeClr val="tx1"/>
                          </a:solidFill>
                        </a:rPr>
                        <a:t>15</a:t>
                      </a:r>
                      <a:endParaRPr lang="en-CA" sz="105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solidFill>
                            <a:schemeClr val="tx1"/>
                          </a:solidFill>
                        </a:rPr>
                        <a:t>16</a:t>
                      </a:r>
                      <a:endParaRPr lang="en-CA" sz="105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solidFill>
                            <a:schemeClr val="tx1"/>
                          </a:solidFill>
                        </a:rPr>
                        <a:t>17</a:t>
                      </a:r>
                      <a:endParaRPr lang="en-CA" sz="105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solidFill>
                            <a:schemeClr val="tx1"/>
                          </a:solidFill>
                        </a:rPr>
                        <a:t>18</a:t>
                      </a:r>
                      <a:endParaRPr lang="en-CA" sz="105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solidFill>
                            <a:schemeClr val="tx1"/>
                          </a:solidFill>
                        </a:rPr>
                        <a:t>19</a:t>
                      </a:r>
                      <a:endParaRPr lang="en-CA" sz="105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1" dirty="0" smtClean="0">
                          <a:solidFill>
                            <a:srgbClr val="FF0000"/>
                          </a:solidFill>
                        </a:rPr>
                        <a:t>1A</a:t>
                      </a:r>
                      <a:endParaRPr lang="en-CA" sz="1050" b="1" dirty="0">
                        <a:solidFill>
                          <a:srgbClr val="FF0000"/>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solidFill>
                            <a:schemeClr val="tx1"/>
                          </a:solidFill>
                        </a:rPr>
                        <a:t>1B</a:t>
                      </a:r>
                      <a:endParaRPr lang="en-CA" sz="105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1C</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1D</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1E</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1F</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r>
              <a:tr h="200020">
                <a:tc>
                  <a:txBody>
                    <a:bodyPr/>
                    <a:lstStyle/>
                    <a:p>
                      <a:pPr algn="ctr"/>
                      <a:r>
                        <a:rPr lang="en-CA" sz="1200" b="0" dirty="0" smtClean="0">
                          <a:solidFill>
                            <a:schemeClr val="tx1"/>
                          </a:solidFill>
                        </a:rPr>
                        <a:t>80</a:t>
                      </a: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solidFill>
                            <a:schemeClr val="tx1"/>
                          </a:solidFill>
                        </a:rPr>
                        <a:t>26</a:t>
                      </a: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solidFill>
                            <a:schemeClr val="tx1"/>
                          </a:solidFill>
                        </a:rPr>
                        <a:t>07</a:t>
                      </a: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solidFill>
                            <a:schemeClr val="tx1"/>
                          </a:solidFill>
                        </a:rPr>
                        <a:t>88</a:t>
                      </a: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solidFill>
                            <a:schemeClr val="tx1"/>
                          </a:solidFill>
                        </a:rPr>
                        <a:t>46</a:t>
                      </a: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solidFill>
                            <a:schemeClr val="tx1"/>
                          </a:solidFill>
                        </a:rPr>
                        <a:t>32</a:t>
                      </a: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solidFill>
                            <a:schemeClr val="tx1"/>
                          </a:solidFill>
                        </a:rPr>
                        <a:t>7A</a:t>
                      </a: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solidFill>
                            <a:schemeClr val="tx1"/>
                          </a:solidFill>
                        </a:rPr>
                        <a:t>9A</a:t>
                      </a: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t>9C</a:t>
                      </a: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1" dirty="0" smtClean="0">
                          <a:solidFill>
                            <a:srgbClr val="FF0000"/>
                          </a:solidFill>
                        </a:rPr>
                        <a:t>BA</a:t>
                      </a:r>
                      <a:endParaRPr lang="en-CA" sz="1200" b="1" dirty="0">
                        <a:solidFill>
                          <a:srgbClr val="FF0000"/>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t>BF</a:t>
                      </a: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0859985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CA" altLang="en-US" dirty="0">
                <a:latin typeface="Arial" charset="0"/>
                <a:cs typeface="Arial" charset="0"/>
              </a:rPr>
              <a:t>To double the capacity of the array, each value must be rehashed</a:t>
            </a:r>
            <a:endParaRPr lang="it-IT" altLang="en-US" dirty="0">
              <a:latin typeface="Arial" charset="0"/>
              <a:cs typeface="Arial" charset="0"/>
            </a:endParaRPr>
          </a:p>
          <a:p>
            <a:pPr lvl="1"/>
            <a:r>
              <a:rPr lang="it-IT" altLang="en-US" dirty="0" smtClean="0">
                <a:latin typeface="Arial" charset="0"/>
                <a:cs typeface="Arial" charset="0"/>
              </a:rPr>
              <a:t>4C and AD don’t cause collisions</a:t>
            </a:r>
            <a:endParaRPr lang="it-IT" altLang="en-US" dirty="0">
              <a:latin typeface="Arial" charset="0"/>
              <a:cs typeface="Arial" charset="0"/>
            </a:endParaRPr>
          </a:p>
          <a:p>
            <a:pPr marL="457200" lvl="1" indent="0">
              <a:buNone/>
            </a:pPr>
            <a:endParaRPr lang="en-US" altLang="en-US" dirty="0" smtClean="0">
              <a:latin typeface="Arial" charset="0"/>
              <a:cs typeface="Arial" charset="0"/>
            </a:endParaRPr>
          </a:p>
          <a:p>
            <a:pPr lvl="1"/>
            <a:endParaRPr lang="en-US" altLang="en-US" dirty="0" smtClean="0">
              <a:latin typeface="Arial" charset="0"/>
              <a:cs typeface="Arial" charset="0"/>
            </a:endParaRPr>
          </a:p>
          <a:p>
            <a:pPr lvl="1"/>
            <a:endParaRPr lang="en-US" altLang="en-US" dirty="0">
              <a:latin typeface="Arial" charset="0"/>
              <a:cs typeface="Arial" charset="0"/>
            </a:endParaRPr>
          </a:p>
          <a:p>
            <a:pPr marL="457200" lvl="1" indent="0">
              <a:buNone/>
            </a:pPr>
            <a:endParaRPr lang="en-US" altLang="en-US" dirty="0">
              <a:latin typeface="Arial" charset="0"/>
              <a:cs typeface="Arial" charset="0"/>
            </a:endParaRPr>
          </a:p>
          <a:p>
            <a:pPr>
              <a:buNone/>
            </a:pPr>
            <a:endParaRPr lang="it-IT" altLang="en-US" dirty="0">
              <a:latin typeface="Arial" charset="0"/>
              <a:cs typeface="Arial" charset="0"/>
            </a:endParaRPr>
          </a:p>
          <a:p>
            <a:pPr>
              <a:buNone/>
            </a:pPr>
            <a:endParaRPr lang="en-US" altLang="en-US" sz="1200" dirty="0" smtClean="0">
              <a:latin typeface="Arial" charset="0"/>
              <a:cs typeface="Arial" charset="0"/>
            </a:endParaRPr>
          </a:p>
        </p:txBody>
      </p:sp>
      <p:sp>
        <p:nvSpPr>
          <p:cNvPr id="21536" name="Rectangle 2"/>
          <p:cNvSpPr>
            <a:spLocks noGrp="1" noChangeArrowheads="1"/>
          </p:cNvSpPr>
          <p:nvPr>
            <p:ph type="title"/>
          </p:nvPr>
        </p:nvSpPr>
        <p:spPr/>
        <p:txBody>
          <a:bodyPr/>
          <a:lstStyle/>
          <a:p>
            <a:r>
              <a:rPr lang="en-US" altLang="en-US" dirty="0" smtClean="0">
                <a:latin typeface="Arial" charset="0"/>
                <a:cs typeface="Arial" charset="0"/>
              </a:rPr>
              <a:t>Resizing the array</a:t>
            </a:r>
          </a:p>
        </p:txBody>
      </p:sp>
      <p:graphicFrame>
        <p:nvGraphicFramePr>
          <p:cNvPr id="7" name="Table 6"/>
          <p:cNvGraphicFramePr>
            <a:graphicFrameLocks noGrp="1"/>
          </p:cNvGraphicFramePr>
          <p:nvPr>
            <p:extLst>
              <p:ext uri="{D42A27DB-BD31-4B8C-83A1-F6EECF244321}">
                <p14:modId xmlns:p14="http://schemas.microsoft.com/office/powerpoint/2010/main" val="252418727"/>
              </p:ext>
            </p:extLst>
          </p:nvPr>
        </p:nvGraphicFramePr>
        <p:xfrm>
          <a:off x="62238" y="3212976"/>
          <a:ext cx="9002400" cy="360040"/>
        </p:xfrm>
        <a:graphic>
          <a:graphicData uri="http://schemas.openxmlformats.org/drawingml/2006/table">
            <a:tbl>
              <a:tblPr firstRow="1" bandRow="1">
                <a:tableStyleId>{2D5ABB26-0587-4C30-8999-92F81FD0307C}</a:tableStyleId>
              </a:tblPr>
              <a:tblGrid>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tblGrid>
              <a:tr h="144016">
                <a:tc>
                  <a:txBody>
                    <a:bodyPr/>
                    <a:lstStyle/>
                    <a:p>
                      <a:pPr algn="l"/>
                      <a:r>
                        <a:rPr lang="en-CA" sz="1050" b="0" dirty="0" smtClean="0">
                          <a:solidFill>
                            <a:schemeClr val="tx1"/>
                          </a:solidFill>
                        </a:rPr>
                        <a:t>0</a:t>
                      </a:r>
                      <a:endParaRPr lang="en-CA" sz="105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solidFill>
                            <a:schemeClr val="tx1"/>
                          </a:solidFill>
                        </a:rPr>
                        <a:t>1</a:t>
                      </a:r>
                      <a:endParaRPr lang="en-CA" sz="105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solidFill>
                            <a:schemeClr val="tx1"/>
                          </a:solidFill>
                        </a:rPr>
                        <a:t>2</a:t>
                      </a:r>
                      <a:endParaRPr lang="en-CA" sz="105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solidFill>
                            <a:schemeClr val="tx1"/>
                          </a:solidFill>
                        </a:rPr>
                        <a:t>3</a:t>
                      </a:r>
                      <a:endParaRPr lang="en-CA" sz="105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solidFill>
                            <a:schemeClr val="tx1"/>
                          </a:solidFill>
                        </a:rPr>
                        <a:t>4</a:t>
                      </a:r>
                      <a:endParaRPr lang="en-CA" sz="105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solidFill>
                            <a:schemeClr val="tx1"/>
                          </a:solidFill>
                        </a:rPr>
                        <a:t>5</a:t>
                      </a:r>
                      <a:endParaRPr lang="en-CA" sz="105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solidFill>
                            <a:schemeClr val="tx1"/>
                          </a:solidFill>
                        </a:rPr>
                        <a:t>6</a:t>
                      </a:r>
                      <a:endParaRPr lang="en-CA" sz="105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solidFill>
                            <a:schemeClr val="tx1"/>
                          </a:solidFill>
                        </a:rPr>
                        <a:t>7</a:t>
                      </a:r>
                      <a:endParaRPr lang="en-CA" sz="105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solidFill>
                            <a:schemeClr val="tx1"/>
                          </a:solidFill>
                        </a:rPr>
                        <a:t>8</a:t>
                      </a:r>
                      <a:endParaRPr lang="en-CA" sz="105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solidFill>
                            <a:schemeClr val="tx1"/>
                          </a:solidFill>
                        </a:rPr>
                        <a:t>9</a:t>
                      </a:r>
                      <a:endParaRPr lang="en-CA" sz="105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solidFill>
                            <a:schemeClr val="tx1"/>
                          </a:solidFill>
                        </a:rPr>
                        <a:t>A</a:t>
                      </a:r>
                      <a:endParaRPr lang="en-CA" sz="105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solidFill>
                            <a:schemeClr val="tx1"/>
                          </a:solidFill>
                        </a:rPr>
                        <a:t>B</a:t>
                      </a:r>
                      <a:endParaRPr lang="en-CA" sz="105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1" dirty="0" smtClean="0">
                          <a:solidFill>
                            <a:srgbClr val="FF0000"/>
                          </a:solidFill>
                        </a:rPr>
                        <a:t>C</a:t>
                      </a:r>
                      <a:endParaRPr lang="en-CA" sz="1050" b="1" dirty="0">
                        <a:solidFill>
                          <a:srgbClr val="FF0000"/>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1" dirty="0" smtClean="0">
                          <a:solidFill>
                            <a:srgbClr val="FF0000"/>
                          </a:solidFill>
                        </a:rPr>
                        <a:t>D</a:t>
                      </a:r>
                      <a:endParaRPr lang="en-CA" sz="1050" b="1" dirty="0">
                        <a:solidFill>
                          <a:srgbClr val="FF0000"/>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solidFill>
                            <a:schemeClr val="tx1"/>
                          </a:solidFill>
                        </a:rPr>
                        <a:t>E</a:t>
                      </a:r>
                      <a:endParaRPr lang="en-CA" sz="105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solidFill>
                            <a:schemeClr val="tx1"/>
                          </a:solidFill>
                        </a:rPr>
                        <a:t>F</a:t>
                      </a:r>
                      <a:endParaRPr lang="en-CA" sz="105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solidFill>
                            <a:schemeClr val="tx1"/>
                          </a:solidFill>
                        </a:rPr>
                        <a:t>10</a:t>
                      </a:r>
                      <a:endParaRPr lang="en-CA" sz="105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solidFill>
                            <a:schemeClr val="tx1"/>
                          </a:solidFill>
                        </a:rPr>
                        <a:t>11</a:t>
                      </a:r>
                      <a:endParaRPr lang="en-CA" sz="105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solidFill>
                            <a:schemeClr val="tx1"/>
                          </a:solidFill>
                        </a:rPr>
                        <a:t>12</a:t>
                      </a:r>
                      <a:endParaRPr lang="en-CA" sz="105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solidFill>
                            <a:schemeClr val="tx1"/>
                          </a:solidFill>
                        </a:rPr>
                        <a:t>13</a:t>
                      </a:r>
                      <a:endParaRPr lang="en-CA" sz="105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solidFill>
                            <a:schemeClr val="tx1"/>
                          </a:solidFill>
                        </a:rPr>
                        <a:t>14</a:t>
                      </a:r>
                      <a:endParaRPr lang="en-CA" sz="105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solidFill>
                            <a:schemeClr val="tx1"/>
                          </a:solidFill>
                        </a:rPr>
                        <a:t>15</a:t>
                      </a:r>
                      <a:endParaRPr lang="en-CA" sz="105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solidFill>
                            <a:schemeClr val="tx1"/>
                          </a:solidFill>
                        </a:rPr>
                        <a:t>16</a:t>
                      </a:r>
                      <a:endParaRPr lang="en-CA" sz="105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solidFill>
                            <a:schemeClr val="tx1"/>
                          </a:solidFill>
                        </a:rPr>
                        <a:t>17</a:t>
                      </a:r>
                      <a:endParaRPr lang="en-CA" sz="105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solidFill>
                            <a:schemeClr val="tx1"/>
                          </a:solidFill>
                        </a:rPr>
                        <a:t>18</a:t>
                      </a:r>
                      <a:endParaRPr lang="en-CA" sz="105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solidFill>
                            <a:schemeClr val="tx1"/>
                          </a:solidFill>
                        </a:rPr>
                        <a:t>19</a:t>
                      </a:r>
                      <a:endParaRPr lang="en-CA" sz="105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solidFill>
                            <a:schemeClr val="tx1"/>
                          </a:solidFill>
                        </a:rPr>
                        <a:t>1A</a:t>
                      </a:r>
                      <a:endParaRPr lang="en-CA" sz="105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solidFill>
                            <a:schemeClr val="tx1"/>
                          </a:solidFill>
                        </a:rPr>
                        <a:t>1B</a:t>
                      </a:r>
                      <a:endParaRPr lang="en-CA" sz="105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1C</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1D</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1E</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1F</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r>
              <a:tr h="200020">
                <a:tc>
                  <a:txBody>
                    <a:bodyPr/>
                    <a:lstStyle/>
                    <a:p>
                      <a:pPr algn="ctr"/>
                      <a:r>
                        <a:rPr lang="en-CA" sz="1200" b="0" dirty="0" smtClean="0">
                          <a:solidFill>
                            <a:schemeClr val="tx1"/>
                          </a:solidFill>
                        </a:rPr>
                        <a:t>80</a:t>
                      </a: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solidFill>
                            <a:schemeClr val="tx1"/>
                          </a:solidFill>
                        </a:rPr>
                        <a:t>26</a:t>
                      </a: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solidFill>
                            <a:schemeClr val="tx1"/>
                          </a:solidFill>
                        </a:rPr>
                        <a:t>07</a:t>
                      </a: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solidFill>
                            <a:schemeClr val="tx1"/>
                          </a:solidFill>
                        </a:rPr>
                        <a:t>88</a:t>
                      </a: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solidFill>
                            <a:schemeClr val="tx1"/>
                          </a:solidFill>
                        </a:rPr>
                        <a:t>46</a:t>
                      </a: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1" dirty="0" smtClean="0">
                          <a:solidFill>
                            <a:srgbClr val="FF0000"/>
                          </a:solidFill>
                        </a:rPr>
                        <a:t>4C</a:t>
                      </a:r>
                      <a:endParaRPr lang="en-CA" sz="1200" b="1" dirty="0">
                        <a:solidFill>
                          <a:srgbClr val="FF0000"/>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1" dirty="0" smtClean="0">
                          <a:solidFill>
                            <a:srgbClr val="FF0000"/>
                          </a:solidFill>
                        </a:rPr>
                        <a:t>AD</a:t>
                      </a:r>
                      <a:endParaRPr lang="en-CA" sz="1200" b="1" dirty="0">
                        <a:solidFill>
                          <a:srgbClr val="FF0000"/>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solidFill>
                            <a:schemeClr val="tx1"/>
                          </a:solidFill>
                        </a:rPr>
                        <a:t>32</a:t>
                      </a: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solidFill>
                            <a:schemeClr val="tx1"/>
                          </a:solidFill>
                        </a:rPr>
                        <a:t>7A</a:t>
                      </a: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solidFill>
                            <a:schemeClr val="tx1"/>
                          </a:solidFill>
                        </a:rPr>
                        <a:t>9A</a:t>
                      </a: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t>9C</a:t>
                      </a: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t>BA</a:t>
                      </a: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t>BF</a:t>
                      </a: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930239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CA" altLang="en-US" dirty="0">
                <a:latin typeface="Arial" charset="0"/>
                <a:cs typeface="Arial" charset="0"/>
              </a:rPr>
              <a:t>To double the capacity of the array, each value must be rehashed</a:t>
            </a:r>
            <a:endParaRPr lang="it-IT" altLang="en-US" dirty="0">
              <a:latin typeface="Arial" charset="0"/>
              <a:cs typeface="Arial" charset="0"/>
            </a:endParaRPr>
          </a:p>
          <a:p>
            <a:pPr lvl="1"/>
            <a:r>
              <a:rPr lang="it-IT" altLang="en-US" dirty="0" smtClean="0">
                <a:latin typeface="Arial" charset="0"/>
                <a:cs typeface="Arial" charset="0"/>
              </a:rPr>
              <a:t>Finally, C9 causes a collision</a:t>
            </a:r>
            <a:endParaRPr lang="it-IT" altLang="en-US" dirty="0">
              <a:latin typeface="Arial" charset="0"/>
              <a:cs typeface="Arial" charset="0"/>
            </a:endParaRPr>
          </a:p>
          <a:p>
            <a:pPr lvl="2"/>
            <a:r>
              <a:rPr lang="en-US" altLang="en-US" dirty="0" smtClean="0">
                <a:latin typeface="Arial" charset="0"/>
                <a:cs typeface="Arial" charset="0"/>
              </a:rPr>
              <a:t>We place it in bin A</a:t>
            </a:r>
            <a:endParaRPr lang="en-US" altLang="en-US" dirty="0">
              <a:latin typeface="Arial" charset="0"/>
              <a:cs typeface="Arial" charset="0"/>
            </a:endParaRPr>
          </a:p>
          <a:p>
            <a:pPr lvl="1"/>
            <a:endParaRPr lang="en-US" altLang="en-US" dirty="0" smtClean="0">
              <a:latin typeface="Arial" charset="0"/>
              <a:cs typeface="Arial" charset="0"/>
            </a:endParaRPr>
          </a:p>
          <a:p>
            <a:pPr lvl="1"/>
            <a:endParaRPr lang="en-US" altLang="en-US" dirty="0" smtClean="0">
              <a:latin typeface="Arial" charset="0"/>
              <a:cs typeface="Arial" charset="0"/>
            </a:endParaRPr>
          </a:p>
          <a:p>
            <a:pPr lvl="1"/>
            <a:endParaRPr lang="en-US" altLang="en-US" dirty="0">
              <a:latin typeface="Arial" charset="0"/>
              <a:cs typeface="Arial" charset="0"/>
            </a:endParaRPr>
          </a:p>
          <a:p>
            <a:pPr marL="457200" lvl="1" indent="0">
              <a:buNone/>
            </a:pPr>
            <a:endParaRPr lang="en-US" altLang="en-US" dirty="0">
              <a:latin typeface="Arial" charset="0"/>
              <a:cs typeface="Arial" charset="0"/>
            </a:endParaRPr>
          </a:p>
          <a:p>
            <a:pPr>
              <a:buNone/>
            </a:pPr>
            <a:endParaRPr lang="it-IT" altLang="en-US" dirty="0">
              <a:latin typeface="Arial" charset="0"/>
              <a:cs typeface="Arial" charset="0"/>
            </a:endParaRPr>
          </a:p>
          <a:p>
            <a:pPr>
              <a:buNone/>
            </a:pPr>
            <a:endParaRPr lang="en-US" altLang="en-US" sz="1200" dirty="0" smtClean="0">
              <a:latin typeface="Arial" charset="0"/>
              <a:cs typeface="Arial" charset="0"/>
            </a:endParaRPr>
          </a:p>
        </p:txBody>
      </p:sp>
      <p:sp>
        <p:nvSpPr>
          <p:cNvPr id="21536" name="Rectangle 2"/>
          <p:cNvSpPr>
            <a:spLocks noGrp="1" noChangeArrowheads="1"/>
          </p:cNvSpPr>
          <p:nvPr>
            <p:ph type="title"/>
          </p:nvPr>
        </p:nvSpPr>
        <p:spPr/>
        <p:txBody>
          <a:bodyPr/>
          <a:lstStyle/>
          <a:p>
            <a:r>
              <a:rPr lang="en-US" altLang="en-US" dirty="0" smtClean="0">
                <a:latin typeface="Arial" charset="0"/>
                <a:cs typeface="Arial" charset="0"/>
              </a:rPr>
              <a:t>Resizing the array</a:t>
            </a:r>
          </a:p>
        </p:txBody>
      </p:sp>
      <p:graphicFrame>
        <p:nvGraphicFramePr>
          <p:cNvPr id="7" name="Table 6"/>
          <p:cNvGraphicFramePr>
            <a:graphicFrameLocks noGrp="1"/>
          </p:cNvGraphicFramePr>
          <p:nvPr>
            <p:extLst>
              <p:ext uri="{D42A27DB-BD31-4B8C-83A1-F6EECF244321}">
                <p14:modId xmlns:p14="http://schemas.microsoft.com/office/powerpoint/2010/main" val="2889562637"/>
              </p:ext>
            </p:extLst>
          </p:nvPr>
        </p:nvGraphicFramePr>
        <p:xfrm>
          <a:off x="62238" y="3212976"/>
          <a:ext cx="9002400" cy="360040"/>
        </p:xfrm>
        <a:graphic>
          <a:graphicData uri="http://schemas.openxmlformats.org/drawingml/2006/table">
            <a:tbl>
              <a:tblPr firstRow="1" bandRow="1">
                <a:tableStyleId>{2D5ABB26-0587-4C30-8999-92F81FD0307C}</a:tableStyleId>
              </a:tblPr>
              <a:tblGrid>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tblGrid>
              <a:tr h="144016">
                <a:tc>
                  <a:txBody>
                    <a:bodyPr/>
                    <a:lstStyle/>
                    <a:p>
                      <a:pPr algn="l"/>
                      <a:r>
                        <a:rPr lang="en-CA" sz="1050" b="0" dirty="0" smtClean="0">
                          <a:solidFill>
                            <a:schemeClr val="tx1"/>
                          </a:solidFill>
                        </a:rPr>
                        <a:t>0</a:t>
                      </a:r>
                      <a:endParaRPr lang="en-CA" sz="105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solidFill>
                            <a:schemeClr val="tx1"/>
                          </a:solidFill>
                        </a:rPr>
                        <a:t>1</a:t>
                      </a:r>
                      <a:endParaRPr lang="en-CA" sz="105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solidFill>
                            <a:schemeClr val="tx1"/>
                          </a:solidFill>
                        </a:rPr>
                        <a:t>2</a:t>
                      </a:r>
                      <a:endParaRPr lang="en-CA" sz="105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solidFill>
                            <a:schemeClr val="tx1"/>
                          </a:solidFill>
                        </a:rPr>
                        <a:t>3</a:t>
                      </a:r>
                      <a:endParaRPr lang="en-CA" sz="105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solidFill>
                            <a:schemeClr val="tx1"/>
                          </a:solidFill>
                        </a:rPr>
                        <a:t>4</a:t>
                      </a:r>
                      <a:endParaRPr lang="en-CA" sz="105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solidFill>
                            <a:schemeClr val="tx1"/>
                          </a:solidFill>
                        </a:rPr>
                        <a:t>5</a:t>
                      </a:r>
                      <a:endParaRPr lang="en-CA" sz="105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solidFill>
                            <a:schemeClr val="tx1"/>
                          </a:solidFill>
                        </a:rPr>
                        <a:t>6</a:t>
                      </a:r>
                      <a:endParaRPr lang="en-CA" sz="105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solidFill>
                            <a:schemeClr val="tx1"/>
                          </a:solidFill>
                        </a:rPr>
                        <a:t>7</a:t>
                      </a:r>
                      <a:endParaRPr lang="en-CA" sz="105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solidFill>
                            <a:schemeClr val="tx1"/>
                          </a:solidFill>
                        </a:rPr>
                        <a:t>8</a:t>
                      </a:r>
                      <a:endParaRPr lang="en-CA" sz="105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1" dirty="0" smtClean="0">
                          <a:solidFill>
                            <a:srgbClr val="FF0000"/>
                          </a:solidFill>
                        </a:rPr>
                        <a:t>9</a:t>
                      </a:r>
                      <a:endParaRPr lang="en-CA" sz="1050" b="1" dirty="0">
                        <a:solidFill>
                          <a:srgbClr val="FF0000"/>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solidFill>
                            <a:schemeClr val="tx1"/>
                          </a:solidFill>
                        </a:rPr>
                        <a:t>A</a:t>
                      </a:r>
                      <a:endParaRPr lang="en-CA" sz="105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solidFill>
                            <a:schemeClr val="tx1"/>
                          </a:solidFill>
                        </a:rPr>
                        <a:t>B</a:t>
                      </a:r>
                      <a:endParaRPr lang="en-CA" sz="105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solidFill>
                            <a:schemeClr val="tx1"/>
                          </a:solidFill>
                        </a:rPr>
                        <a:t>C</a:t>
                      </a:r>
                      <a:endParaRPr lang="en-CA" sz="105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solidFill>
                            <a:schemeClr val="tx1"/>
                          </a:solidFill>
                        </a:rPr>
                        <a:t>D</a:t>
                      </a:r>
                      <a:endParaRPr lang="en-CA" sz="105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solidFill>
                            <a:schemeClr val="tx1"/>
                          </a:solidFill>
                        </a:rPr>
                        <a:t>E</a:t>
                      </a:r>
                      <a:endParaRPr lang="en-CA" sz="105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solidFill>
                            <a:schemeClr val="tx1"/>
                          </a:solidFill>
                        </a:rPr>
                        <a:t>F</a:t>
                      </a:r>
                      <a:endParaRPr lang="en-CA" sz="105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solidFill>
                            <a:schemeClr val="tx1"/>
                          </a:solidFill>
                        </a:rPr>
                        <a:t>10</a:t>
                      </a:r>
                      <a:endParaRPr lang="en-CA" sz="105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solidFill>
                            <a:schemeClr val="tx1"/>
                          </a:solidFill>
                        </a:rPr>
                        <a:t>11</a:t>
                      </a:r>
                      <a:endParaRPr lang="en-CA" sz="105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solidFill>
                            <a:schemeClr val="tx1"/>
                          </a:solidFill>
                        </a:rPr>
                        <a:t>12</a:t>
                      </a:r>
                      <a:endParaRPr lang="en-CA" sz="105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solidFill>
                            <a:schemeClr val="tx1"/>
                          </a:solidFill>
                        </a:rPr>
                        <a:t>13</a:t>
                      </a:r>
                      <a:endParaRPr lang="en-CA" sz="105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solidFill>
                            <a:schemeClr val="tx1"/>
                          </a:solidFill>
                        </a:rPr>
                        <a:t>14</a:t>
                      </a:r>
                      <a:endParaRPr lang="en-CA" sz="105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solidFill>
                            <a:schemeClr val="tx1"/>
                          </a:solidFill>
                        </a:rPr>
                        <a:t>15</a:t>
                      </a:r>
                      <a:endParaRPr lang="en-CA" sz="105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solidFill>
                            <a:schemeClr val="tx1"/>
                          </a:solidFill>
                        </a:rPr>
                        <a:t>16</a:t>
                      </a:r>
                      <a:endParaRPr lang="en-CA" sz="105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solidFill>
                            <a:schemeClr val="tx1"/>
                          </a:solidFill>
                        </a:rPr>
                        <a:t>17</a:t>
                      </a:r>
                      <a:endParaRPr lang="en-CA" sz="105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solidFill>
                            <a:schemeClr val="tx1"/>
                          </a:solidFill>
                        </a:rPr>
                        <a:t>18</a:t>
                      </a:r>
                      <a:endParaRPr lang="en-CA" sz="105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solidFill>
                            <a:schemeClr val="tx1"/>
                          </a:solidFill>
                        </a:rPr>
                        <a:t>19</a:t>
                      </a:r>
                      <a:endParaRPr lang="en-CA" sz="105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solidFill>
                            <a:schemeClr val="tx1"/>
                          </a:solidFill>
                        </a:rPr>
                        <a:t>1A</a:t>
                      </a:r>
                      <a:endParaRPr lang="en-CA" sz="105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solidFill>
                            <a:schemeClr val="tx1"/>
                          </a:solidFill>
                        </a:rPr>
                        <a:t>1B</a:t>
                      </a:r>
                      <a:endParaRPr lang="en-CA" sz="105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1C</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1D</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1E</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1F</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r>
              <a:tr h="200020">
                <a:tc>
                  <a:txBody>
                    <a:bodyPr/>
                    <a:lstStyle/>
                    <a:p>
                      <a:pPr algn="ctr"/>
                      <a:r>
                        <a:rPr lang="en-CA" sz="1200" b="0" dirty="0" smtClean="0">
                          <a:solidFill>
                            <a:schemeClr val="tx1"/>
                          </a:solidFill>
                        </a:rPr>
                        <a:t>80</a:t>
                      </a: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solidFill>
                            <a:schemeClr val="tx1"/>
                          </a:solidFill>
                        </a:rPr>
                        <a:t>26</a:t>
                      </a: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solidFill>
                            <a:schemeClr val="tx1"/>
                          </a:solidFill>
                        </a:rPr>
                        <a:t>07</a:t>
                      </a: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solidFill>
                            <a:schemeClr val="tx1"/>
                          </a:solidFill>
                        </a:rPr>
                        <a:t>88</a:t>
                      </a: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solidFill>
                            <a:schemeClr val="tx1"/>
                          </a:solidFill>
                        </a:rPr>
                        <a:t>46</a:t>
                      </a: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1" dirty="0" smtClean="0">
                          <a:solidFill>
                            <a:srgbClr val="FF0000"/>
                          </a:solidFill>
                        </a:rPr>
                        <a:t>C9</a:t>
                      </a:r>
                      <a:endParaRPr lang="en-CA" sz="1200" b="1" dirty="0">
                        <a:solidFill>
                          <a:srgbClr val="FF0000"/>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solidFill>
                            <a:schemeClr val="tx1"/>
                          </a:solidFill>
                        </a:rPr>
                        <a:t>4C</a:t>
                      </a: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solidFill>
                            <a:schemeClr val="tx1"/>
                          </a:solidFill>
                        </a:rPr>
                        <a:t>AD</a:t>
                      </a: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solidFill>
                            <a:schemeClr val="tx1"/>
                          </a:solidFill>
                        </a:rPr>
                        <a:t>32</a:t>
                      </a: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solidFill>
                            <a:schemeClr val="tx1"/>
                          </a:solidFill>
                        </a:rPr>
                        <a:t>7A</a:t>
                      </a: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solidFill>
                            <a:schemeClr val="tx1"/>
                          </a:solidFill>
                        </a:rPr>
                        <a:t>9A</a:t>
                      </a: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t>9C</a:t>
                      </a: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t>BA</a:t>
                      </a: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t>BF</a:t>
                      </a: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7585126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CA" altLang="en-US" dirty="0" smtClean="0">
                <a:latin typeface="Arial" charset="0"/>
                <a:cs typeface="Arial" charset="0"/>
              </a:rPr>
              <a:t>To double the capacity of the array, each value must be rehashed</a:t>
            </a:r>
            <a:endParaRPr lang="it-IT" altLang="en-US" dirty="0">
              <a:latin typeface="Arial" charset="0"/>
              <a:cs typeface="Arial" charset="0"/>
            </a:endParaRPr>
          </a:p>
          <a:p>
            <a:pPr lvl="1"/>
            <a:r>
              <a:rPr lang="en-CA" dirty="0" smtClean="0"/>
              <a:t>The load factor is </a:t>
            </a:r>
            <a:r>
              <a:rPr lang="en-CA" i="1" dirty="0" smtClean="0">
                <a:latin typeface="Symbol" panose="05050102010706020507" pitchFamily="18" charset="2"/>
              </a:rPr>
              <a:t>l</a:t>
            </a:r>
            <a:r>
              <a:rPr lang="en-CA" dirty="0" smtClean="0"/>
              <a:t> </a:t>
            </a:r>
            <a:r>
              <a:rPr lang="en-CA" dirty="0">
                <a:latin typeface="Times New Roman" panose="02020603050405020304" pitchFamily="18" charset="0"/>
                <a:cs typeface="Times New Roman" panose="02020603050405020304" pitchFamily="18" charset="0"/>
              </a:rPr>
              <a:t>= 14/32 = 0.4375</a:t>
            </a:r>
            <a:endParaRPr lang="en-CA" dirty="0" smtClean="0">
              <a:latin typeface="Times New Roman" panose="02020603050405020304" pitchFamily="18" charset="0"/>
              <a:cs typeface="Times New Roman" panose="02020603050405020304" pitchFamily="18" charset="0"/>
            </a:endParaRPr>
          </a:p>
          <a:p>
            <a:pPr lvl="1"/>
            <a:r>
              <a:rPr lang="en-CA" dirty="0" smtClean="0"/>
              <a:t>The average number of probes is </a:t>
            </a:r>
            <a:r>
              <a:rPr lang="en-CA" dirty="0" smtClean="0">
                <a:latin typeface="Times New Roman" panose="02020603050405020304" pitchFamily="18" charset="0"/>
                <a:cs typeface="Times New Roman" panose="02020603050405020304" pitchFamily="18" charset="0"/>
              </a:rPr>
              <a:t>20/14 </a:t>
            </a:r>
            <a:r>
              <a:rPr lang="en-CA" dirty="0">
                <a:latin typeface="Times New Roman" panose="02020603050405020304" pitchFamily="18" charset="0"/>
                <a:cs typeface="Times New Roman" panose="02020603050405020304" pitchFamily="18" charset="0"/>
              </a:rPr>
              <a:t>≈</a:t>
            </a:r>
            <a:r>
              <a:rPr lang="en-CA" dirty="0" smtClean="0">
                <a:latin typeface="Times New Roman" panose="02020603050405020304" pitchFamily="18" charset="0"/>
                <a:cs typeface="Times New Roman" panose="02020603050405020304" pitchFamily="18" charset="0"/>
              </a:rPr>
              <a:t> 1.43</a:t>
            </a:r>
          </a:p>
        </p:txBody>
      </p:sp>
      <p:sp>
        <p:nvSpPr>
          <p:cNvPr id="21536" name="Rectangle 2"/>
          <p:cNvSpPr>
            <a:spLocks noGrp="1" noChangeArrowheads="1"/>
          </p:cNvSpPr>
          <p:nvPr>
            <p:ph type="title"/>
          </p:nvPr>
        </p:nvSpPr>
        <p:spPr/>
        <p:txBody>
          <a:bodyPr/>
          <a:lstStyle/>
          <a:p>
            <a:r>
              <a:rPr lang="en-US" altLang="en-US" dirty="0" smtClean="0">
                <a:latin typeface="Arial" charset="0"/>
                <a:cs typeface="Arial" charset="0"/>
              </a:rPr>
              <a:t>Resizing the array</a:t>
            </a:r>
          </a:p>
        </p:txBody>
      </p:sp>
      <p:graphicFrame>
        <p:nvGraphicFramePr>
          <p:cNvPr id="6" name="Table 5"/>
          <p:cNvGraphicFramePr>
            <a:graphicFrameLocks noGrp="1"/>
          </p:cNvGraphicFramePr>
          <p:nvPr>
            <p:extLst>
              <p:ext uri="{D42A27DB-BD31-4B8C-83A1-F6EECF244321}">
                <p14:modId xmlns:p14="http://schemas.microsoft.com/office/powerpoint/2010/main" val="3755335417"/>
              </p:ext>
            </p:extLst>
          </p:nvPr>
        </p:nvGraphicFramePr>
        <p:xfrm>
          <a:off x="62238" y="3212976"/>
          <a:ext cx="9002400" cy="360040"/>
        </p:xfrm>
        <a:graphic>
          <a:graphicData uri="http://schemas.openxmlformats.org/drawingml/2006/table">
            <a:tbl>
              <a:tblPr firstRow="1" bandRow="1">
                <a:tableStyleId>{2D5ABB26-0587-4C30-8999-92F81FD0307C}</a:tableStyleId>
              </a:tblPr>
              <a:tblGrid>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tblGrid>
              <a:tr h="144016">
                <a:tc>
                  <a:txBody>
                    <a:bodyPr/>
                    <a:lstStyle/>
                    <a:p>
                      <a:pPr algn="l"/>
                      <a:r>
                        <a:rPr lang="en-CA" sz="1050" b="0" dirty="0" smtClean="0">
                          <a:solidFill>
                            <a:schemeClr val="tx1"/>
                          </a:solidFill>
                        </a:rPr>
                        <a:t>0</a:t>
                      </a:r>
                      <a:endParaRPr lang="en-CA" sz="105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solidFill>
                            <a:schemeClr val="tx1"/>
                          </a:solidFill>
                        </a:rPr>
                        <a:t>1</a:t>
                      </a:r>
                      <a:endParaRPr lang="en-CA" sz="105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solidFill>
                            <a:schemeClr val="tx1"/>
                          </a:solidFill>
                        </a:rPr>
                        <a:t>2</a:t>
                      </a:r>
                      <a:endParaRPr lang="en-CA" sz="105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solidFill>
                            <a:schemeClr val="tx1"/>
                          </a:solidFill>
                        </a:rPr>
                        <a:t>3</a:t>
                      </a:r>
                      <a:endParaRPr lang="en-CA" sz="105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solidFill>
                            <a:schemeClr val="tx1"/>
                          </a:solidFill>
                        </a:rPr>
                        <a:t>4</a:t>
                      </a:r>
                      <a:endParaRPr lang="en-CA" sz="105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solidFill>
                            <a:schemeClr val="tx1"/>
                          </a:solidFill>
                        </a:rPr>
                        <a:t>5</a:t>
                      </a:r>
                      <a:endParaRPr lang="en-CA" sz="105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solidFill>
                            <a:schemeClr val="tx1"/>
                          </a:solidFill>
                        </a:rPr>
                        <a:t>6</a:t>
                      </a:r>
                      <a:endParaRPr lang="en-CA" sz="105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solidFill>
                            <a:schemeClr val="tx1"/>
                          </a:solidFill>
                        </a:rPr>
                        <a:t>7</a:t>
                      </a:r>
                      <a:endParaRPr lang="en-CA" sz="105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solidFill>
                            <a:schemeClr val="tx1"/>
                          </a:solidFill>
                        </a:rPr>
                        <a:t>8</a:t>
                      </a:r>
                      <a:endParaRPr lang="en-CA" sz="105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1" dirty="0" smtClean="0">
                          <a:solidFill>
                            <a:srgbClr val="FF0000"/>
                          </a:solidFill>
                        </a:rPr>
                        <a:t>9</a:t>
                      </a:r>
                      <a:endParaRPr lang="en-CA" sz="1050" b="1" dirty="0">
                        <a:solidFill>
                          <a:srgbClr val="FF0000"/>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solidFill>
                            <a:schemeClr val="tx1"/>
                          </a:solidFill>
                        </a:rPr>
                        <a:t>A</a:t>
                      </a:r>
                      <a:endParaRPr lang="en-CA" sz="105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solidFill>
                            <a:schemeClr val="tx1"/>
                          </a:solidFill>
                        </a:rPr>
                        <a:t>B</a:t>
                      </a:r>
                      <a:endParaRPr lang="en-CA" sz="105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solidFill>
                            <a:schemeClr val="tx1"/>
                          </a:solidFill>
                        </a:rPr>
                        <a:t>C</a:t>
                      </a:r>
                      <a:endParaRPr lang="en-CA" sz="105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solidFill>
                            <a:schemeClr val="tx1"/>
                          </a:solidFill>
                        </a:rPr>
                        <a:t>D</a:t>
                      </a:r>
                      <a:endParaRPr lang="en-CA" sz="105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solidFill>
                            <a:schemeClr val="tx1"/>
                          </a:solidFill>
                        </a:rPr>
                        <a:t>E</a:t>
                      </a:r>
                      <a:endParaRPr lang="en-CA" sz="105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solidFill>
                            <a:schemeClr val="tx1"/>
                          </a:solidFill>
                        </a:rPr>
                        <a:t>F</a:t>
                      </a:r>
                      <a:endParaRPr lang="en-CA" sz="105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solidFill>
                            <a:schemeClr val="tx1"/>
                          </a:solidFill>
                        </a:rPr>
                        <a:t>10</a:t>
                      </a:r>
                      <a:endParaRPr lang="en-CA" sz="105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solidFill>
                            <a:schemeClr val="tx1"/>
                          </a:solidFill>
                        </a:rPr>
                        <a:t>11</a:t>
                      </a:r>
                      <a:endParaRPr lang="en-CA" sz="105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solidFill>
                            <a:schemeClr val="tx1"/>
                          </a:solidFill>
                        </a:rPr>
                        <a:t>12</a:t>
                      </a:r>
                      <a:endParaRPr lang="en-CA" sz="105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solidFill>
                            <a:schemeClr val="tx1"/>
                          </a:solidFill>
                        </a:rPr>
                        <a:t>13</a:t>
                      </a:r>
                      <a:endParaRPr lang="en-CA" sz="105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solidFill>
                            <a:schemeClr val="tx1"/>
                          </a:solidFill>
                        </a:rPr>
                        <a:t>14</a:t>
                      </a:r>
                      <a:endParaRPr lang="en-CA" sz="105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solidFill>
                            <a:schemeClr val="tx1"/>
                          </a:solidFill>
                        </a:rPr>
                        <a:t>15</a:t>
                      </a:r>
                      <a:endParaRPr lang="en-CA" sz="105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solidFill>
                            <a:schemeClr val="tx1"/>
                          </a:solidFill>
                        </a:rPr>
                        <a:t>16</a:t>
                      </a:r>
                      <a:endParaRPr lang="en-CA" sz="105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solidFill>
                            <a:schemeClr val="tx1"/>
                          </a:solidFill>
                        </a:rPr>
                        <a:t>17</a:t>
                      </a:r>
                      <a:endParaRPr lang="en-CA" sz="105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solidFill>
                            <a:schemeClr val="tx1"/>
                          </a:solidFill>
                        </a:rPr>
                        <a:t>18</a:t>
                      </a:r>
                      <a:endParaRPr lang="en-CA" sz="105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solidFill>
                            <a:schemeClr val="tx1"/>
                          </a:solidFill>
                        </a:rPr>
                        <a:t>19</a:t>
                      </a:r>
                      <a:endParaRPr lang="en-CA" sz="105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solidFill>
                            <a:schemeClr val="tx1"/>
                          </a:solidFill>
                        </a:rPr>
                        <a:t>1A</a:t>
                      </a:r>
                      <a:endParaRPr lang="en-CA" sz="105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solidFill>
                            <a:schemeClr val="tx1"/>
                          </a:solidFill>
                        </a:rPr>
                        <a:t>1B</a:t>
                      </a:r>
                      <a:endParaRPr lang="en-CA" sz="105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1C</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1D</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1E</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1F</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r>
              <a:tr h="200020">
                <a:tc>
                  <a:txBody>
                    <a:bodyPr/>
                    <a:lstStyle/>
                    <a:p>
                      <a:pPr algn="ctr"/>
                      <a:r>
                        <a:rPr lang="en-CA" sz="1200" b="0" dirty="0" smtClean="0">
                          <a:solidFill>
                            <a:schemeClr val="tx1"/>
                          </a:solidFill>
                        </a:rPr>
                        <a:t>80</a:t>
                      </a: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solidFill>
                            <a:schemeClr val="tx1"/>
                          </a:solidFill>
                        </a:rPr>
                        <a:t>26</a:t>
                      </a: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solidFill>
                            <a:schemeClr val="tx1"/>
                          </a:solidFill>
                        </a:rPr>
                        <a:t>07</a:t>
                      </a: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solidFill>
                            <a:schemeClr val="tx1"/>
                          </a:solidFill>
                        </a:rPr>
                        <a:t>88</a:t>
                      </a: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solidFill>
                            <a:schemeClr val="tx1"/>
                          </a:solidFill>
                        </a:rPr>
                        <a:t>46</a:t>
                      </a: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1" dirty="0" smtClean="0">
                          <a:solidFill>
                            <a:srgbClr val="FF0000"/>
                          </a:solidFill>
                        </a:rPr>
                        <a:t>C9</a:t>
                      </a:r>
                      <a:endParaRPr lang="en-CA" sz="1200" b="1" dirty="0">
                        <a:solidFill>
                          <a:srgbClr val="FF0000"/>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solidFill>
                            <a:schemeClr val="tx1"/>
                          </a:solidFill>
                        </a:rPr>
                        <a:t>4C</a:t>
                      </a: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solidFill>
                            <a:schemeClr val="tx1"/>
                          </a:solidFill>
                        </a:rPr>
                        <a:t>AD</a:t>
                      </a: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solidFill>
                            <a:schemeClr val="tx1"/>
                          </a:solidFill>
                        </a:rPr>
                        <a:t>32</a:t>
                      </a: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solidFill>
                            <a:schemeClr val="tx1"/>
                          </a:solidFill>
                        </a:rPr>
                        <a:t>7A</a:t>
                      </a: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solidFill>
                            <a:schemeClr val="tx1"/>
                          </a:solidFill>
                        </a:rPr>
                        <a:t>9A</a:t>
                      </a: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t>9C</a:t>
                      </a: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t>BA</a:t>
                      </a: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t>BF</a:t>
                      </a: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990268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50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en-US" smtClean="0">
                <a:latin typeface="Arial" charset="0"/>
                <a:cs typeface="Arial" charset="0"/>
              </a:rPr>
              <a:t>Erase</a:t>
            </a:r>
          </a:p>
        </p:txBody>
      </p:sp>
      <p:sp>
        <p:nvSpPr>
          <p:cNvPr id="27651"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Can we erase an object like we did with linear probing?</a:t>
            </a:r>
          </a:p>
          <a:p>
            <a:pPr lvl="1"/>
            <a:r>
              <a:rPr lang="en-US" altLang="en-US" dirty="0" smtClean="0">
                <a:latin typeface="Arial" charset="0"/>
                <a:cs typeface="Arial" charset="0"/>
              </a:rPr>
              <a:t>Consider erasing 9A from this table</a:t>
            </a:r>
          </a:p>
          <a:p>
            <a:pPr lvl="1"/>
            <a:r>
              <a:rPr lang="en-US" altLang="en-US" dirty="0">
                <a:latin typeface="Arial" charset="0"/>
                <a:cs typeface="Arial" charset="0"/>
              </a:rPr>
              <a:t>T</a:t>
            </a:r>
            <a:r>
              <a:rPr lang="en-US" altLang="en-US" dirty="0" smtClean="0">
                <a:latin typeface="Arial" charset="0"/>
                <a:cs typeface="Arial" charset="0"/>
              </a:rPr>
              <a:t>here </a:t>
            </a:r>
            <a:r>
              <a:rPr lang="en-US" altLang="en-US" dirty="0">
                <a:latin typeface="Arial" charset="0"/>
                <a:cs typeface="Arial" charset="0"/>
              </a:rPr>
              <a:t>are </a:t>
            </a:r>
            <a:r>
              <a:rPr lang="en-US" altLang="en-US" i="1" dirty="0" smtClean="0">
                <a:latin typeface="Times New Roman" pitchFamily="18" charset="0"/>
                <a:cs typeface="Times New Roman" pitchFamily="18" charset="0"/>
              </a:rPr>
              <a:t>M </a:t>
            </a:r>
            <a:r>
              <a:rPr lang="en-US" altLang="en-US" dirty="0" smtClean="0">
                <a:latin typeface="Times New Roman" pitchFamily="18" charset="0"/>
                <a:cs typeface="Times New Roman" pitchFamily="18" charset="0"/>
              </a:rPr>
              <a:t>– 1</a:t>
            </a:r>
            <a:r>
              <a:rPr lang="en-US" altLang="en-US" i="1" dirty="0" smtClean="0">
                <a:latin typeface="Times New Roman" pitchFamily="18" charset="0"/>
                <a:cs typeface="Times New Roman" pitchFamily="18" charset="0"/>
              </a:rPr>
              <a:t> </a:t>
            </a:r>
            <a:r>
              <a:rPr lang="en-US" altLang="en-US" dirty="0" smtClean="0">
                <a:latin typeface="Arial" charset="0"/>
                <a:cs typeface="Arial" charset="0"/>
              </a:rPr>
              <a:t>possible </a:t>
            </a:r>
            <a:r>
              <a:rPr lang="en-US" altLang="en-US" dirty="0">
                <a:latin typeface="Arial" charset="0"/>
                <a:cs typeface="Arial" charset="0"/>
              </a:rPr>
              <a:t>locations where an object which could have occupied a position could be located</a:t>
            </a:r>
          </a:p>
          <a:p>
            <a:pPr>
              <a:buFont typeface="Arial" charset="0"/>
              <a:buNone/>
            </a:pPr>
            <a:endParaRPr lang="en-US" altLang="en-US" dirty="0" smtClean="0">
              <a:latin typeface="Arial" charset="0"/>
              <a:cs typeface="Arial" charset="0"/>
            </a:endParaRPr>
          </a:p>
          <a:p>
            <a:pPr>
              <a:buFont typeface="Arial" charset="0"/>
              <a:buNone/>
            </a:pPr>
            <a:endParaRPr lang="en-US" altLang="en-US" dirty="0">
              <a:latin typeface="Arial" charset="0"/>
              <a:cs typeface="Arial" charset="0"/>
            </a:endParaRPr>
          </a:p>
          <a:p>
            <a:pPr>
              <a:buFont typeface="Arial" charset="0"/>
              <a:buNone/>
            </a:pPr>
            <a:endParaRPr lang="en-US" altLang="en-US" dirty="0" smtClean="0">
              <a:latin typeface="Arial" charset="0"/>
              <a:cs typeface="Arial" charset="0"/>
            </a:endParaRPr>
          </a:p>
          <a:p>
            <a:pPr>
              <a:buFont typeface="Arial" charset="0"/>
              <a:buNone/>
            </a:pPr>
            <a:endParaRPr lang="en-US" altLang="en-US" dirty="0">
              <a:latin typeface="Arial" charset="0"/>
              <a:cs typeface="Arial" charset="0"/>
            </a:endParaRPr>
          </a:p>
          <a:p>
            <a:pPr>
              <a:buFont typeface="Arial" charset="0"/>
              <a:buNone/>
            </a:pPr>
            <a:r>
              <a:rPr lang="en-US" altLang="en-US" dirty="0" smtClean="0">
                <a:latin typeface="Arial" charset="0"/>
                <a:cs typeface="Arial" charset="0"/>
              </a:rPr>
              <a:t>	Instead, we will use the concept of </a:t>
            </a:r>
            <a:r>
              <a:rPr lang="en-US" altLang="en-US" i="1" dirty="0" smtClean="0">
                <a:latin typeface="Arial" charset="0"/>
                <a:cs typeface="Arial" charset="0"/>
              </a:rPr>
              <a:t>lazy deletion</a:t>
            </a:r>
          </a:p>
          <a:p>
            <a:pPr lvl="1"/>
            <a:r>
              <a:rPr lang="en-US" altLang="en-US" dirty="0" smtClean="0">
                <a:latin typeface="Arial" charset="0"/>
                <a:cs typeface="Arial" charset="0"/>
              </a:rPr>
              <a:t>Mark a bin as </a:t>
            </a:r>
            <a:r>
              <a:rPr lang="en-US" altLang="en-US" dirty="0" smtClean="0">
                <a:solidFill>
                  <a:srgbClr val="000000"/>
                </a:solidFill>
                <a:latin typeface="Consolas" pitchFamily="49" charset="0"/>
                <a:cs typeface="Consolas" pitchFamily="49" charset="0"/>
              </a:rPr>
              <a:t>ERASED</a:t>
            </a:r>
            <a:r>
              <a:rPr lang="en-US" altLang="en-US" dirty="0" smtClean="0">
                <a:latin typeface="Arial" charset="0"/>
                <a:cs typeface="Arial" charset="0"/>
              </a:rPr>
              <a:t>; however, when searching, treat the bin as occupied and continue</a:t>
            </a:r>
          </a:p>
          <a:p>
            <a:pPr lvl="2"/>
            <a:r>
              <a:rPr lang="en-US" altLang="en-US" dirty="0" smtClean="0">
                <a:latin typeface="Arial" charset="0"/>
                <a:cs typeface="Arial" charset="0"/>
              </a:rPr>
              <a:t>We must have a separate </a:t>
            </a:r>
            <a:r>
              <a:rPr lang="en-US" altLang="en-US" dirty="0" smtClean="0">
                <a:latin typeface="Arial" charset="0"/>
                <a:cs typeface="Arial" charset="0"/>
              </a:rPr>
              <a:t>ternary-valued </a:t>
            </a:r>
            <a:r>
              <a:rPr lang="en-US" altLang="en-US" dirty="0" smtClean="0">
                <a:latin typeface="Arial" charset="0"/>
                <a:cs typeface="Arial" charset="0"/>
              </a:rPr>
              <a:t>flag for each bin </a:t>
            </a:r>
          </a:p>
          <a:p>
            <a:pPr lvl="1"/>
            <a:endParaRPr lang="en-US" altLang="en-US" dirty="0" smtClean="0">
              <a:latin typeface="Arial" charset="0"/>
              <a:cs typeface="Arial"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794807164"/>
              </p:ext>
            </p:extLst>
          </p:nvPr>
        </p:nvGraphicFramePr>
        <p:xfrm>
          <a:off x="62238" y="3212976"/>
          <a:ext cx="9002400" cy="792088"/>
        </p:xfrm>
        <a:graphic>
          <a:graphicData uri="http://schemas.openxmlformats.org/drawingml/2006/table">
            <a:tbl>
              <a:tblPr firstRow="1" bandRow="1">
                <a:tableStyleId>{2D5ABB26-0587-4C30-8999-92F81FD0307C}</a:tableStyleId>
              </a:tblPr>
              <a:tblGrid>
                <a:gridCol w="562650"/>
                <a:gridCol w="562650"/>
                <a:gridCol w="562650"/>
                <a:gridCol w="562650"/>
                <a:gridCol w="562650"/>
                <a:gridCol w="562650"/>
                <a:gridCol w="562650"/>
                <a:gridCol w="562650"/>
                <a:gridCol w="562650"/>
                <a:gridCol w="562650"/>
                <a:gridCol w="562650"/>
                <a:gridCol w="562650"/>
                <a:gridCol w="562650"/>
                <a:gridCol w="562650"/>
                <a:gridCol w="562650"/>
                <a:gridCol w="562650"/>
              </a:tblGrid>
              <a:tr h="301656">
                <a:tc>
                  <a:txBody>
                    <a:bodyPr/>
                    <a:lstStyle/>
                    <a:p>
                      <a:pPr algn="l"/>
                      <a:r>
                        <a:rPr lang="en-CA" sz="1800" b="0" dirty="0" smtClean="0"/>
                        <a:t>0</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1</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2</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3</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4</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5</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6</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7</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8</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9</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A</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B</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C</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D</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E</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F</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r>
              <a:tr h="490432">
                <a:tc>
                  <a:txBody>
                    <a:bodyPr/>
                    <a:lstStyle/>
                    <a:p>
                      <a:pPr algn="ctr"/>
                      <a:r>
                        <a:rPr lang="en-CA" sz="2400" b="0" dirty="0" smtClean="0"/>
                        <a:t>80</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21</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43</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76</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1" dirty="0" smtClean="0">
                          <a:solidFill>
                            <a:srgbClr val="FF0000"/>
                          </a:solidFill>
                        </a:rPr>
                        <a:t>9A</a:t>
                      </a:r>
                      <a:endParaRPr lang="en-CA" sz="2400" b="1" dirty="0">
                        <a:solidFill>
                          <a:srgbClr val="FF0000"/>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50</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408679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CA" altLang="en-US" dirty="0" smtClean="0">
                <a:latin typeface="Arial" charset="0"/>
                <a:cs typeface="Arial" charset="0"/>
              </a:rPr>
              <a:t>If we erase AD, we must mark that bin as erased</a:t>
            </a:r>
            <a:endParaRPr lang="it-IT" altLang="en-US" dirty="0">
              <a:latin typeface="Arial" charset="0"/>
              <a:cs typeface="Arial" charset="0"/>
            </a:endParaRPr>
          </a:p>
          <a:p>
            <a:pPr lvl="1"/>
            <a:endParaRPr lang="en-US" altLang="en-US" dirty="0">
              <a:latin typeface="Arial" charset="0"/>
              <a:cs typeface="Arial" charset="0"/>
            </a:endParaRPr>
          </a:p>
          <a:p>
            <a:pPr>
              <a:buNone/>
            </a:pPr>
            <a:endParaRPr lang="it-IT" altLang="en-US" dirty="0">
              <a:latin typeface="Arial" charset="0"/>
              <a:cs typeface="Arial" charset="0"/>
            </a:endParaRPr>
          </a:p>
          <a:p>
            <a:pPr>
              <a:buNone/>
            </a:pPr>
            <a:endParaRPr lang="en-US" altLang="en-US" sz="1200" dirty="0" smtClean="0">
              <a:latin typeface="Arial" charset="0"/>
              <a:cs typeface="Arial" charset="0"/>
            </a:endParaRPr>
          </a:p>
        </p:txBody>
      </p:sp>
      <p:sp>
        <p:nvSpPr>
          <p:cNvPr id="21536" name="Rectangle 2"/>
          <p:cNvSpPr>
            <a:spLocks noGrp="1" noChangeArrowheads="1"/>
          </p:cNvSpPr>
          <p:nvPr>
            <p:ph type="title"/>
          </p:nvPr>
        </p:nvSpPr>
        <p:spPr/>
        <p:txBody>
          <a:bodyPr/>
          <a:lstStyle/>
          <a:p>
            <a:r>
              <a:rPr lang="en-US" altLang="en-US" dirty="0" smtClean="0">
                <a:latin typeface="Arial" charset="0"/>
                <a:cs typeface="Arial" charset="0"/>
              </a:rPr>
              <a:t>Erase</a:t>
            </a:r>
          </a:p>
        </p:txBody>
      </p:sp>
      <p:graphicFrame>
        <p:nvGraphicFramePr>
          <p:cNvPr id="7" name="Table 6"/>
          <p:cNvGraphicFramePr>
            <a:graphicFrameLocks noGrp="1"/>
          </p:cNvGraphicFramePr>
          <p:nvPr>
            <p:extLst>
              <p:ext uri="{D42A27DB-BD31-4B8C-83A1-F6EECF244321}">
                <p14:modId xmlns:p14="http://schemas.microsoft.com/office/powerpoint/2010/main" val="4161596136"/>
              </p:ext>
            </p:extLst>
          </p:nvPr>
        </p:nvGraphicFramePr>
        <p:xfrm>
          <a:off x="62238" y="3212976"/>
          <a:ext cx="9002400" cy="792088"/>
        </p:xfrm>
        <a:graphic>
          <a:graphicData uri="http://schemas.openxmlformats.org/drawingml/2006/table">
            <a:tbl>
              <a:tblPr firstRow="1" bandRow="1">
                <a:tableStyleId>{2D5ABB26-0587-4C30-8999-92F81FD0307C}</a:tableStyleId>
              </a:tblPr>
              <a:tblGrid>
                <a:gridCol w="562650"/>
                <a:gridCol w="562650"/>
                <a:gridCol w="562650"/>
                <a:gridCol w="562650"/>
                <a:gridCol w="562650"/>
                <a:gridCol w="562650"/>
                <a:gridCol w="562650"/>
                <a:gridCol w="562650"/>
                <a:gridCol w="562650"/>
                <a:gridCol w="562650"/>
                <a:gridCol w="562650"/>
                <a:gridCol w="562650"/>
                <a:gridCol w="562650"/>
                <a:gridCol w="562650"/>
                <a:gridCol w="562650"/>
                <a:gridCol w="562650"/>
              </a:tblGrid>
              <a:tr h="301656">
                <a:tc>
                  <a:txBody>
                    <a:bodyPr/>
                    <a:lstStyle/>
                    <a:p>
                      <a:pPr algn="l"/>
                      <a:r>
                        <a:rPr lang="en-CA" sz="1800" b="0" dirty="0" smtClean="0"/>
                        <a:t>0</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1</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2</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3</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4</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5</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6</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7</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8</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9</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A</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B</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C</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D</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E</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F</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r>
              <a:tr h="490432">
                <a:tc>
                  <a:txBody>
                    <a:bodyPr/>
                    <a:lstStyle/>
                    <a:p>
                      <a:pPr algn="ctr"/>
                      <a:r>
                        <a:rPr lang="en-CA" sz="2400" b="0" dirty="0" smtClean="0"/>
                        <a:t>80</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9C</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32</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7A</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BF</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26</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07</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88</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46</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9A</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BA</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4C</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AD</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C9</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bl>
          </a:graphicData>
        </a:graphic>
      </p:graphicFrame>
      <p:cxnSp>
        <p:nvCxnSpPr>
          <p:cNvPr id="8" name="Straight Connector 7"/>
          <p:cNvCxnSpPr/>
          <p:nvPr/>
        </p:nvCxnSpPr>
        <p:spPr>
          <a:xfrm>
            <a:off x="7321952" y="3661958"/>
            <a:ext cx="648072" cy="21602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7321952" y="3661958"/>
            <a:ext cx="648072" cy="21602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03240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3448591333"/>
              </p:ext>
            </p:extLst>
          </p:nvPr>
        </p:nvGraphicFramePr>
        <p:xfrm>
          <a:off x="62238" y="3212976"/>
          <a:ext cx="9002400" cy="792088"/>
        </p:xfrm>
        <a:graphic>
          <a:graphicData uri="http://schemas.openxmlformats.org/drawingml/2006/table">
            <a:tbl>
              <a:tblPr firstRow="1" bandRow="1">
                <a:tableStyleId>{2D5ABB26-0587-4C30-8999-92F81FD0307C}</a:tableStyleId>
              </a:tblPr>
              <a:tblGrid>
                <a:gridCol w="562650"/>
                <a:gridCol w="562650"/>
                <a:gridCol w="562650"/>
                <a:gridCol w="562650"/>
                <a:gridCol w="562650"/>
                <a:gridCol w="562650"/>
                <a:gridCol w="562650"/>
                <a:gridCol w="562650"/>
                <a:gridCol w="562650"/>
                <a:gridCol w="562650"/>
                <a:gridCol w="562650"/>
                <a:gridCol w="562650"/>
                <a:gridCol w="562650"/>
                <a:gridCol w="562650"/>
                <a:gridCol w="562650"/>
                <a:gridCol w="562650"/>
              </a:tblGrid>
              <a:tr h="301656">
                <a:tc>
                  <a:txBody>
                    <a:bodyPr/>
                    <a:lstStyle/>
                    <a:p>
                      <a:pPr algn="l"/>
                      <a:r>
                        <a:rPr lang="en-CA" sz="1800" b="0" dirty="0" smtClean="0"/>
                        <a:t>0</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1</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2</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3</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4</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5</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6</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7</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8</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9</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A</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B</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C</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D</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E</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F</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r>
              <a:tr h="490432">
                <a:tc>
                  <a:txBody>
                    <a:bodyPr/>
                    <a:lstStyle/>
                    <a:p>
                      <a:pPr algn="ctr"/>
                      <a:r>
                        <a:rPr lang="en-CA" sz="2400" b="0" dirty="0" smtClean="0"/>
                        <a:t>80</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9C</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32</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7A</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BF</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26</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07</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88</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46</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9A</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BA</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4C</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AD</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C9</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bl>
          </a:graphicData>
        </a:graphic>
      </p:graphicFrame>
      <p:sp>
        <p:nvSpPr>
          <p:cNvPr id="21506"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CA" altLang="en-US" dirty="0" smtClean="0">
                <a:latin typeface="Arial" charset="0"/>
                <a:cs typeface="Arial" charset="0"/>
              </a:rPr>
              <a:t>When searching, it is necessary to skip over this bin</a:t>
            </a:r>
          </a:p>
          <a:p>
            <a:pPr lvl="1"/>
            <a:r>
              <a:rPr lang="en-CA" altLang="en-US" dirty="0" smtClean="0">
                <a:latin typeface="Arial" charset="0"/>
                <a:cs typeface="Arial" charset="0"/>
              </a:rPr>
              <a:t>For example,   find AD:	</a:t>
            </a:r>
            <a:r>
              <a:rPr lang="it-IT" altLang="en-US" dirty="0" smtClean="0">
                <a:latin typeface="Arial" charset="0"/>
                <a:cs typeface="Arial" charset="0"/>
              </a:rPr>
              <a:t>D</a:t>
            </a:r>
            <a:r>
              <a:rPr lang="it-IT" altLang="en-US" dirty="0">
                <a:latin typeface="Arial" charset="0"/>
                <a:cs typeface="Arial" charset="0"/>
              </a:rPr>
              <a:t>, </a:t>
            </a:r>
            <a:r>
              <a:rPr lang="it-IT" altLang="en-US" dirty="0" smtClean="0">
                <a:latin typeface="Arial" charset="0"/>
                <a:cs typeface="Arial" charset="0"/>
              </a:rPr>
              <a:t>E</a:t>
            </a:r>
            <a:endParaRPr lang="en-US" altLang="en-US" dirty="0">
              <a:latin typeface="Arial" charset="0"/>
              <a:cs typeface="Arial" charset="0"/>
            </a:endParaRPr>
          </a:p>
          <a:p>
            <a:pPr marL="457200" lvl="1" indent="0">
              <a:buNone/>
            </a:pPr>
            <a:r>
              <a:rPr lang="it-IT" altLang="en-US" dirty="0" smtClean="0">
                <a:latin typeface="Arial" charset="0"/>
                <a:cs typeface="Arial" charset="0"/>
              </a:rPr>
              <a:t>		       </a:t>
            </a:r>
            <a:r>
              <a:rPr lang="it-IT" altLang="en-US" dirty="0">
                <a:latin typeface="Arial" charset="0"/>
                <a:cs typeface="Arial" charset="0"/>
              </a:rPr>
              <a:t>find </a:t>
            </a:r>
            <a:r>
              <a:rPr lang="it-IT" altLang="en-US" dirty="0" smtClean="0">
                <a:latin typeface="Arial" charset="0"/>
                <a:cs typeface="Arial" charset="0"/>
              </a:rPr>
              <a:t>5C:	C, D, F, 2, 5, 9, F, 6, E</a:t>
            </a:r>
            <a:endParaRPr lang="it-IT" altLang="en-US" dirty="0">
              <a:latin typeface="Arial" charset="0"/>
              <a:cs typeface="Arial" charset="0"/>
            </a:endParaRPr>
          </a:p>
          <a:p>
            <a:pPr marL="457200" lvl="1" indent="0">
              <a:buNone/>
            </a:pPr>
            <a:endParaRPr lang="it-IT" altLang="en-US" dirty="0">
              <a:latin typeface="Arial" charset="0"/>
              <a:cs typeface="Arial" charset="0"/>
            </a:endParaRPr>
          </a:p>
          <a:p>
            <a:pPr>
              <a:buNone/>
            </a:pPr>
            <a:endParaRPr lang="it-IT" altLang="en-US" dirty="0">
              <a:latin typeface="Arial" charset="0"/>
              <a:cs typeface="Arial" charset="0"/>
            </a:endParaRPr>
          </a:p>
          <a:p>
            <a:pPr>
              <a:buNone/>
            </a:pPr>
            <a:endParaRPr lang="en-US" altLang="en-US" sz="1200" dirty="0" smtClean="0">
              <a:latin typeface="Arial" charset="0"/>
              <a:cs typeface="Arial" charset="0"/>
            </a:endParaRPr>
          </a:p>
        </p:txBody>
      </p:sp>
      <p:sp>
        <p:nvSpPr>
          <p:cNvPr id="21536" name="Rectangle 2"/>
          <p:cNvSpPr>
            <a:spLocks noGrp="1" noChangeArrowheads="1"/>
          </p:cNvSpPr>
          <p:nvPr>
            <p:ph type="title"/>
          </p:nvPr>
        </p:nvSpPr>
        <p:spPr/>
        <p:txBody>
          <a:bodyPr/>
          <a:lstStyle/>
          <a:p>
            <a:r>
              <a:rPr lang="en-US" altLang="en-US" dirty="0" smtClean="0">
                <a:latin typeface="Arial" charset="0"/>
                <a:cs typeface="Arial" charset="0"/>
              </a:rPr>
              <a:t>Find</a:t>
            </a:r>
          </a:p>
        </p:txBody>
      </p:sp>
      <p:cxnSp>
        <p:nvCxnSpPr>
          <p:cNvPr id="3" name="Straight Connector 2"/>
          <p:cNvCxnSpPr/>
          <p:nvPr/>
        </p:nvCxnSpPr>
        <p:spPr>
          <a:xfrm>
            <a:off x="7321952" y="3661958"/>
            <a:ext cx="648072" cy="21602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7321952" y="3661958"/>
            <a:ext cx="648072" cy="21602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81895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6" descr="C:\Users\dwharder\Desktop\a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3429000"/>
            <a:ext cx="7762875"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2"/>
          <p:cNvSpPr>
            <a:spLocks noGrp="1" noChangeArrowheads="1"/>
          </p:cNvSpPr>
          <p:nvPr>
            <p:ph type="title"/>
          </p:nvPr>
        </p:nvSpPr>
        <p:spPr/>
        <p:txBody>
          <a:bodyPr/>
          <a:lstStyle/>
          <a:p>
            <a:r>
              <a:rPr lang="en-US" altLang="en-US" smtClean="0">
                <a:latin typeface="Arial" charset="0"/>
                <a:cs typeface="Arial" charset="0"/>
              </a:rPr>
              <a:t>Background</a:t>
            </a:r>
          </a:p>
        </p:txBody>
      </p:sp>
      <p:sp>
        <p:nvSpPr>
          <p:cNvPr id="7172"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Linear probing causes primary clustering</a:t>
            </a:r>
          </a:p>
          <a:p>
            <a:pPr lvl="1"/>
            <a:r>
              <a:rPr lang="en-US" altLang="en-US" smtClean="0">
                <a:latin typeface="Arial" charset="0"/>
                <a:cs typeface="Arial" charset="0"/>
              </a:rPr>
              <a:t>All entries follow the same search pattern for bins:</a:t>
            </a:r>
          </a:p>
          <a:p>
            <a:pPr lvl="1">
              <a:buFontTx/>
              <a:buNone/>
            </a:pPr>
            <a:r>
              <a:rPr lang="en-US" altLang="en-US" sz="1600" smtClean="0">
                <a:latin typeface="Consolas" pitchFamily="49" charset="0"/>
                <a:cs typeface="Consolas" pitchFamily="49" charset="0"/>
              </a:rPr>
              <a:t>		int initial = hash_M( x.hash(), M );</a:t>
            </a:r>
          </a:p>
          <a:p>
            <a:pPr lvl="1">
              <a:buFontTx/>
              <a:buNone/>
            </a:pPr>
            <a:r>
              <a:rPr lang="en-US" altLang="en-US" sz="1600" smtClean="0">
                <a:latin typeface="Consolas" pitchFamily="49" charset="0"/>
                <a:cs typeface="Consolas" pitchFamily="49" charset="0"/>
              </a:rPr>
              <a:t>		for ( int k = 0; k &lt; M; ++k ) {</a:t>
            </a:r>
          </a:p>
          <a:p>
            <a:pPr lvl="1">
              <a:buFontTx/>
              <a:buNone/>
            </a:pPr>
            <a:r>
              <a:rPr lang="en-US" altLang="en-US" sz="1600" smtClean="0">
                <a:latin typeface="Consolas" pitchFamily="49" charset="0"/>
                <a:cs typeface="Consolas" pitchFamily="49" charset="0"/>
              </a:rPr>
              <a:t>		    bin = (initial </a:t>
            </a:r>
            <a:r>
              <a:rPr lang="en-US" altLang="en-US" sz="1600" smtClean="0">
                <a:solidFill>
                  <a:srgbClr val="FF0000"/>
                </a:solidFill>
                <a:latin typeface="Consolas" pitchFamily="49" charset="0"/>
                <a:cs typeface="Consolas" pitchFamily="49" charset="0"/>
              </a:rPr>
              <a:t>+ k</a:t>
            </a:r>
            <a:r>
              <a:rPr lang="en-US" altLang="en-US" sz="1600" smtClean="0">
                <a:latin typeface="Consolas" pitchFamily="49" charset="0"/>
                <a:cs typeface="Consolas" pitchFamily="49" charset="0"/>
              </a:rPr>
              <a:t>) % M;</a:t>
            </a:r>
          </a:p>
          <a:p>
            <a:pPr lvl="1">
              <a:buFontTx/>
              <a:buNone/>
            </a:pPr>
            <a:r>
              <a:rPr lang="en-US" altLang="en-US" sz="1600" smtClean="0">
                <a:latin typeface="Consolas" pitchFamily="49" charset="0"/>
                <a:cs typeface="Consolas" pitchFamily="49" charset="0"/>
              </a:rPr>
              <a:t>        // ...</a:t>
            </a:r>
          </a:p>
          <a:p>
            <a:pPr lvl="1">
              <a:buFontTx/>
              <a:buNone/>
            </a:pPr>
            <a:r>
              <a:rPr lang="en-US" altLang="en-US" sz="1600" smtClean="0">
                <a:latin typeface="Consolas" pitchFamily="49" charset="0"/>
                <a:cs typeface="Consolas" pitchFamily="49" charset="0"/>
              </a:rPr>
              <a:t>		}</a:t>
            </a:r>
          </a:p>
        </p:txBody>
      </p:sp>
    </p:spTree>
    <p:extLst>
      <p:ext uri="{BB962C8B-B14F-4D97-AF65-F5344CB8AC3E}">
        <p14:creationId xmlns:p14="http://schemas.microsoft.com/office/powerpoint/2010/main" val="4588044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dirty="0" smtClean="0">
                <a:latin typeface="Arial" charset="0"/>
                <a:cs typeface="Arial" charset="0"/>
              </a:rPr>
              <a:t>Modified insertion</a:t>
            </a:r>
          </a:p>
        </p:txBody>
      </p:sp>
      <p:sp>
        <p:nvSpPr>
          <p:cNvPr id="29699"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We must modify insert, as we may place new items into either</a:t>
            </a:r>
          </a:p>
          <a:p>
            <a:pPr lvl="1"/>
            <a:r>
              <a:rPr lang="en-US" altLang="en-US" dirty="0" smtClean="0">
                <a:latin typeface="Arial" charset="0"/>
                <a:cs typeface="Arial" charset="0"/>
              </a:rPr>
              <a:t>Unoccupied bins</a:t>
            </a:r>
          </a:p>
          <a:p>
            <a:pPr lvl="1"/>
            <a:r>
              <a:rPr lang="en-US" altLang="en-US" dirty="0" smtClean="0">
                <a:latin typeface="Arial" charset="0"/>
                <a:cs typeface="Arial" charset="0"/>
              </a:rPr>
              <a:t>Erased bins</a:t>
            </a:r>
          </a:p>
        </p:txBody>
      </p:sp>
    </p:spTree>
    <p:extLst>
      <p:ext uri="{BB962C8B-B14F-4D97-AF65-F5344CB8AC3E}">
        <p14:creationId xmlns:p14="http://schemas.microsoft.com/office/powerpoint/2010/main" val="222460908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dirty="0" smtClean="0">
                <a:latin typeface="Arial" charset="0"/>
                <a:cs typeface="Arial" charset="0"/>
              </a:rPr>
              <a:t>Implementation</a:t>
            </a:r>
          </a:p>
        </p:txBody>
      </p:sp>
      <p:sp>
        <p:nvSpPr>
          <p:cNvPr id="29699"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Storing three states can be achieved using an enumerated type:</a:t>
            </a:r>
          </a:p>
          <a:p>
            <a:pPr marL="355600" indent="-355600">
              <a:buNone/>
            </a:pPr>
            <a:r>
              <a:rPr lang="en-CA" sz="1800" dirty="0" smtClean="0">
                <a:latin typeface="Consolas" panose="020B0609020204030204" pitchFamily="49" charset="0"/>
                <a:cs typeface="Consolas" panose="020B0609020204030204" pitchFamily="49" charset="0"/>
              </a:rPr>
              <a:t>	</a:t>
            </a:r>
            <a:r>
              <a:rPr lang="en-CA" sz="1800" dirty="0">
                <a:latin typeface="Consolas" panose="020B0609020204030204" pitchFamily="49" charset="0"/>
                <a:cs typeface="Consolas" panose="020B0609020204030204" pitchFamily="49" charset="0"/>
              </a:rPr>
              <a:t>	</a:t>
            </a:r>
            <a:r>
              <a:rPr lang="en-CA" sz="1800" dirty="0" err="1">
                <a:latin typeface="Consolas" panose="020B0609020204030204" pitchFamily="49" charset="0"/>
                <a:cs typeface="Consolas" panose="020B0609020204030204" pitchFamily="49" charset="0"/>
              </a:rPr>
              <a:t>enum</a:t>
            </a:r>
            <a:r>
              <a:rPr lang="en-CA" sz="1800" dirty="0">
                <a:latin typeface="Consolas" panose="020B0609020204030204" pitchFamily="49" charset="0"/>
                <a:cs typeface="Consolas" panose="020B0609020204030204" pitchFamily="49" charset="0"/>
              </a:rPr>
              <a:t> </a:t>
            </a:r>
            <a:r>
              <a:rPr lang="en-CA" sz="1800" b="1" dirty="0" err="1" smtClean="0">
                <a:latin typeface="Consolas" panose="020B0609020204030204" pitchFamily="49" charset="0"/>
                <a:cs typeface="Consolas" panose="020B0609020204030204" pitchFamily="49" charset="0"/>
              </a:rPr>
              <a:t>bin_state_t</a:t>
            </a:r>
            <a:r>
              <a:rPr lang="en-CA" sz="1800" b="1" dirty="0" smtClean="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a:t>
            </a:r>
          </a:p>
          <a:p>
            <a:pPr marL="355600" indent="-355600">
              <a:buNone/>
            </a:pP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	    UNOCCUPIED,</a:t>
            </a:r>
          </a:p>
          <a:p>
            <a:pPr marL="355600" indent="-355600">
              <a:buNone/>
            </a:pP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	    OCCUPIED,</a:t>
            </a:r>
          </a:p>
          <a:p>
            <a:pPr marL="355600" indent="-355600">
              <a:buNone/>
            </a:pP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	    ERASED</a:t>
            </a:r>
          </a:p>
          <a:p>
            <a:pPr marL="355600" indent="-355600">
              <a:buNone/>
            </a:pP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	};</a:t>
            </a:r>
          </a:p>
          <a:p>
            <a:pPr marL="355600" indent="-355600">
              <a:buNone/>
            </a:pPr>
            <a:endParaRPr lang="en-CA" altLang="en-US" sz="1800" dirty="0">
              <a:latin typeface="Consolas" panose="020B0609020204030204" pitchFamily="49" charset="0"/>
              <a:cs typeface="Consolas" panose="020B0609020204030204" pitchFamily="49" charset="0"/>
            </a:endParaRPr>
          </a:p>
          <a:p>
            <a:pPr lvl="0">
              <a:buNone/>
            </a:pPr>
            <a:r>
              <a:rPr lang="en-US" altLang="en-US" dirty="0">
                <a:solidFill>
                  <a:prstClr val="black"/>
                </a:solidFill>
                <a:latin typeface="Arial" charset="0"/>
                <a:cs typeface="Arial" charset="0"/>
              </a:rPr>
              <a:t>	</a:t>
            </a:r>
            <a:r>
              <a:rPr lang="en-US" altLang="en-US" dirty="0" smtClean="0">
                <a:solidFill>
                  <a:prstClr val="black"/>
                </a:solidFill>
                <a:latin typeface="Arial" charset="0"/>
                <a:cs typeface="Arial" charset="0"/>
              </a:rPr>
              <a:t>Now we can declare and initialize arrays:</a:t>
            </a:r>
            <a:endParaRPr lang="en-US" altLang="en-US" dirty="0">
              <a:solidFill>
                <a:prstClr val="black"/>
              </a:solidFill>
              <a:latin typeface="Arial" charset="0"/>
              <a:cs typeface="Arial" charset="0"/>
            </a:endParaRPr>
          </a:p>
          <a:p>
            <a:pPr marL="355600" lvl="0" indent="-355600">
              <a:buNone/>
            </a:pPr>
            <a:r>
              <a:rPr lang="en-CA" sz="1800" dirty="0">
                <a:solidFill>
                  <a:prstClr val="black"/>
                </a:solidFill>
                <a:latin typeface="Consolas" panose="020B0609020204030204" pitchFamily="49" charset="0"/>
                <a:cs typeface="Consolas" panose="020B0609020204030204" pitchFamily="49" charset="0"/>
              </a:rPr>
              <a:t>		</a:t>
            </a:r>
            <a:r>
              <a:rPr lang="en-CA" sz="1800" b="1" dirty="0" err="1" smtClean="0">
                <a:solidFill>
                  <a:prstClr val="black"/>
                </a:solidFill>
                <a:latin typeface="Consolas" panose="020B0609020204030204" pitchFamily="49" charset="0"/>
                <a:cs typeface="Consolas" panose="020B0609020204030204" pitchFamily="49" charset="0"/>
              </a:rPr>
              <a:t>bin_state_t</a:t>
            </a:r>
            <a:r>
              <a:rPr lang="en-CA" sz="1800" dirty="0" smtClean="0">
                <a:solidFill>
                  <a:prstClr val="black"/>
                </a:solidFill>
                <a:latin typeface="Consolas" panose="020B0609020204030204" pitchFamily="49" charset="0"/>
                <a:cs typeface="Consolas" panose="020B0609020204030204" pitchFamily="49" charset="0"/>
              </a:rPr>
              <a:t> state[M];</a:t>
            </a:r>
          </a:p>
          <a:p>
            <a:pPr marL="355600" lvl="0" indent="-355600">
              <a:buNone/>
            </a:pPr>
            <a:endParaRPr lang="en-CA" sz="1800" dirty="0">
              <a:solidFill>
                <a:prstClr val="black"/>
              </a:solidFill>
              <a:latin typeface="Consolas" panose="020B0609020204030204" pitchFamily="49" charset="0"/>
              <a:cs typeface="Consolas" panose="020B0609020204030204" pitchFamily="49" charset="0"/>
            </a:endParaRPr>
          </a:p>
          <a:p>
            <a:pPr marL="355600" lvl="0" indent="-355600">
              <a:buNone/>
            </a:pPr>
            <a:r>
              <a:rPr lang="en-CA" sz="1800" dirty="0" smtClean="0">
                <a:solidFill>
                  <a:prstClr val="black"/>
                </a:solidFill>
                <a:latin typeface="Consolas" panose="020B0609020204030204" pitchFamily="49" charset="0"/>
                <a:cs typeface="Consolas" panose="020B0609020204030204" pitchFamily="49" charset="0"/>
              </a:rPr>
              <a:t>		for ( </a:t>
            </a:r>
            <a:r>
              <a:rPr lang="en-CA" sz="1800" dirty="0" err="1" smtClean="0">
                <a:solidFill>
                  <a:prstClr val="black"/>
                </a:solidFill>
                <a:latin typeface="Consolas" panose="020B0609020204030204" pitchFamily="49" charset="0"/>
                <a:cs typeface="Consolas" panose="020B0609020204030204" pitchFamily="49" charset="0"/>
              </a:rPr>
              <a:t>int</a:t>
            </a:r>
            <a:r>
              <a:rPr lang="en-CA" sz="1800" dirty="0" smtClean="0">
                <a:solidFill>
                  <a:prstClr val="black"/>
                </a:solidFill>
                <a:latin typeface="Consolas" panose="020B0609020204030204" pitchFamily="49" charset="0"/>
                <a:cs typeface="Consolas" panose="020B0609020204030204" pitchFamily="49" charset="0"/>
              </a:rPr>
              <a:t> </a:t>
            </a:r>
            <a:r>
              <a:rPr lang="en-CA" sz="1800" dirty="0" err="1" smtClean="0">
                <a:solidFill>
                  <a:prstClr val="black"/>
                </a:solidFill>
                <a:latin typeface="Consolas" panose="020B0609020204030204" pitchFamily="49" charset="0"/>
                <a:cs typeface="Consolas" panose="020B0609020204030204" pitchFamily="49" charset="0"/>
              </a:rPr>
              <a:t>i</a:t>
            </a:r>
            <a:r>
              <a:rPr lang="en-CA" sz="1800" dirty="0" smtClean="0">
                <a:solidFill>
                  <a:prstClr val="black"/>
                </a:solidFill>
                <a:latin typeface="Consolas" panose="020B0609020204030204" pitchFamily="49" charset="0"/>
                <a:cs typeface="Consolas" panose="020B0609020204030204" pitchFamily="49" charset="0"/>
              </a:rPr>
              <a:t> = 0; </a:t>
            </a:r>
            <a:r>
              <a:rPr lang="en-CA" sz="1800" dirty="0" err="1" smtClean="0">
                <a:solidFill>
                  <a:prstClr val="black"/>
                </a:solidFill>
                <a:latin typeface="Consolas" panose="020B0609020204030204" pitchFamily="49" charset="0"/>
                <a:cs typeface="Consolas" panose="020B0609020204030204" pitchFamily="49" charset="0"/>
              </a:rPr>
              <a:t>i</a:t>
            </a:r>
            <a:r>
              <a:rPr lang="en-CA" sz="1800" dirty="0" smtClean="0">
                <a:solidFill>
                  <a:prstClr val="black"/>
                </a:solidFill>
                <a:latin typeface="Consolas" panose="020B0609020204030204" pitchFamily="49" charset="0"/>
                <a:cs typeface="Consolas" panose="020B0609020204030204" pitchFamily="49" charset="0"/>
              </a:rPr>
              <a:t> &lt; M; ++</a:t>
            </a:r>
            <a:r>
              <a:rPr lang="en-CA" sz="1800" dirty="0" err="1" smtClean="0">
                <a:solidFill>
                  <a:prstClr val="black"/>
                </a:solidFill>
                <a:latin typeface="Consolas" panose="020B0609020204030204" pitchFamily="49" charset="0"/>
                <a:cs typeface="Consolas" panose="020B0609020204030204" pitchFamily="49" charset="0"/>
              </a:rPr>
              <a:t>i</a:t>
            </a:r>
            <a:r>
              <a:rPr lang="en-CA" sz="1800" dirty="0" smtClean="0">
                <a:solidFill>
                  <a:prstClr val="black"/>
                </a:solidFill>
                <a:latin typeface="Consolas" panose="020B0609020204030204" pitchFamily="49" charset="0"/>
                <a:cs typeface="Consolas" panose="020B0609020204030204" pitchFamily="49" charset="0"/>
              </a:rPr>
              <a:t> ) {</a:t>
            </a:r>
          </a:p>
          <a:p>
            <a:pPr marL="355600" lvl="0" indent="-355600">
              <a:buNone/>
            </a:pPr>
            <a:r>
              <a:rPr lang="en-CA" sz="1800" dirty="0" smtClean="0">
                <a:solidFill>
                  <a:prstClr val="black"/>
                </a:solidFill>
                <a:latin typeface="Consolas" panose="020B0609020204030204" pitchFamily="49" charset="0"/>
                <a:cs typeface="Consolas" panose="020B0609020204030204" pitchFamily="49" charset="0"/>
              </a:rPr>
              <a:t>		    state[</a:t>
            </a:r>
            <a:r>
              <a:rPr lang="en-CA" sz="1800" dirty="0" err="1" smtClean="0">
                <a:solidFill>
                  <a:prstClr val="black"/>
                </a:solidFill>
                <a:latin typeface="Consolas" panose="020B0609020204030204" pitchFamily="49" charset="0"/>
                <a:cs typeface="Consolas" panose="020B0609020204030204" pitchFamily="49" charset="0"/>
              </a:rPr>
              <a:t>i</a:t>
            </a:r>
            <a:r>
              <a:rPr lang="en-CA" sz="1800" dirty="0" smtClean="0">
                <a:solidFill>
                  <a:prstClr val="black"/>
                </a:solidFill>
                <a:latin typeface="Consolas" panose="020B0609020204030204" pitchFamily="49" charset="0"/>
                <a:cs typeface="Consolas" panose="020B0609020204030204" pitchFamily="49" charset="0"/>
              </a:rPr>
              <a:t>] = UNOCCUPIED;</a:t>
            </a:r>
          </a:p>
          <a:p>
            <a:pPr marL="355600" lvl="0" indent="-355600">
              <a:buNone/>
            </a:pPr>
            <a:r>
              <a:rPr lang="en-CA" sz="1800" dirty="0">
                <a:solidFill>
                  <a:prstClr val="black"/>
                </a:solidFill>
                <a:latin typeface="Consolas" panose="020B0609020204030204" pitchFamily="49" charset="0"/>
                <a:cs typeface="Consolas" panose="020B0609020204030204" pitchFamily="49" charset="0"/>
              </a:rPr>
              <a:t>	</a:t>
            </a:r>
            <a:r>
              <a:rPr lang="en-CA" sz="1800" dirty="0" smtClean="0">
                <a:solidFill>
                  <a:prstClr val="black"/>
                </a:solidFill>
                <a:latin typeface="Consolas" panose="020B0609020204030204" pitchFamily="49" charset="0"/>
                <a:cs typeface="Consolas" panose="020B0609020204030204" pitchFamily="49" charset="0"/>
              </a:rPr>
              <a:t>	}</a:t>
            </a:r>
            <a:endParaRPr lang="en-CA" sz="1800" dirty="0">
              <a:solidFill>
                <a:prstClr val="black"/>
              </a:solidFill>
              <a:latin typeface="Consolas" panose="020B0609020204030204" pitchFamily="49" charset="0"/>
              <a:cs typeface="Consolas" panose="020B0609020204030204" pitchFamily="49" charset="0"/>
            </a:endParaRPr>
          </a:p>
          <a:p>
            <a:pPr marL="355600" lvl="0" indent="-355600">
              <a:buNone/>
            </a:pPr>
            <a:endParaRPr lang="en-CA" altLang="en-US" sz="1800" dirty="0">
              <a:solidFill>
                <a:prstClr val="black"/>
              </a:solidFill>
              <a:latin typeface="Consolas" panose="020B0609020204030204" pitchFamily="49" charset="0"/>
              <a:cs typeface="Consolas" panose="020B0609020204030204" pitchFamily="49" charset="0"/>
            </a:endParaRPr>
          </a:p>
          <a:p>
            <a:pPr marL="355600" lvl="0" indent="-355600">
              <a:buNone/>
            </a:pPr>
            <a:endParaRPr lang="en-US" altLang="en-US" sz="1800" dirty="0">
              <a:solidFill>
                <a:prstClr val="black"/>
              </a:solidFill>
              <a:latin typeface="Consolas" panose="020B0609020204030204" pitchFamily="49" charset="0"/>
              <a:cs typeface="Consolas" panose="020B0609020204030204" pitchFamily="49" charset="0"/>
            </a:endParaRPr>
          </a:p>
          <a:p>
            <a:pPr marL="355600" indent="-355600">
              <a:buNone/>
            </a:pPr>
            <a:endParaRPr lang="en-US" altLang="en-US" sz="1800" dirty="0" smtClean="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99116583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tLang="en-US" dirty="0" smtClean="0">
                <a:latin typeface="Arial" charset="0"/>
                <a:cs typeface="Arial" charset="0"/>
              </a:rPr>
              <a:t>Multiple insertions and erases</a:t>
            </a:r>
          </a:p>
        </p:txBody>
      </p:sp>
      <p:sp>
        <p:nvSpPr>
          <p:cNvPr id="32771"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One problem which may occur after multiple insertions and removals is that numerous bins may be marked as </a:t>
            </a:r>
            <a:r>
              <a:rPr lang="en-US" altLang="en-US" dirty="0" smtClean="0">
                <a:solidFill>
                  <a:srgbClr val="000000"/>
                </a:solidFill>
                <a:latin typeface="Consolas" pitchFamily="49" charset="0"/>
                <a:cs typeface="Consolas" pitchFamily="49" charset="0"/>
              </a:rPr>
              <a:t>ERASED</a:t>
            </a:r>
          </a:p>
          <a:p>
            <a:pPr lvl="1"/>
            <a:r>
              <a:rPr lang="en-US" altLang="en-US" dirty="0" smtClean="0">
                <a:latin typeface="Arial" charset="0"/>
                <a:cs typeface="Arial" charset="0"/>
              </a:rPr>
              <a:t>In calculating the load factor, an </a:t>
            </a:r>
            <a:r>
              <a:rPr lang="en-US" altLang="en-US" dirty="0" smtClean="0">
                <a:latin typeface="Consolas" panose="020B0609020204030204" pitchFamily="49" charset="0"/>
                <a:cs typeface="Consolas" panose="020B0609020204030204" pitchFamily="49" charset="0"/>
              </a:rPr>
              <a:t>ERASED</a:t>
            </a:r>
            <a:r>
              <a:rPr lang="en-US" altLang="en-US" dirty="0" smtClean="0">
                <a:latin typeface="Arial" charset="0"/>
                <a:cs typeface="Arial" charset="0"/>
              </a:rPr>
              <a:t> bin is equivalent to an </a:t>
            </a:r>
            <a:r>
              <a:rPr lang="en-US" altLang="en-US" dirty="0" smtClean="0">
                <a:latin typeface="Consolas" panose="020B0609020204030204" pitchFamily="49" charset="0"/>
                <a:cs typeface="Consolas" panose="020B0609020204030204" pitchFamily="49" charset="0"/>
              </a:rPr>
              <a:t>OCCUPIED</a:t>
            </a:r>
            <a:r>
              <a:rPr lang="en-US" altLang="en-US" dirty="0" smtClean="0">
                <a:latin typeface="Arial" charset="0"/>
                <a:cs typeface="Arial" charset="0"/>
              </a:rPr>
              <a:t> bin</a:t>
            </a:r>
          </a:p>
          <a:p>
            <a:pPr>
              <a:buFont typeface="Arial" charset="0"/>
              <a:buNone/>
            </a:pPr>
            <a:endParaRPr lang="en-US" altLang="en-US" dirty="0" smtClean="0">
              <a:latin typeface="Arial" charset="0"/>
              <a:cs typeface="Arial" charset="0"/>
            </a:endParaRPr>
          </a:p>
          <a:p>
            <a:pPr>
              <a:buFont typeface="Arial" charset="0"/>
              <a:buNone/>
            </a:pPr>
            <a:r>
              <a:rPr lang="en-US" altLang="en-US" dirty="0" smtClean="0">
                <a:latin typeface="Arial" charset="0"/>
                <a:cs typeface="Arial" charset="0"/>
              </a:rPr>
              <a:t>	This will increase our run times…</a:t>
            </a:r>
          </a:p>
        </p:txBody>
      </p:sp>
    </p:spTree>
    <p:extLst>
      <p:ext uri="{BB962C8B-B14F-4D97-AF65-F5344CB8AC3E}">
        <p14:creationId xmlns:p14="http://schemas.microsoft.com/office/powerpoint/2010/main" val="249518806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en-US" dirty="0" smtClean="0">
                <a:latin typeface="Arial" charset="0"/>
                <a:cs typeface="Arial" charset="0"/>
              </a:rPr>
              <a:t>Multiple insertions and erases</a:t>
            </a:r>
          </a:p>
        </p:txBody>
      </p:sp>
      <p:sp>
        <p:nvSpPr>
          <p:cNvPr id="33795"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We can easily track the number of bins which are:</a:t>
            </a:r>
          </a:p>
          <a:p>
            <a:pPr lvl="1"/>
            <a:r>
              <a:rPr lang="en-US" altLang="en-US" dirty="0" smtClean="0">
                <a:latin typeface="Consolas" panose="020B0609020204030204" pitchFamily="49" charset="0"/>
                <a:cs typeface="Consolas" panose="020B0609020204030204" pitchFamily="49" charset="0"/>
              </a:rPr>
              <a:t>UNOCCUPIED</a:t>
            </a:r>
          </a:p>
          <a:p>
            <a:pPr lvl="1"/>
            <a:r>
              <a:rPr lang="en-US" altLang="en-US" dirty="0" smtClean="0">
                <a:latin typeface="Consolas" panose="020B0609020204030204" pitchFamily="49" charset="0"/>
                <a:cs typeface="Consolas" panose="020B0609020204030204" pitchFamily="49" charset="0"/>
              </a:rPr>
              <a:t>OCCUPIED</a:t>
            </a:r>
          </a:p>
          <a:p>
            <a:pPr lvl="1"/>
            <a:r>
              <a:rPr lang="en-US" altLang="en-US" dirty="0" smtClean="0">
                <a:latin typeface="Consolas" panose="020B0609020204030204" pitchFamily="49" charset="0"/>
                <a:cs typeface="Consolas" panose="020B0609020204030204" pitchFamily="49" charset="0"/>
              </a:rPr>
              <a:t>ERASED</a:t>
            </a:r>
          </a:p>
          <a:p>
            <a:pPr>
              <a:buFont typeface="Arial" charset="0"/>
              <a:buNone/>
            </a:pPr>
            <a:r>
              <a:rPr lang="en-US" altLang="en-US" dirty="0" smtClean="0">
                <a:latin typeface="Arial" charset="0"/>
                <a:cs typeface="Arial" charset="0"/>
              </a:rPr>
              <a:t>	by updating appropriate counters</a:t>
            </a:r>
          </a:p>
          <a:p>
            <a:pPr>
              <a:buFont typeface="Arial" charset="0"/>
              <a:buNone/>
            </a:pPr>
            <a:endParaRPr lang="en-US" altLang="en-US" dirty="0" smtClean="0">
              <a:latin typeface="Arial" charset="0"/>
              <a:cs typeface="Arial" charset="0"/>
            </a:endParaRPr>
          </a:p>
          <a:p>
            <a:pPr>
              <a:buNone/>
            </a:pPr>
            <a:r>
              <a:rPr lang="en-US" altLang="en-US" dirty="0" smtClean="0">
                <a:latin typeface="Arial" charset="0"/>
                <a:cs typeface="Arial" charset="0"/>
              </a:rPr>
              <a:t>	If the load factor </a:t>
            </a:r>
            <a:r>
              <a:rPr lang="en-US" altLang="en-US" i="1" dirty="0" smtClean="0">
                <a:latin typeface="Symbol" pitchFamily="18" charset="2"/>
                <a:cs typeface="Arial" charset="0"/>
              </a:rPr>
              <a:t>l</a:t>
            </a:r>
            <a:r>
              <a:rPr lang="en-US" altLang="en-US" dirty="0" smtClean="0">
                <a:latin typeface="Arial" charset="0"/>
                <a:cs typeface="Arial" charset="0"/>
              </a:rPr>
              <a:t> grows too large, we have two choices:</a:t>
            </a:r>
          </a:p>
          <a:p>
            <a:pPr lvl="1"/>
            <a:r>
              <a:rPr lang="en-US" altLang="en-US" dirty="0" smtClean="0">
                <a:latin typeface="Arial" charset="0"/>
                <a:cs typeface="Arial" charset="0"/>
              </a:rPr>
              <a:t>If the load factor due to occupied bins is too large, double the table size</a:t>
            </a:r>
          </a:p>
          <a:p>
            <a:pPr lvl="1"/>
            <a:r>
              <a:rPr lang="en-US" altLang="en-US" dirty="0" smtClean="0">
                <a:latin typeface="Arial" charset="0"/>
                <a:cs typeface="Arial" charset="0"/>
              </a:rPr>
              <a:t>Otherwise, rehash all of the objects currently in the hash table</a:t>
            </a:r>
          </a:p>
        </p:txBody>
      </p:sp>
    </p:spTree>
    <p:extLst>
      <p:ext uri="{BB962C8B-B14F-4D97-AF65-F5344CB8AC3E}">
        <p14:creationId xmlns:p14="http://schemas.microsoft.com/office/powerpoint/2010/main" val="398411779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4" name="Picture 5" descr="Copy of dou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2420938"/>
            <a:ext cx="4176712"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2" name="Rectangle 2"/>
          <p:cNvSpPr>
            <a:spLocks noGrp="1"/>
          </p:cNvSpPr>
          <p:nvPr>
            <p:ph type="title" idx="4294967295"/>
          </p:nvPr>
        </p:nvSpPr>
        <p:spPr/>
        <p:txBody>
          <a:bodyPr/>
          <a:lstStyle/>
          <a:p>
            <a:r>
              <a:rPr lang="en-US" altLang="en-US" dirty="0" smtClean="0">
                <a:latin typeface="Arial" charset="0"/>
                <a:cs typeface="Arial" charset="0"/>
              </a:rPr>
              <a:t>Expected number of probes</a:t>
            </a:r>
          </a:p>
        </p:txBody>
      </p:sp>
      <p:sp>
        <p:nvSpPr>
          <p:cNvPr id="35843" name="Rectangle 3"/>
          <p:cNvSpPr>
            <a:spLocks noGrp="1"/>
          </p:cNvSpPr>
          <p:nvPr>
            <p:ph type="body" idx="4294967295"/>
          </p:nvPr>
        </p:nvSpPr>
        <p:spPr/>
        <p:txBody>
          <a:bodyPr/>
          <a:lstStyle/>
          <a:p>
            <a:pPr>
              <a:buFont typeface="Arial" charset="0"/>
              <a:buNone/>
            </a:pPr>
            <a:r>
              <a:rPr lang="en-US" altLang="en-US" sz="2400" dirty="0" smtClean="0">
                <a:latin typeface="Arial" charset="0"/>
                <a:cs typeface="Arial" charset="0"/>
              </a:rPr>
              <a:t>	</a:t>
            </a:r>
            <a:r>
              <a:rPr lang="en-US" altLang="en-US" dirty="0" smtClean="0">
                <a:latin typeface="Arial" charset="0"/>
                <a:cs typeface="Arial" charset="0"/>
              </a:rPr>
              <a:t>It is possible to calculate the expected number of probes for quadratic probing, again, based on the load factor:</a:t>
            </a:r>
          </a:p>
          <a:p>
            <a:pPr lvl="1"/>
            <a:endParaRPr lang="en-US" altLang="en-US" dirty="0" smtClean="0">
              <a:latin typeface="Arial" charset="0"/>
              <a:cs typeface="Arial" charset="0"/>
            </a:endParaRPr>
          </a:p>
          <a:p>
            <a:pPr lvl="1"/>
            <a:r>
              <a:rPr lang="en-US" altLang="en-US" dirty="0" smtClean="0">
                <a:latin typeface="Arial" charset="0"/>
                <a:cs typeface="Arial" charset="0"/>
              </a:rPr>
              <a:t>Successful searches: </a:t>
            </a:r>
          </a:p>
          <a:p>
            <a:pPr lvl="1"/>
            <a:endParaRPr lang="en-US" altLang="en-US" dirty="0" smtClean="0">
              <a:latin typeface="Arial" charset="0"/>
              <a:cs typeface="Arial" charset="0"/>
            </a:endParaRPr>
          </a:p>
          <a:p>
            <a:pPr lvl="1"/>
            <a:r>
              <a:rPr lang="en-US" altLang="en-US" dirty="0" smtClean="0">
                <a:latin typeface="Arial" charset="0"/>
                <a:cs typeface="Arial" charset="0"/>
              </a:rPr>
              <a:t>Unsuccessful searches: </a:t>
            </a:r>
          </a:p>
          <a:p>
            <a:pPr lvl="1"/>
            <a:endParaRPr lang="en-US" altLang="en-US" dirty="0" smtClean="0">
              <a:latin typeface="Arial" charset="0"/>
              <a:cs typeface="Arial" charset="0"/>
            </a:endParaRPr>
          </a:p>
          <a:p>
            <a:pPr>
              <a:buFont typeface="Arial" charset="0"/>
              <a:buNone/>
            </a:pPr>
            <a:r>
              <a:rPr lang="en-US" altLang="en-US" dirty="0" smtClean="0">
                <a:latin typeface="Arial" charset="0"/>
                <a:cs typeface="Arial" charset="0"/>
              </a:rPr>
              <a:t>	When </a:t>
            </a:r>
            <a:r>
              <a:rPr lang="en-US" altLang="en-US" i="1" dirty="0" smtClean="0">
                <a:latin typeface="Symbol" pitchFamily="18" charset="2"/>
                <a:cs typeface="Arial" charset="0"/>
              </a:rPr>
              <a:t>l</a:t>
            </a:r>
            <a:r>
              <a:rPr lang="en-US" altLang="en-US" dirty="0" smtClean="0">
                <a:latin typeface="Times New Roman" pitchFamily="18" charset="0"/>
                <a:cs typeface="Arial" charset="0"/>
              </a:rPr>
              <a:t> = 2/3</a:t>
            </a:r>
            <a:r>
              <a:rPr lang="en-US" altLang="en-US" dirty="0" smtClean="0">
                <a:latin typeface="Arial" charset="0"/>
                <a:cs typeface="Arial" charset="0"/>
              </a:rPr>
              <a:t>, we requires</a:t>
            </a:r>
            <a:br>
              <a:rPr lang="en-US" altLang="en-US" dirty="0" smtClean="0">
                <a:latin typeface="Arial" charset="0"/>
                <a:cs typeface="Arial" charset="0"/>
              </a:rPr>
            </a:br>
            <a:r>
              <a:rPr lang="en-US" altLang="en-US" dirty="0" smtClean="0">
                <a:latin typeface="Times New Roman" pitchFamily="18" charset="0"/>
                <a:cs typeface="Arial" charset="0"/>
              </a:rPr>
              <a:t>1.65</a:t>
            </a:r>
            <a:r>
              <a:rPr lang="en-US" altLang="en-US" dirty="0" smtClean="0">
                <a:latin typeface="Arial" charset="0"/>
                <a:cs typeface="Arial" charset="0"/>
              </a:rPr>
              <a:t> and </a:t>
            </a:r>
            <a:r>
              <a:rPr lang="en-US" altLang="en-US" dirty="0" smtClean="0">
                <a:latin typeface="Times New Roman" pitchFamily="18" charset="0"/>
                <a:cs typeface="Arial" charset="0"/>
              </a:rPr>
              <a:t>3</a:t>
            </a:r>
            <a:r>
              <a:rPr lang="en-US" altLang="en-US" dirty="0" smtClean="0">
                <a:latin typeface="Arial" charset="0"/>
                <a:cs typeface="Arial" charset="0"/>
              </a:rPr>
              <a:t> probes, respectively</a:t>
            </a:r>
          </a:p>
          <a:p>
            <a:pPr lvl="1"/>
            <a:r>
              <a:rPr lang="en-US" altLang="en-US" dirty="0" smtClean="0">
                <a:latin typeface="Arial" charset="0"/>
                <a:cs typeface="Arial" charset="0"/>
              </a:rPr>
              <a:t>Linear probing required</a:t>
            </a:r>
            <a:br>
              <a:rPr lang="en-US" altLang="en-US" dirty="0" smtClean="0">
                <a:latin typeface="Arial" charset="0"/>
                <a:cs typeface="Arial" charset="0"/>
              </a:rPr>
            </a:br>
            <a:r>
              <a:rPr lang="en-US" altLang="en-US" dirty="0" smtClean="0">
                <a:latin typeface="Times New Roman" pitchFamily="18" charset="0"/>
                <a:cs typeface="Arial" charset="0"/>
              </a:rPr>
              <a:t>3</a:t>
            </a:r>
            <a:r>
              <a:rPr lang="en-US" altLang="en-US" dirty="0" smtClean="0">
                <a:latin typeface="Arial" charset="0"/>
                <a:cs typeface="Arial" charset="0"/>
              </a:rPr>
              <a:t> and </a:t>
            </a:r>
            <a:r>
              <a:rPr lang="en-US" altLang="en-US" dirty="0" smtClean="0">
                <a:latin typeface="Times New Roman" pitchFamily="18" charset="0"/>
                <a:cs typeface="Arial" charset="0"/>
              </a:rPr>
              <a:t>5</a:t>
            </a:r>
            <a:r>
              <a:rPr lang="en-US" altLang="en-US" dirty="0" smtClean="0">
                <a:latin typeface="Arial" charset="0"/>
                <a:cs typeface="Arial" charset="0"/>
              </a:rPr>
              <a:t> probes, respectively</a:t>
            </a:r>
            <a:br>
              <a:rPr lang="en-US" altLang="en-US" dirty="0" smtClean="0">
                <a:latin typeface="Arial" charset="0"/>
                <a:cs typeface="Arial" charset="0"/>
              </a:rPr>
            </a:br>
            <a:r>
              <a:rPr lang="en-US" altLang="en-US" dirty="0" smtClean="0">
                <a:latin typeface="Arial" charset="0"/>
                <a:cs typeface="Arial" charset="0"/>
              </a:rPr>
              <a:t> </a:t>
            </a:r>
          </a:p>
        </p:txBody>
      </p:sp>
      <p:sp>
        <p:nvSpPr>
          <p:cNvPr id="77830" name="Text Box 6"/>
          <p:cNvSpPr txBox="1">
            <a:spLocks noChangeArrowheads="1"/>
          </p:cNvSpPr>
          <p:nvPr/>
        </p:nvSpPr>
        <p:spPr bwMode="auto">
          <a:xfrm>
            <a:off x="4557713" y="6217493"/>
            <a:ext cx="4506912" cy="523875"/>
          </a:xfrm>
          <a:prstGeom prst="rect">
            <a:avLst/>
          </a:prstGeom>
          <a:noFill/>
          <a:ln w="9525">
            <a:noFill/>
            <a:miter lim="800000"/>
            <a:headEnd/>
            <a:tailEnd/>
          </a:ln>
          <a:effectLst/>
        </p:spPr>
        <p:txBody>
          <a:bodyPr wrap="none">
            <a:spAutoFit/>
          </a:bodyPr>
          <a:lstStyle/>
          <a:p>
            <a:pPr>
              <a:defRPr/>
            </a:pPr>
            <a:r>
              <a:rPr lang="en-US" sz="1400" dirty="0">
                <a:solidFill>
                  <a:schemeClr val="tx1">
                    <a:lumMod val="65000"/>
                    <a:lumOff val="35000"/>
                  </a:schemeClr>
                </a:solidFill>
              </a:rPr>
              <a:t>Reference:  Knuth, The Art of Computer Programming,</a:t>
            </a:r>
          </a:p>
          <a:p>
            <a:pPr>
              <a:defRPr/>
            </a:pPr>
            <a:r>
              <a:rPr lang="en-US" sz="1400" dirty="0">
                <a:solidFill>
                  <a:schemeClr val="tx1">
                    <a:lumMod val="65000"/>
                    <a:lumOff val="35000"/>
                  </a:schemeClr>
                </a:solidFill>
              </a:rPr>
              <a:t>Vol. 3, 2</a:t>
            </a:r>
            <a:r>
              <a:rPr lang="en-US" sz="1400" baseline="30000" dirty="0">
                <a:solidFill>
                  <a:schemeClr val="tx1">
                    <a:lumMod val="65000"/>
                    <a:lumOff val="35000"/>
                  </a:schemeClr>
                </a:solidFill>
              </a:rPr>
              <a:t>nd</a:t>
            </a:r>
            <a:r>
              <a:rPr lang="en-US" sz="1400" dirty="0">
                <a:solidFill>
                  <a:schemeClr val="tx1">
                    <a:lumMod val="65000"/>
                    <a:lumOff val="35000"/>
                  </a:schemeClr>
                </a:solidFill>
              </a:rPr>
              <a:t> Ed., 1998, Addison Wesley, p. 530.</a:t>
            </a:r>
          </a:p>
        </p:txBody>
      </p:sp>
      <p:graphicFrame>
        <p:nvGraphicFramePr>
          <p:cNvPr id="35846" name="Object 7"/>
          <p:cNvGraphicFramePr>
            <a:graphicFrameLocks noChangeAspect="1"/>
          </p:cNvGraphicFramePr>
          <p:nvPr/>
        </p:nvGraphicFramePr>
        <p:xfrm>
          <a:off x="3851275" y="3213100"/>
          <a:ext cx="504825" cy="577850"/>
        </p:xfrm>
        <a:graphic>
          <a:graphicData uri="http://schemas.openxmlformats.org/presentationml/2006/ole">
            <mc:AlternateContent xmlns:mc="http://schemas.openxmlformats.org/markup-compatibility/2006">
              <mc:Choice xmlns:v="urn:schemas-microsoft-com:vml" Requires="v">
                <p:oleObj spid="_x0000_s1062" name="Equation" r:id="rId4" imgW="342751" imgH="393529" progId="Equation.3">
                  <p:embed/>
                </p:oleObj>
              </mc:Choice>
              <mc:Fallback>
                <p:oleObj name="Equation" r:id="rId4" imgW="342751" imgH="393529"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1275" y="3213100"/>
                        <a:ext cx="504825" cy="577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5847" name="Object 8"/>
          <p:cNvGraphicFramePr>
            <a:graphicFrameLocks noChangeAspect="1"/>
          </p:cNvGraphicFramePr>
          <p:nvPr/>
        </p:nvGraphicFramePr>
        <p:xfrm>
          <a:off x="3508375" y="2500313"/>
          <a:ext cx="1314450" cy="784225"/>
        </p:xfrm>
        <a:graphic>
          <a:graphicData uri="http://schemas.openxmlformats.org/presentationml/2006/ole">
            <mc:AlternateContent xmlns:mc="http://schemas.openxmlformats.org/markup-compatibility/2006">
              <mc:Choice xmlns:v="urn:schemas-microsoft-com:vml" Requires="v">
                <p:oleObj spid="_x0000_s1063" name="Equation" r:id="rId6" imgW="914003" imgH="545863" progId="Equation.DSMT4">
                  <p:embed/>
                </p:oleObj>
              </mc:Choice>
              <mc:Fallback>
                <p:oleObj name="Equation" r:id="rId6" imgW="914003" imgH="545863"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08375" y="2500313"/>
                        <a:ext cx="1314450" cy="784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 name="TextBox 4"/>
          <p:cNvSpPr txBox="1">
            <a:spLocks noChangeArrowheads="1"/>
          </p:cNvSpPr>
          <p:nvPr/>
        </p:nvSpPr>
        <p:spPr bwMode="auto">
          <a:xfrm>
            <a:off x="6659810" y="5364505"/>
            <a:ext cx="213391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600" dirty="0" smtClean="0"/>
              <a:t> </a:t>
            </a:r>
            <a:r>
              <a:rPr lang="en-CA" altLang="en-US" sz="1600" dirty="0"/>
              <a:t>Unsuccessful search</a:t>
            </a:r>
          </a:p>
          <a:p>
            <a:pPr eaLnBrk="1" hangingPunct="1">
              <a:spcBef>
                <a:spcPct val="0"/>
              </a:spcBef>
              <a:buFontTx/>
              <a:buNone/>
            </a:pPr>
            <a:r>
              <a:rPr lang="en-CA" altLang="en-US" sz="1600" dirty="0" smtClean="0"/>
              <a:t> </a:t>
            </a:r>
            <a:r>
              <a:rPr lang="en-CA" altLang="en-US" sz="1600" dirty="0"/>
              <a:t>Successful search</a:t>
            </a:r>
          </a:p>
        </p:txBody>
      </p:sp>
      <p:cxnSp>
        <p:nvCxnSpPr>
          <p:cNvPr id="11" name="Straight Connector 10"/>
          <p:cNvCxnSpPr/>
          <p:nvPr/>
        </p:nvCxnSpPr>
        <p:spPr>
          <a:xfrm>
            <a:off x="6084540" y="5516988"/>
            <a:ext cx="6477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084540" y="5774904"/>
            <a:ext cx="647700" cy="0"/>
          </a:xfrm>
          <a:prstGeom prst="line">
            <a:avLst/>
          </a:prstGeom>
          <a:ln w="28575">
            <a:solidFill>
              <a:srgbClr val="3333CC"/>
            </a:solidFill>
          </a:ln>
        </p:spPr>
        <p:style>
          <a:lnRef idx="1">
            <a:schemeClr val="accent1"/>
          </a:lnRef>
          <a:fillRef idx="0">
            <a:schemeClr val="accent1"/>
          </a:fillRef>
          <a:effectRef idx="0">
            <a:schemeClr val="accent1"/>
          </a:effectRef>
          <a:fontRef idx="minor">
            <a:schemeClr val="tx1"/>
          </a:fontRef>
        </p:style>
      </p:cxnSp>
      <p:sp>
        <p:nvSpPr>
          <p:cNvPr id="13" name="TextBox 37"/>
          <p:cNvSpPr txBox="1">
            <a:spLocks noChangeArrowheads="1"/>
          </p:cNvSpPr>
          <p:nvPr/>
        </p:nvSpPr>
        <p:spPr bwMode="auto">
          <a:xfrm>
            <a:off x="6012160" y="4941168"/>
            <a:ext cx="2520280" cy="3397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600" dirty="0" smtClean="0"/>
              <a:t>   Load </a:t>
            </a:r>
            <a:r>
              <a:rPr lang="en-CA" altLang="en-US" sz="1600" dirty="0"/>
              <a:t>Factor (</a:t>
            </a:r>
            <a:r>
              <a:rPr lang="en-CA" altLang="en-US" sz="1600" dirty="0">
                <a:latin typeface="Symbol" pitchFamily="18" charset="2"/>
              </a:rPr>
              <a:t>l</a:t>
            </a:r>
            <a:r>
              <a:rPr lang="en-CA" altLang="en-US" sz="1600" dirty="0"/>
              <a:t>)</a:t>
            </a:r>
          </a:p>
        </p:txBody>
      </p:sp>
    </p:spTree>
    <p:extLst>
      <p:ext uri="{BB962C8B-B14F-4D97-AF65-F5344CB8AC3E}">
        <p14:creationId xmlns:p14="http://schemas.microsoft.com/office/powerpoint/2010/main" val="297260841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6" descr="C:\Users\dwharder\Desktop\Picture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3463" y="2636838"/>
            <a:ext cx="5462587" cy="349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Rectangle 2"/>
          <p:cNvSpPr>
            <a:spLocks noGrp="1" noChangeArrowheads="1"/>
          </p:cNvSpPr>
          <p:nvPr>
            <p:ph type="title"/>
          </p:nvPr>
        </p:nvSpPr>
        <p:spPr/>
        <p:txBody>
          <a:bodyPr/>
          <a:lstStyle/>
          <a:p>
            <a:r>
              <a:rPr lang="en-US" altLang="en-US" dirty="0" smtClean="0">
                <a:latin typeface="Arial" charset="0"/>
                <a:cs typeface="Arial" charset="0"/>
              </a:rPr>
              <a:t>Quadratic probing versus linear probing</a:t>
            </a:r>
          </a:p>
        </p:txBody>
      </p:sp>
      <p:sp>
        <p:nvSpPr>
          <p:cNvPr id="36868"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Comparing the two:</a:t>
            </a:r>
          </a:p>
        </p:txBody>
      </p:sp>
      <p:sp>
        <p:nvSpPr>
          <p:cNvPr id="36869" name="TextBox 4"/>
          <p:cNvSpPr txBox="1">
            <a:spLocks noChangeArrowheads="1"/>
          </p:cNvSpPr>
          <p:nvPr/>
        </p:nvSpPr>
        <p:spPr bwMode="auto">
          <a:xfrm>
            <a:off x="250825" y="2276872"/>
            <a:ext cx="226055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600" b="1" dirty="0"/>
              <a:t>Linear </a:t>
            </a:r>
            <a:r>
              <a:rPr lang="en-CA" altLang="en-US" sz="1600" b="1" dirty="0" smtClean="0"/>
              <a:t>probing</a:t>
            </a:r>
            <a:endParaRPr lang="en-CA" altLang="en-US" sz="1600" b="1" dirty="0"/>
          </a:p>
          <a:p>
            <a:pPr eaLnBrk="1" hangingPunct="1">
              <a:spcBef>
                <a:spcPct val="0"/>
              </a:spcBef>
              <a:buFontTx/>
              <a:buNone/>
            </a:pPr>
            <a:r>
              <a:rPr lang="en-CA" altLang="en-US" sz="1600" dirty="0"/>
              <a:t> </a:t>
            </a:r>
            <a:r>
              <a:rPr lang="en-CA" altLang="en-US" sz="1600" dirty="0" smtClean="0"/>
              <a:t>  </a:t>
            </a:r>
            <a:r>
              <a:rPr lang="en-CA" altLang="en-US" sz="1600" dirty="0"/>
              <a:t>Unsuccessful search</a:t>
            </a:r>
          </a:p>
          <a:p>
            <a:pPr eaLnBrk="1" hangingPunct="1">
              <a:spcBef>
                <a:spcPct val="0"/>
              </a:spcBef>
              <a:buFontTx/>
              <a:buNone/>
            </a:pPr>
            <a:r>
              <a:rPr lang="en-CA" altLang="en-US" sz="1600" dirty="0"/>
              <a:t> </a:t>
            </a:r>
            <a:r>
              <a:rPr lang="en-CA" altLang="en-US" sz="1600" dirty="0" smtClean="0"/>
              <a:t>  </a:t>
            </a:r>
            <a:r>
              <a:rPr lang="en-CA" altLang="en-US" sz="1600" dirty="0"/>
              <a:t>Successful search</a:t>
            </a:r>
          </a:p>
          <a:p>
            <a:pPr eaLnBrk="1" hangingPunct="1">
              <a:spcBef>
                <a:spcPct val="0"/>
              </a:spcBef>
              <a:buFontTx/>
              <a:buNone/>
            </a:pPr>
            <a:endParaRPr lang="en-CA" altLang="en-US" sz="1600" dirty="0" smtClean="0"/>
          </a:p>
          <a:p>
            <a:pPr eaLnBrk="1" hangingPunct="1">
              <a:spcBef>
                <a:spcPct val="0"/>
              </a:spcBef>
              <a:buFontTx/>
              <a:buNone/>
            </a:pPr>
            <a:r>
              <a:rPr lang="en-CA" altLang="en-US" sz="1600" b="1" dirty="0" smtClean="0"/>
              <a:t>Quadratic probing</a:t>
            </a:r>
            <a:endParaRPr lang="en-CA" altLang="en-US" sz="1600" b="1" dirty="0"/>
          </a:p>
          <a:p>
            <a:pPr eaLnBrk="1" hangingPunct="1">
              <a:spcBef>
                <a:spcPct val="0"/>
              </a:spcBef>
              <a:buFontTx/>
              <a:buNone/>
            </a:pPr>
            <a:r>
              <a:rPr lang="en-CA" altLang="en-US" sz="1600" dirty="0"/>
              <a:t> </a:t>
            </a:r>
            <a:r>
              <a:rPr lang="en-CA" altLang="en-US" sz="1600" dirty="0" smtClean="0"/>
              <a:t>  </a:t>
            </a:r>
            <a:r>
              <a:rPr lang="en-CA" altLang="en-US" sz="1600" dirty="0"/>
              <a:t>Unsuccessful search</a:t>
            </a:r>
          </a:p>
          <a:p>
            <a:pPr eaLnBrk="1" hangingPunct="1">
              <a:spcBef>
                <a:spcPct val="0"/>
              </a:spcBef>
              <a:buFontTx/>
              <a:buNone/>
            </a:pPr>
            <a:r>
              <a:rPr lang="en-CA" altLang="en-US" sz="1600" dirty="0"/>
              <a:t> </a:t>
            </a:r>
            <a:r>
              <a:rPr lang="en-CA" altLang="en-US" sz="1600" dirty="0" smtClean="0"/>
              <a:t>  </a:t>
            </a:r>
            <a:r>
              <a:rPr lang="en-CA" altLang="en-US" sz="1600" dirty="0"/>
              <a:t>Successful search</a:t>
            </a:r>
          </a:p>
        </p:txBody>
      </p:sp>
      <p:cxnSp>
        <p:nvCxnSpPr>
          <p:cNvPr id="7" name="Straight Connector 6"/>
          <p:cNvCxnSpPr/>
          <p:nvPr/>
        </p:nvCxnSpPr>
        <p:spPr>
          <a:xfrm>
            <a:off x="2555875" y="2708672"/>
            <a:ext cx="647700" cy="0"/>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555875" y="2924572"/>
            <a:ext cx="64770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555875" y="3678329"/>
            <a:ext cx="6477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555875" y="3902696"/>
            <a:ext cx="647700" cy="0"/>
          </a:xfrm>
          <a:prstGeom prst="line">
            <a:avLst/>
          </a:prstGeom>
          <a:ln w="28575">
            <a:solidFill>
              <a:srgbClr val="3333CC"/>
            </a:solidFill>
          </a:ln>
        </p:spPr>
        <p:style>
          <a:lnRef idx="1">
            <a:schemeClr val="accent1"/>
          </a:lnRef>
          <a:fillRef idx="0">
            <a:schemeClr val="accent1"/>
          </a:fillRef>
          <a:effectRef idx="0">
            <a:schemeClr val="accent1"/>
          </a:effectRef>
          <a:fontRef idx="minor">
            <a:schemeClr val="tx1"/>
          </a:fontRef>
        </p:style>
      </p:cxnSp>
      <p:sp>
        <p:nvSpPr>
          <p:cNvPr id="36874" name="TextBox 36"/>
          <p:cNvSpPr txBox="1">
            <a:spLocks noChangeArrowheads="1"/>
          </p:cNvSpPr>
          <p:nvPr/>
        </p:nvSpPr>
        <p:spPr bwMode="auto">
          <a:xfrm rot="-5400000">
            <a:off x="2741613" y="3997325"/>
            <a:ext cx="15509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600" dirty="0"/>
              <a:t>Examined Bins</a:t>
            </a:r>
          </a:p>
        </p:txBody>
      </p:sp>
      <p:sp>
        <p:nvSpPr>
          <p:cNvPr id="36875" name="TextBox 37"/>
          <p:cNvSpPr txBox="1">
            <a:spLocks noChangeArrowheads="1"/>
          </p:cNvSpPr>
          <p:nvPr/>
        </p:nvSpPr>
        <p:spPr bwMode="auto">
          <a:xfrm>
            <a:off x="5505450" y="5826125"/>
            <a:ext cx="1587500" cy="3397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600"/>
              <a:t>Load Factor (</a:t>
            </a:r>
            <a:r>
              <a:rPr lang="en-CA" altLang="en-US" sz="1600">
                <a:latin typeface="Symbol" pitchFamily="18" charset="2"/>
              </a:rPr>
              <a:t>l</a:t>
            </a:r>
            <a:r>
              <a:rPr lang="en-CA" altLang="en-US" sz="1600"/>
              <a:t>)</a:t>
            </a:r>
          </a:p>
        </p:txBody>
      </p:sp>
    </p:spTree>
    <p:extLst>
      <p:ext uri="{BB962C8B-B14F-4D97-AF65-F5344CB8AC3E}">
        <p14:creationId xmlns:p14="http://schemas.microsoft.com/office/powerpoint/2010/main" val="225140562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en-US" dirty="0" smtClean="0">
                <a:latin typeface="Arial" charset="0"/>
                <a:cs typeface="Arial" charset="0"/>
              </a:rPr>
              <a:t>Cache misses</a:t>
            </a:r>
          </a:p>
        </p:txBody>
      </p:sp>
      <p:sp>
        <p:nvSpPr>
          <p:cNvPr id="37891"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One benefit of quadratic probing:</a:t>
            </a:r>
          </a:p>
          <a:p>
            <a:pPr lvl="1"/>
            <a:r>
              <a:rPr lang="en-US" altLang="en-US" dirty="0" smtClean="0">
                <a:latin typeface="Arial" charset="0"/>
                <a:cs typeface="Arial" charset="0"/>
              </a:rPr>
              <a:t>The first few bins examined are close to the initial bin</a:t>
            </a:r>
          </a:p>
          <a:p>
            <a:pPr lvl="1"/>
            <a:r>
              <a:rPr lang="en-US" altLang="en-US" dirty="0" smtClean="0">
                <a:latin typeface="Arial" charset="0"/>
                <a:cs typeface="Arial" charset="0"/>
              </a:rPr>
              <a:t>It is unlikely to reference a section of the array far from the initial bin</a:t>
            </a:r>
          </a:p>
          <a:p>
            <a:pPr lvl="1"/>
            <a:endParaRPr lang="en-US" altLang="en-US" dirty="0" smtClean="0">
              <a:latin typeface="Arial" charset="0"/>
              <a:cs typeface="Arial" charset="0"/>
            </a:endParaRPr>
          </a:p>
          <a:p>
            <a:pPr marL="358775" indent="-358775">
              <a:buNone/>
            </a:pPr>
            <a:r>
              <a:rPr lang="en-US" altLang="en-US" dirty="0" smtClean="0">
                <a:latin typeface="Arial" charset="0"/>
                <a:cs typeface="Arial" charset="0"/>
              </a:rPr>
              <a:t>	Modern computers use caches</a:t>
            </a:r>
            <a:endParaRPr lang="en-US" altLang="en-US" dirty="0">
              <a:latin typeface="Arial" charset="0"/>
              <a:cs typeface="Arial" charset="0"/>
            </a:endParaRPr>
          </a:p>
          <a:p>
            <a:pPr lvl="1"/>
            <a:r>
              <a:rPr lang="en-US" altLang="en-US" dirty="0" smtClean="0">
                <a:latin typeface="Arial" charset="0"/>
                <a:cs typeface="Arial" charset="0"/>
              </a:rPr>
              <a:t>4 </a:t>
            </a:r>
            <a:r>
              <a:rPr lang="en-US" altLang="en-US" dirty="0" err="1" smtClean="0">
                <a:latin typeface="Arial" charset="0"/>
                <a:cs typeface="Arial" charset="0"/>
              </a:rPr>
              <a:t>KiB</a:t>
            </a:r>
            <a:r>
              <a:rPr lang="en-US" altLang="en-US" dirty="0" smtClean="0">
                <a:latin typeface="Arial" charset="0"/>
                <a:cs typeface="Arial" charset="0"/>
              </a:rPr>
              <a:t> </a:t>
            </a:r>
            <a:r>
              <a:rPr lang="en-US" altLang="en-US" i="1" dirty="0" smtClean="0">
                <a:latin typeface="Arial" charset="0"/>
                <a:cs typeface="Arial" charset="0"/>
              </a:rPr>
              <a:t>pages</a:t>
            </a:r>
            <a:r>
              <a:rPr lang="en-US" altLang="en-US" dirty="0" smtClean="0">
                <a:latin typeface="Arial" charset="0"/>
                <a:cs typeface="Arial" charset="0"/>
              </a:rPr>
              <a:t> of main memory are copied into faster caches</a:t>
            </a:r>
          </a:p>
          <a:p>
            <a:pPr lvl="1"/>
            <a:r>
              <a:rPr lang="en-US" altLang="en-US" dirty="0" smtClean="0">
                <a:latin typeface="Arial" charset="0"/>
                <a:cs typeface="Arial" charset="0"/>
              </a:rPr>
              <a:t>Pages are only brought into the cache when referenced</a:t>
            </a:r>
          </a:p>
          <a:p>
            <a:pPr lvl="1"/>
            <a:r>
              <a:rPr lang="en-US" altLang="en-US" dirty="0" smtClean="0">
                <a:latin typeface="Arial" charset="0"/>
                <a:cs typeface="Arial" charset="0"/>
              </a:rPr>
              <a:t>Accesses close to the initial bin are likely to reference the same page</a:t>
            </a:r>
          </a:p>
        </p:txBody>
      </p:sp>
    </p:spTree>
    <p:extLst>
      <p:ext uri="{BB962C8B-B14F-4D97-AF65-F5344CB8AC3E}">
        <p14:creationId xmlns:p14="http://schemas.microsoft.com/office/powerpoint/2010/main" val="146095033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en-US" dirty="0" smtClean="0">
                <a:latin typeface="Arial" charset="0"/>
                <a:cs typeface="Arial" charset="0"/>
              </a:rPr>
              <a:t>Secondary clustering</a:t>
            </a:r>
          </a:p>
        </p:txBody>
      </p:sp>
      <p:sp>
        <p:nvSpPr>
          <p:cNvPr id="37891"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One weakness with quadratic problem</a:t>
            </a:r>
          </a:p>
          <a:p>
            <a:pPr lvl="1"/>
            <a:r>
              <a:rPr lang="en-US" altLang="en-US" dirty="0" smtClean="0">
                <a:latin typeface="Arial" charset="0"/>
                <a:cs typeface="Arial" charset="0"/>
              </a:rPr>
              <a:t>It reverts to linear probing if many of the hash function is not random</a:t>
            </a:r>
          </a:p>
          <a:p>
            <a:pPr lvl="1"/>
            <a:r>
              <a:rPr lang="en-US" altLang="en-US" dirty="0" smtClean="0">
                <a:latin typeface="Arial" charset="0"/>
                <a:cs typeface="Arial" charset="0"/>
              </a:rPr>
              <a:t>Objects placed in the same bin will follow the same sequence</a:t>
            </a:r>
          </a:p>
        </p:txBody>
      </p:sp>
    </p:spTree>
    <p:extLst>
      <p:ext uri="{BB962C8B-B14F-4D97-AF65-F5344CB8AC3E}">
        <p14:creationId xmlns:p14="http://schemas.microsoft.com/office/powerpoint/2010/main" val="113543910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en-US" smtClean="0">
                <a:latin typeface="Arial" charset="0"/>
                <a:cs typeface="Arial" charset="0"/>
              </a:rPr>
              <a:t>Summary</a:t>
            </a:r>
          </a:p>
        </p:txBody>
      </p:sp>
      <p:sp>
        <p:nvSpPr>
          <p:cNvPr id="37891"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In this topic, we have looked at quadratic probing:</a:t>
            </a:r>
          </a:p>
          <a:p>
            <a:pPr lvl="1"/>
            <a:r>
              <a:rPr lang="en-US" altLang="en-US" dirty="0" smtClean="0">
                <a:latin typeface="Arial" charset="0"/>
                <a:cs typeface="Arial" charset="0"/>
              </a:rPr>
              <a:t>An open addressing technique</a:t>
            </a:r>
          </a:p>
          <a:p>
            <a:pPr lvl="1"/>
            <a:r>
              <a:rPr lang="en-US" altLang="en-US" dirty="0" smtClean="0">
                <a:latin typeface="Arial" charset="0"/>
                <a:cs typeface="Arial" charset="0"/>
              </a:rPr>
              <a:t>Steps forward by a </a:t>
            </a:r>
            <a:r>
              <a:rPr lang="en-US" altLang="en-US" dirty="0" err="1" smtClean="0">
                <a:latin typeface="Arial" charset="0"/>
                <a:cs typeface="Arial" charset="0"/>
              </a:rPr>
              <a:t>quadratically</a:t>
            </a:r>
            <a:r>
              <a:rPr lang="en-US" altLang="en-US" dirty="0" smtClean="0">
                <a:latin typeface="Arial" charset="0"/>
                <a:cs typeface="Arial" charset="0"/>
              </a:rPr>
              <a:t> growing steps</a:t>
            </a:r>
          </a:p>
          <a:p>
            <a:pPr lvl="1"/>
            <a:r>
              <a:rPr lang="en-US" altLang="en-US" dirty="0" smtClean="0">
                <a:latin typeface="Arial" charset="0"/>
                <a:cs typeface="Arial" charset="0"/>
              </a:rPr>
              <a:t>Insertions and searching are straight forward</a:t>
            </a:r>
          </a:p>
          <a:p>
            <a:pPr lvl="1"/>
            <a:r>
              <a:rPr lang="en-US" altLang="en-US" dirty="0" smtClean="0">
                <a:latin typeface="Arial" charset="0"/>
                <a:cs typeface="Arial" charset="0"/>
              </a:rPr>
              <a:t>Removing objects is more complicated:  use lazy deletion</a:t>
            </a:r>
          </a:p>
          <a:p>
            <a:pPr lvl="1"/>
            <a:r>
              <a:rPr lang="en-US" altLang="en-US" dirty="0" smtClean="0">
                <a:latin typeface="Arial" charset="0"/>
                <a:cs typeface="Arial" charset="0"/>
              </a:rPr>
              <a:t>Still subject to secondary probing</a:t>
            </a:r>
          </a:p>
        </p:txBody>
      </p:sp>
    </p:spTree>
    <p:extLst>
      <p:ext uri="{BB962C8B-B14F-4D97-AF65-F5344CB8AC3E}">
        <p14:creationId xmlns:p14="http://schemas.microsoft.com/office/powerpoint/2010/main" val="376365561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dirty="0" smtClean="0">
                <a:latin typeface="Arial" charset="0"/>
                <a:cs typeface="Arial" charset="0"/>
              </a:rPr>
              <a:t>References</a:t>
            </a:r>
          </a:p>
        </p:txBody>
      </p:sp>
      <p:sp>
        <p:nvSpPr>
          <p:cNvPr id="20483" name="Rectangle 3"/>
          <p:cNvSpPr>
            <a:spLocks noGrp="1" noChangeArrowheads="1"/>
          </p:cNvSpPr>
          <p:nvPr>
            <p:ph type="body" idx="1"/>
          </p:nvPr>
        </p:nvSpPr>
        <p:spPr/>
        <p:txBody>
          <a:bodyPr/>
          <a:lstStyle/>
          <a:p>
            <a:pPr marL="533400" indent="-533400">
              <a:buNone/>
              <a:defRPr/>
            </a:pPr>
            <a:r>
              <a:rPr lang="en-US" sz="1400" dirty="0" smtClean="0">
                <a:latin typeface="Arial" charset="0"/>
                <a:cs typeface="Arial" charset="0"/>
              </a:rPr>
              <a:t>	Wikipedia, </a:t>
            </a:r>
            <a:r>
              <a:rPr lang="en-US" sz="1400" dirty="0">
                <a:latin typeface="Arial" charset="0"/>
                <a:cs typeface="Arial" charset="0"/>
              </a:rPr>
              <a:t>http://en.wikipedia.org/wiki/Quadratic_probing</a:t>
            </a:r>
            <a:r>
              <a:rPr lang="en-US" sz="1400" dirty="0" smtClean="0">
                <a:latin typeface="Arial" charset="0"/>
                <a:cs typeface="Arial" charset="0"/>
              </a:rPr>
              <a:t/>
            </a:r>
            <a:br>
              <a:rPr lang="en-US" sz="1400" dirty="0" smtClean="0">
                <a:latin typeface="Arial" charset="0"/>
                <a:cs typeface="Arial" charset="0"/>
              </a:rPr>
            </a:br>
            <a:r>
              <a:rPr lang="en-US" sz="1400" dirty="0" smtClean="0">
                <a:latin typeface="Arial" charset="0"/>
                <a:cs typeface="Arial" charset="0"/>
              </a:rPr>
              <a:t>	</a:t>
            </a:r>
          </a:p>
          <a:p>
            <a:pPr marL="533400" indent="-533400">
              <a:buNone/>
            </a:pPr>
            <a:r>
              <a:rPr lang="en-US" altLang="en-US" sz="1400" dirty="0">
                <a:latin typeface="Arial" charset="0"/>
                <a:cs typeface="Arial" charset="0"/>
              </a:rPr>
              <a:t>[1]	</a:t>
            </a:r>
            <a:r>
              <a:rPr lang="en-US" altLang="en-US" sz="1400" dirty="0" err="1">
                <a:latin typeface="Arial" charset="0"/>
                <a:cs typeface="Arial" charset="0"/>
              </a:rPr>
              <a:t>Cormen</a:t>
            </a:r>
            <a:r>
              <a:rPr lang="en-US" altLang="en-US" sz="1400" dirty="0">
                <a:latin typeface="Arial" charset="0"/>
                <a:cs typeface="Arial" charset="0"/>
              </a:rPr>
              <a:t>, </a:t>
            </a:r>
            <a:r>
              <a:rPr lang="en-US" altLang="en-US" sz="1400" dirty="0" err="1">
                <a:latin typeface="Arial" charset="0"/>
                <a:cs typeface="Arial" charset="0"/>
              </a:rPr>
              <a:t>Leiserson</a:t>
            </a:r>
            <a:r>
              <a:rPr lang="en-US" altLang="en-US" sz="1400" dirty="0">
                <a:latin typeface="Arial" charset="0"/>
                <a:cs typeface="Arial" charset="0"/>
              </a:rPr>
              <a:t>, and </a:t>
            </a:r>
            <a:r>
              <a:rPr lang="en-US" altLang="en-US" sz="1400" dirty="0" err="1">
                <a:latin typeface="Arial" charset="0"/>
                <a:cs typeface="Arial" charset="0"/>
              </a:rPr>
              <a:t>Rivest</a:t>
            </a:r>
            <a:r>
              <a:rPr lang="en-US" altLang="en-US" sz="1400" dirty="0">
                <a:latin typeface="Arial" charset="0"/>
                <a:cs typeface="Arial" charset="0"/>
              </a:rPr>
              <a:t>, </a:t>
            </a:r>
            <a:r>
              <a:rPr lang="en-US" altLang="en-US" sz="1400" i="1" dirty="0">
                <a:latin typeface="Arial" charset="0"/>
                <a:cs typeface="Arial" charset="0"/>
              </a:rPr>
              <a:t>Introduction to Algorithms</a:t>
            </a:r>
            <a:r>
              <a:rPr lang="en-US" altLang="en-US" sz="1400" dirty="0">
                <a:latin typeface="Arial" charset="0"/>
                <a:cs typeface="Arial" charset="0"/>
              </a:rPr>
              <a:t>, McGraw Hill, </a:t>
            </a:r>
            <a:r>
              <a:rPr lang="en-US" altLang="en-US" sz="1400" dirty="0" smtClean="0">
                <a:latin typeface="Arial" charset="0"/>
                <a:cs typeface="Arial" charset="0"/>
              </a:rPr>
              <a:t>1990.</a:t>
            </a:r>
          </a:p>
          <a:p>
            <a:pPr marL="533400" indent="-533400">
              <a:buNone/>
            </a:pPr>
            <a:r>
              <a:rPr lang="en-US" altLang="en-US" sz="1400" dirty="0" smtClean="0">
                <a:latin typeface="Arial" charset="0"/>
                <a:cs typeface="Arial" charset="0"/>
              </a:rPr>
              <a:t>[2</a:t>
            </a:r>
            <a:r>
              <a:rPr lang="en-US" altLang="en-US" sz="1400" dirty="0">
                <a:latin typeface="Arial" charset="0"/>
                <a:cs typeface="Arial" charset="0"/>
              </a:rPr>
              <a:t>]	Weiss, Data Structures and Algorithm Analysis in C++, 3</a:t>
            </a:r>
            <a:r>
              <a:rPr lang="en-US" altLang="en-US" sz="1400" baseline="30000" dirty="0">
                <a:latin typeface="Arial" charset="0"/>
                <a:cs typeface="Arial" charset="0"/>
              </a:rPr>
              <a:t>rd</a:t>
            </a:r>
            <a:r>
              <a:rPr lang="en-US" altLang="en-US" sz="1400" dirty="0">
                <a:latin typeface="Arial" charset="0"/>
                <a:cs typeface="Arial" charset="0"/>
              </a:rPr>
              <a:t> Ed., Addison </a:t>
            </a:r>
            <a:r>
              <a:rPr lang="en-US" altLang="en-US" sz="1400" dirty="0" smtClean="0">
                <a:latin typeface="Arial" charset="0"/>
                <a:cs typeface="Arial" charset="0"/>
              </a:rPr>
              <a:t>Wesley.</a:t>
            </a:r>
            <a:endParaRPr lang="en-US" altLang="en-US" sz="1400" dirty="0">
              <a:latin typeface="Arial" charset="0"/>
              <a:cs typeface="Arial" charset="0"/>
            </a:endParaRPr>
          </a:p>
          <a:p>
            <a:pPr marL="533400" indent="-533400">
              <a:buFontTx/>
              <a:buNone/>
              <a:defRPr/>
            </a:pPr>
            <a:endParaRPr lang="en-US" sz="1400" dirty="0">
              <a:latin typeface="Arial" charset="0"/>
              <a:cs typeface="Arial" charset="0"/>
            </a:endParaRPr>
          </a:p>
          <a:p>
            <a:pPr marL="533400" indent="-533400" algn="just">
              <a:buFont typeface="Arial" charset="0"/>
              <a:buNone/>
              <a:defRPr/>
            </a:pPr>
            <a:r>
              <a:rPr lang="en-US" sz="1400" dirty="0" smtClean="0">
                <a:solidFill>
                  <a:schemeClr val="tx1">
                    <a:lumMod val="65000"/>
                    <a:lumOff val="35000"/>
                  </a:schemeClr>
                </a:solidFill>
                <a:latin typeface="Arial" charset="0"/>
                <a:cs typeface="Arial" charset="0"/>
              </a:rPr>
              <a:t>	These slides are provided for the ECE 250</a:t>
            </a:r>
            <a:r>
              <a:rPr lang="en-US" sz="1400" i="1" dirty="0" smtClean="0">
                <a:solidFill>
                  <a:schemeClr val="tx1">
                    <a:lumMod val="65000"/>
                    <a:lumOff val="35000"/>
                  </a:schemeClr>
                </a:solidFill>
                <a:latin typeface="Arial" charset="0"/>
                <a:cs typeface="Arial" charset="0"/>
              </a:rPr>
              <a:t> Algorithms and Data Structures</a:t>
            </a:r>
            <a:r>
              <a:rPr lang="en-US" sz="1400" dirty="0" smtClean="0">
                <a:solidFill>
                  <a:schemeClr val="tx1">
                    <a:lumMod val="65000"/>
                    <a:lumOff val="35000"/>
                  </a:schemeClr>
                </a:solidFill>
                <a:latin typeface="Arial" charset="0"/>
                <a:cs typeface="Arial" charset="0"/>
              </a:rPr>
              <a:t> course.  The material in it reflects Douglas W. Harder’s best judgment in light of the information available to him at the time of preparation.  Any reliance on these course slides by any party for any other purpose are the responsibility of such parties.  Douglas W. Harder accepts no responsibility for damages, if any, suffered by any party as a result of decisions made or actions based on these course slides for any other purpose than that for which it was intended.</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smtClean="0">
                <a:latin typeface="Arial" charset="0"/>
                <a:cs typeface="Arial" charset="0"/>
              </a:rPr>
              <a:t>Description</a:t>
            </a:r>
          </a:p>
        </p:txBody>
      </p:sp>
      <p:sp>
        <p:nvSpPr>
          <p:cNvPr id="10243"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Quadratic probing suggests moving forward by different amounts</a:t>
            </a:r>
          </a:p>
          <a:p>
            <a:pPr>
              <a:buFont typeface="Arial" charset="0"/>
              <a:buNone/>
            </a:pPr>
            <a:r>
              <a:rPr lang="en-US" altLang="en-US" dirty="0" smtClean="0">
                <a:latin typeface="Arial" charset="0"/>
                <a:cs typeface="Arial" charset="0"/>
              </a:rPr>
              <a:t>	</a:t>
            </a:r>
          </a:p>
          <a:p>
            <a:pPr>
              <a:buFont typeface="Arial" charset="0"/>
              <a:buNone/>
            </a:pPr>
            <a:r>
              <a:rPr lang="en-US" altLang="en-US" dirty="0" smtClean="0">
                <a:latin typeface="Arial" charset="0"/>
                <a:cs typeface="Arial" charset="0"/>
              </a:rPr>
              <a:t>	For example,</a:t>
            </a:r>
          </a:p>
          <a:p>
            <a:pPr lvl="1">
              <a:buFontTx/>
              <a:buNone/>
            </a:pPr>
            <a:r>
              <a:rPr lang="en-US" altLang="en-US" sz="1600" dirty="0" smtClean="0">
                <a:latin typeface="Consolas" pitchFamily="49" charset="0"/>
                <a:cs typeface="Arial" charset="0"/>
              </a:rPr>
              <a:t>		</a:t>
            </a:r>
            <a:r>
              <a:rPr lang="en-US" altLang="en-US" sz="1600" dirty="0" err="1" smtClean="0">
                <a:latin typeface="Consolas" pitchFamily="49" charset="0"/>
                <a:cs typeface="Arial" charset="0"/>
              </a:rPr>
              <a:t>int</a:t>
            </a:r>
            <a:r>
              <a:rPr lang="en-US" altLang="en-US" sz="1600" dirty="0" smtClean="0">
                <a:latin typeface="Consolas" pitchFamily="49" charset="0"/>
                <a:cs typeface="Arial" charset="0"/>
              </a:rPr>
              <a:t> initial = </a:t>
            </a:r>
            <a:r>
              <a:rPr lang="en-US" altLang="en-US" sz="1600" dirty="0" err="1" smtClean="0">
                <a:latin typeface="Consolas" pitchFamily="49" charset="0"/>
                <a:cs typeface="Arial" charset="0"/>
              </a:rPr>
              <a:t>hash_M</a:t>
            </a:r>
            <a:r>
              <a:rPr lang="en-US" altLang="en-US" sz="1600" dirty="0" smtClean="0">
                <a:latin typeface="Consolas" pitchFamily="49" charset="0"/>
                <a:cs typeface="Arial" charset="0"/>
              </a:rPr>
              <a:t>( </a:t>
            </a:r>
            <a:r>
              <a:rPr lang="en-US" altLang="en-US" sz="1600" dirty="0" err="1" smtClean="0">
                <a:latin typeface="Consolas" pitchFamily="49" charset="0"/>
                <a:cs typeface="Arial" charset="0"/>
              </a:rPr>
              <a:t>x.</a:t>
            </a:r>
            <a:r>
              <a:rPr lang="en-US" altLang="en-US" sz="1600" dirty="0" err="1" smtClean="0">
                <a:solidFill>
                  <a:srgbClr val="FF0000"/>
                </a:solidFill>
                <a:latin typeface="Consolas" pitchFamily="49" charset="0"/>
                <a:cs typeface="Arial" charset="0"/>
              </a:rPr>
              <a:t>hash</a:t>
            </a:r>
            <a:r>
              <a:rPr lang="en-US" altLang="en-US" sz="1600" dirty="0" smtClean="0">
                <a:solidFill>
                  <a:srgbClr val="FF0000"/>
                </a:solidFill>
                <a:latin typeface="Consolas" pitchFamily="49" charset="0"/>
                <a:cs typeface="Arial" charset="0"/>
              </a:rPr>
              <a:t>()</a:t>
            </a:r>
            <a:r>
              <a:rPr lang="en-US" altLang="en-US" sz="1600" dirty="0" smtClean="0">
                <a:latin typeface="Consolas" pitchFamily="49" charset="0"/>
                <a:cs typeface="Arial" charset="0"/>
              </a:rPr>
              <a:t>, M );</a:t>
            </a:r>
          </a:p>
          <a:p>
            <a:pPr lvl="1">
              <a:buFontTx/>
              <a:buNone/>
            </a:pPr>
            <a:endParaRPr lang="en-US" altLang="en-US" sz="1600" dirty="0" smtClean="0">
              <a:latin typeface="Consolas" pitchFamily="49" charset="0"/>
              <a:cs typeface="Arial" charset="0"/>
            </a:endParaRPr>
          </a:p>
          <a:p>
            <a:pPr lvl="1">
              <a:buFontTx/>
              <a:buNone/>
            </a:pPr>
            <a:r>
              <a:rPr lang="en-US" altLang="en-US" sz="1600" dirty="0" smtClean="0">
                <a:latin typeface="Consolas" pitchFamily="49" charset="0"/>
                <a:cs typeface="Arial" charset="0"/>
              </a:rPr>
              <a:t>		for ( </a:t>
            </a:r>
            <a:r>
              <a:rPr lang="en-US" altLang="en-US" sz="1600" dirty="0" err="1" smtClean="0">
                <a:latin typeface="Consolas" pitchFamily="49" charset="0"/>
                <a:cs typeface="Arial" charset="0"/>
              </a:rPr>
              <a:t>int</a:t>
            </a:r>
            <a:r>
              <a:rPr lang="en-US" altLang="en-US" sz="1600" dirty="0" smtClean="0">
                <a:latin typeface="Consolas" pitchFamily="49" charset="0"/>
                <a:cs typeface="Arial" charset="0"/>
              </a:rPr>
              <a:t> k = 0; k &lt; M; ++k ) {</a:t>
            </a:r>
          </a:p>
          <a:p>
            <a:pPr lvl="1">
              <a:buFont typeface="Arial" charset="0"/>
              <a:buNone/>
            </a:pPr>
            <a:r>
              <a:rPr lang="en-US" altLang="en-US" sz="1600" dirty="0" smtClean="0">
                <a:latin typeface="Consolas" pitchFamily="49" charset="0"/>
                <a:cs typeface="Arial" charset="0"/>
              </a:rPr>
              <a:t>		    bin = (initial +</a:t>
            </a:r>
            <a:r>
              <a:rPr lang="en-US" altLang="en-US" sz="1600" dirty="0" smtClean="0">
                <a:solidFill>
                  <a:srgbClr val="FF0000"/>
                </a:solidFill>
                <a:latin typeface="Consolas" pitchFamily="49" charset="0"/>
                <a:cs typeface="Arial" charset="0"/>
              </a:rPr>
              <a:t> k*k</a:t>
            </a:r>
            <a:r>
              <a:rPr lang="en-US" altLang="en-US" sz="1600" dirty="0" smtClean="0">
                <a:latin typeface="Consolas" pitchFamily="49" charset="0"/>
                <a:cs typeface="Arial" charset="0"/>
              </a:rPr>
              <a:t>) % M;</a:t>
            </a:r>
            <a:endParaRPr lang="en-US" altLang="en-US" sz="1600" dirty="0" smtClean="0">
              <a:solidFill>
                <a:srgbClr val="FF0000"/>
              </a:solidFill>
              <a:latin typeface="Consolas" pitchFamily="49" charset="0"/>
              <a:cs typeface="Arial" charset="0"/>
            </a:endParaRPr>
          </a:p>
          <a:p>
            <a:pPr lvl="1">
              <a:buFontTx/>
              <a:buNone/>
            </a:pPr>
            <a:r>
              <a:rPr lang="en-US" altLang="en-US" sz="1600" dirty="0" smtClean="0">
                <a:latin typeface="Consolas" pitchFamily="49" charset="0"/>
                <a:cs typeface="Arial" charset="0"/>
              </a:rPr>
              <a:t>		}</a:t>
            </a:r>
          </a:p>
          <a:p>
            <a:endParaRPr lang="en-US" altLang="en-US" sz="1600" dirty="0" smtClean="0">
              <a:latin typeface="Arial" charset="0"/>
              <a:cs typeface="Arial" charset="0"/>
            </a:endParaRPr>
          </a:p>
          <a:p>
            <a:pPr lvl="1"/>
            <a:endParaRPr lang="en-US" altLang="en-US" sz="1600" dirty="0" smtClean="0">
              <a:latin typeface="Arial" charset="0"/>
              <a:cs typeface="Arial" charset="0"/>
            </a:endParaRPr>
          </a:p>
        </p:txBody>
      </p:sp>
    </p:spTree>
    <p:extLst>
      <p:ext uri="{BB962C8B-B14F-4D97-AF65-F5344CB8AC3E}">
        <p14:creationId xmlns:p14="http://schemas.microsoft.com/office/powerpoint/2010/main" val="41496673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smtClean="0">
                <a:latin typeface="Arial" charset="0"/>
                <a:cs typeface="Arial" charset="0"/>
              </a:rPr>
              <a:t>Description</a:t>
            </a:r>
          </a:p>
        </p:txBody>
      </p:sp>
      <p:sp>
        <p:nvSpPr>
          <p:cNvPr id="12291"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Problem:</a:t>
            </a:r>
          </a:p>
          <a:p>
            <a:pPr lvl="1"/>
            <a:r>
              <a:rPr lang="en-US" altLang="en-US" dirty="0">
                <a:latin typeface="Arial" charset="0"/>
                <a:cs typeface="Arial" charset="0"/>
              </a:rPr>
              <a:t>Will </a:t>
            </a:r>
            <a:r>
              <a:rPr lang="en-US" altLang="en-US" dirty="0">
                <a:latin typeface="Consolas" pitchFamily="49" charset="0"/>
                <a:cs typeface="Arial" charset="0"/>
              </a:rPr>
              <a:t>initial + </a:t>
            </a:r>
            <a:r>
              <a:rPr lang="en-US" altLang="en-US" dirty="0" smtClean="0">
                <a:latin typeface="Consolas" pitchFamily="49" charset="0"/>
                <a:cs typeface="Arial" charset="0"/>
              </a:rPr>
              <a:t>k*k</a:t>
            </a:r>
            <a:r>
              <a:rPr lang="en-US" altLang="en-US" dirty="0" smtClean="0">
                <a:latin typeface="Arial" charset="0"/>
                <a:cs typeface="Arial" charset="0"/>
              </a:rPr>
              <a:t> </a:t>
            </a:r>
            <a:r>
              <a:rPr lang="en-US" altLang="en-US" dirty="0">
                <a:latin typeface="Arial" charset="0"/>
                <a:cs typeface="Arial" charset="0"/>
              </a:rPr>
              <a:t>step through all of the bins?</a:t>
            </a:r>
          </a:p>
          <a:p>
            <a:pPr lvl="1"/>
            <a:r>
              <a:rPr lang="en-US" altLang="en-US" dirty="0" smtClean="0">
                <a:latin typeface="Arial" charset="0"/>
                <a:cs typeface="Arial" charset="0"/>
              </a:rPr>
              <a:t>Here, the array size is 10:</a:t>
            </a:r>
            <a:endParaRPr lang="en-US" altLang="en-US" dirty="0">
              <a:latin typeface="Arial" charset="0"/>
              <a:cs typeface="Arial" charset="0"/>
            </a:endParaRPr>
          </a:p>
          <a:p>
            <a:pPr lvl="1">
              <a:buFontTx/>
              <a:buNone/>
            </a:pPr>
            <a:r>
              <a:rPr lang="en-US" altLang="en-US" sz="1600" dirty="0" smtClean="0">
                <a:latin typeface="Consolas" pitchFamily="49" charset="0"/>
                <a:cs typeface="Arial" charset="0"/>
              </a:rPr>
              <a:t>			M = 10;</a:t>
            </a:r>
          </a:p>
          <a:p>
            <a:pPr lvl="1">
              <a:buFontTx/>
              <a:buNone/>
            </a:pPr>
            <a:r>
              <a:rPr lang="en-US" altLang="en-US" sz="1600" dirty="0" smtClean="0">
                <a:latin typeface="Consolas" pitchFamily="49" charset="0"/>
                <a:cs typeface="Arial" charset="0"/>
              </a:rPr>
              <a:t>			initial = 5</a:t>
            </a:r>
          </a:p>
          <a:p>
            <a:pPr lvl="1">
              <a:buFontTx/>
              <a:buNone/>
            </a:pPr>
            <a:endParaRPr lang="en-US" altLang="en-US" sz="1600" dirty="0" smtClean="0">
              <a:latin typeface="Consolas" pitchFamily="49" charset="0"/>
              <a:cs typeface="Arial" charset="0"/>
            </a:endParaRPr>
          </a:p>
          <a:p>
            <a:pPr lvl="1">
              <a:buFontTx/>
              <a:buNone/>
            </a:pPr>
            <a:r>
              <a:rPr lang="en-US" altLang="en-US" sz="1600" dirty="0" smtClean="0">
                <a:latin typeface="Consolas" pitchFamily="49" charset="0"/>
                <a:cs typeface="Arial" charset="0"/>
              </a:rPr>
              <a:t>			for ( </a:t>
            </a:r>
            <a:r>
              <a:rPr lang="en-US" altLang="en-US" sz="1600" dirty="0" err="1" smtClean="0">
                <a:latin typeface="Consolas" pitchFamily="49" charset="0"/>
                <a:cs typeface="Arial" charset="0"/>
              </a:rPr>
              <a:t>int</a:t>
            </a:r>
            <a:r>
              <a:rPr lang="en-US" altLang="en-US" sz="1600" dirty="0" smtClean="0">
                <a:latin typeface="Consolas" pitchFamily="49" charset="0"/>
                <a:cs typeface="Arial" charset="0"/>
              </a:rPr>
              <a:t> k = 0; k &lt;= M; ++k ) {</a:t>
            </a:r>
          </a:p>
          <a:p>
            <a:pPr lvl="1">
              <a:buFontTx/>
              <a:buNone/>
            </a:pPr>
            <a:r>
              <a:rPr lang="en-US" altLang="en-US" sz="1600" dirty="0" smtClean="0">
                <a:latin typeface="Consolas" pitchFamily="49" charset="0"/>
                <a:cs typeface="Arial" charset="0"/>
              </a:rPr>
              <a:t>			    </a:t>
            </a:r>
            <a:r>
              <a:rPr lang="en-US" altLang="en-US" sz="1600" dirty="0" err="1" smtClean="0">
                <a:latin typeface="Consolas" pitchFamily="49" charset="0"/>
                <a:cs typeface="Arial" charset="0"/>
              </a:rPr>
              <a:t>std</a:t>
            </a:r>
            <a:r>
              <a:rPr lang="en-US" altLang="en-US" sz="1600" dirty="0" smtClean="0">
                <a:latin typeface="Consolas" pitchFamily="49" charset="0"/>
                <a:cs typeface="Arial" charset="0"/>
              </a:rPr>
              <a:t>::</a:t>
            </a:r>
            <a:r>
              <a:rPr lang="en-US" altLang="en-US" sz="1600" dirty="0" err="1" smtClean="0">
                <a:latin typeface="Consolas" pitchFamily="49" charset="0"/>
                <a:cs typeface="Arial" charset="0"/>
              </a:rPr>
              <a:t>cout</a:t>
            </a:r>
            <a:r>
              <a:rPr lang="en-US" altLang="en-US" sz="1600" dirty="0" smtClean="0">
                <a:latin typeface="Consolas" pitchFamily="49" charset="0"/>
                <a:cs typeface="Arial" charset="0"/>
              </a:rPr>
              <a:t> &lt;&lt; (initial + k*k) % M</a:t>
            </a:r>
            <a:r>
              <a:rPr lang="en-US" altLang="en-US" sz="1600" b="1" dirty="0" smtClean="0">
                <a:latin typeface="Consolas" pitchFamily="49" charset="0"/>
                <a:cs typeface="Arial" charset="0"/>
              </a:rPr>
              <a:t> &lt;&lt; ' ';</a:t>
            </a:r>
          </a:p>
          <a:p>
            <a:pPr lvl="1">
              <a:buFontTx/>
              <a:buNone/>
            </a:pPr>
            <a:r>
              <a:rPr lang="en-US" altLang="en-US" sz="1600" dirty="0" smtClean="0">
                <a:latin typeface="Consolas" pitchFamily="49" charset="0"/>
                <a:cs typeface="Arial" charset="0"/>
              </a:rPr>
              <a:t>			}</a:t>
            </a:r>
          </a:p>
          <a:p>
            <a:pPr lvl="1"/>
            <a:endParaRPr lang="en-US" altLang="en-US" dirty="0" smtClean="0">
              <a:latin typeface="Arial" charset="0"/>
              <a:cs typeface="Arial" charset="0"/>
            </a:endParaRPr>
          </a:p>
          <a:p>
            <a:pPr lvl="1"/>
            <a:r>
              <a:rPr lang="en-US" altLang="en-US" dirty="0" smtClean="0">
                <a:latin typeface="Arial" charset="0"/>
                <a:cs typeface="Arial" charset="0"/>
              </a:rPr>
              <a:t>The output is</a:t>
            </a:r>
            <a:endParaRPr lang="en-US" altLang="en-US" dirty="0" smtClean="0">
              <a:latin typeface="Consolas" pitchFamily="49" charset="0"/>
              <a:cs typeface="Consolas" pitchFamily="49" charset="0"/>
            </a:endParaRPr>
          </a:p>
          <a:p>
            <a:pPr lvl="1">
              <a:buFontTx/>
              <a:buNone/>
            </a:pPr>
            <a:r>
              <a:rPr lang="en-US" altLang="en-US" dirty="0" smtClean="0">
                <a:latin typeface="Consolas" pitchFamily="49" charset="0"/>
                <a:cs typeface="Consolas" pitchFamily="49" charset="0"/>
              </a:rPr>
              <a:t>			 5 6 9 4 </a:t>
            </a:r>
            <a:r>
              <a:rPr lang="en-US" altLang="en-US" dirty="0" smtClean="0">
                <a:solidFill>
                  <a:srgbClr val="FF0000"/>
                </a:solidFill>
                <a:latin typeface="Consolas" pitchFamily="49" charset="0"/>
                <a:cs typeface="Consolas" pitchFamily="49" charset="0"/>
              </a:rPr>
              <a:t>1</a:t>
            </a:r>
            <a:r>
              <a:rPr lang="en-US" altLang="en-US" dirty="0" smtClean="0">
                <a:latin typeface="Consolas" pitchFamily="49" charset="0"/>
                <a:cs typeface="Consolas" pitchFamily="49" charset="0"/>
              </a:rPr>
              <a:t> 0 </a:t>
            </a:r>
            <a:r>
              <a:rPr lang="en-US" altLang="en-US" dirty="0">
                <a:solidFill>
                  <a:srgbClr val="FF0000"/>
                </a:solidFill>
                <a:latin typeface="Consolas" pitchFamily="49" charset="0"/>
                <a:cs typeface="Consolas" pitchFamily="49" charset="0"/>
              </a:rPr>
              <a:t>1</a:t>
            </a:r>
            <a:r>
              <a:rPr lang="en-US" altLang="en-US" dirty="0" smtClean="0">
                <a:latin typeface="Consolas" pitchFamily="49" charset="0"/>
                <a:cs typeface="Consolas" pitchFamily="49" charset="0"/>
              </a:rPr>
              <a:t> 4 9 6 5</a:t>
            </a:r>
          </a:p>
          <a:p>
            <a:pPr lvl="1">
              <a:buFontTx/>
              <a:buNone/>
            </a:pPr>
            <a:endParaRPr lang="en-US" altLang="en-US" dirty="0" smtClean="0">
              <a:latin typeface="Consolas" pitchFamily="49" charset="0"/>
              <a:cs typeface="Consolas" pitchFamily="49" charset="0"/>
            </a:endParaRPr>
          </a:p>
          <a:p>
            <a:pPr lvl="1"/>
            <a:endParaRPr lang="en-US" altLang="en-US" dirty="0" smtClean="0">
              <a:latin typeface="Consolas" pitchFamily="49" charset="0"/>
              <a:cs typeface="Consolas" pitchFamily="49" charset="0"/>
            </a:endParaRPr>
          </a:p>
        </p:txBody>
      </p:sp>
    </p:spTree>
    <p:extLst>
      <p:ext uri="{BB962C8B-B14F-4D97-AF65-F5344CB8AC3E}">
        <p14:creationId xmlns:p14="http://schemas.microsoft.com/office/powerpoint/2010/main" val="21607475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smtClean="0">
                <a:latin typeface="Arial" charset="0"/>
                <a:cs typeface="Arial" charset="0"/>
              </a:rPr>
              <a:t>Description</a:t>
            </a:r>
          </a:p>
        </p:txBody>
      </p:sp>
      <p:sp>
        <p:nvSpPr>
          <p:cNvPr id="11267"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Problem:</a:t>
            </a:r>
          </a:p>
          <a:p>
            <a:pPr lvl="1"/>
            <a:r>
              <a:rPr lang="en-US" altLang="en-US" dirty="0" smtClean="0">
                <a:latin typeface="Arial" charset="0"/>
                <a:cs typeface="Arial" charset="0"/>
              </a:rPr>
              <a:t>Will </a:t>
            </a:r>
            <a:r>
              <a:rPr lang="en-US" altLang="en-US" dirty="0" smtClean="0">
                <a:latin typeface="Consolas" pitchFamily="49" charset="0"/>
                <a:cs typeface="Arial" charset="0"/>
              </a:rPr>
              <a:t>initial + k*k</a:t>
            </a:r>
            <a:r>
              <a:rPr lang="en-US" altLang="en-US" dirty="0" smtClean="0">
                <a:latin typeface="Arial" charset="0"/>
                <a:cs typeface="Arial" charset="0"/>
              </a:rPr>
              <a:t> step through all of the bins?</a:t>
            </a:r>
          </a:p>
          <a:p>
            <a:pPr lvl="1"/>
            <a:r>
              <a:rPr lang="en-US" altLang="en-US" dirty="0" smtClean="0">
                <a:latin typeface="Arial" charset="0"/>
                <a:cs typeface="Arial" charset="0"/>
              </a:rPr>
              <a:t>Now the array size is 12:</a:t>
            </a:r>
            <a:endParaRPr lang="en-US" altLang="en-US" dirty="0">
              <a:latin typeface="Arial" charset="0"/>
              <a:cs typeface="Arial" charset="0"/>
            </a:endParaRPr>
          </a:p>
          <a:p>
            <a:pPr lvl="1">
              <a:buFontTx/>
              <a:buNone/>
            </a:pPr>
            <a:r>
              <a:rPr lang="en-US" altLang="en-US" sz="1600" dirty="0">
                <a:latin typeface="Consolas" pitchFamily="49" charset="0"/>
                <a:cs typeface="Arial" charset="0"/>
              </a:rPr>
              <a:t>	</a:t>
            </a:r>
            <a:r>
              <a:rPr lang="en-US" altLang="en-US" sz="1600" dirty="0" smtClean="0">
                <a:latin typeface="Consolas" pitchFamily="49" charset="0"/>
                <a:cs typeface="Arial" charset="0"/>
              </a:rPr>
              <a:t>		M = 12;</a:t>
            </a:r>
          </a:p>
          <a:p>
            <a:pPr lvl="1">
              <a:buFontTx/>
              <a:buNone/>
            </a:pPr>
            <a:r>
              <a:rPr lang="en-US" altLang="en-US" sz="1600" dirty="0" smtClean="0">
                <a:latin typeface="Consolas" pitchFamily="49" charset="0"/>
                <a:cs typeface="Arial" charset="0"/>
              </a:rPr>
              <a:t>			initial = 5</a:t>
            </a:r>
          </a:p>
          <a:p>
            <a:pPr lvl="1">
              <a:buFontTx/>
              <a:buNone/>
            </a:pPr>
            <a:endParaRPr lang="en-US" altLang="en-US" sz="1600" dirty="0" smtClean="0">
              <a:latin typeface="Consolas" pitchFamily="49" charset="0"/>
              <a:cs typeface="Arial" charset="0"/>
            </a:endParaRPr>
          </a:p>
          <a:p>
            <a:pPr lvl="1">
              <a:buFontTx/>
              <a:buNone/>
            </a:pPr>
            <a:r>
              <a:rPr lang="en-US" altLang="en-US" sz="1600" dirty="0" smtClean="0">
                <a:latin typeface="Consolas" pitchFamily="49" charset="0"/>
                <a:cs typeface="Arial" charset="0"/>
              </a:rPr>
              <a:t>			for ( </a:t>
            </a:r>
            <a:r>
              <a:rPr lang="en-US" altLang="en-US" sz="1600" dirty="0" err="1" smtClean="0">
                <a:latin typeface="Consolas" pitchFamily="49" charset="0"/>
                <a:cs typeface="Arial" charset="0"/>
              </a:rPr>
              <a:t>int</a:t>
            </a:r>
            <a:r>
              <a:rPr lang="en-US" altLang="en-US" sz="1600" dirty="0" smtClean="0">
                <a:latin typeface="Consolas" pitchFamily="49" charset="0"/>
                <a:cs typeface="Arial" charset="0"/>
              </a:rPr>
              <a:t> k = 0; k &lt;= M; ++k ) {</a:t>
            </a:r>
          </a:p>
          <a:p>
            <a:pPr lvl="1">
              <a:buFontTx/>
              <a:buNone/>
            </a:pPr>
            <a:r>
              <a:rPr lang="en-US" altLang="en-US" sz="1600" dirty="0" smtClean="0">
                <a:latin typeface="Consolas" pitchFamily="49" charset="0"/>
                <a:cs typeface="Arial" charset="0"/>
              </a:rPr>
              <a:t>			    </a:t>
            </a:r>
            <a:r>
              <a:rPr lang="en-US" altLang="en-US" sz="1600" dirty="0" err="1" smtClean="0">
                <a:latin typeface="Consolas" pitchFamily="49" charset="0"/>
                <a:cs typeface="Arial" charset="0"/>
              </a:rPr>
              <a:t>std</a:t>
            </a:r>
            <a:r>
              <a:rPr lang="en-US" altLang="en-US" sz="1600" dirty="0" smtClean="0">
                <a:latin typeface="Consolas" pitchFamily="49" charset="0"/>
                <a:cs typeface="Arial" charset="0"/>
              </a:rPr>
              <a:t>::</a:t>
            </a:r>
            <a:r>
              <a:rPr lang="en-US" altLang="en-US" sz="1600" dirty="0" err="1" smtClean="0">
                <a:latin typeface="Consolas" pitchFamily="49" charset="0"/>
                <a:cs typeface="Arial" charset="0"/>
              </a:rPr>
              <a:t>cout</a:t>
            </a:r>
            <a:r>
              <a:rPr lang="en-US" altLang="en-US" sz="1600" dirty="0" smtClean="0">
                <a:latin typeface="Consolas" pitchFamily="49" charset="0"/>
                <a:cs typeface="Arial" charset="0"/>
              </a:rPr>
              <a:t> &lt;&lt; (initial + k*k) % M</a:t>
            </a:r>
            <a:r>
              <a:rPr lang="en-US" altLang="en-US" sz="1600" b="1" dirty="0" smtClean="0">
                <a:latin typeface="Consolas" pitchFamily="49" charset="0"/>
                <a:cs typeface="Arial" charset="0"/>
              </a:rPr>
              <a:t> &lt;&lt; ' ';</a:t>
            </a:r>
          </a:p>
          <a:p>
            <a:pPr lvl="1">
              <a:buFontTx/>
              <a:buNone/>
            </a:pPr>
            <a:r>
              <a:rPr lang="en-US" altLang="en-US" sz="1600" dirty="0" smtClean="0">
                <a:latin typeface="Consolas" pitchFamily="49" charset="0"/>
                <a:cs typeface="Arial" charset="0"/>
              </a:rPr>
              <a:t>			}</a:t>
            </a:r>
          </a:p>
          <a:p>
            <a:pPr marL="457200" lvl="1" indent="0">
              <a:buNone/>
            </a:pPr>
            <a:r>
              <a:rPr lang="en-US" altLang="en-US" dirty="0" smtClean="0">
                <a:latin typeface="Arial" charset="0"/>
                <a:cs typeface="Arial" charset="0"/>
              </a:rPr>
              <a:t>	</a:t>
            </a:r>
            <a:endParaRPr lang="en-US" altLang="en-US" dirty="0">
              <a:latin typeface="Arial" charset="0"/>
              <a:cs typeface="Arial" charset="0"/>
            </a:endParaRPr>
          </a:p>
          <a:p>
            <a:pPr lvl="1"/>
            <a:r>
              <a:rPr lang="en-US" altLang="en-US" dirty="0">
                <a:latin typeface="Arial" charset="0"/>
                <a:cs typeface="Arial" charset="0"/>
              </a:rPr>
              <a:t>The output </a:t>
            </a:r>
            <a:r>
              <a:rPr lang="en-US" altLang="en-US" dirty="0" smtClean="0">
                <a:latin typeface="Arial" charset="0"/>
                <a:cs typeface="Arial" charset="0"/>
              </a:rPr>
              <a:t>is now</a:t>
            </a:r>
            <a:endParaRPr lang="en-US" altLang="en-US" dirty="0">
              <a:latin typeface="Consolas" pitchFamily="49" charset="0"/>
              <a:cs typeface="Consolas" pitchFamily="49" charset="0"/>
            </a:endParaRPr>
          </a:p>
          <a:p>
            <a:pPr lvl="1">
              <a:buFontTx/>
              <a:buNone/>
            </a:pPr>
            <a:r>
              <a:rPr lang="en-US" altLang="en-US" dirty="0" smtClean="0">
                <a:latin typeface="Consolas" pitchFamily="49" charset="0"/>
                <a:cs typeface="Consolas" pitchFamily="49" charset="0"/>
              </a:rPr>
              <a:t>			 5 6 </a:t>
            </a:r>
            <a:r>
              <a:rPr lang="en-US" altLang="en-US" dirty="0">
                <a:solidFill>
                  <a:srgbClr val="FF0000"/>
                </a:solidFill>
                <a:latin typeface="Consolas" pitchFamily="49" charset="0"/>
                <a:cs typeface="Consolas" pitchFamily="49" charset="0"/>
              </a:rPr>
              <a:t>9</a:t>
            </a:r>
            <a:r>
              <a:rPr lang="en-US" altLang="en-US" dirty="0" smtClean="0">
                <a:latin typeface="Consolas" pitchFamily="49" charset="0"/>
                <a:cs typeface="Consolas" pitchFamily="49" charset="0"/>
              </a:rPr>
              <a:t> 2 </a:t>
            </a:r>
            <a:r>
              <a:rPr lang="en-US" altLang="en-US" dirty="0" smtClean="0">
                <a:solidFill>
                  <a:srgbClr val="FF0000"/>
                </a:solidFill>
                <a:latin typeface="Consolas" pitchFamily="49" charset="0"/>
                <a:cs typeface="Consolas" pitchFamily="49" charset="0"/>
              </a:rPr>
              <a:t>9 </a:t>
            </a:r>
            <a:r>
              <a:rPr lang="en-US" altLang="en-US" dirty="0" smtClean="0">
                <a:latin typeface="Consolas" pitchFamily="49" charset="0"/>
                <a:cs typeface="Consolas" pitchFamily="49" charset="0"/>
              </a:rPr>
              <a:t>6 5 6 </a:t>
            </a:r>
            <a:r>
              <a:rPr lang="en-US" altLang="en-US" dirty="0">
                <a:solidFill>
                  <a:srgbClr val="FF0000"/>
                </a:solidFill>
                <a:latin typeface="Consolas" pitchFamily="49" charset="0"/>
                <a:cs typeface="Consolas" pitchFamily="49" charset="0"/>
              </a:rPr>
              <a:t>9</a:t>
            </a:r>
            <a:r>
              <a:rPr lang="en-US" altLang="en-US" dirty="0" smtClean="0">
                <a:latin typeface="Consolas" pitchFamily="49" charset="0"/>
                <a:cs typeface="Consolas" pitchFamily="49" charset="0"/>
              </a:rPr>
              <a:t> 2 </a:t>
            </a:r>
            <a:r>
              <a:rPr lang="en-US" altLang="en-US" dirty="0">
                <a:solidFill>
                  <a:srgbClr val="FF0000"/>
                </a:solidFill>
                <a:latin typeface="Consolas" pitchFamily="49" charset="0"/>
                <a:cs typeface="Consolas" pitchFamily="49" charset="0"/>
              </a:rPr>
              <a:t>9</a:t>
            </a:r>
            <a:r>
              <a:rPr lang="en-US" altLang="en-US" dirty="0" smtClean="0">
                <a:latin typeface="Consolas" pitchFamily="49" charset="0"/>
                <a:cs typeface="Consolas" pitchFamily="49" charset="0"/>
              </a:rPr>
              <a:t> 6 5</a:t>
            </a:r>
          </a:p>
          <a:p>
            <a:pPr lvl="1">
              <a:buFontTx/>
              <a:buNone/>
            </a:pPr>
            <a:endParaRPr lang="en-US" altLang="en-US" dirty="0" smtClean="0">
              <a:solidFill>
                <a:srgbClr val="FF0000"/>
              </a:solidFill>
              <a:latin typeface="Consolas" pitchFamily="49" charset="0"/>
              <a:cs typeface="Consolas" pitchFamily="49" charset="0"/>
            </a:endParaRPr>
          </a:p>
          <a:p>
            <a:pPr lvl="1"/>
            <a:endParaRPr lang="en-US" altLang="en-US" sz="1600" dirty="0" smtClean="0">
              <a:latin typeface="Consolas" pitchFamily="49" charset="0"/>
              <a:cs typeface="Consolas" pitchFamily="49" charset="0"/>
            </a:endParaRPr>
          </a:p>
        </p:txBody>
      </p:sp>
    </p:spTree>
    <p:extLst>
      <p:ext uri="{BB962C8B-B14F-4D97-AF65-F5344CB8AC3E}">
        <p14:creationId xmlns:p14="http://schemas.microsoft.com/office/powerpoint/2010/main" val="30061854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smtClean="0">
                <a:latin typeface="Arial" charset="0"/>
                <a:cs typeface="Arial" charset="0"/>
              </a:rPr>
              <a:t>Making </a:t>
            </a:r>
            <a:r>
              <a:rPr lang="en-US" altLang="en-US" i="1" smtClean="0">
                <a:latin typeface="Times New Roman" pitchFamily="18" charset="0"/>
                <a:cs typeface="Arial" charset="0"/>
              </a:rPr>
              <a:t>M</a:t>
            </a:r>
            <a:r>
              <a:rPr lang="en-US" altLang="en-US" smtClean="0">
                <a:latin typeface="Arial" charset="0"/>
                <a:cs typeface="Arial" charset="0"/>
              </a:rPr>
              <a:t> Prime</a:t>
            </a:r>
          </a:p>
        </p:txBody>
      </p:sp>
      <p:sp>
        <p:nvSpPr>
          <p:cNvPr id="14339"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If we make the table size </a:t>
            </a:r>
            <a:r>
              <a:rPr lang="en-US" altLang="en-US" i="1" dirty="0" smtClean="0">
                <a:latin typeface="Times New Roman" pitchFamily="18" charset="0"/>
                <a:cs typeface="Arial" charset="0"/>
              </a:rPr>
              <a:t>M = p</a:t>
            </a:r>
            <a:r>
              <a:rPr lang="en-US" altLang="en-US" dirty="0" smtClean="0">
                <a:latin typeface="Arial" charset="0"/>
                <a:cs typeface="Arial" charset="0"/>
              </a:rPr>
              <a:t> a prime number quadratic probing</a:t>
            </a:r>
            <a:br>
              <a:rPr lang="en-US" altLang="en-US" dirty="0" smtClean="0">
                <a:latin typeface="Arial" charset="0"/>
                <a:cs typeface="Arial" charset="0"/>
              </a:rPr>
            </a:br>
            <a:r>
              <a:rPr lang="en-US" altLang="en-US" dirty="0" smtClean="0">
                <a:latin typeface="Arial" charset="0"/>
                <a:cs typeface="Arial" charset="0"/>
              </a:rPr>
              <a:t/>
            </a:r>
            <a:br>
              <a:rPr lang="en-US" altLang="en-US" dirty="0" smtClean="0">
                <a:latin typeface="Arial" charset="0"/>
                <a:cs typeface="Arial" charset="0"/>
              </a:rPr>
            </a:br>
            <a:r>
              <a:rPr lang="en-US" altLang="en-US" dirty="0" smtClean="0">
                <a:latin typeface="Arial" charset="0"/>
                <a:cs typeface="Arial" charset="0"/>
              </a:rPr>
              <a:t>is guaranteed to iterates through          entries</a:t>
            </a:r>
          </a:p>
          <a:p>
            <a:pPr>
              <a:buFont typeface="Arial" charset="0"/>
              <a:buNone/>
            </a:pPr>
            <a:endParaRPr lang="en-US" altLang="en-US" dirty="0" smtClean="0">
              <a:latin typeface="Arial" charset="0"/>
              <a:cs typeface="Arial" charset="0"/>
            </a:endParaRPr>
          </a:p>
          <a:p>
            <a:pPr>
              <a:buFont typeface="Arial" charset="0"/>
              <a:buNone/>
            </a:pPr>
            <a:r>
              <a:rPr lang="en-US" altLang="en-US" dirty="0" smtClean="0">
                <a:latin typeface="Arial" charset="0"/>
                <a:cs typeface="Arial" charset="0"/>
              </a:rPr>
              <a:t>	Problems:</a:t>
            </a:r>
          </a:p>
          <a:p>
            <a:pPr lvl="1"/>
            <a:r>
              <a:rPr lang="en-US" altLang="en-US" dirty="0" smtClean="0">
                <a:latin typeface="Arial" charset="0"/>
                <a:cs typeface="Arial" charset="0"/>
              </a:rPr>
              <a:t>All operations must be done using </a:t>
            </a:r>
            <a:r>
              <a:rPr lang="en-US" altLang="en-US" dirty="0" smtClean="0">
                <a:latin typeface="Consolas" pitchFamily="49" charset="0"/>
                <a:cs typeface="Arial" charset="0"/>
              </a:rPr>
              <a:t>%</a:t>
            </a:r>
          </a:p>
          <a:p>
            <a:pPr lvl="2"/>
            <a:r>
              <a:rPr lang="en-US" altLang="en-US" dirty="0" smtClean="0">
                <a:latin typeface="Arial" charset="0"/>
                <a:cs typeface="Arial" charset="0"/>
              </a:rPr>
              <a:t>Cannot use </a:t>
            </a:r>
            <a:r>
              <a:rPr lang="en-US" altLang="en-US" dirty="0" smtClean="0">
                <a:latin typeface="Consolas" pitchFamily="49" charset="0"/>
                <a:cs typeface="Arial" charset="0"/>
              </a:rPr>
              <a:t>&amp;</a:t>
            </a:r>
            <a:r>
              <a:rPr lang="en-US" altLang="en-US" dirty="0" smtClean="0">
                <a:latin typeface="Arial" charset="0"/>
                <a:cs typeface="Arial" charset="0"/>
              </a:rPr>
              <a:t>, </a:t>
            </a:r>
            <a:r>
              <a:rPr lang="en-US" altLang="en-US" dirty="0" smtClean="0">
                <a:latin typeface="Consolas" pitchFamily="49" charset="0"/>
                <a:cs typeface="Arial" charset="0"/>
              </a:rPr>
              <a:t>&lt;&lt;</a:t>
            </a:r>
            <a:r>
              <a:rPr lang="en-US" altLang="en-US" dirty="0" smtClean="0">
                <a:latin typeface="Arial" charset="0"/>
                <a:cs typeface="Arial" charset="0"/>
              </a:rPr>
              <a:t>, or </a:t>
            </a:r>
            <a:r>
              <a:rPr lang="en-US" altLang="en-US" dirty="0" smtClean="0">
                <a:latin typeface="Consolas" pitchFamily="49" charset="0"/>
                <a:cs typeface="Arial" charset="0"/>
              </a:rPr>
              <a:t>&gt;&gt;</a:t>
            </a:r>
            <a:endParaRPr lang="en-US" altLang="en-US" dirty="0" smtClean="0">
              <a:latin typeface="Arial" charset="0"/>
              <a:cs typeface="Arial" charset="0"/>
            </a:endParaRPr>
          </a:p>
          <a:p>
            <a:pPr lvl="2"/>
            <a:r>
              <a:rPr lang="en-US" altLang="en-US" dirty="0" smtClean="0">
                <a:latin typeface="Arial" charset="0"/>
                <a:cs typeface="Arial" charset="0"/>
              </a:rPr>
              <a:t>The modulus operator </a:t>
            </a:r>
            <a:r>
              <a:rPr lang="en-US" altLang="en-US" dirty="0" smtClean="0">
                <a:latin typeface="Consolas" pitchFamily="49" charset="0"/>
                <a:cs typeface="Arial" charset="0"/>
              </a:rPr>
              <a:t>%</a:t>
            </a:r>
            <a:r>
              <a:rPr lang="en-US" altLang="en-US" dirty="0" smtClean="0">
                <a:latin typeface="Arial" charset="0"/>
                <a:cs typeface="Arial" charset="0"/>
              </a:rPr>
              <a:t> is relatively slow</a:t>
            </a:r>
          </a:p>
          <a:p>
            <a:pPr lvl="1"/>
            <a:r>
              <a:rPr lang="en-US" altLang="en-US" dirty="0" smtClean="0">
                <a:latin typeface="Arial" charset="0"/>
                <a:cs typeface="Arial" charset="0"/>
              </a:rPr>
              <a:t>Doubling the number of bins is difficult:</a:t>
            </a:r>
          </a:p>
          <a:p>
            <a:pPr lvl="2"/>
            <a:r>
              <a:rPr lang="en-US" altLang="en-US" dirty="0" smtClean="0">
                <a:latin typeface="Arial" charset="0"/>
                <a:cs typeface="Arial" charset="0"/>
              </a:rPr>
              <a:t>What is the next prime after </a:t>
            </a:r>
            <a:r>
              <a:rPr lang="en-US" altLang="en-US" dirty="0" smtClean="0">
                <a:latin typeface="Times New Roman" panose="02020603050405020304" pitchFamily="18" charset="0"/>
                <a:cs typeface="Times New Roman" panose="02020603050405020304" pitchFamily="18" charset="0"/>
              </a:rPr>
              <a:t>2 </a:t>
            </a:r>
            <a:r>
              <a:rPr lang="en-CA" dirty="0">
                <a:latin typeface="Times New Roman" panose="02020603050405020304" pitchFamily="18" charset="0"/>
                <a:cs typeface="Times New Roman" panose="02020603050405020304" pitchFamily="18" charset="0"/>
              </a:rPr>
              <a:t>×</a:t>
            </a:r>
            <a:r>
              <a:rPr lang="en-US" altLang="en-US" dirty="0" smtClean="0">
                <a:latin typeface="Times New Roman" panose="02020603050405020304" pitchFamily="18" charset="0"/>
                <a:cs typeface="Times New Roman" panose="02020603050405020304" pitchFamily="18" charset="0"/>
              </a:rPr>
              <a:t> 263</a:t>
            </a:r>
            <a:r>
              <a:rPr lang="en-US" altLang="en-US" dirty="0" smtClean="0">
                <a:latin typeface="Arial" charset="0"/>
                <a:cs typeface="Arial" charset="0"/>
              </a:rPr>
              <a:t>?</a:t>
            </a:r>
          </a:p>
        </p:txBody>
      </p:sp>
      <p:graphicFrame>
        <p:nvGraphicFramePr>
          <p:cNvPr id="2" name="Object 1"/>
          <p:cNvGraphicFramePr>
            <a:graphicFrameLocks noChangeAspect="1"/>
          </p:cNvGraphicFramePr>
          <p:nvPr>
            <p:extLst>
              <p:ext uri="{D42A27DB-BD31-4B8C-83A1-F6EECF244321}">
                <p14:modId xmlns:p14="http://schemas.microsoft.com/office/powerpoint/2010/main" val="3864957612"/>
              </p:ext>
            </p:extLst>
          </p:nvPr>
        </p:nvGraphicFramePr>
        <p:xfrm>
          <a:off x="4649585" y="2021717"/>
          <a:ext cx="560096" cy="779264"/>
        </p:xfrm>
        <a:graphic>
          <a:graphicData uri="http://schemas.openxmlformats.org/presentationml/2006/ole">
            <mc:AlternateContent xmlns:mc="http://schemas.openxmlformats.org/markup-compatibility/2006">
              <mc:Choice xmlns:v="urn:schemas-microsoft-com:vml" Requires="v">
                <p:oleObj spid="_x0000_s2055" name="Equation" r:id="rId4" imgW="291960" imgH="406080" progId="Equation.DSMT4">
                  <p:embed/>
                </p:oleObj>
              </mc:Choice>
              <mc:Fallback>
                <p:oleObj name="Equation" r:id="rId4" imgW="291960" imgH="406080" progId="Equation.DSMT4">
                  <p:embed/>
                  <p:pic>
                    <p:nvPicPr>
                      <p:cNvPr id="0" name=""/>
                      <p:cNvPicPr/>
                      <p:nvPr/>
                    </p:nvPicPr>
                    <p:blipFill>
                      <a:blip r:embed="rId5"/>
                      <a:stretch>
                        <a:fillRect/>
                      </a:stretch>
                    </p:blipFill>
                    <p:spPr>
                      <a:xfrm>
                        <a:off x="4649585" y="2021717"/>
                        <a:ext cx="560096" cy="779264"/>
                      </a:xfrm>
                      <a:prstGeom prst="rect">
                        <a:avLst/>
                      </a:prstGeom>
                    </p:spPr>
                  </p:pic>
                </p:oleObj>
              </mc:Fallback>
            </mc:AlternateContent>
          </a:graphicData>
        </a:graphic>
      </p:graphicFrame>
      <p:sp>
        <p:nvSpPr>
          <p:cNvPr id="3" name="TextBox 2"/>
          <p:cNvSpPr txBox="1"/>
          <p:nvPr/>
        </p:nvSpPr>
        <p:spPr>
          <a:xfrm rot="20599803">
            <a:off x="3055586" y="4752247"/>
            <a:ext cx="5610831" cy="707886"/>
          </a:xfrm>
          <a:prstGeom prst="rect">
            <a:avLst/>
          </a:prstGeom>
          <a:noFill/>
        </p:spPr>
        <p:txBody>
          <a:bodyPr wrap="none" rtlCol="0">
            <a:spAutoFit/>
          </a:bodyPr>
          <a:lstStyle/>
          <a:p>
            <a:r>
              <a:rPr lang="en-CA" sz="2000" dirty="0" smtClean="0">
                <a:solidFill>
                  <a:srgbClr val="FF0000"/>
                </a:solidFill>
              </a:rPr>
              <a:t>Warning:  most text books stop here!</a:t>
            </a:r>
          </a:p>
          <a:p>
            <a:r>
              <a:rPr lang="en-CA" sz="2000" dirty="0" smtClean="0">
                <a:solidFill>
                  <a:srgbClr val="FF0000"/>
                </a:solidFill>
              </a:rPr>
              <a:t>  – Never use a prime table size if at all possible</a:t>
            </a:r>
            <a:endParaRPr lang="en-CA" sz="2000" dirty="0">
              <a:solidFill>
                <a:srgbClr val="FF0000"/>
              </a:solidFill>
            </a:endParaRPr>
          </a:p>
        </p:txBody>
      </p:sp>
    </p:spTree>
    <p:extLst>
      <p:ext uri="{BB962C8B-B14F-4D97-AF65-F5344CB8AC3E}">
        <p14:creationId xmlns:p14="http://schemas.microsoft.com/office/powerpoint/2010/main" val="3411467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339">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339">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339">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339">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339">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dirty="0" smtClean="0">
                <a:latin typeface="Arial" charset="0"/>
                <a:cs typeface="Arial" charset="0"/>
              </a:rPr>
              <a:t>Generalization</a:t>
            </a:r>
          </a:p>
        </p:txBody>
      </p:sp>
      <p:sp>
        <p:nvSpPr>
          <p:cNvPr id="10243"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More generally, we could consider an approach like:</a:t>
            </a:r>
          </a:p>
          <a:p>
            <a:pPr lvl="1">
              <a:buFontTx/>
              <a:buNone/>
            </a:pPr>
            <a:r>
              <a:rPr lang="en-US" altLang="en-US" sz="1600" dirty="0" smtClean="0">
                <a:latin typeface="Consolas" pitchFamily="49" charset="0"/>
                <a:cs typeface="Arial" charset="0"/>
              </a:rPr>
              <a:t>		</a:t>
            </a:r>
            <a:r>
              <a:rPr lang="en-US" altLang="en-US" sz="1600" dirty="0" err="1" smtClean="0">
                <a:latin typeface="Consolas" pitchFamily="49" charset="0"/>
                <a:cs typeface="Arial" charset="0"/>
              </a:rPr>
              <a:t>int</a:t>
            </a:r>
            <a:r>
              <a:rPr lang="en-US" altLang="en-US" sz="1600" dirty="0" smtClean="0">
                <a:latin typeface="Consolas" pitchFamily="49" charset="0"/>
                <a:cs typeface="Arial" charset="0"/>
              </a:rPr>
              <a:t> initial = </a:t>
            </a:r>
            <a:r>
              <a:rPr lang="en-US" altLang="en-US" sz="1600" dirty="0" err="1" smtClean="0">
                <a:latin typeface="Consolas" pitchFamily="49" charset="0"/>
                <a:cs typeface="Arial" charset="0"/>
              </a:rPr>
              <a:t>hash_M</a:t>
            </a:r>
            <a:r>
              <a:rPr lang="en-US" altLang="en-US" sz="1600" dirty="0" smtClean="0">
                <a:latin typeface="Consolas" pitchFamily="49" charset="0"/>
                <a:cs typeface="Arial" charset="0"/>
              </a:rPr>
              <a:t>( </a:t>
            </a:r>
            <a:r>
              <a:rPr lang="en-US" altLang="en-US" sz="1600" dirty="0" err="1" smtClean="0">
                <a:latin typeface="Consolas" pitchFamily="49" charset="0"/>
                <a:cs typeface="Arial" charset="0"/>
              </a:rPr>
              <a:t>x.</a:t>
            </a:r>
            <a:r>
              <a:rPr lang="en-US" altLang="en-US" sz="1600" dirty="0" err="1" smtClean="0">
                <a:solidFill>
                  <a:srgbClr val="FF0000"/>
                </a:solidFill>
                <a:latin typeface="Consolas" pitchFamily="49" charset="0"/>
                <a:cs typeface="Arial" charset="0"/>
              </a:rPr>
              <a:t>hash</a:t>
            </a:r>
            <a:r>
              <a:rPr lang="en-US" altLang="en-US" sz="1600" dirty="0" smtClean="0">
                <a:solidFill>
                  <a:srgbClr val="FF0000"/>
                </a:solidFill>
                <a:latin typeface="Consolas" pitchFamily="49" charset="0"/>
                <a:cs typeface="Arial" charset="0"/>
              </a:rPr>
              <a:t>()</a:t>
            </a:r>
            <a:r>
              <a:rPr lang="en-US" altLang="en-US" sz="1600" dirty="0" smtClean="0">
                <a:latin typeface="Consolas" pitchFamily="49" charset="0"/>
                <a:cs typeface="Arial" charset="0"/>
              </a:rPr>
              <a:t>, M );</a:t>
            </a:r>
          </a:p>
          <a:p>
            <a:pPr lvl="1">
              <a:buFontTx/>
              <a:buNone/>
            </a:pPr>
            <a:endParaRPr lang="en-US" altLang="en-US" sz="1600" dirty="0" smtClean="0">
              <a:latin typeface="Consolas" pitchFamily="49" charset="0"/>
              <a:cs typeface="Arial" charset="0"/>
            </a:endParaRPr>
          </a:p>
          <a:p>
            <a:pPr lvl="1">
              <a:buFontTx/>
              <a:buNone/>
            </a:pPr>
            <a:r>
              <a:rPr lang="en-US" altLang="en-US" sz="1600" dirty="0" smtClean="0">
                <a:latin typeface="Consolas" pitchFamily="49" charset="0"/>
                <a:cs typeface="Arial" charset="0"/>
              </a:rPr>
              <a:t>		for ( </a:t>
            </a:r>
            <a:r>
              <a:rPr lang="en-US" altLang="en-US" sz="1600" dirty="0" err="1" smtClean="0">
                <a:latin typeface="Consolas" pitchFamily="49" charset="0"/>
                <a:cs typeface="Arial" charset="0"/>
              </a:rPr>
              <a:t>int</a:t>
            </a:r>
            <a:r>
              <a:rPr lang="en-US" altLang="en-US" sz="1600" dirty="0" smtClean="0">
                <a:latin typeface="Consolas" pitchFamily="49" charset="0"/>
                <a:cs typeface="Arial" charset="0"/>
              </a:rPr>
              <a:t> k = 0; k &lt; M; ++k ) {</a:t>
            </a:r>
          </a:p>
          <a:p>
            <a:pPr lvl="1">
              <a:buNone/>
            </a:pPr>
            <a:r>
              <a:rPr lang="en-US" altLang="en-US" sz="1600" dirty="0" smtClean="0">
                <a:latin typeface="Consolas" pitchFamily="49" charset="0"/>
                <a:cs typeface="Arial" charset="0"/>
              </a:rPr>
              <a:t>		    bin = (initial +</a:t>
            </a:r>
            <a:r>
              <a:rPr lang="en-US" altLang="en-US" sz="1600" dirty="0" smtClean="0">
                <a:solidFill>
                  <a:srgbClr val="FF0000"/>
                </a:solidFill>
                <a:latin typeface="Consolas" pitchFamily="49" charset="0"/>
                <a:cs typeface="Arial" charset="0"/>
              </a:rPr>
              <a:t> c1*k </a:t>
            </a:r>
            <a:r>
              <a:rPr lang="en-US" altLang="en-US" sz="1600" dirty="0">
                <a:solidFill>
                  <a:srgbClr val="FF0000"/>
                </a:solidFill>
                <a:latin typeface="Consolas" pitchFamily="49" charset="0"/>
                <a:cs typeface="Arial" charset="0"/>
              </a:rPr>
              <a:t>+ c2*k*k</a:t>
            </a:r>
            <a:r>
              <a:rPr lang="en-US" altLang="en-US" sz="1600" dirty="0" smtClean="0">
                <a:latin typeface="Consolas" pitchFamily="49" charset="0"/>
                <a:cs typeface="Arial" charset="0"/>
              </a:rPr>
              <a:t>) % M;</a:t>
            </a:r>
            <a:endParaRPr lang="en-US" altLang="en-US" sz="1600" dirty="0" smtClean="0">
              <a:solidFill>
                <a:srgbClr val="FF0000"/>
              </a:solidFill>
              <a:latin typeface="Consolas" pitchFamily="49" charset="0"/>
              <a:cs typeface="Arial" charset="0"/>
            </a:endParaRPr>
          </a:p>
          <a:p>
            <a:pPr lvl="1">
              <a:buFontTx/>
              <a:buNone/>
            </a:pPr>
            <a:r>
              <a:rPr lang="en-US" altLang="en-US" sz="1600" dirty="0" smtClean="0">
                <a:latin typeface="Consolas" pitchFamily="49" charset="0"/>
                <a:cs typeface="Arial" charset="0"/>
              </a:rPr>
              <a:t>		}</a:t>
            </a:r>
          </a:p>
          <a:p>
            <a:endParaRPr lang="en-US" altLang="en-US" sz="1600" dirty="0" smtClean="0">
              <a:latin typeface="Arial" charset="0"/>
              <a:cs typeface="Arial" charset="0"/>
            </a:endParaRPr>
          </a:p>
          <a:p>
            <a:pPr lvl="1"/>
            <a:endParaRPr lang="en-US" altLang="en-US" sz="1600" dirty="0" smtClean="0">
              <a:latin typeface="Arial" charset="0"/>
              <a:cs typeface="Arial" charset="0"/>
            </a:endParaRPr>
          </a:p>
        </p:txBody>
      </p:sp>
    </p:spTree>
    <p:extLst>
      <p:ext uri="{BB962C8B-B14F-4D97-AF65-F5344CB8AC3E}">
        <p14:creationId xmlns:p14="http://schemas.microsoft.com/office/powerpoint/2010/main" val="3012476714"/>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15828</TotalTime>
  <Words>987</Words>
  <Application>Microsoft Office PowerPoint</Application>
  <PresentationFormat>On-screen Show (4:3)</PresentationFormat>
  <Paragraphs>1152</Paragraphs>
  <Slides>49</Slides>
  <Notes>48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49</vt:i4>
      </vt:variant>
    </vt:vector>
  </HeadingPairs>
  <TitlesOfParts>
    <vt:vector size="51" baseType="lpstr">
      <vt:lpstr>Custom Design</vt:lpstr>
      <vt:lpstr>Equation</vt:lpstr>
      <vt:lpstr>PowerPoint Presentation</vt:lpstr>
      <vt:lpstr>Outline</vt:lpstr>
      <vt:lpstr>Background</vt:lpstr>
      <vt:lpstr>Background</vt:lpstr>
      <vt:lpstr>Description</vt:lpstr>
      <vt:lpstr>Description</vt:lpstr>
      <vt:lpstr>Description</vt:lpstr>
      <vt:lpstr>Making M Prime</vt:lpstr>
      <vt:lpstr>Generalization</vt:lpstr>
      <vt:lpstr>Using M = 2m</vt:lpstr>
      <vt:lpstr>Using M = 2m</vt:lpstr>
      <vt:lpstr>Using M = 2m</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Resizing the array</vt:lpstr>
      <vt:lpstr>Resizing the array</vt:lpstr>
      <vt:lpstr>Resizing the array</vt:lpstr>
      <vt:lpstr>Resizing the array</vt:lpstr>
      <vt:lpstr>Resizing the array</vt:lpstr>
      <vt:lpstr>Resizing the array</vt:lpstr>
      <vt:lpstr>Resizing the array</vt:lpstr>
      <vt:lpstr>Erase</vt:lpstr>
      <vt:lpstr>Erase</vt:lpstr>
      <vt:lpstr>Find</vt:lpstr>
      <vt:lpstr>Modified insertion</vt:lpstr>
      <vt:lpstr>Implementation</vt:lpstr>
      <vt:lpstr>Multiple insertions and erases</vt:lpstr>
      <vt:lpstr>Multiple insertions and erases</vt:lpstr>
      <vt:lpstr>Expected number of probes</vt:lpstr>
      <vt:lpstr>Quadratic probing versus linear probing</vt:lpstr>
      <vt:lpstr>Cache misses</vt:lpstr>
      <vt:lpstr>Secondary clustering</vt:lpstr>
      <vt:lpstr>Summary</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Wilhelm Harder</cp:lastModifiedBy>
  <cp:revision>1196</cp:revision>
  <dcterms:created xsi:type="dcterms:W3CDTF">2009-09-11T23:00:44Z</dcterms:created>
  <dcterms:modified xsi:type="dcterms:W3CDTF">2014-11-16T18:00:22Z</dcterms:modified>
</cp:coreProperties>
</file>