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0"/>
  </p:notesMasterIdLst>
  <p:sldIdLst>
    <p:sldId id="256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47" r:id="rId56"/>
    <p:sldId id="448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302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62" d="100"/>
          <a:sy n="62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10/14/2021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6D48E-FCA8-4683-BBA4-DCA9D47E08C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C4480-4504-4FFF-A3AA-DCFE584B78F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3CD3F-423A-4303-BB8C-50F842691976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BED687-7D1A-47DD-B7C8-8B0692828254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8AB224-2BA2-43E8-8134-19FBA76049B5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D0F72-2B25-4BDE-94EF-7DCF27358DA6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9ED4DF-868C-44DB-8DB1-A4831F348A8C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8967F-DC70-46AB-A4B5-76011F4E55E7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ED0BF-8FC8-44ED-A8B6-B697E0ED2C4C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2EBCA-5953-4903-A743-8CB9C33298E5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6F35B-0030-4959-892F-5161F19E269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7631C7-40AD-432C-A774-E143C176E283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297BF-9A49-4609-A769-7F3E0E059515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BCB152-B94B-4B9A-827A-5A4EBE3AA2BE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0B25DC-FD9C-4D52-9C1C-62F8B648D245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AE8E7-B4FC-4F57-8584-B39994D3E528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791A-A99B-498D-8DEF-21899288A095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6D351-F492-4B67-A448-461AC3519ED5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710D0-F01D-40A7-A7F2-D76065D8F3C2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45870-9A4F-47D3-9587-0F3D78D6AF14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8E020-C695-4BCF-8754-490B7C988814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12CAF-B74E-4BAF-A610-E429A4C2A97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3ED54-87F0-456E-82A9-F18F20276368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0E897-9956-40C1-932F-E4236216DE36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4E0D30-4123-488A-B1A0-BD39F32E8DDF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637ED-C7CD-49BB-9794-F0FE78DEA080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5F847-1399-43F5-B72B-C284BB799715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7EB2A-E491-4BD9-8D74-B17DC6E704D5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D42F2-242F-4310-A544-078415C28E0A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81EC6-C7B0-4AA3-B0F2-23C9E90BEEB1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68BE3-053E-4820-8A9B-9BB88819D8EE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F3D9F-6E85-4599-B04E-C8D880C3F8D2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6EA04-A536-40CE-AAA4-11DAA044299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B5CC2-8521-45E6-85DB-061DBB3F5FB3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747837-1D43-4FDC-8F69-C816D28E2039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32CC8-0BF6-4035-83FD-640F664183AE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7A9CBA-72D1-44E0-8738-CD90485018E6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9BA53-C607-46EA-94B5-0355998635C8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4A36A-1B6B-4C3D-AB6E-44D2A4CB5275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D5052-151A-4F37-B032-3F26C7AD42FA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BAA9B-F7BD-413C-8CDB-55354AAA9138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13970-847C-4546-A5C4-A7D0973019C2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7B513-9D93-403F-95B4-A6F88A816976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A3378-BCC4-421F-B178-2B42437DA5F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F2056-73E5-4B13-B725-78BB40D3ED92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1F556-5561-406A-9145-BDC468CAAE29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4D171-AA68-4E7C-9B66-E0BC44982B58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BD774-259B-490D-924E-0455E243BED9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36679-0222-490B-90E4-FEE21F54F6C5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36679-0222-490B-90E4-FEE21F54F6C5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36679-0222-490B-90E4-FEE21F54F6C5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AAE57B-72AA-4108-9757-89C13CEF15CB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E6B75-E973-4256-8786-1082E22C8702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A8F17-445A-4401-89A9-399200D6FC03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E2CF0-5489-4BEE-BF21-BC9C9C025E8D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7ED5C-5C9F-42AF-A751-92681CF28A30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93C44-A174-4FFF-B7CD-AABA0E5793CC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8D783-BB4E-4A4D-B465-B870FBE4A7CD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54D87-44CB-40B6-93BA-6E580F757A90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CE282-F1EE-4F92-B63A-54D6C4E8E1C4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17104-BD0B-4C33-9E0B-4650F4F2BBC5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17DDB-0583-4B05-B868-E90FBA0A425A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4107A-E609-4467-94F2-F814C8F07A88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F0438-FEC1-40B5-A22C-256B08B376DC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75142-11ED-4837-A980-0D78E5F8F9A5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D215C-700A-4636-B23E-148850574FF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773A6-9612-4415-8485-C02A104B25F1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0CA10-95B9-44A3-B4B7-257CDC31347C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86463D-5636-4010-8BCD-58ED87844C5C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33849-FF83-42FC-9389-6DBE8DF83BA4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F2449-D8A1-4DD9-800E-A7E1D2A9A410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9CCF0-B0A9-4903-A732-ABBD67D73C8B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C6B53-9802-432F-8707-83B3B376FD3B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9F6A15-EA61-4A86-AA84-6FBF9183A32D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B7A74D-4115-43B7-A448-49C302E8B70B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3C3E6-E9BC-451E-834A-1C00978F803D}" type="slidenum">
              <a:rPr lang="en-CA" smtClean="0"/>
              <a:pPr>
                <a:defRPr/>
              </a:pPr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EF1CF-2DB7-4D86-9DA7-DC01AA83EC2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B4D2A-4D4C-41FC-B449-9A971DBAF169}" type="slidenum">
              <a:rPr lang="en-CA" smtClean="0"/>
              <a:pPr>
                <a:defRPr/>
              </a:pPr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CD20B-E759-4330-ABB2-F9872D363A9B}" type="slidenum">
              <a:rPr lang="en-CA" smtClean="0"/>
              <a:pPr>
                <a:defRPr/>
              </a:pPr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DC47D0-1A81-4DD7-B83E-922F06FA4A8A}" type="slidenum">
              <a:rPr lang="en-CA" smtClean="0"/>
              <a:pPr>
                <a:defRPr/>
              </a:pPr>
              <a:t>82</a:t>
            </a:fld>
            <a:endParaRPr lang="en-CA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EBB35-718A-4DC3-98A2-1C2BE1F0FB5B}" type="slidenum">
              <a:rPr lang="en-CA" smtClean="0"/>
              <a:pPr>
                <a:defRPr/>
              </a:pPr>
              <a:t>83</a:t>
            </a:fld>
            <a:endParaRPr lang="en-CA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C95C7-801B-4AB8-8CAF-7E813825A282}" type="slidenum">
              <a:rPr lang="en-CA" smtClean="0"/>
              <a:pPr>
                <a:defRPr/>
              </a:pPr>
              <a:t>84</a:t>
            </a:fld>
            <a:endParaRPr lang="en-CA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125F-1196-4E96-A34A-1137F0687914}" type="slidenum">
              <a:rPr lang="en-CA" smtClean="0"/>
              <a:pPr>
                <a:defRPr/>
              </a:pPr>
              <a:t>86</a:t>
            </a:fld>
            <a:endParaRPr lang="en-CA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D429D-3046-45BF-867F-105DBB9D2507}" type="slidenum">
              <a:rPr lang="en-CA" smtClean="0"/>
              <a:pPr>
                <a:defRPr/>
              </a:pPr>
              <a:t>87</a:t>
            </a:fld>
            <a:endParaRPr lang="en-CA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88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8CF68-D791-4D88-8715-4C6F5282068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dwharder@gmail.com</a:t>
            </a: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cs typeface="Arial" charset="0"/>
              </a:rPr>
              <a:t>A Brief Introduction to C++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Brief Introduction to C++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C++ Preprocessor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sequence is: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 		</a:t>
            </a:r>
            <a:r>
              <a:rPr lang="en-US" sz="1800" smtClean="0">
                <a:latin typeface="Arial" charset="0"/>
                <a:cs typeface="Arial" charset="0"/>
              </a:rPr>
              <a:t>file (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filename.cpp</a:t>
            </a:r>
            <a:r>
              <a:rPr lang="en-US" sz="1800" smtClean="0">
                <a:latin typeface="Arial" charset="0"/>
                <a:cs typeface="Arial" charset="0"/>
              </a:rPr>
              <a:t>) → preprocessor → compiler (g++)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Note, this is done automatically by the compiler:  no additional steps are necessary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At the top of any C++ program, you will see one or more directives starting with a </a:t>
            </a:r>
            <a:r>
              <a:rPr lang="en-US" b="1" smtClean="0">
                <a:latin typeface="Courier New" pitchFamily="49" charset="0"/>
                <a:cs typeface="Arial" charset="0"/>
              </a:rPr>
              <a:t>#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i="1" smtClean="0">
                <a:latin typeface="Arial" charset="0"/>
                <a:cs typeface="Arial" charset="0"/>
              </a:rPr>
              <a:t>e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.,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</a:t>
            </a:r>
            <a:r>
              <a:rPr lang="en-US" b="1" smtClean="0">
                <a:latin typeface="Courier New" pitchFamily="49" charset="0"/>
                <a:cs typeface="Arial" charset="0"/>
              </a:rPr>
              <a:t>#include &lt;iostream&gt;</a:t>
            </a:r>
          </a:p>
        </p:txBody>
      </p:sp>
    </p:spTree>
    <p:extLst>
      <p:ext uri="{BB962C8B-B14F-4D97-AF65-F5344CB8AC3E}">
        <p14:creationId xmlns:p14="http://schemas.microsoft.com/office/powerpoint/2010/main" val="51486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C++ Preprocessor</a:t>
            </a:r>
          </a:p>
        </p:txBody>
      </p:sp>
      <p:pic>
        <p:nvPicPr>
          <p:cNvPr id="14339" name="Picture 4" descr="pre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6769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4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Libraries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will write your code in a file such as </a:t>
            </a:r>
            <a:r>
              <a:rPr lang="en-US" smtClean="0">
                <a:latin typeface="Consolas" pitchFamily="49" charset="0"/>
                <a:cs typeface="Arial" charset="0"/>
              </a:rPr>
              <a:t>Single_list.h</a:t>
            </a:r>
            <a:r>
              <a:rPr lang="en-US" smtClean="0">
                <a:latin typeface="Arial" charset="0"/>
                <a:cs typeface="Arial" charset="0"/>
              </a:rPr>
              <a:t> where you will implement a data structure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file will be included in our tester file </a:t>
            </a:r>
            <a:r>
              <a:rPr lang="en-US" smtClean="0">
                <a:latin typeface="Consolas" pitchFamily="49" charset="0"/>
                <a:cs typeface="Arial" charset="0"/>
              </a:rPr>
              <a:t>Single_list_tester.h</a:t>
            </a:r>
            <a:r>
              <a:rPr lang="en-US" smtClean="0">
                <a:latin typeface="Arial" charset="0"/>
                <a:cs typeface="Arial" charset="0"/>
              </a:rPr>
              <a:t> with a statement such as: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</a:t>
            </a:r>
            <a:r>
              <a:rPr lang="en-US" smtClean="0">
                <a:latin typeface="Consolas" pitchFamily="49" charset="0"/>
                <a:cs typeface="Arial" charset="0"/>
              </a:rPr>
              <a:t>#include "Single_list.h"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file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Single_list_int_driver.cpp</a:t>
            </a:r>
            <a:r>
              <a:rPr lang="en-US" smtClean="0">
                <a:latin typeface="Arial" charset="0"/>
                <a:cs typeface="Arial" charset="0"/>
              </a:rPr>
              <a:t> then includes the tester file: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	</a:t>
            </a:r>
            <a:r>
              <a:rPr lang="en-US" smtClean="0">
                <a:latin typeface="Consolas" pitchFamily="49" charset="0"/>
                <a:cs typeface="Arial" charset="0"/>
              </a:rPr>
              <a:t>#include "Single_list_tester.h"</a:t>
            </a:r>
          </a:p>
          <a:p>
            <a:pPr>
              <a:buFont typeface="Arial" charset="0"/>
              <a:buNone/>
            </a:pPr>
            <a:endParaRPr lang="en-US" smtClean="0">
              <a:latin typeface="Consolas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0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Libraries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will note the difference: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#include &lt;iostream&gt;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Consolas" pitchFamily="49" charset="0"/>
                <a:cs typeface="Arial" charset="0"/>
              </a:rPr>
              <a:t>		#include "Single_list.h"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first looks for a file </a:t>
            </a:r>
            <a:r>
              <a:rPr lang="en-US" smtClean="0">
                <a:latin typeface="Consolas" pitchFamily="49" charset="0"/>
                <a:cs typeface="Arial" charset="0"/>
              </a:rPr>
              <a:t>iostream.h</a:t>
            </a:r>
            <a:r>
              <a:rPr lang="en-US" smtClean="0">
                <a:latin typeface="Arial" charset="0"/>
                <a:cs typeface="Arial" charset="0"/>
              </a:rPr>
              <a:t> which is shipped with the compiler (the standard library)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second looks in the current directory</a:t>
            </a:r>
          </a:p>
        </p:txBody>
      </p:sp>
    </p:spTree>
    <p:extLst>
      <p:ext uri="{BB962C8B-B14F-4D97-AF65-F5344CB8AC3E}">
        <p14:creationId xmlns:p14="http://schemas.microsoft.com/office/powerpoint/2010/main" val="247995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Libraries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In this class, you will put all code in the header file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is not normal practice: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Usually the header (</a:t>
            </a:r>
            <a:r>
              <a:rPr lang="en-US" smtClean="0">
                <a:latin typeface="Consolas" pitchFamily="49" charset="0"/>
                <a:cs typeface="Arial" charset="0"/>
              </a:rPr>
              <a:t>.h</a:t>
            </a:r>
            <a:r>
              <a:rPr lang="en-US" smtClean="0">
                <a:latin typeface="Arial" charset="0"/>
                <a:cs typeface="Arial" charset="0"/>
              </a:rPr>
              <a:t>) file only contains declarations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definitions (the actual implementations) are stored in a related file and compiled into an object file</a:t>
            </a:r>
          </a:p>
        </p:txBody>
      </p:sp>
    </p:spTree>
    <p:extLst>
      <p:ext uri="{BB962C8B-B14F-4D97-AF65-F5344CB8AC3E}">
        <p14:creationId xmlns:p14="http://schemas.microsoft.com/office/powerpoint/2010/main" val="46039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C++ Preprocessor</a:t>
            </a:r>
          </a:p>
        </p:txBody>
      </p:sp>
      <p:pic>
        <p:nvPicPr>
          <p:cNvPr id="18435" name="Picture 5" descr="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25550"/>
            <a:ext cx="5688013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3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C++ Preprocessor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With all these includes, it is always necessary to avoid the same file being included twice, otherwise you have duplicate definitions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is done with guard statements:</a:t>
            </a:r>
          </a:p>
          <a:p>
            <a:pPr lvl="2">
              <a:buFontTx/>
              <a:buNone/>
            </a:pPr>
            <a:r>
              <a:rPr lang="en-US" sz="200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#ifndef SINGLE_LIST_H</a:t>
            </a:r>
          </a:p>
          <a:p>
            <a:pPr lvl="2">
              <a:buFontTx/>
              <a:buNone/>
            </a:pPr>
            <a:r>
              <a:rPr lang="en-US" sz="200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#define SINGLE_LIST_H</a:t>
            </a:r>
          </a:p>
          <a:p>
            <a:pPr lvl="2">
              <a:buFontTx/>
              <a:buNone/>
            </a:pPr>
            <a:endParaRPr lang="en-US" sz="2000" smtClean="0">
              <a:solidFill>
                <a:srgbClr val="FF0000"/>
              </a:solidFill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200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sz="2000" smtClean="0">
                <a:latin typeface="Consolas" pitchFamily="49" charset="0"/>
                <a:cs typeface="Arial" charset="0"/>
              </a:rPr>
              <a:t>class Single_list {</a:t>
            </a:r>
          </a:p>
          <a:p>
            <a:pPr lvl="2">
              <a:buFontTx/>
              <a:buNone/>
            </a:pPr>
            <a:r>
              <a:rPr lang="en-US" sz="2000" smtClean="0">
                <a:latin typeface="Consolas" pitchFamily="49" charset="0"/>
                <a:cs typeface="Arial" charset="0"/>
              </a:rPr>
              <a:t>	///...</a:t>
            </a:r>
          </a:p>
          <a:p>
            <a:pPr lvl="2">
              <a:buFontTx/>
              <a:buNone/>
            </a:pPr>
            <a:r>
              <a:rPr lang="en-US" sz="2000" smtClean="0">
                <a:latin typeface="Consolas" pitchFamily="49" charset="0"/>
                <a:cs typeface="Arial" charset="0"/>
              </a:rPr>
              <a:t>};</a:t>
            </a:r>
          </a:p>
          <a:p>
            <a:pPr lvl="2">
              <a:buFontTx/>
              <a:buNone/>
            </a:pPr>
            <a:endParaRPr lang="en-US" sz="200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200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#endif</a:t>
            </a:r>
          </a:p>
          <a:p>
            <a:endParaRPr lang="en-US" sz="1600" smtClean="0">
              <a:solidFill>
                <a:srgbClr val="FF0000"/>
              </a:solidFill>
              <a:latin typeface="Consolas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6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C++ Preprocessor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class definition contains only the signatures (or </a:t>
            </a:r>
            <a:r>
              <a:rPr lang="en-US" i="1" smtClean="0">
                <a:latin typeface="Arial" charset="0"/>
                <a:cs typeface="Arial" charset="0"/>
              </a:rPr>
              <a:t>prototypes</a:t>
            </a:r>
            <a:r>
              <a:rPr lang="en-US" smtClean="0">
                <a:latin typeface="Arial" charset="0"/>
                <a:cs typeface="Arial" charset="0"/>
              </a:rPr>
              <a:t>) of the operations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actual member function definitions may be defined elsewhere, either in: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same file, or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Another file which is compiled into an object file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use the first method</a:t>
            </a:r>
          </a:p>
        </p:txBody>
      </p:sp>
    </p:spTree>
    <p:extLst>
      <p:ext uri="{BB962C8B-B14F-4D97-AF65-F5344CB8AC3E}">
        <p14:creationId xmlns:p14="http://schemas.microsoft.com/office/powerpoint/2010/main" val="239201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File as the Unit of Compilation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Another difference is the unit of compilation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C#, the class was the basis of compiling executable code: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600" b="1" smtClean="0">
              <a:latin typeface="Courier New" pitchFamily="49" charset="0"/>
              <a:cs typeface="Arial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class TestProgram {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public static void Main()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   System.Console.WriteLine( "Hello World" );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existence of a function with the signature</a:t>
            </a:r>
          </a:p>
          <a:p>
            <a:pPr algn="ctr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public static void Main();</a:t>
            </a:r>
            <a:endParaRPr lang="en-US" sz="1600" smtClean="0">
              <a:solidFill>
                <a:srgbClr val="D2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determines whether or not a class can be compiled into an executable</a:t>
            </a:r>
          </a:p>
          <a:p>
            <a:pPr>
              <a:buFontTx/>
              <a:buNone/>
            </a:pPr>
            <a:endParaRPr lang="en-US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File as the Unit of Compilation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C/C++, the file is the base unit of compilation: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Any </a:t>
            </a:r>
            <a:r>
              <a:rPr lang="en-US" smtClean="0">
                <a:latin typeface="Consolas" pitchFamily="49" charset="0"/>
                <a:cs typeface="Arial" charset="0"/>
              </a:rPr>
              <a:t>.cpp</a:t>
            </a:r>
            <a:r>
              <a:rPr lang="en-US" smtClean="0">
                <a:latin typeface="Arial" charset="0"/>
                <a:cs typeface="Arial" charset="0"/>
              </a:rPr>
              <a:t> file may be compiled into object code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Only files containing an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int main()</a:t>
            </a:r>
            <a:r>
              <a:rPr lang="en-US" smtClean="0">
                <a:latin typeface="Arial" charset="0"/>
                <a:cs typeface="Arial" charset="0"/>
              </a:rPr>
              <a:t> function can be compiled into an executable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signature of main is:</a:t>
            </a:r>
          </a:p>
          <a:p>
            <a:pPr lvl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int main () {</a:t>
            </a:r>
          </a:p>
          <a:p>
            <a:pPr lvl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    // does some stuff</a:t>
            </a:r>
          </a:p>
          <a:p>
            <a:pPr lvl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    return 0;</a:t>
            </a:r>
          </a:p>
          <a:p>
            <a:pPr lvl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operating system is expecting a return value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Usually 0</a:t>
            </a:r>
          </a:p>
        </p:txBody>
      </p:sp>
    </p:spTree>
    <p:extLst>
      <p:ext uri="{BB962C8B-B14F-4D97-AF65-F5344CB8AC3E}">
        <p14:creationId xmlns:p14="http://schemas.microsoft.com/office/powerpoint/2010/main" val="7760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 Brief Introduction to C++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provide a brief overview of C++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Many of the statements in C++ are very similar to C#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It is assumed you remember these from ECE 150</a:t>
            </a:r>
          </a:p>
        </p:txBody>
      </p:sp>
    </p:spTree>
    <p:extLst>
      <p:ext uri="{BB962C8B-B14F-4D97-AF65-F5344CB8AC3E}">
        <p14:creationId xmlns:p14="http://schemas.microsoft.com/office/powerpoint/2010/main" val="3659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File as the Unit of Compilation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file (</a:t>
            </a:r>
            <a:r>
              <a:rPr lang="en-US" sz="1800" b="1" smtClean="0">
                <a:latin typeface="Courier New" pitchFamily="49" charset="0"/>
                <a:cs typeface="Arial" charset="0"/>
              </a:rPr>
              <a:t>example.cpp</a:t>
            </a:r>
            <a:r>
              <a:rPr lang="en-US" smtClean="0">
                <a:latin typeface="Arial" charset="0"/>
                <a:cs typeface="Arial" charset="0"/>
              </a:rPr>
              <a:t>) contains two functions</a:t>
            </a:r>
          </a:p>
          <a:p>
            <a:pPr>
              <a:buFontTx/>
              <a:buNone/>
            </a:pPr>
            <a:endParaRPr lang="en-US" sz="1400" b="1" smtClean="0">
              <a:latin typeface="Courier New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#include&lt;iostream&gt;</a:t>
            </a: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lvl="2">
              <a:buFontTx/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 sqr( int n )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{     </a:t>
            </a:r>
            <a:r>
              <a:rPr 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// Function declaration and definition</a:t>
            </a: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return n*n;</a:t>
            </a: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Tx/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 main()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cout &lt;&lt; "The square of 3 is " &lt;&lt; sqr(3) &lt;&lt; endl;</a:t>
            </a: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lvl="2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651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File as the Unit of Compilation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To compile this file, we execute on the command line:</a:t>
            </a:r>
            <a:r>
              <a:rPr lang="en-US" sz="1800" b="1" dirty="0" smtClean="0">
                <a:latin typeface="Courier New" pitchFamily="49" charset="0"/>
                <a:cs typeface="Arial" charset="0"/>
              </a:rPr>
              <a:t> </a:t>
            </a:r>
          </a:p>
          <a:p>
            <a:pPr lvl="2"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{ecelinux:1}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g++ example.cpp                </a:t>
            </a:r>
          </a:p>
          <a:p>
            <a:pPr lvl="2"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{ecelinux:2}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ls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  <a:defRPr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a.out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 example.cpp</a:t>
            </a:r>
          </a:p>
          <a:p>
            <a:pPr lvl="2"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{ecelinux:3} </a:t>
            </a:r>
            <a:r>
              <a:rPr lang="en-US" sz="1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./</a:t>
            </a:r>
            <a:r>
              <a:rPr lang="en-US" sz="1800" dirty="0" err="1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a.out</a:t>
            </a:r>
            <a:endParaRPr lang="en-US" sz="18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lvl="2">
              <a:spcBef>
                <a:spcPct val="0"/>
              </a:spcBef>
              <a:buFontTx/>
              <a:buNone/>
              <a:defRPr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The square of 3 is 9</a:t>
            </a:r>
          </a:p>
          <a:p>
            <a:pPr lvl="2"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{ecelinux:4}</a:t>
            </a:r>
          </a:p>
        </p:txBody>
      </p:sp>
    </p:spTree>
    <p:extLst>
      <p:ext uri="{BB962C8B-B14F-4D97-AF65-F5344CB8AC3E}">
        <p14:creationId xmlns:p14="http://schemas.microsoft.com/office/powerpoint/2010/main" val="290531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File as the Unit of Compilation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is an alternate form:</a:t>
            </a:r>
          </a:p>
          <a:p>
            <a:pPr>
              <a:buFontTx/>
              <a:buNone/>
            </a:pPr>
            <a:endParaRPr lang="en-US" sz="1400" b="1" dirty="0" smtClean="0">
              <a:latin typeface="Courier New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#include&lt;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Tx/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sqr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 );                // Function declaration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 main()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&lt;&lt; "The square of 3 is " &lt;&lt;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sqr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(3) &lt;&lt;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2">
              <a:buFontTx/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sqr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400" dirty="0" err="1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 n )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{             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// Function definition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return n*n;                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// The definition can be in another file</a:t>
            </a:r>
          </a:p>
          <a:p>
            <a:pPr lvl="2">
              <a:buFontTx/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sz="1400" b="1" dirty="0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8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Namespaces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Variables defined: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 functions are </a:t>
            </a:r>
            <a:r>
              <a:rPr lang="en-US" i="1" smtClean="0">
                <a:latin typeface="Arial" charset="0"/>
                <a:cs typeface="Arial" charset="0"/>
              </a:rPr>
              <a:t>local variables</a:t>
            </a:r>
            <a:endParaRPr lang="en-US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 classes are </a:t>
            </a:r>
            <a:r>
              <a:rPr lang="en-US" i="1" smtClean="0">
                <a:latin typeface="Arial" charset="0"/>
                <a:cs typeface="Arial" charset="0"/>
              </a:rPr>
              <a:t>member variables</a:t>
            </a:r>
            <a:endParaRPr lang="en-US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Elsewhere are </a:t>
            </a:r>
            <a:r>
              <a:rPr lang="en-US" i="1" smtClean="0">
                <a:latin typeface="Arial" charset="0"/>
                <a:cs typeface="Arial" charset="0"/>
              </a:rPr>
              <a:t>global variables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Functions defined: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 classes are </a:t>
            </a:r>
            <a:r>
              <a:rPr lang="en-US" i="1" smtClean="0">
                <a:latin typeface="Arial" charset="0"/>
                <a:cs typeface="Arial" charset="0"/>
              </a:rPr>
              <a:t>member functions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Elsewhere are </a:t>
            </a:r>
            <a:r>
              <a:rPr lang="en-US" i="1" smtClean="0">
                <a:latin typeface="Arial" charset="0"/>
                <a:cs typeface="Arial" charset="0"/>
              </a:rPr>
              <a:t>global functions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all these cases, the keyword </a:t>
            </a:r>
            <a:r>
              <a:rPr lang="en-US" b="1" smtClean="0">
                <a:latin typeface="Consolas" pitchFamily="49" charset="0"/>
                <a:cs typeface="Arial" charset="0"/>
              </a:rPr>
              <a:t>static</a:t>
            </a:r>
            <a:r>
              <a:rPr lang="en-US" smtClean="0">
                <a:latin typeface="Arial" charset="0"/>
                <a:cs typeface="Arial" charset="0"/>
              </a:rPr>
              <a:t> can modify the scope</a:t>
            </a:r>
          </a:p>
        </p:txBody>
      </p:sp>
    </p:spTree>
    <p:extLst>
      <p:ext uri="{BB962C8B-B14F-4D97-AF65-F5344CB8AC3E}">
        <p14:creationId xmlns:p14="http://schemas.microsoft.com/office/powerpoint/2010/main" val="333685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Namespaces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Global variables/variables cause problems, especially in large projects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Hundreds of employees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Dozens of projects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Everyone wanting a function </a:t>
            </a:r>
            <a:r>
              <a:rPr lang="en-US" smtClean="0">
                <a:latin typeface="Consolas" pitchFamily="49" charset="0"/>
                <a:cs typeface="Arial" charset="0"/>
              </a:rPr>
              <a:t>init()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C++ (and XML), this is solved using namespaces</a:t>
            </a:r>
          </a:p>
          <a:p>
            <a:pPr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Namespaces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A namespace adds an extra </a:t>
            </a:r>
            <a:r>
              <a:rPr lang="en-CA" dirty="0" smtClean="0">
                <a:latin typeface="Arial" charset="0"/>
                <a:cs typeface="Arial" charset="0"/>
              </a:rPr>
              <a:t>disambiguation between similar names</a:t>
            </a:r>
            <a:endParaRPr lang="en-US" b="1" dirty="0" smtClean="0">
              <a:latin typeface="Courier New" pitchFamily="49" charset="0"/>
              <a:cs typeface="Arial" charset="0"/>
            </a:endParaRP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namespace </a:t>
            </a:r>
            <a:r>
              <a:rPr lang="en-US" b="1" dirty="0" err="1" smtClean="0">
                <a:solidFill>
                  <a:srgbClr val="0066FF"/>
                </a:solidFill>
                <a:latin typeface="Courier New" pitchFamily="49" charset="0"/>
                <a:cs typeface="Arial" charset="0"/>
              </a:rPr>
              <a:t>ca_uwaterloo_dwharder</a:t>
            </a:r>
            <a:r>
              <a:rPr lang="en-US" b="1" dirty="0" smtClean="0">
                <a:latin typeface="Courier New" pitchFamily="49" charset="0"/>
                <a:cs typeface="Arial" charset="0"/>
              </a:rPr>
              <a:t> {</a:t>
            </a: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b="1" dirty="0" smtClean="0">
                <a:solidFill>
                  <a:srgbClr val="0066FF"/>
                </a:solidFill>
                <a:latin typeface="Courier New" pitchFamily="49" charset="0"/>
                <a:cs typeface="Arial" charset="0"/>
              </a:rPr>
              <a:t> n</a:t>
            </a:r>
            <a:r>
              <a:rPr lang="en-US" b="1" dirty="0" smtClean="0">
                <a:latin typeface="Courier New" pitchFamily="49" charset="0"/>
                <a:cs typeface="Arial" charset="0"/>
              </a:rPr>
              <a:t> = 4;</a:t>
            </a: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    double </a:t>
            </a:r>
            <a:r>
              <a:rPr lang="en-US" b="1" dirty="0" smtClean="0">
                <a:solidFill>
                  <a:srgbClr val="0066FF"/>
                </a:solidFill>
                <a:latin typeface="Courier New" pitchFamily="49" charset="0"/>
                <a:cs typeface="Arial" charset="0"/>
              </a:rPr>
              <a:t>mean</a:t>
            </a:r>
            <a:r>
              <a:rPr lang="en-US" b="1" dirty="0" smtClean="0">
                <a:latin typeface="Courier New" pitchFamily="49" charset="0"/>
                <a:cs typeface="Arial" charset="0"/>
              </a:rPr>
              <a:t> = 2.34567;</a:t>
            </a:r>
          </a:p>
          <a:p>
            <a:pPr lvl="2">
              <a:buFontTx/>
              <a:buNone/>
              <a:defRPr/>
            </a:pPr>
            <a:endParaRPr lang="en-US" b="1" dirty="0" smtClean="0">
              <a:latin typeface="Courier New" pitchFamily="49" charset="0"/>
              <a:cs typeface="Arial" charset="0"/>
            </a:endParaRP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    void </a:t>
            </a:r>
            <a:r>
              <a:rPr lang="en-US" b="1" dirty="0" smtClean="0">
                <a:solidFill>
                  <a:srgbClr val="0066FF"/>
                </a:solidFill>
                <a:latin typeface="Courier New" pitchFamily="49" charset="0"/>
                <a:cs typeface="Arial" charset="0"/>
              </a:rPr>
              <a:t>init</a:t>
            </a:r>
            <a:r>
              <a:rPr lang="en-US" b="1" dirty="0" smtClean="0">
                <a:latin typeface="Courier New" pitchFamily="49" charset="0"/>
                <a:cs typeface="Arial" charset="0"/>
              </a:rPr>
              <a:t>() {</a:t>
            </a: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        // Does something...</a:t>
            </a: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Arial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  <a:defRPr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There are two means of accessing these global variables and functions outside of this namespace:</a:t>
            </a:r>
          </a:p>
          <a:p>
            <a:pPr lvl="1">
              <a:defRPr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namespace as a prefix:     </a:t>
            </a:r>
            <a:r>
              <a:rPr lang="en-US" dirty="0" err="1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ca_uwaterloo_dwharder</a:t>
            </a:r>
            <a:r>
              <a:rPr lang="en-US" dirty="0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::init()</a:t>
            </a:r>
          </a:p>
          <a:p>
            <a:pPr lvl="1">
              <a:defRPr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using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statement: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       using namespace </a:t>
            </a:r>
            <a:r>
              <a:rPr lang="en-US" dirty="0" err="1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ca_uwaterloo_dwharder</a:t>
            </a:r>
            <a:r>
              <a:rPr lang="en-US" dirty="0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692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Namespaces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will only need this for the standard name space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All variables and functions in the standard library are in the </a:t>
            </a:r>
            <a:r>
              <a:rPr lang="en-US" b="1" smtClean="0">
                <a:latin typeface="Consolas" pitchFamily="49" charset="0"/>
                <a:cs typeface="Arial" charset="0"/>
              </a:rPr>
              <a:t>std</a:t>
            </a:r>
            <a:r>
              <a:rPr lang="en-US" smtClean="0">
                <a:latin typeface="Arial" charset="0"/>
                <a:cs typeface="Arial" charset="0"/>
              </a:rPr>
              <a:t> namespace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#include &lt;iostream&gt;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</a:t>
            </a:r>
            <a:r>
              <a:rPr lang="en-US" sz="1800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std::</a:t>
            </a:r>
            <a:r>
              <a:rPr lang="en-US" sz="1800" smtClean="0">
                <a:latin typeface="Consolas" pitchFamily="49" charset="0"/>
                <a:cs typeface="Arial" charset="0"/>
              </a:rPr>
              <a:t>cout &lt;&lt; "Hello world!" &lt;&lt; </a:t>
            </a:r>
            <a:r>
              <a:rPr lang="en-US" sz="1800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std::</a:t>
            </a:r>
            <a:r>
              <a:rPr lang="en-US" sz="1800" smtClean="0">
                <a:latin typeface="Consolas" pitchFamily="49" charset="0"/>
                <a:cs typeface="Arial" charset="0"/>
              </a:rPr>
              <a:t>endl;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       </a:t>
            </a:r>
            <a:r>
              <a:rPr lang="en-US" sz="1600" smtClean="0">
                <a:latin typeface="Consolas" pitchFamily="49" charset="0"/>
                <a:cs typeface="Arial" charset="0"/>
              </a:rPr>
              <a:t>	#include &lt;iostream&gt;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		using namespace </a:t>
            </a:r>
            <a:r>
              <a:rPr lang="en-US" sz="1600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std</a:t>
            </a:r>
            <a:r>
              <a:rPr lang="en-US" sz="1600" smtClean="0">
                <a:latin typeface="Consolas" pitchFamily="49" charset="0"/>
                <a:cs typeface="Arial" charset="0"/>
              </a:rPr>
              <a:t>;            // never used in production code</a:t>
            </a:r>
          </a:p>
          <a:p>
            <a:pPr>
              <a:buFont typeface="Arial" charset="0"/>
              <a:buNone/>
            </a:pPr>
            <a:endParaRPr lang="en-US" sz="160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600" smtClean="0">
                <a:latin typeface="Consolas" pitchFamily="49" charset="0"/>
                <a:cs typeface="Arial" charset="0"/>
              </a:rPr>
              <a:t>		cout &lt;&lt; "Hello world!" &lt;&lt; endl;</a:t>
            </a:r>
            <a:endParaRPr lang="en-US" sz="1600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Printing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Printing in C++ is done through overloading the </a:t>
            </a:r>
            <a:r>
              <a:rPr lang="en-US" b="1" smtClean="0">
                <a:latin typeface="Courier New" pitchFamily="49" charset="0"/>
                <a:cs typeface="Arial" charset="0"/>
              </a:rPr>
              <a:t>&lt;&lt;</a:t>
            </a:r>
            <a:r>
              <a:rPr lang="en-US" smtClean="0">
                <a:latin typeface="Arial" charset="0"/>
                <a:cs typeface="Arial" charset="0"/>
              </a:rPr>
              <a:t> operator: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</a:t>
            </a:r>
            <a:r>
              <a:rPr lang="en-US" b="1" smtClean="0">
                <a:latin typeface="Courier New" pitchFamily="49" charset="0"/>
                <a:cs typeface="Arial" charset="0"/>
              </a:rPr>
              <a:t>cout &lt;&lt; 3;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the left-hand argument of </a:t>
            </a:r>
            <a:r>
              <a:rPr lang="en-US" b="1" smtClean="0">
                <a:latin typeface="Courier New" pitchFamily="49" charset="0"/>
                <a:cs typeface="Arial" charset="0"/>
              </a:rPr>
              <a:t>&lt;&lt;</a:t>
            </a:r>
            <a:r>
              <a:rPr lang="en-US" smtClean="0">
                <a:latin typeface="Arial" charset="0"/>
                <a:cs typeface="Arial" charset="0"/>
              </a:rPr>
              <a:t> is an object of type </a:t>
            </a:r>
            <a:r>
              <a:rPr lang="en-US" b="1" smtClean="0">
                <a:latin typeface="Courier New" pitchFamily="49" charset="0"/>
                <a:cs typeface="Arial" charset="0"/>
              </a:rPr>
              <a:t>ostream</a:t>
            </a:r>
            <a:r>
              <a:rPr lang="en-US" smtClean="0">
                <a:latin typeface="Arial" charset="0"/>
                <a:cs typeface="Arial" charset="0"/>
              </a:rPr>
              <a:t> (</a:t>
            </a:r>
            <a:r>
              <a:rPr lang="en-US" i="1" smtClean="0">
                <a:latin typeface="Arial" charset="0"/>
                <a:cs typeface="Arial" charset="0"/>
              </a:rPr>
              <a:t>o</a:t>
            </a:r>
            <a:r>
              <a:rPr lang="en-US" smtClean="0">
                <a:latin typeface="Arial" charset="0"/>
                <a:cs typeface="Arial" charset="0"/>
              </a:rPr>
              <a:t>utput </a:t>
            </a:r>
            <a:r>
              <a:rPr lang="en-US" i="1" smtClean="0">
                <a:latin typeface="Arial" charset="0"/>
                <a:cs typeface="Arial" charset="0"/>
              </a:rPr>
              <a:t>stream</a:t>
            </a:r>
            <a:r>
              <a:rPr lang="en-US" smtClean="0">
                <a:latin typeface="Arial" charset="0"/>
                <a:cs typeface="Arial" charset="0"/>
              </a:rPr>
              <a:t>) and the right-hand argument is a </a:t>
            </a:r>
            <a:r>
              <a:rPr lang="en-US" b="1" smtClean="0">
                <a:latin typeface="Courier New" pitchFamily="49" charset="0"/>
                <a:cs typeface="Arial" charset="0"/>
              </a:rPr>
              <a:t>double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b="1" smtClean="0">
                <a:latin typeface="Courier New" pitchFamily="49" charset="0"/>
                <a:cs typeface="Arial" charset="0"/>
              </a:rPr>
              <a:t>int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b="1" smtClean="0">
                <a:latin typeface="Courier New" pitchFamily="49" charset="0"/>
                <a:cs typeface="Arial" charset="0"/>
              </a:rPr>
              <a:t>string</a:t>
            </a:r>
            <a:r>
              <a:rPr lang="en-US" smtClean="0">
                <a:latin typeface="Arial" charset="0"/>
                <a:cs typeface="Arial" charset="0"/>
              </a:rPr>
              <a:t>, etc., an appropriate function which prints the object is called</a:t>
            </a:r>
          </a:p>
        </p:txBody>
      </p:sp>
    </p:spTree>
    <p:extLst>
      <p:ext uri="{BB962C8B-B14F-4D97-AF65-F5344CB8AC3E}">
        <p14:creationId xmlns:p14="http://schemas.microsoft.com/office/powerpoint/2010/main" val="3780991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Printing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format is suggestive of what is happening: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objects are being </a:t>
            </a:r>
            <a:r>
              <a:rPr lang="en-US" i="1" smtClean="0">
                <a:latin typeface="Arial" charset="0"/>
                <a:cs typeface="Arial" charset="0"/>
              </a:rPr>
              <a:t>sent</a:t>
            </a:r>
            <a:r>
              <a:rPr lang="en-US" smtClean="0">
                <a:latin typeface="Arial" charset="0"/>
                <a:cs typeface="Arial" charset="0"/>
              </a:rPr>
              <a:t> to the </a:t>
            </a:r>
            <a:r>
              <a:rPr lang="en-US" b="1" smtClean="0">
                <a:latin typeface="Courier New" pitchFamily="49" charset="0"/>
                <a:cs typeface="Arial" charset="0"/>
              </a:rPr>
              <a:t>cout</a:t>
            </a:r>
            <a:r>
              <a:rPr lang="en-US" smtClean="0">
                <a:latin typeface="Arial" charset="0"/>
                <a:cs typeface="Arial" charset="0"/>
              </a:rPr>
              <a:t> (</a:t>
            </a:r>
            <a:r>
              <a:rPr lang="en-US" i="1" smtClean="0">
                <a:latin typeface="Arial" charset="0"/>
                <a:cs typeface="Arial" charset="0"/>
              </a:rPr>
              <a:t>console output</a:t>
            </a:r>
            <a:r>
              <a:rPr lang="en-US" smtClean="0">
                <a:latin typeface="Arial" charset="0"/>
                <a:cs typeface="Arial" charset="0"/>
              </a:rPr>
              <a:t>) object to be printed</a:t>
            </a: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cout &lt;&lt; "The square of 3 is " &lt;&lt; sqr(3) &lt;&lt; endl;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objects being printed are: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</a:t>
            </a:r>
            <a:r>
              <a:rPr lang="en-US" b="1" smtClean="0">
                <a:latin typeface="Courier New" pitchFamily="49" charset="0"/>
                <a:cs typeface="Arial" charset="0"/>
              </a:rPr>
              <a:t>string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an </a:t>
            </a:r>
            <a:r>
              <a:rPr lang="en-US" b="1" smtClean="0">
                <a:latin typeface="Courier New" pitchFamily="49" charset="0"/>
                <a:cs typeface="Arial" charset="0"/>
              </a:rPr>
              <a:t>int</a:t>
            </a:r>
            <a:endParaRPr lang="en-US" sz="1400" b="1" smtClean="0">
              <a:latin typeface="Courier New" pitchFamily="49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platform-independent end-of-line identifier</a:t>
            </a:r>
            <a:endParaRPr lang="en-US" sz="1400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11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Printing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How does</a:t>
            </a: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600" b="1" dirty="0" smtClean="0">
                <a:latin typeface="Courier New" pitchFamily="49" charset="0"/>
                <a:cs typeface="Arial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cout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&lt;&lt; "The square of 3 is " &lt;&lt; 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sqr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(3) &lt;&lt; 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endl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work?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This is equivalent to</a:t>
            </a:r>
          </a:p>
          <a:p>
            <a:pPr algn="ctr">
              <a:buFontTx/>
              <a:buNone/>
              <a:defRPr/>
            </a:pPr>
            <a:r>
              <a:rPr lang="en-US" sz="1600" b="1" dirty="0" smtClean="0">
                <a:solidFill>
                  <a:srgbClr val="0066FF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Arial" charset="0"/>
              </a:rPr>
              <a:t>cout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&lt;&lt;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Arial" charset="0"/>
              </a:rPr>
              <a:t>"The square of 3 is "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&lt;&lt;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Arial" charset="0"/>
              </a:rPr>
              <a:t>sqr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Arial" charset="0"/>
              </a:rPr>
              <a:t>(3)</a:t>
            </a:r>
            <a:r>
              <a:rPr lang="en-US" sz="1600" b="1" dirty="0" smtClean="0">
                <a:solidFill>
                  <a:srgbClr val="0066FF"/>
                </a:solidFill>
                <a:latin typeface="Courier New" pitchFamily="49" charset="0"/>
                <a:cs typeface="Arial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 &lt;&lt;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Arial" charset="0"/>
              </a:rPr>
              <a:t>endl</a:t>
            </a:r>
            <a:r>
              <a:rPr lang="en-US" sz="1600" b="1" dirty="0" smtClean="0">
                <a:latin typeface="Courier New" pitchFamily="49" charset="0"/>
                <a:cs typeface="Arial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where </a:t>
            </a:r>
            <a:r>
              <a:rPr lang="en-US" b="1" dirty="0" smtClean="0">
                <a:latin typeface="Courier New" pitchFamily="49" charset="0"/>
                <a:cs typeface="Arial" charset="0"/>
              </a:rPr>
              <a:t>&lt;&lt;</a:t>
            </a:r>
            <a:r>
              <a:rPr lang="en-US" dirty="0" smtClean="0">
                <a:latin typeface="Arial" charset="0"/>
                <a:cs typeface="Arial" charset="0"/>
              </a:rPr>
              <a:t> is an operation (like </a:t>
            </a:r>
            <a:r>
              <a:rPr lang="en-US" b="1" dirty="0" smtClean="0">
                <a:latin typeface="Courier New" pitchFamily="49" charset="0"/>
                <a:cs typeface="Arial" charset="0"/>
              </a:rPr>
              <a:t>+</a:t>
            </a:r>
            <a:r>
              <a:rPr lang="en-US" dirty="0" smtClean="0">
                <a:latin typeface="Arial" charset="0"/>
                <a:cs typeface="Arial" charset="0"/>
              </a:rPr>
              <a:t>) which prints the object and returns the </a:t>
            </a:r>
            <a:r>
              <a:rPr lang="en-US" b="1" dirty="0" err="1" smtClean="0">
                <a:latin typeface="Courier New" pitchFamily="49" charset="0"/>
                <a:cs typeface="Arial" charset="0"/>
              </a:rPr>
              <a:t>cout</a:t>
            </a:r>
            <a:r>
              <a:rPr lang="en-US" dirty="0" smtClean="0">
                <a:latin typeface="Arial" charset="0"/>
                <a:cs typeface="Arial" charset="0"/>
              </a:rPr>
              <a:t> object</a:t>
            </a:r>
          </a:p>
        </p:txBody>
      </p:sp>
    </p:spTree>
    <p:extLst>
      <p:ext uri="{BB962C8B-B14F-4D97-AF65-F5344CB8AC3E}">
        <p14:creationId xmlns:p14="http://schemas.microsoft.com/office/powerpoint/2010/main" val="116651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 Brief Introduction to C++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topic we will see: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similarities between C# and C++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Some differences, including: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Global variables and functions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The preprocessor, compilation, namespaces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Printing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Concluding with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Classes, templates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Pointers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Memory allocation and deallocation </a:t>
            </a:r>
          </a:p>
        </p:txBody>
      </p:sp>
    </p:spTree>
    <p:extLst>
      <p:ext uri="{BB962C8B-B14F-4D97-AF65-F5344CB8AC3E}">
        <p14:creationId xmlns:p14="http://schemas.microsoft.com/office/powerpoint/2010/main" val="39015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Printing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Visually:</a:t>
            </a:r>
          </a:p>
        </p:txBody>
      </p:sp>
      <p:pic>
        <p:nvPicPr>
          <p:cNvPr id="33796" name="Picture 5" descr="c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57438"/>
            <a:ext cx="82073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Printing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Another way to look at this is that</a:t>
            </a: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  cout </a:t>
            </a:r>
            <a:r>
              <a:rPr lang="en-US" sz="16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&lt;&lt;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 "The square of 3 is " </a:t>
            </a:r>
            <a:r>
              <a:rPr lang="en-US" sz="16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&lt;&lt;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 sqr(3) </a:t>
            </a:r>
            <a:r>
              <a:rPr lang="en-US" sz="16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&lt;&lt;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 endl;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is the same as:</a:t>
            </a:r>
            <a:endParaRPr lang="en-US" sz="12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2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3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operator&lt;&lt;</a:t>
            </a:r>
            <a:r>
              <a:rPr lang="en-US" sz="1300" b="1" smtClean="0">
                <a:latin typeface="Courier New" pitchFamily="49" charset="0"/>
                <a:cs typeface="Arial" charset="0"/>
              </a:rPr>
              <a:t>( </a:t>
            </a:r>
            <a:r>
              <a:rPr lang="en-US" sz="13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operator&lt;&lt;</a:t>
            </a:r>
            <a:r>
              <a:rPr lang="en-US" sz="1300" b="1" smtClean="0">
                <a:latin typeface="Courier New" pitchFamily="49" charset="0"/>
                <a:cs typeface="Arial" charset="0"/>
              </a:rPr>
              <a:t>( </a:t>
            </a:r>
            <a:r>
              <a:rPr lang="en-US" sz="13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operator&lt;&lt;</a:t>
            </a:r>
            <a:r>
              <a:rPr lang="en-US" sz="1300" b="1" smtClean="0">
                <a:latin typeface="Courier New" pitchFamily="49" charset="0"/>
                <a:cs typeface="Arial" charset="0"/>
              </a:rPr>
              <a:t>( cout, "The square of 3 is " ), sqr(3) ), endl );</a:t>
            </a:r>
          </a:p>
          <a:p>
            <a:pPr>
              <a:buFontTx/>
              <a:buNone/>
            </a:pPr>
            <a:endParaRPr lang="en-US" sz="12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This is how C++ treats these anyway...</a:t>
            </a:r>
          </a:p>
        </p:txBody>
      </p:sp>
    </p:spTree>
    <p:extLst>
      <p:ext uri="{BB962C8B-B14F-4D97-AF65-F5344CB8AC3E}">
        <p14:creationId xmlns:p14="http://schemas.microsoft.com/office/powerpoint/2010/main" val="10920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Introduction to C++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next five topics in C++ will be: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Classes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Templates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Pointers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Operator overloading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With these, you will have (more than) enough information to start Project 1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Project 1 is simply the implementation of a few variations of linked lists </a:t>
            </a:r>
            <a:r>
              <a:rPr lang="en-US" sz="1600" smtClean="0">
                <a:latin typeface="Arial" charset="0"/>
                <a:cs typeface="Arial" charset="0"/>
              </a:rPr>
              <a:t>(from ECE 150)</a:t>
            </a:r>
          </a:p>
        </p:txBody>
      </p:sp>
    </p:spTree>
    <p:extLst>
      <p:ext uri="{BB962C8B-B14F-4D97-AF65-F5344CB8AC3E}">
        <p14:creationId xmlns:p14="http://schemas.microsoft.com/office/powerpoint/2010/main" val="1374295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Classes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To begin, we will create a complex number class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To describe this class, we could use the following words: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Store the real and imaginary components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Allow the user to: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Create a complex number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Retrieve the real and imaginary parts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Find the absolute value and the exponential value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Normalize a non-zero complex number</a:t>
            </a:r>
          </a:p>
        </p:txBody>
      </p:sp>
    </p:spTree>
    <p:extLst>
      <p:ext uri="{BB962C8B-B14F-4D97-AF65-F5344CB8AC3E}">
        <p14:creationId xmlns:p14="http://schemas.microsoft.com/office/powerpoint/2010/main" val="200040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UML Class Diagrams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Instead, another way to summarize the properties of a class is through UML Class Diagrams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UML, the Unified Modeling Language is a collection of </a:t>
            </a:r>
            <a:r>
              <a:rPr lang="en-US" i="1" smtClean="0">
                <a:latin typeface="Arial" charset="0"/>
                <a:cs typeface="Arial" charset="0"/>
              </a:rPr>
              <a:t>best practices</a:t>
            </a:r>
            <a:r>
              <a:rPr lang="en-US" smtClean="0">
                <a:latin typeface="Arial" charset="0"/>
                <a:cs typeface="Arial" charset="0"/>
              </a:rPr>
              <a:t> used in designing/modeling (among other things) software systems</a:t>
            </a:r>
          </a:p>
        </p:txBody>
      </p:sp>
    </p:spTree>
    <p:extLst>
      <p:ext uri="{BB962C8B-B14F-4D97-AF65-F5344CB8AC3E}">
        <p14:creationId xmlns:p14="http://schemas.microsoft.com/office/powerpoint/2010/main" val="39901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UML Class Diagrams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Class Diagram for what we describe may be shown as the following box:</a:t>
            </a:r>
          </a:p>
        </p:txBody>
      </p:sp>
      <p:pic>
        <p:nvPicPr>
          <p:cNvPr id="38916" name="Picture 4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13100"/>
            <a:ext cx="33924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UML Class Diagrams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three components include: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name, the attributes, and the operations</a:t>
            </a:r>
          </a:p>
        </p:txBody>
      </p:sp>
      <p:pic>
        <p:nvPicPr>
          <p:cNvPr id="39940" name="Picture 5" descr="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13075"/>
            <a:ext cx="33924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UML Class Diagrams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attributes are described by: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visibility modifier, a name, and a type</a:t>
            </a:r>
          </a:p>
        </p:txBody>
      </p:sp>
      <p:pic>
        <p:nvPicPr>
          <p:cNvPr id="40964" name="Picture 6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997200"/>
            <a:ext cx="44307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UML Class Diagrams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operations (a.k.a. functions) include: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visibility modifier, a name, parameters (possibly with default values) and return values</a:t>
            </a:r>
          </a:p>
        </p:txBody>
      </p:sp>
      <p:pic>
        <p:nvPicPr>
          <p:cNvPr id="41988" name="Picture 7" descr="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36863"/>
            <a:ext cx="43989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Classes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An example of a C++ class declaration is:</a:t>
            </a:r>
          </a:p>
          <a:p>
            <a:pPr>
              <a:buFontTx/>
              <a:buNone/>
            </a:pPr>
            <a:endParaRPr lang="en-US" sz="1400" b="1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400" b="1" dirty="0" smtClean="0">
                <a:latin typeface="Consolas" pitchFamily="49" charset="0"/>
                <a:cs typeface="Arial" charset="0"/>
              </a:rPr>
              <a:t>class Complex {</a:t>
            </a:r>
          </a:p>
          <a:p>
            <a:pPr>
              <a:buFontTx/>
              <a:buNone/>
            </a:pPr>
            <a:r>
              <a:rPr lang="en-US" sz="1400" b="1" dirty="0" smtClean="0">
                <a:latin typeface="Consolas" pitchFamily="49" charset="0"/>
                <a:cs typeface="Arial" charset="0"/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private: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       double re, </a:t>
            </a:r>
            <a:r>
              <a:rPr lang="en-US" sz="14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im</a:t>
            </a:r>
            <a:r>
              <a:rPr lang="en-US" sz="1400" b="1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endParaRPr lang="en-US" sz="1400" b="1" dirty="0" smtClean="0">
              <a:solidFill>
                <a:srgbClr val="FF0000"/>
              </a:solidFill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400" b="1" dirty="0" smtClean="0">
                <a:latin typeface="Consolas" pitchFamily="49" charset="0"/>
                <a:cs typeface="Arial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nsolas" pitchFamily="49" charset="0"/>
                <a:cs typeface="Arial" charset="0"/>
              </a:rPr>
              <a:t>public: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Consolas" pitchFamily="49" charset="0"/>
                <a:cs typeface="Arial" charset="0"/>
              </a:rPr>
              <a:t>        Complex( double = 0.0, double = 0.0 );</a:t>
            </a:r>
          </a:p>
          <a:p>
            <a:pPr>
              <a:buFontTx/>
              <a:buNone/>
            </a:pPr>
            <a:endParaRPr lang="en-US" sz="1400" b="1" dirty="0" smtClean="0">
              <a:solidFill>
                <a:schemeClr val="accent2"/>
              </a:solidFill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  <a:latin typeface="Consolas" pitchFamily="49" charset="0"/>
                <a:cs typeface="Arial" charset="0"/>
              </a:rPr>
              <a:t>        </a:t>
            </a:r>
            <a:r>
              <a:rPr lang="en-US" sz="1400" b="1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double real() const;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        double </a:t>
            </a:r>
            <a:r>
              <a:rPr lang="en-US" sz="1400" b="1" dirty="0" err="1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imag</a:t>
            </a:r>
            <a:r>
              <a:rPr lang="en-US" sz="1400" b="1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() const;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        double abs() const;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        Complex </a:t>
            </a:r>
            <a:r>
              <a:rPr lang="en-US" sz="1400" b="1" dirty="0" err="1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exp</a:t>
            </a:r>
            <a:r>
              <a:rPr lang="en-US" sz="1400" b="1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() const;</a:t>
            </a:r>
          </a:p>
          <a:p>
            <a:pPr>
              <a:buFontTx/>
              <a:buNone/>
            </a:pPr>
            <a:endParaRPr lang="en-US" sz="1400" b="1" dirty="0" smtClean="0">
              <a:solidFill>
                <a:srgbClr val="0099CC"/>
              </a:solidFill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Consolas" pitchFamily="49" charset="0"/>
                <a:cs typeface="Arial" charset="0"/>
              </a:rPr>
              <a:t>        void normalize();</a:t>
            </a:r>
          </a:p>
          <a:p>
            <a:pPr>
              <a:buFontTx/>
              <a:buNone/>
            </a:pPr>
            <a:r>
              <a:rPr lang="en-US" sz="1400" b="1" dirty="0" smtClean="0">
                <a:latin typeface="Consolas" pitchFamily="49" charset="0"/>
                <a:cs typeface="Arial" charset="0"/>
              </a:rPr>
              <a:t>}</a:t>
            </a:r>
            <a:r>
              <a:rPr lang="en-US" sz="1400" b="1" dirty="0" smtClean="0">
                <a:solidFill>
                  <a:srgbClr val="FF33CC"/>
                </a:solidFill>
                <a:latin typeface="Consolas" pitchFamily="49" charset="0"/>
                <a:cs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866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Control Statements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All control statements are similar</a:t>
            </a:r>
            <a:endParaRPr lang="en-US" dirty="0"/>
          </a:p>
          <a:p>
            <a:pPr>
              <a:buFontTx/>
              <a:buNone/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       </a:t>
            </a: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if ( </a:t>
            </a:r>
            <a:r>
              <a:rPr lang="en-US" sz="1800" i="1" dirty="0">
                <a:solidFill>
                  <a:srgbClr val="FF0000"/>
                </a:solidFill>
                <a:latin typeface="Consolas" pitchFamily="49" charset="0"/>
              </a:rPr>
              <a:t>statement</a:t>
            </a: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) {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          // ...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      } else if ( </a:t>
            </a:r>
            <a:r>
              <a:rPr lang="en-US" sz="1800" i="1" dirty="0">
                <a:solidFill>
                  <a:srgbClr val="FF0000"/>
                </a:solidFill>
                <a:latin typeface="Consolas" pitchFamily="49" charset="0"/>
              </a:rPr>
              <a:t>statement</a:t>
            </a: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) {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          // ...                   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while ( </a:t>
            </a:r>
            <a:r>
              <a:rPr lang="en-US" sz="1800" i="1" dirty="0">
                <a:solidFill>
                  <a:schemeClr val="accent2"/>
                </a:solidFill>
                <a:latin typeface="Consolas" pitchFamily="49" charset="0"/>
              </a:rPr>
              <a:t>statement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) {</a:t>
            </a:r>
            <a:endParaRPr lang="en-US" sz="1800" dirty="0">
              <a:solidFill>
                <a:srgbClr val="FF0000"/>
              </a:solidFill>
              <a:latin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      } else {                         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// ...</a:t>
            </a:r>
            <a:endParaRPr lang="en-US" sz="1800" dirty="0">
              <a:solidFill>
                <a:srgbClr val="FF0000"/>
              </a:solidFill>
              <a:latin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          // ...</a:t>
            </a:r>
            <a:r>
              <a:rPr lang="en-US" sz="1800" dirty="0">
                <a:latin typeface="Consolas" pitchFamily="49" charset="0"/>
              </a:rPr>
              <a:t>                   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}</a:t>
            </a:r>
          </a:p>
          <a:p>
            <a:pPr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       </a:t>
            </a: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}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Consolas" pitchFamily="49" charset="0"/>
              </a:rPr>
              <a:t>                          </a:t>
            </a: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for ( </a:t>
            </a:r>
            <a:r>
              <a:rPr lang="en-US" sz="1800" dirty="0" err="1">
                <a:solidFill>
                  <a:srgbClr val="FF33CC"/>
                </a:solidFill>
                <a:latin typeface="Consolas" pitchFamily="49" charset="0"/>
              </a:rPr>
              <a:t>int</a:t>
            </a: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Consolas" pitchFamily="49" charset="0"/>
              </a:rPr>
              <a:t>i</a:t>
            </a: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= 0; </a:t>
            </a:r>
            <a:r>
              <a:rPr lang="en-US" sz="1800" dirty="0" err="1">
                <a:solidFill>
                  <a:srgbClr val="FF33CC"/>
                </a:solidFill>
                <a:latin typeface="Consolas" pitchFamily="49" charset="0"/>
              </a:rPr>
              <a:t>i</a:t>
            </a: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&lt; N; ++</a:t>
            </a:r>
            <a:r>
              <a:rPr lang="en-US" sz="1800" dirty="0" err="1">
                <a:solidFill>
                  <a:srgbClr val="FF33CC"/>
                </a:solidFill>
                <a:latin typeface="Consolas" pitchFamily="49" charset="0"/>
              </a:rPr>
              <a:t>i</a:t>
            </a: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) {</a:t>
            </a:r>
            <a:endParaRPr lang="en-US" sz="1800" dirty="0">
              <a:latin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                             // ...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   </a:t>
            </a:r>
            <a:r>
              <a:rPr lang="en-US" sz="1800" dirty="0">
                <a:solidFill>
                  <a:srgbClr val="0099CC"/>
                </a:solidFill>
                <a:latin typeface="Consolas" pitchFamily="49" charset="0"/>
              </a:rPr>
              <a:t>do {</a:t>
            </a:r>
            <a:r>
              <a:rPr lang="en-US" sz="1800" dirty="0">
                <a:solidFill>
                  <a:srgbClr val="FF33CC"/>
                </a:solidFill>
                <a:latin typeface="Consolas" pitchFamily="49" charset="0"/>
              </a:rPr>
              <a:t>                  }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0099CC"/>
                </a:solidFill>
                <a:latin typeface="Consolas" pitchFamily="49" charset="0"/>
              </a:rPr>
              <a:t>        // ...</a:t>
            </a: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rgbClr val="0099CC"/>
                </a:solidFill>
                <a:latin typeface="Consolas" pitchFamily="49" charset="0"/>
              </a:rPr>
              <a:t>    } while ( </a:t>
            </a:r>
            <a:r>
              <a:rPr lang="en-US" sz="1800" i="1" dirty="0">
                <a:solidFill>
                  <a:srgbClr val="0099CC"/>
                </a:solidFill>
                <a:latin typeface="Consolas" pitchFamily="49" charset="0"/>
              </a:rPr>
              <a:t>statement</a:t>
            </a:r>
            <a:r>
              <a:rPr lang="en-US" sz="1800" dirty="0">
                <a:solidFill>
                  <a:srgbClr val="0099CC"/>
                </a:solidFill>
                <a:latin typeface="Consolas" pitchFamily="49" charset="0"/>
              </a:rPr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3544946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Classes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only declares the class structure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It does not provide an implementation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could, like C#, include the implementation in the class declaration, however, this is not, for numerous reasons, standard practice</a:t>
            </a:r>
          </a:p>
        </p:txBody>
      </p:sp>
    </p:spTree>
    <p:extLst>
      <p:ext uri="{BB962C8B-B14F-4D97-AF65-F5344CB8AC3E}">
        <p14:creationId xmlns:p14="http://schemas.microsoft.com/office/powerpoint/2010/main" val="9734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Complex Class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next slide gives both the declaration of the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Complex</a:t>
            </a:r>
            <a:r>
              <a:rPr lang="en-US" smtClean="0">
                <a:latin typeface="Arial" charset="0"/>
                <a:cs typeface="Arial" charset="0"/>
              </a:rPr>
              <a:t> class as well as the associated definitions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assumption is that this is within a single file</a:t>
            </a:r>
          </a:p>
        </p:txBody>
      </p:sp>
    </p:spTree>
    <p:extLst>
      <p:ext uri="{BB962C8B-B14F-4D97-AF65-F5344CB8AC3E}">
        <p14:creationId xmlns:p14="http://schemas.microsoft.com/office/powerpoint/2010/main" val="20833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Complex Class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#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ifndef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_COMPLEX_H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#define _COMPLEX_H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#include &lt;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cmath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class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Complex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private: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double re,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public: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Complex( double = 0.0, double = 0.0 );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//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Accessors</a:t>
            </a: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double real() const;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double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imag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() const;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double abs() const;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Complex exp() const;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//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Mutators</a:t>
            </a: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void normalize();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5074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Complex Class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// Constructor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Complex::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Complex( double r, double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):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re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 r ),</a:t>
            </a:r>
          </a:p>
          <a:p>
            <a:pPr>
              <a:buFontTx/>
              <a:buNone/>
              <a:defRPr/>
            </a:pPr>
            <a:r>
              <a:rPr lang="en-US" sz="14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// empty constructor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571625" y="1428750"/>
            <a:ext cx="2143125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76650" y="1257300"/>
            <a:ext cx="364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FF0000"/>
                </a:solidFill>
              </a:rPr>
              <a:t>Associates functions back to the class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908175" y="2397125"/>
            <a:ext cx="1824038" cy="24606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9838" y="2492375"/>
            <a:ext cx="48180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600" dirty="0">
                <a:solidFill>
                  <a:srgbClr val="00B0F0"/>
                </a:solidFill>
              </a:rPr>
              <a:t>Each member variable should be assigned</a:t>
            </a:r>
          </a:p>
          <a:p>
            <a:pPr eaLnBrk="1" hangingPunct="1"/>
            <a:endParaRPr lang="en-CA" sz="1600" dirty="0">
              <a:solidFill>
                <a:srgbClr val="00B0F0"/>
              </a:solidFill>
            </a:endParaRPr>
          </a:p>
          <a:p>
            <a:pPr eaLnBrk="1" hangingPunct="1"/>
            <a:r>
              <a:rPr lang="en-CA" sz="1600" dirty="0">
                <a:solidFill>
                  <a:srgbClr val="00B0F0"/>
                </a:solidFill>
              </a:rPr>
              <a:t>The order must be the same as the order in which</a:t>
            </a:r>
            <a:br>
              <a:rPr lang="en-CA" sz="1600" dirty="0">
                <a:solidFill>
                  <a:srgbClr val="00B0F0"/>
                </a:solidFill>
              </a:rPr>
            </a:br>
            <a:r>
              <a:rPr lang="en-CA" sz="1600" dirty="0">
                <a:solidFill>
                  <a:srgbClr val="00B0F0"/>
                </a:solidFill>
              </a:rPr>
              <a:t>the member variables are defined in the class</a:t>
            </a:r>
          </a:p>
          <a:p>
            <a:pPr eaLnBrk="1" hangingPunct="1"/>
            <a:endParaRPr lang="en-CA" sz="1600" dirty="0">
              <a:solidFill>
                <a:srgbClr val="00B0F0"/>
              </a:solidFill>
            </a:endParaRPr>
          </a:p>
          <a:p>
            <a:pPr eaLnBrk="1" hangingPunct="1"/>
            <a:r>
              <a:rPr lang="en-CA" sz="1600" dirty="0">
                <a:solidFill>
                  <a:srgbClr val="00B0F0"/>
                </a:solidFill>
              </a:rPr>
              <a:t>For built-in datatypes, this is a simple assignment.</a:t>
            </a:r>
          </a:p>
          <a:p>
            <a:pPr eaLnBrk="1" hangingPunct="1"/>
            <a:r>
              <a:rPr lang="en-CA" sz="1600" dirty="0">
                <a:solidFill>
                  <a:srgbClr val="00B0F0"/>
                </a:solidFill>
              </a:rPr>
              <a:t>For member variables that are objects, this is a call</a:t>
            </a:r>
            <a:br>
              <a:rPr lang="en-CA" sz="1600" dirty="0">
                <a:solidFill>
                  <a:srgbClr val="00B0F0"/>
                </a:solidFill>
              </a:rPr>
            </a:br>
            <a:r>
              <a:rPr lang="en-CA" sz="1600" dirty="0">
                <a:solidFill>
                  <a:srgbClr val="00B0F0"/>
                </a:solidFill>
              </a:rPr>
              <a:t>to a constructor.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1050" y="5013325"/>
            <a:ext cx="6408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400" dirty="0">
                <a:solidFill>
                  <a:srgbClr val="00B0F0"/>
                </a:solidFill>
              </a:rPr>
              <a:t>For built-in datatypes, the above is equivalent to:</a:t>
            </a:r>
          </a:p>
          <a:p>
            <a:r>
              <a:rPr lang="en-US" sz="1400" dirty="0">
                <a:latin typeface="Consolas" pitchFamily="49" charset="0"/>
              </a:rPr>
              <a:t>// Constructor</a:t>
            </a:r>
          </a:p>
          <a:p>
            <a:r>
              <a:rPr lang="en-US" sz="1400" dirty="0">
                <a:solidFill>
                  <a:srgbClr val="D20000"/>
                </a:solidFill>
                <a:latin typeface="Consolas" pitchFamily="49" charset="0"/>
              </a:rPr>
              <a:t>Complex::</a:t>
            </a:r>
            <a:r>
              <a:rPr lang="en-US" sz="1400" dirty="0">
                <a:latin typeface="Consolas" pitchFamily="49" charset="0"/>
              </a:rPr>
              <a:t>Complex( double r, double </a:t>
            </a:r>
            <a:r>
              <a:rPr lang="en-US" sz="1400" dirty="0" err="1">
                <a:latin typeface="Consolas" pitchFamily="49" charset="0"/>
              </a:rPr>
              <a:t>i</a:t>
            </a:r>
            <a:r>
              <a:rPr lang="en-US" sz="1400" dirty="0">
                <a:latin typeface="Consolas" pitchFamily="49" charset="0"/>
              </a:rPr>
              <a:t> ):</a:t>
            </a:r>
            <a:r>
              <a:rPr lang="en-US" sz="1400" dirty="0">
                <a:solidFill>
                  <a:srgbClr val="00B0F0"/>
                </a:solidFill>
                <a:latin typeface="Consolas" pitchFamily="49" charset="0"/>
              </a:rPr>
              <a:t>re</a:t>
            </a:r>
            <a:r>
              <a:rPr lang="en-US" sz="1400" dirty="0">
                <a:latin typeface="Consolas" pitchFamily="49" charset="0"/>
              </a:rPr>
              <a:t>( 0 ), </a:t>
            </a:r>
            <a:r>
              <a:rPr lang="en-US" sz="1400" dirty="0" err="1">
                <a:solidFill>
                  <a:srgbClr val="00B0F0"/>
                </a:solidFill>
                <a:latin typeface="Consolas" pitchFamily="49" charset="0"/>
              </a:rPr>
              <a:t>im</a:t>
            </a:r>
            <a:r>
              <a:rPr lang="en-US" sz="1400" dirty="0">
                <a:latin typeface="Consolas" pitchFamily="49" charset="0"/>
              </a:rPr>
              <a:t>( 0 ) {</a:t>
            </a:r>
          </a:p>
          <a:p>
            <a:r>
              <a:rPr lang="en-US" sz="1400" dirty="0">
                <a:solidFill>
                  <a:srgbClr val="00B0F0"/>
                </a:solidFill>
                <a:latin typeface="Consolas" pitchFamily="49" charset="0"/>
              </a:rPr>
              <a:t>    re </a:t>
            </a:r>
            <a:r>
              <a:rPr lang="en-US" sz="1400" dirty="0">
                <a:latin typeface="Consolas" pitchFamily="49" charset="0"/>
              </a:rPr>
              <a:t>= r;</a:t>
            </a:r>
          </a:p>
          <a:p>
            <a:r>
              <a:rPr lang="en-US" sz="1400" dirty="0">
                <a:solidFill>
                  <a:srgbClr val="00B0F0"/>
                </a:solidFill>
                <a:latin typeface="Consolas" pitchFamily="49" charset="0"/>
              </a:rPr>
              <a:t>    </a:t>
            </a:r>
            <a:r>
              <a:rPr lang="en-US" sz="1400" dirty="0" err="1">
                <a:solidFill>
                  <a:srgbClr val="00B0F0"/>
                </a:solidFill>
                <a:latin typeface="Consolas" pitchFamily="49" charset="0"/>
              </a:rPr>
              <a:t>im</a:t>
            </a:r>
            <a:r>
              <a:rPr lang="en-US" sz="1400" dirty="0">
                <a:latin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</a:rPr>
              <a:t>i</a:t>
            </a:r>
            <a:r>
              <a:rPr lang="en-US" sz="1400" dirty="0">
                <a:latin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07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Complex Class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// return the real component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double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Complex::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real() const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sz="14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re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// return the imaginary component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double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Complex::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imag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() const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sz="14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// return the absolute value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double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Complex::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abs() const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Arial" charset="0"/>
              </a:rPr>
              <a:t>std::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sqrt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 </a:t>
            </a:r>
            <a:r>
              <a:rPr lang="en-US" sz="14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re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*</a:t>
            </a:r>
            <a:r>
              <a:rPr lang="en-US" sz="14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re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+ </a:t>
            </a:r>
            <a:r>
              <a:rPr lang="en-US" sz="14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*</a:t>
            </a:r>
            <a:r>
              <a:rPr lang="en-US" sz="14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9" name="Oval 8"/>
          <p:cNvSpPr/>
          <p:nvPr/>
        </p:nvSpPr>
        <p:spPr>
          <a:xfrm>
            <a:off x="1476375" y="2055813"/>
            <a:ext cx="479425" cy="3476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1" name="Straight Arrow Connector 10"/>
          <p:cNvCxnSpPr>
            <a:endCxn id="9" idx="6"/>
          </p:cNvCxnSpPr>
          <p:nvPr/>
        </p:nvCxnSpPr>
        <p:spPr>
          <a:xfrm rot="10800000">
            <a:off x="1955800" y="2228850"/>
            <a:ext cx="1824038" cy="24606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49713" y="2420938"/>
            <a:ext cx="5094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600">
                <a:solidFill>
                  <a:srgbClr val="00B0F0"/>
                </a:solidFill>
              </a:rPr>
              <a:t>Refers to the member variables </a:t>
            </a:r>
            <a:r>
              <a:rPr lang="en-CA" sz="160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re</a:t>
            </a:r>
            <a:r>
              <a:rPr lang="en-CA" sz="1600">
                <a:solidFill>
                  <a:srgbClr val="00B0F0"/>
                </a:solidFill>
              </a:rPr>
              <a:t> and </a:t>
            </a:r>
            <a:r>
              <a:rPr lang="en-CA" sz="160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im</a:t>
            </a:r>
            <a:r>
              <a:rPr lang="en-CA" sz="1600">
                <a:solidFill>
                  <a:srgbClr val="00B0F0"/>
                </a:solidFill>
              </a:rPr>
              <a:t> of this class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051050" y="2835275"/>
            <a:ext cx="2160588" cy="5032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47813" y="3208338"/>
            <a:ext cx="481012" cy="3460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627313" y="4400550"/>
            <a:ext cx="696912" cy="3476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3419475" y="4375150"/>
            <a:ext cx="696913" cy="3460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36156" y="2942432"/>
            <a:ext cx="1431925" cy="12334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7" grpId="0" animBg="1"/>
      <p:bldP spid="19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Complex Class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Return the exponential of the complex value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Complex </a:t>
            </a:r>
            <a:r>
              <a:rPr lang="en-US" sz="1400" dirty="0" err="1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Complex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exp() const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double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exp_re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std::exp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 re );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return Complex( 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exp_re*</a:t>
            </a:r>
            <a:r>
              <a:rPr lang="de-DE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std::cos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(im), exp_re*</a:t>
            </a:r>
            <a:r>
              <a:rPr lang="de-DE" sz="1400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std::sin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(im) );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13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Complex Class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Normalize the complex number (giving it unit absolute value, |z| = 1)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Complex::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normalize()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if ( re == 0 &amp;&amp;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== 0 )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return;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double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absval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abs();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re /=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absval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/=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absval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#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06863" y="2540000"/>
            <a:ext cx="5045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600" dirty="0">
                <a:solidFill>
                  <a:srgbClr val="00B0F0"/>
                </a:solidFill>
              </a:rPr>
              <a:t>This calls the member function </a:t>
            </a:r>
            <a:r>
              <a:rPr lang="en-CA" sz="16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double abs() const</a:t>
            </a:r>
            <a:br>
              <a:rPr lang="en-CA" sz="16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</a:br>
            <a:r>
              <a:rPr lang="en-CA" sz="1600" dirty="0">
                <a:solidFill>
                  <a:srgbClr val="00B0F0"/>
                </a:solidFill>
              </a:rPr>
              <a:t>from the </a:t>
            </a:r>
            <a:r>
              <a:rPr lang="en-CA" sz="16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Complex</a:t>
            </a:r>
            <a:r>
              <a:rPr lang="en-CA" sz="1600" dirty="0">
                <a:solidFill>
                  <a:srgbClr val="00B0F0"/>
                </a:solidFill>
              </a:rPr>
              <a:t> class on the object on which</a:t>
            </a:r>
          </a:p>
          <a:p>
            <a:pPr eaLnBrk="1" hangingPunct="1"/>
            <a:r>
              <a:rPr lang="en-CA" sz="1600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void normalize() </a:t>
            </a:r>
            <a:r>
              <a:rPr lang="en-CA" sz="1600" dirty="0">
                <a:solidFill>
                  <a:srgbClr val="00B0F0"/>
                </a:solidFill>
              </a:rPr>
              <a:t>was called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348038" y="2814638"/>
            <a:ext cx="647700" cy="2159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420938" y="2986088"/>
            <a:ext cx="720725" cy="3460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6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Visibility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Visibility in C# and Java is described by placing public/private/protected in front of each class member or member function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C++, this is described by a block prefixed by one of</a:t>
            </a:r>
          </a:p>
          <a:p>
            <a:pPr lvl="1">
              <a:buFontTx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		private:</a:t>
            </a:r>
          </a:p>
          <a:p>
            <a:pPr lvl="1">
              <a:buFontTx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		protected:</a:t>
            </a:r>
          </a:p>
          <a:p>
            <a:pPr lvl="1">
              <a:buFontTx/>
              <a:buNone/>
            </a:pPr>
            <a:r>
              <a:rPr lang="en-US" b="1" smtClean="0">
                <a:latin typeface="Courier New" pitchFamily="49" charset="0"/>
                <a:cs typeface="Arial" charset="0"/>
              </a:rPr>
              <a:t>		public:</a:t>
            </a:r>
          </a:p>
        </p:txBody>
      </p:sp>
    </p:spTree>
    <p:extLst>
      <p:ext uri="{BB962C8B-B14F-4D97-AF65-F5344CB8AC3E}">
        <p14:creationId xmlns:p14="http://schemas.microsoft.com/office/powerpoint/2010/main" val="36888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Visibility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class Complex {</a:t>
            </a:r>
          </a:p>
          <a:p>
            <a:pPr>
              <a:buFontTx/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private: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double re, </a:t>
            </a:r>
            <a:r>
              <a:rPr lang="en-US" sz="1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im</a:t>
            </a:r>
            <a:r>
              <a:rPr lang="en-US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sz="12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public: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Complex( double, double );</a:t>
            </a:r>
          </a:p>
          <a:p>
            <a:pPr>
              <a:buFontTx/>
              <a:buNone/>
            </a:pPr>
            <a:endParaRPr lang="en-US" sz="1200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200" dirty="0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double real() const;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        double </a:t>
            </a:r>
            <a:r>
              <a:rPr lang="en-US" sz="1200" dirty="0" err="1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imag</a:t>
            </a:r>
            <a:r>
              <a:rPr lang="en-US" sz="1200" dirty="0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() const;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        double abs() const;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        Complex </a:t>
            </a:r>
            <a:r>
              <a:rPr lang="en-US" sz="1200" dirty="0" err="1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exp</a:t>
            </a:r>
            <a:r>
              <a:rPr lang="en-US" sz="1200" dirty="0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() const;</a:t>
            </a:r>
          </a:p>
          <a:p>
            <a:pPr>
              <a:buFontTx/>
              <a:buNone/>
            </a:pPr>
            <a:endParaRPr lang="en-US" sz="1200" dirty="0" smtClean="0">
              <a:solidFill>
                <a:srgbClr val="0099CC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void normalize();</a:t>
            </a:r>
          </a:p>
          <a:p>
            <a:pPr>
              <a:buFontTx/>
              <a:buNone/>
            </a:pP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09663" y="2687638"/>
            <a:ext cx="2676525" cy="1785937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109663" y="2022475"/>
            <a:ext cx="2676525" cy="2873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Visibility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reason for the change in Java/C# was that the C++ version has been noted to be a source of errors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Code could be cut-and-paste from one location to another, and a poorly placed paste could change the visibility of some code:</a:t>
            </a:r>
          </a:p>
          <a:p>
            <a:pPr lvl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public	→ private  </a:t>
            </a:r>
            <a:r>
              <a:rPr lang="en-US" smtClean="0">
                <a:latin typeface="Arial" charset="0"/>
                <a:cs typeface="Arial" charset="0"/>
              </a:rPr>
              <a:t>automatically caught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private	→ public </a:t>
            </a:r>
            <a:r>
              <a:rPr lang="en-US" b="1" smtClean="0">
                <a:latin typeface="Courier New" pitchFamily="49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difficult to catch and dangerous</a:t>
            </a:r>
          </a:p>
        </p:txBody>
      </p:sp>
    </p:spTree>
    <p:extLst>
      <p:ext uri="{BB962C8B-B14F-4D97-AF65-F5344CB8AC3E}">
        <p14:creationId xmlns:p14="http://schemas.microsoft.com/office/powerpoint/2010/main" val="74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Operators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Operators have similar functionality for built-in datatypes: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Assignment	</a:t>
            </a:r>
            <a:r>
              <a:rPr lang="en-US" b="1" smtClean="0">
                <a:latin typeface="Consolas" pitchFamily="49" charset="0"/>
                <a:cs typeface="Arial" charset="0"/>
              </a:rPr>
              <a:t>=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Arithmetic		</a:t>
            </a:r>
            <a:r>
              <a:rPr lang="en-US" b="1" smtClean="0">
                <a:latin typeface="Consolas" pitchFamily="49" charset="0"/>
                <a:cs typeface="Arial" charset="0"/>
              </a:rPr>
              <a:t>+     -     *     /     %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</a:t>
            </a:r>
            <a:r>
              <a:rPr lang="en-US" b="1" smtClean="0">
                <a:latin typeface="Consolas" pitchFamily="49" charset="0"/>
                <a:cs typeface="Arial" charset="0"/>
              </a:rPr>
              <a:t>+=    -=    *=    /=    %=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Autoincrement	</a:t>
            </a:r>
            <a:r>
              <a:rPr lang="en-US" b="1" smtClean="0">
                <a:latin typeface="Consolas" pitchFamily="49" charset="0"/>
                <a:cs typeface="Arial" charset="0"/>
              </a:rPr>
              <a:t>++</a:t>
            </a:r>
            <a:endParaRPr lang="en-US" smtClean="0">
              <a:latin typeface="Consolas" pitchFamily="49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Autodecrement	</a:t>
            </a:r>
            <a:r>
              <a:rPr lang="en-US" b="1" smtClean="0">
                <a:latin typeface="Consolas" pitchFamily="49" charset="0"/>
                <a:cs typeface="Arial" charset="0"/>
              </a:rPr>
              <a:t>--</a:t>
            </a:r>
            <a:endParaRPr lang="en-US" smtClean="0">
              <a:latin typeface="Consolas" pitchFamily="49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Logical		</a:t>
            </a:r>
            <a:r>
              <a:rPr lang="en-US" b="1" smtClean="0">
                <a:latin typeface="Consolas" pitchFamily="49" charset="0"/>
                <a:cs typeface="Arial" charset="0"/>
              </a:rPr>
              <a:t>&amp;&amp;    ||    !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Relational	  	</a:t>
            </a:r>
            <a:r>
              <a:rPr lang="en-US" b="1" smtClean="0">
                <a:latin typeface="Consolas" pitchFamily="49" charset="0"/>
                <a:cs typeface="Arial" charset="0"/>
              </a:rPr>
              <a:t>==    !=    &lt;     &lt;=    &gt;=    &gt;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Comments	</a:t>
            </a:r>
            <a:r>
              <a:rPr lang="en-US" b="1" smtClean="0">
                <a:latin typeface="Consolas" pitchFamily="49" charset="0"/>
                <a:cs typeface="Arial" charset="0"/>
              </a:rPr>
              <a:t>/*                        */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</a:t>
            </a:r>
            <a:r>
              <a:rPr lang="en-US" b="1" smtClean="0">
                <a:latin typeface="Consolas" pitchFamily="49" charset="0"/>
                <a:cs typeface="Arial" charset="0"/>
              </a:rPr>
              <a:t>// to end of line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Bitwise		</a:t>
            </a:r>
            <a:r>
              <a:rPr lang="en-US" b="1" smtClean="0">
                <a:latin typeface="Consolas" pitchFamily="49" charset="0"/>
                <a:cs typeface="Arial" charset="0"/>
              </a:rPr>
              <a:t>&amp;     |     ^     ~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</a:t>
            </a:r>
            <a:r>
              <a:rPr lang="en-US" b="1" smtClean="0">
                <a:latin typeface="Consolas" pitchFamily="49" charset="0"/>
                <a:cs typeface="Arial" charset="0"/>
              </a:rPr>
              <a:t>&amp;=    |=    ^=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Bit shifting	  	</a:t>
            </a:r>
            <a:r>
              <a:rPr lang="en-US" b="1" smtClean="0">
                <a:latin typeface="Consolas" pitchFamily="49" charset="0"/>
                <a:cs typeface="Arial" charset="0"/>
              </a:rPr>
              <a:t>&lt;&lt;    &gt;&gt;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</a:t>
            </a:r>
            <a:r>
              <a:rPr lang="en-US" b="1" smtClean="0">
                <a:latin typeface="Consolas" pitchFamily="49" charset="0"/>
                <a:cs typeface="Arial" charset="0"/>
              </a:rPr>
              <a:t>&lt;&lt;=   &gt;&gt;=</a:t>
            </a:r>
          </a:p>
        </p:txBody>
      </p:sp>
    </p:spTree>
    <p:extLst>
      <p:ext uri="{BB962C8B-B14F-4D97-AF65-F5344CB8AC3E}">
        <p14:creationId xmlns:p14="http://schemas.microsoft.com/office/powerpoint/2010/main" val="4272236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Visibility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It is possible for a class to indicate that another class is allowed to access its </a:t>
            </a:r>
            <a:r>
              <a:rPr lang="en-US" b="1" u="sng" smtClean="0">
                <a:latin typeface="Arial" charset="0"/>
                <a:cs typeface="Arial" charset="0"/>
              </a:rPr>
              <a:t>private</a:t>
            </a:r>
            <a:r>
              <a:rPr lang="en-US" smtClean="0">
                <a:latin typeface="Arial" charset="0"/>
                <a:cs typeface="Arial" charset="0"/>
              </a:rPr>
              <a:t> members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class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ClassX</a:t>
            </a:r>
            <a:r>
              <a:rPr lang="en-US" smtClean="0">
                <a:latin typeface="Arial" charset="0"/>
                <a:cs typeface="Arial" charset="0"/>
              </a:rPr>
              <a:t> declares class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ClassY</a:t>
            </a:r>
            <a:r>
              <a:rPr lang="en-US" smtClean="0">
                <a:latin typeface="Arial" charset="0"/>
                <a:cs typeface="Arial" charset="0"/>
              </a:rPr>
              <a:t> to be a friend, then class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ClassY</a:t>
            </a:r>
            <a:r>
              <a:rPr lang="en-US" smtClean="0">
                <a:latin typeface="Arial" charset="0"/>
                <a:cs typeface="Arial" charset="0"/>
              </a:rPr>
              <a:t> can access (and modify) the private members of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ClassX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endParaRPr lang="en-US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Visibility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class ClassY;                   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// declare that ClassY is a class</a:t>
            </a:r>
            <a:endParaRPr lang="en-US" sz="140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sz="1400" smtClean="0">
              <a:solidFill>
                <a:srgbClr val="0066FF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4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class ClassX {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private: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4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int privy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;              // the variable privy is private</a:t>
            </a:r>
          </a:p>
          <a:p>
            <a:pPr>
              <a:buFontTx/>
              <a:buNone/>
            </a:pPr>
            <a:endParaRPr 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friend class ClassY;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       // ClassY is a </a:t>
            </a:r>
            <a:r>
              <a:rPr lang="en-US" sz="1400" smtClean="0">
                <a:latin typeface="Consolas" pitchFamily="49" charset="0"/>
                <a:cs typeface="Arial" charset="0"/>
              </a:rPr>
              <a:t>"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friend</a:t>
            </a:r>
            <a:r>
              <a:rPr lang="en-US" sz="1400" smtClean="0">
                <a:latin typeface="Consolas" pitchFamily="49" charset="0"/>
                <a:cs typeface="Arial" charset="0"/>
              </a:rPr>
              <a:t>"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of ClassX</a:t>
            </a:r>
          </a:p>
          <a:p>
            <a:pPr>
              <a:buFontTx/>
              <a:buNone/>
            </a:pPr>
            <a:r>
              <a:rPr lang="en-US" sz="14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};</a:t>
            </a:r>
          </a:p>
          <a:p>
            <a:pPr>
              <a:buFontTx/>
              <a:buNone/>
            </a:pPr>
            <a:endParaRPr 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40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class ClassY {                  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// define ClassY</a:t>
            </a:r>
            <a:endParaRPr lang="en-US" sz="1400" smtClean="0">
              <a:solidFill>
                <a:srgbClr val="FF33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private: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4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ClassX value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;           // Y stores one instance of X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public: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    void set_x() {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4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value.privy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= 42;   // a member function of ClassY can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    }                       // access and modify the private</a:t>
            </a:r>
          </a:p>
          <a:p>
            <a:pPr>
              <a:buFontTx/>
              <a:buNone/>
            </a:pPr>
            <a:r>
              <a:rPr lang="en-US" sz="140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};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                             // member privy of </a:t>
            </a:r>
            <a:r>
              <a:rPr lang="en-US" sz="1400" smtClean="0">
                <a:latin typeface="Consolas" pitchFamily="49" charset="0"/>
                <a:cs typeface="Arial" charset="0"/>
              </a:rPr>
              <a:t>"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en-US" sz="1400" smtClean="0">
                <a:latin typeface="Consolas" pitchFamily="49" charset="0"/>
                <a:cs typeface="Arial" charset="0"/>
              </a:rPr>
              <a:t>"</a:t>
            </a:r>
            <a:endParaRPr lang="en-US" sz="140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Accessors and Mutators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can classify member functions into two categories: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Those leaving the object unchanged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Those modifying the member variables of the object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Respectively, these are referred to as:</a:t>
            </a:r>
          </a:p>
          <a:p>
            <a:pPr lvl="1"/>
            <a:r>
              <a:rPr lang="en-US" b="1" smtClean="0">
                <a:latin typeface="Arial" charset="0"/>
                <a:cs typeface="Arial" charset="0"/>
              </a:rPr>
              <a:t>Accessors:	</a:t>
            </a:r>
            <a:r>
              <a:rPr lang="en-US" smtClean="0">
                <a:latin typeface="Arial" charset="0"/>
                <a:cs typeface="Arial" charset="0"/>
              </a:rPr>
              <a:t>we are accessing and using the class members</a:t>
            </a:r>
          </a:p>
          <a:p>
            <a:pPr lvl="1"/>
            <a:r>
              <a:rPr lang="en-US" b="1" smtClean="0">
                <a:latin typeface="Arial" charset="0"/>
                <a:cs typeface="Arial" charset="0"/>
              </a:rPr>
              <a:t>Mutators:		</a:t>
            </a:r>
            <a:r>
              <a:rPr lang="en-US" smtClean="0">
                <a:latin typeface="Arial" charset="0"/>
                <a:cs typeface="Arial" charset="0"/>
              </a:rPr>
              <a:t>we are changing—mutating—the class members</a:t>
            </a:r>
          </a:p>
        </p:txBody>
      </p:sp>
    </p:spTree>
    <p:extLst>
      <p:ext uri="{BB962C8B-B14F-4D97-AF65-F5344CB8AC3E}">
        <p14:creationId xmlns:p14="http://schemas.microsoft.com/office/powerpoint/2010/main" val="31293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Accessors and Mutators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Good programming practice is to enforce that a routine specified to be an </a:t>
            </a:r>
            <a:r>
              <a:rPr lang="en-US" dirty="0" err="1" smtClean="0">
                <a:latin typeface="Arial" charset="0"/>
                <a:cs typeface="Arial" charset="0"/>
              </a:rPr>
              <a:t>accessor</a:t>
            </a:r>
            <a:r>
              <a:rPr lang="en-US" dirty="0" smtClean="0">
                <a:latin typeface="Arial" charset="0"/>
                <a:cs typeface="Arial" charset="0"/>
              </a:rPr>
              <a:t> cannot be accidentally changed to a </a:t>
            </a:r>
            <a:r>
              <a:rPr lang="en-US" dirty="0" err="1" smtClean="0">
                <a:latin typeface="Arial" charset="0"/>
                <a:cs typeface="Arial" charset="0"/>
              </a:rPr>
              <a:t>mutator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is done with the const keyword after the parameter list</a:t>
            </a:r>
          </a:p>
          <a:p>
            <a:pPr lvl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double abs() </a:t>
            </a:r>
            <a:r>
              <a:rPr lang="en-US" dirty="0" smtClean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506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Accessors and Mutators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If a junior programmer were to try change</a:t>
            </a: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double Complex::abs() const {</a:t>
            </a: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	return std::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sqrt</a:t>
            </a:r>
            <a:r>
              <a:rPr lang="en-US" dirty="0" smtClean="0">
                <a:latin typeface="Consolas" pitchFamily="49" charset="0"/>
                <a:cs typeface="Arial" charset="0"/>
              </a:rPr>
              <a:t>( re*re + 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im</a:t>
            </a:r>
            <a:r>
              <a:rPr lang="en-US" dirty="0" smtClean="0">
                <a:latin typeface="Consolas" pitchFamily="49" charset="0"/>
                <a:cs typeface="Arial" charset="0"/>
              </a:rPr>
              <a:t>*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im</a:t>
            </a:r>
            <a:r>
              <a:rPr lang="en-US" dirty="0" smtClean="0">
                <a:latin typeface="Consolas" pitchFamily="49" charset="0"/>
                <a:cs typeface="Arial" charset="0"/>
              </a:rPr>
              <a:t> );</a:t>
            </a: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to</a:t>
            </a:r>
            <a:endParaRPr lang="en-US" dirty="0" smtClean="0"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double Complex::abs() const {</a:t>
            </a: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re = 1.0; </a:t>
            </a:r>
            <a:r>
              <a:rPr lang="en-US" dirty="0" smtClean="0">
                <a:latin typeface="Consolas" pitchFamily="49" charset="0"/>
                <a:cs typeface="Arial" charset="0"/>
              </a:rPr>
              <a:t>           // modifying (</a:t>
            </a:r>
            <a:r>
              <a:rPr lang="en-US" i="1" dirty="0" smtClean="0">
                <a:latin typeface="Consolas" pitchFamily="49" charset="0"/>
                <a:cs typeface="Arial" charset="0"/>
              </a:rPr>
              <a:t>mutating</a:t>
            </a:r>
            <a:r>
              <a:rPr lang="en-US" dirty="0" smtClean="0">
                <a:latin typeface="Consolas" pitchFamily="49" charset="0"/>
                <a:cs typeface="Arial" charset="0"/>
              </a:rPr>
              <a:t>) 're'</a:t>
            </a: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    return std::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sqrt</a:t>
            </a:r>
            <a:r>
              <a:rPr lang="en-US" dirty="0" smtClean="0">
                <a:latin typeface="Consolas" pitchFamily="49" charset="0"/>
                <a:cs typeface="Arial" charset="0"/>
              </a:rPr>
              <a:t>( re*re + 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im</a:t>
            </a:r>
            <a:r>
              <a:rPr lang="en-US" dirty="0" smtClean="0">
                <a:latin typeface="Consolas" pitchFamily="49" charset="0"/>
                <a:cs typeface="Arial" charset="0"/>
              </a:rPr>
              <a:t>*</a:t>
            </a:r>
            <a:r>
              <a:rPr lang="en-US" dirty="0" err="1" smtClean="0">
                <a:latin typeface="Consolas" pitchFamily="49" charset="0"/>
                <a:cs typeface="Arial" charset="0"/>
              </a:rPr>
              <a:t>im</a:t>
            </a:r>
            <a:r>
              <a:rPr lang="en-US" dirty="0" smtClean="0">
                <a:latin typeface="Consolas" pitchFamily="49" charset="0"/>
                <a:cs typeface="Arial" charset="0"/>
              </a:rPr>
              <a:t> );</a:t>
            </a:r>
          </a:p>
          <a:p>
            <a:pPr lvl="2">
              <a:buFontTx/>
              <a:buNone/>
            </a:pPr>
            <a:r>
              <a:rPr 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compiler would signal an error</a:t>
            </a:r>
          </a:p>
        </p:txBody>
      </p:sp>
    </p:spTree>
    <p:extLst>
      <p:ext uri="{BB962C8B-B14F-4D97-AF65-F5344CB8AC3E}">
        <p14:creationId xmlns:p14="http://schemas.microsoft.com/office/powerpoint/2010/main" val="9318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Accessors and Mutators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As an example from a previous project, a student did this:</a:t>
            </a:r>
          </a:p>
          <a:p>
            <a:pPr lvl="2">
              <a:buFontTx/>
              <a:buNone/>
            </a:pPr>
            <a:endParaRPr 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sz="12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Double_sentinel_list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&lt;Type&gt;::count( Type const &amp;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) const {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	for ( 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Double_node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&lt;Type&gt; *temp = head(); temp != nullptr; temp = temp-&gt;next() ) {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		if ( temp-&gt;retrieve() == 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			++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list_size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		}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	}</a:t>
            </a:r>
          </a:p>
          <a:p>
            <a:pPr lvl="2">
              <a:buFontTx/>
              <a:buNone/>
            </a:pPr>
            <a:endParaRPr 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	return 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list_size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sz="12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Here,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list_size</a:t>
            </a:r>
            <a:r>
              <a:rPr lang="en-US" dirty="0" smtClean="0">
                <a:latin typeface="Arial" charset="0"/>
                <a:cs typeface="Arial" charset="0"/>
              </a:rPr>
              <a:t> was a member variable of the class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This code did not compile:  the compiler issued a warning that a member variable was being modified in a read-only member function</a:t>
            </a:r>
          </a:p>
        </p:txBody>
      </p:sp>
    </p:spTree>
    <p:extLst>
      <p:ext uri="{BB962C8B-B14F-4D97-AF65-F5344CB8AC3E}">
        <p14:creationId xmlns:p14="http://schemas.microsoft.com/office/powerpoint/2010/main" val="39968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Accessors and Mutators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What the student wanted was a local variable:</a:t>
            </a:r>
          </a:p>
          <a:p>
            <a:pPr>
              <a:buFont typeface="Arial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1200" dirty="0"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latin typeface="Arial" charset="0"/>
                <a:cs typeface="Arial" charset="0"/>
              </a:rPr>
              <a:t>	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sz="12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Double_sentinel_list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&lt;Type&gt;::count( Type const &amp;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) const {</a:t>
            </a:r>
          </a:p>
          <a:p>
            <a:pPr lvl="2">
              <a:buFontTx/>
              <a:buNone/>
            </a:pPr>
            <a:r>
              <a:rPr lang="en-US" sz="1200" dirty="0">
                <a:latin typeface="Consolas" pitchFamily="49" charset="0"/>
                <a:cs typeface="Arial" charset="0"/>
              </a:rPr>
              <a:t> 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  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200" b="1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obj_count</a:t>
            </a:r>
            <a:r>
              <a:rPr lang="en-US" sz="1200" b="1" dirty="0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= 0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endParaRPr 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    for ( 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Double_node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&lt;Type&gt; *temp = head(); temp != nullptr; temp = temp-&gt;next() ) {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        if ( temp-&gt;retrieve() == </a:t>
            </a:r>
            <a:r>
              <a:rPr lang="en-US" sz="12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            ++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obj_count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        }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    }</a:t>
            </a:r>
          </a:p>
          <a:p>
            <a:pPr lvl="2">
              <a:buFontTx/>
              <a:buNone/>
            </a:pPr>
            <a:endParaRPr 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obj_count</a:t>
            </a:r>
            <a:r>
              <a:rPr lang="en-US" sz="12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sz="12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12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Now that we have seen an introduction to classes, the next generalization is templates</a:t>
            </a:r>
          </a:p>
        </p:txBody>
      </p:sp>
    </p:spTree>
    <p:extLst>
      <p:ext uri="{BB962C8B-B14F-4D97-AF65-F5344CB8AC3E}">
        <p14:creationId xmlns:p14="http://schemas.microsoft.com/office/powerpoint/2010/main" val="41259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C#, you will recall that all classes descend from the </a:t>
            </a:r>
            <a:r>
              <a:rPr lang="en-US" b="1" smtClean="0">
                <a:latin typeface="Consolas" pitchFamily="49" charset="0"/>
                <a:cs typeface="Arial" charset="0"/>
              </a:rPr>
              <a:t>Object</a:t>
            </a:r>
            <a:r>
              <a:rPr lang="en-US" smtClean="0">
                <a:latin typeface="Arial" charset="0"/>
                <a:cs typeface="Arial" charset="0"/>
              </a:rPr>
              <a:t> class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it is possible to create an array which can hold instances of any class: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	Object [] array = new Object[10];</a:t>
            </a:r>
          </a:p>
          <a:p>
            <a:pPr>
              <a:buFontTx/>
              <a:buNone/>
            </a:pPr>
            <a:endParaRPr lang="en-US" smtClean="0">
              <a:latin typeface="Consolas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Suppose you want to build a general linked list which could hold anything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 C#, you could have it store instance of the class </a:t>
            </a:r>
            <a:r>
              <a:rPr lang="en-US" smtClean="0">
                <a:latin typeface="Consolas" pitchFamily="49" charset="0"/>
                <a:cs typeface="Arial" charset="0"/>
              </a:rPr>
              <a:t>Object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Because there is no ultimate </a:t>
            </a:r>
            <a:r>
              <a:rPr lang="en-US" smtClean="0">
                <a:latin typeface="Consolas" pitchFamily="49" charset="0"/>
                <a:cs typeface="Arial" charset="0"/>
              </a:rPr>
              <a:t>Object</a:t>
            </a:r>
            <a:r>
              <a:rPr lang="en-US" smtClean="0">
                <a:latin typeface="Arial" charset="0"/>
                <a:cs typeface="Arial" charset="0"/>
              </a:rPr>
              <a:t> class, to avoid re-implementing each class for each class we are interested in storing, we must have a different mechanism</a:t>
            </a:r>
          </a:p>
        </p:txBody>
      </p:sp>
    </p:spTree>
    <p:extLst>
      <p:ext uri="{BB962C8B-B14F-4D97-AF65-F5344CB8AC3E}">
        <p14:creationId xmlns:p14="http://schemas.microsoft.com/office/powerpoint/2010/main" val="26803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Arrays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Accessing arrays is similar:</a:t>
            </a:r>
            <a:r>
              <a:rPr lang="en-US" sz="1800" b="1" dirty="0" smtClean="0">
                <a:latin typeface="Courier New" pitchFamily="49" charset="0"/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1800" b="1" dirty="0" smtClean="0">
                <a:latin typeface="Courier New" pitchFamily="49" charset="0"/>
                <a:cs typeface="Arial" charset="0"/>
              </a:rPr>
              <a:t>   </a:t>
            </a:r>
          </a:p>
          <a:p>
            <a:pPr lvl="2"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 const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ARRAY_CAPACITY = 10; // prevents reassignment</a:t>
            </a:r>
          </a:p>
          <a:p>
            <a:pPr lvl="2"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800" dirty="0">
                <a:latin typeface="Consolas" pitchFamily="49" charset="0"/>
                <a:cs typeface="Arial" charset="0"/>
              </a:rPr>
              <a:t>array[ARRAY_CAPACITY];</a:t>
            </a:r>
            <a:endParaRPr lang="en-US" sz="18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endParaRPr lang="en-US" sz="18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 array[</a:t>
            </a:r>
            <a:r>
              <a:rPr lang="en-US" sz="1800" dirty="0" smtClean="0">
                <a:solidFill>
                  <a:srgbClr val="C00000"/>
                </a:solidFill>
                <a:latin typeface="Consolas" pitchFamily="49" charset="0"/>
                <a:cs typeface="Arial" charset="0"/>
              </a:rPr>
              <a:t>0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] = 1;</a:t>
            </a:r>
          </a:p>
          <a:p>
            <a:pPr lvl="2"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 for (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= 1; 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&lt; </a:t>
            </a:r>
            <a:r>
              <a:rPr lang="en-US" sz="1800" dirty="0">
                <a:solidFill>
                  <a:srgbClr val="C00000"/>
                </a:solidFill>
                <a:latin typeface="Consolas" pitchFamily="49" charset="0"/>
                <a:cs typeface="Arial" charset="0"/>
              </a:rPr>
              <a:t>ARRAY_CAPACITY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; ++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     array[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] = 2*array[</a:t>
            </a:r>
            <a:r>
              <a:rPr lang="en-US" sz="1800" dirty="0" err="1" smtClean="0">
                <a:latin typeface="Consolas" pitchFamily="49" charset="0"/>
                <a:cs typeface="Arial" charset="0"/>
              </a:rPr>
              <a:t>i</a:t>
            </a:r>
            <a:r>
              <a:rPr lang="en-US" sz="1800" dirty="0" smtClean="0">
                <a:latin typeface="Consolas" pitchFamily="49" charset="0"/>
                <a:cs typeface="Arial" charset="0"/>
              </a:rPr>
              <a:t> – 1] + 1;</a:t>
            </a:r>
          </a:p>
          <a:p>
            <a:pPr lvl="2">
              <a:buFontTx/>
              <a:buNone/>
            </a:pPr>
            <a:r>
              <a:rPr lang="en-US" sz="1800" dirty="0" smtClean="0">
                <a:latin typeface="Consolas" pitchFamily="49" charset="0"/>
                <a:cs typeface="Arial" charset="0"/>
              </a:rPr>
              <a:t> }</a:t>
            </a:r>
          </a:p>
          <a:p>
            <a:endParaRPr 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D20000"/>
                </a:solidFill>
                <a:latin typeface="Arial" charset="0"/>
                <a:cs typeface="Arial" charset="0"/>
              </a:rPr>
              <a:t>  Recall that arrays go from  </a:t>
            </a:r>
            <a:r>
              <a:rPr lang="en-US" b="1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0 </a:t>
            </a:r>
            <a:r>
              <a:rPr lang="en-US" dirty="0" smtClean="0">
                <a:solidFill>
                  <a:srgbClr val="D20000"/>
                </a:solidFill>
                <a:latin typeface="Arial" charset="0"/>
                <a:cs typeface="Arial" charset="0"/>
              </a:rPr>
              <a:t> to  </a:t>
            </a:r>
            <a:r>
              <a:rPr lang="en-US" b="1" dirty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ARRAY_CAPACITY </a:t>
            </a:r>
            <a:r>
              <a:rPr lang="en-US" b="1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– 1</a:t>
            </a:r>
            <a:endParaRPr lang="en-US" sz="1800" b="1" dirty="0" smtClean="0">
              <a:solidFill>
                <a:srgbClr val="D20000"/>
              </a:solidFill>
              <a:latin typeface="Consolas" pitchFamily="49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0585" y="530120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Definition:</a:t>
            </a:r>
          </a:p>
          <a:p>
            <a:r>
              <a:rPr lang="en-CA" dirty="0"/>
              <a:t> </a:t>
            </a:r>
            <a:r>
              <a:rPr lang="en-CA" dirty="0" smtClean="0"/>
              <a:t>  The </a:t>
            </a:r>
            <a:r>
              <a:rPr lang="en-CA" i="1" dirty="0" smtClean="0"/>
              <a:t>capacity </a:t>
            </a:r>
            <a:r>
              <a:rPr lang="en-CA" dirty="0" smtClean="0"/>
              <a:t>of an array is the entries it can hold</a:t>
            </a:r>
          </a:p>
          <a:p>
            <a:r>
              <a:rPr lang="en-CA" dirty="0"/>
              <a:t> </a:t>
            </a:r>
            <a:r>
              <a:rPr lang="en-CA" dirty="0" smtClean="0"/>
              <a:t>  The </a:t>
            </a:r>
            <a:r>
              <a:rPr lang="en-CA" i="1" dirty="0" smtClean="0"/>
              <a:t>size</a:t>
            </a:r>
            <a:r>
              <a:rPr lang="en-CA" dirty="0" smtClean="0"/>
              <a:t> of an array is the number of useful entries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4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mechanism uses a tool called templates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function has parameters which are of a specific type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template is like a function, however, the parameters themselves are types</a:t>
            </a:r>
          </a:p>
        </p:txBody>
      </p:sp>
    </p:spTree>
    <p:extLst>
      <p:ext uri="{BB962C8B-B14F-4D97-AF65-F5344CB8AC3E}">
        <p14:creationId xmlns:p14="http://schemas.microsoft.com/office/powerpoint/2010/main" val="34052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That mechanism is called a template:</a:t>
            </a:r>
          </a:p>
          <a:p>
            <a:pPr>
              <a:buFontTx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b="1" smtClean="0">
                <a:latin typeface="Consolas" pitchFamily="49" charset="0"/>
                <a:cs typeface="Arial" charset="0"/>
              </a:rPr>
              <a:t>		</a:t>
            </a:r>
            <a:r>
              <a:rPr lang="en-US" sz="1800" smtClean="0">
                <a:latin typeface="Consolas" pitchFamily="49" charset="0"/>
                <a:cs typeface="Arial" charset="0"/>
              </a:rPr>
              <a:t>template &lt;typename 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800" smtClean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		Type</a:t>
            </a:r>
            <a:r>
              <a:rPr lang="en-US" sz="1800" smtClean="0">
                <a:latin typeface="Consolas" pitchFamily="49" charset="0"/>
                <a:cs typeface="Arial" charset="0"/>
              </a:rPr>
              <a:t> sqr( 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800" smtClean="0">
                <a:latin typeface="Consolas" pitchFamily="49" charset="0"/>
                <a:cs typeface="Arial" charset="0"/>
              </a:rPr>
              <a:t> </a:t>
            </a:r>
            <a:r>
              <a:rPr lang="en-US" sz="180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    return </a:t>
            </a:r>
            <a:r>
              <a:rPr lang="en-US" sz="180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*</a:t>
            </a:r>
            <a:r>
              <a:rPr lang="en-US" sz="180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		}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creates a function which returns something of the same type as the argument</a:t>
            </a:r>
            <a:endParaRPr lang="en-US" sz="1800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To tell the compiler what that type is, we must suffix the function:</a:t>
            </a:r>
          </a:p>
          <a:p>
            <a:pPr>
              <a:buFontTx/>
              <a:buNone/>
            </a:pPr>
            <a:endParaRPr lang="en-US" sz="1800" b="1" smtClean="0">
              <a:solidFill>
                <a:srgbClr val="D20000"/>
              </a:solidFill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		int</a:t>
            </a:r>
            <a:r>
              <a:rPr lang="en-US" sz="1800" smtClean="0">
                <a:latin typeface="Consolas" pitchFamily="49" charset="0"/>
                <a:cs typeface="Arial" charset="0"/>
              </a:rPr>
              <a:t> </a:t>
            </a:r>
            <a:r>
              <a:rPr lang="en-US" sz="180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n </a:t>
            </a:r>
            <a:r>
              <a:rPr lang="en-US" sz="1800" smtClean="0">
                <a:latin typeface="Consolas" pitchFamily="49" charset="0"/>
                <a:cs typeface="Arial" charset="0"/>
              </a:rPr>
              <a:t>= sqr&lt;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800" smtClean="0">
                <a:latin typeface="Consolas" pitchFamily="49" charset="0"/>
                <a:cs typeface="Arial" charset="0"/>
              </a:rPr>
              <a:t>&gt;( </a:t>
            </a:r>
            <a:r>
              <a:rPr lang="en-US" sz="180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3</a:t>
            </a:r>
            <a:r>
              <a:rPr lang="en-US" sz="180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		double</a:t>
            </a:r>
            <a:r>
              <a:rPr lang="en-US" sz="1800" smtClean="0">
                <a:latin typeface="Consolas" pitchFamily="49" charset="0"/>
                <a:cs typeface="Arial" charset="0"/>
              </a:rPr>
              <a:t> </a:t>
            </a:r>
            <a:r>
              <a:rPr lang="en-US" sz="180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 = sqr&lt;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double</a:t>
            </a:r>
            <a:r>
              <a:rPr lang="en-US" sz="1800" smtClean="0">
                <a:latin typeface="Consolas" pitchFamily="49" charset="0"/>
                <a:cs typeface="Arial" charset="0"/>
              </a:rPr>
              <a:t>&gt;( </a:t>
            </a:r>
            <a:r>
              <a:rPr lang="en-US" sz="180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3.141592653589793</a:t>
            </a:r>
            <a:r>
              <a:rPr lang="en-US" sz="180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Usually, the compiler can determine the appropriate template without it being explicitly stated</a:t>
            </a:r>
          </a:p>
          <a:p>
            <a:pPr>
              <a:buFontTx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Example:</a:t>
            </a:r>
          </a:p>
          <a:p>
            <a:pPr lvl="1"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#include&lt;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iostream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&gt;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using namespace std;</a:t>
            </a:r>
          </a:p>
          <a:p>
            <a:pPr lvl="1"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template &lt;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typename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Type&gt;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Type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sqr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 Type x ) {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    return x*x;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}</a:t>
            </a:r>
          </a:p>
          <a:p>
            <a:pPr lvl="1"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main() {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   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cout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&lt;&lt; "3 squared is " &lt;&lt;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sqr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&lt;</a:t>
            </a:r>
            <a:r>
              <a:rPr lang="en-US" sz="1400" dirty="0" err="1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&gt;( </a:t>
            </a:r>
            <a:r>
              <a:rPr lang="en-US" sz="1400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3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) &lt;&lt;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endl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   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cout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&lt;&lt; "Pi squared is " &lt;&lt;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sqr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&lt;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double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&gt;(</a:t>
            </a:r>
            <a:r>
              <a:rPr lang="en-US" sz="1400" dirty="0" smtClean="0">
                <a:solidFill>
                  <a:srgbClr val="0099CC"/>
                </a:solidFill>
                <a:latin typeface="Consolas" pitchFamily="49" charset="0"/>
                <a:cs typeface="Arial" charset="0"/>
              </a:rPr>
              <a:t> 3.141592653589793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) &lt;&lt;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endl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1"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    return 0;</a:t>
            </a:r>
          </a:p>
          <a:p>
            <a:pPr lvl="1"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	}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4211638" y="2492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Output:</a:t>
            </a:r>
          </a:p>
          <a:p>
            <a:pPr lvl="1"/>
            <a:r>
              <a:rPr lang="en-US">
                <a:latin typeface="Consolas" pitchFamily="49" charset="0"/>
              </a:rPr>
              <a:t>3 squared is </a:t>
            </a:r>
            <a:r>
              <a:rPr lang="en-US">
                <a:solidFill>
                  <a:srgbClr val="00B0F0"/>
                </a:solidFill>
                <a:latin typeface="Consolas" pitchFamily="49" charset="0"/>
              </a:rPr>
              <a:t>9</a:t>
            </a:r>
          </a:p>
          <a:p>
            <a:pPr lvl="1"/>
            <a:r>
              <a:rPr lang="en-US">
                <a:latin typeface="Consolas" pitchFamily="49" charset="0"/>
              </a:rPr>
              <a:t>Pi squared is </a:t>
            </a:r>
            <a:r>
              <a:rPr lang="en-US">
                <a:solidFill>
                  <a:srgbClr val="00B0F0"/>
                </a:solidFill>
                <a:latin typeface="Consolas" pitchFamily="49" charset="0"/>
              </a:rPr>
              <a:t>9.8696</a:t>
            </a:r>
          </a:p>
        </p:txBody>
      </p:sp>
    </p:spTree>
    <p:extLst>
      <p:ext uri="{BB962C8B-B14F-4D97-AF65-F5344CB8AC3E}">
        <p14:creationId xmlns:p14="http://schemas.microsoft.com/office/powerpoint/2010/main" val="19891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calling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sqr&lt;</a:t>
            </a:r>
            <a:r>
              <a:rPr lang="en-US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&gt;( </a:t>
            </a:r>
            <a:r>
              <a:rPr lang="en-US" smtClean="0">
                <a:solidFill>
                  <a:srgbClr val="0099CC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)</a:t>
            </a:r>
            <a:r>
              <a:rPr lang="en-US" smtClean="0">
                <a:latin typeface="Arial" charset="0"/>
                <a:cs typeface="Arial" charset="0"/>
              </a:rPr>
              <a:t> is equivalent to calling a function defined as:</a:t>
            </a:r>
          </a:p>
          <a:p>
            <a:pPr>
              <a:buFontTx/>
              <a:buNone/>
            </a:pPr>
            <a:endParaRPr lang="en-US" sz="1800" b="1" smtClean="0">
              <a:solidFill>
                <a:srgbClr val="D20000"/>
              </a:solidFill>
              <a:latin typeface="Courier New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800" smtClean="0">
                <a:latin typeface="Consolas" pitchFamily="49" charset="0"/>
                <a:cs typeface="Arial" charset="0"/>
              </a:rPr>
              <a:t> sqr( </a:t>
            </a:r>
            <a:r>
              <a:rPr lang="en-US" sz="18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sz="1800" smtClean="0">
                <a:latin typeface="Consolas" pitchFamily="49" charset="0"/>
                <a:cs typeface="Arial" charset="0"/>
              </a:rPr>
              <a:t> </a:t>
            </a:r>
            <a:r>
              <a:rPr lang="en-US" sz="180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 ) {</a:t>
            </a:r>
          </a:p>
          <a:p>
            <a:pPr lvl="2"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return </a:t>
            </a:r>
            <a:r>
              <a:rPr lang="en-US" sz="180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*</a:t>
            </a:r>
            <a:r>
              <a:rPr lang="en-US" sz="180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x</a:t>
            </a:r>
            <a:r>
              <a:rPr lang="en-US" sz="180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compiler replaces the symbol </a:t>
            </a:r>
            <a:r>
              <a:rPr lang="en-US" b="1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Type</a:t>
            </a:r>
            <a:r>
              <a:rPr lang="en-US" smtClean="0">
                <a:latin typeface="Arial" charset="0"/>
                <a:cs typeface="Arial" charset="0"/>
              </a:rPr>
              <a:t> with </a:t>
            </a:r>
            <a:r>
              <a:rPr lang="en-US" b="1" smtClean="0">
                <a:solidFill>
                  <a:srgbClr val="D20000"/>
                </a:solidFill>
                <a:latin typeface="Courier New" pitchFamily="49" charset="0"/>
                <a:cs typeface="Arial" charset="0"/>
              </a:rPr>
              <a:t>int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5076825" y="2205038"/>
            <a:ext cx="3455988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nsolas" pitchFamily="49" charset="0"/>
              </a:rPr>
              <a:t>template &lt;typename </a:t>
            </a:r>
            <a:r>
              <a:rPr lang="en-US">
                <a:solidFill>
                  <a:srgbClr val="D20000"/>
                </a:solidFill>
                <a:latin typeface="Consolas" pitchFamily="49" charset="0"/>
              </a:rPr>
              <a:t>Type</a:t>
            </a:r>
            <a:r>
              <a:rPr lang="en-US">
                <a:latin typeface="Consolas" pitchFamily="49" charset="0"/>
              </a:rPr>
              <a:t>&gt;</a:t>
            </a:r>
          </a:p>
          <a:p>
            <a:r>
              <a:rPr lang="en-US">
                <a:solidFill>
                  <a:srgbClr val="D20000"/>
                </a:solidFill>
                <a:latin typeface="Consolas" pitchFamily="49" charset="0"/>
              </a:rPr>
              <a:t>Type</a:t>
            </a:r>
            <a:r>
              <a:rPr lang="en-US">
                <a:latin typeface="Consolas" pitchFamily="49" charset="0"/>
              </a:rPr>
              <a:t> sqr( </a:t>
            </a:r>
            <a:r>
              <a:rPr lang="en-US">
                <a:solidFill>
                  <a:srgbClr val="D20000"/>
                </a:solidFill>
                <a:latin typeface="Consolas" pitchFamily="49" charset="0"/>
              </a:rPr>
              <a:t>Type</a:t>
            </a:r>
            <a:r>
              <a:rPr lang="en-US">
                <a:latin typeface="Consolas" pitchFamily="49" charset="0"/>
              </a:rPr>
              <a:t> </a:t>
            </a:r>
            <a:r>
              <a:rPr lang="en-US">
                <a:solidFill>
                  <a:schemeClr val="hlink"/>
                </a:solidFill>
                <a:latin typeface="Consolas" pitchFamily="49" charset="0"/>
              </a:rPr>
              <a:t>x</a:t>
            </a:r>
            <a:r>
              <a:rPr lang="en-US">
                <a:latin typeface="Consolas" pitchFamily="49" charset="0"/>
              </a:rPr>
              <a:t> ) {</a:t>
            </a:r>
          </a:p>
          <a:p>
            <a:r>
              <a:rPr lang="en-US">
                <a:latin typeface="Consolas" pitchFamily="49" charset="0"/>
              </a:rPr>
              <a:t>    return </a:t>
            </a:r>
            <a:r>
              <a:rPr lang="en-US">
                <a:solidFill>
                  <a:schemeClr val="hlink"/>
                </a:solidFill>
                <a:latin typeface="Consolas" pitchFamily="49" charset="0"/>
              </a:rPr>
              <a:t>x</a:t>
            </a:r>
            <a:r>
              <a:rPr lang="en-US">
                <a:latin typeface="Consolas" pitchFamily="49" charset="0"/>
              </a:rPr>
              <a:t>*</a:t>
            </a:r>
            <a:r>
              <a:rPr lang="en-US">
                <a:solidFill>
                  <a:schemeClr val="hlink"/>
                </a:solidFill>
                <a:latin typeface="Consolas" pitchFamily="49" charset="0"/>
              </a:rPr>
              <a:t>x</a:t>
            </a:r>
            <a:r>
              <a:rPr lang="en-US">
                <a:latin typeface="Consolas" pitchFamily="49" charset="0"/>
              </a:rPr>
              <a:t>;</a:t>
            </a:r>
          </a:p>
          <a:p>
            <a:r>
              <a:rPr lang="en-US">
                <a:latin typeface="Consolas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0794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Our complex number class uses double-precision floating-point numbers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What if we don’t require the precision and want to save memory with floating-point numbers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Do we write the entire class twice?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How about templates?</a:t>
            </a:r>
          </a:p>
          <a:p>
            <a:pPr>
              <a:buFont typeface="Arial" charset="0"/>
              <a:buNone/>
            </a:pPr>
            <a:endParaRPr lang="en-US" sz="1800" b="1" smtClean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#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ifndef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_COMPLEX_H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#define _COMPLEX_H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#include &lt;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cmath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template &lt;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typename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class Complex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private: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re,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public: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Complex(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const &amp; =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Type()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,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const &amp; =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Type()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//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Accessors</a:t>
            </a: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real() const;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imag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() const;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Arial" charset="0"/>
              </a:rPr>
              <a:t> abs() const;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Complex exp() const;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// </a:t>
            </a:r>
            <a:r>
              <a:rPr lang="en-US" sz="1400" dirty="0" err="1" smtClean="0">
                <a:latin typeface="Consolas" pitchFamily="49" charset="0"/>
                <a:cs typeface="Arial" charset="0"/>
              </a:rPr>
              <a:t>Mutators</a:t>
            </a:r>
            <a:endParaRPr 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        void normalize();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Arial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223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modifier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template &lt;typename </a:t>
            </a:r>
            <a:r>
              <a:rPr lang="en-US" dirty="0" smtClean="0">
                <a:solidFill>
                  <a:srgbClr val="D2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 smtClean="0">
                <a:latin typeface="Arial" charset="0"/>
                <a:cs typeface="Arial" charset="0"/>
              </a:rPr>
              <a:t> applies only to the following statement, so each time we define a function, we must restate that </a:t>
            </a:r>
            <a:r>
              <a:rPr lang="en-US" dirty="0" smtClean="0">
                <a:solidFill>
                  <a:srgbClr val="D2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dirty="0" smtClean="0">
                <a:latin typeface="Arial" charset="0"/>
                <a:cs typeface="Arial" charset="0"/>
              </a:rPr>
              <a:t> is a </a:t>
            </a:r>
            <a:r>
              <a:rPr lang="en-US" dirty="0" err="1" smtClean="0">
                <a:latin typeface="Arial" charset="0"/>
                <a:cs typeface="Arial" charset="0"/>
              </a:rPr>
              <a:t>templated</a:t>
            </a:r>
            <a:r>
              <a:rPr lang="en-US" dirty="0" smtClean="0">
                <a:latin typeface="Arial" charset="0"/>
                <a:cs typeface="Arial" charset="0"/>
              </a:rPr>
              <a:t> symbol:</a:t>
            </a:r>
          </a:p>
          <a:p>
            <a:pPr>
              <a:buFontTx/>
              <a:buNone/>
            </a:pPr>
            <a:endParaRPr 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// Constructor</a:t>
            </a:r>
          </a:p>
          <a:p>
            <a:pPr>
              <a:buFontTx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sz="16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Complex&lt;</a:t>
            </a:r>
            <a:r>
              <a:rPr lang="en-US" sz="16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&gt;::Complex( Type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&amp;r, Type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):re(r),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// empty constructor</a:t>
            </a:r>
          </a:p>
          <a:p>
            <a:pPr>
              <a:buFontTx/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// return the real component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Complex&lt;</a:t>
            </a: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&gt;::real() const {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return re;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// return the imaginary component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Complex&lt;</a:t>
            </a: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&gt;::imag() const {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return im;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// return the absolute value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 Complex&lt;</a:t>
            </a:r>
            <a:r>
              <a:rPr lang="en-US" sz="140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&gt;::abs() const {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    return std::sqrt( re*re + im*im );</a:t>
            </a:r>
          </a:p>
          <a:p>
            <a:pPr>
              <a:buFontTx/>
              <a:buNone/>
            </a:pPr>
            <a:r>
              <a:rPr lang="en-US" sz="140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38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Return the exponential of the complex value</a:t>
            </a:r>
          </a:p>
          <a:p>
            <a:pPr>
              <a:buFont typeface="Arial" charset="0"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template 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typename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Complex&lt;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 Complex&lt;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&gt;::exp() const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exp_re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std::exp( re );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return Complex&lt;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&gt;( 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exp_re*std::cos(im), exp_re*std::sin(im) );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// Normalize the complex number (giving it unit norm, |z| = 1)</a:t>
            </a:r>
          </a:p>
          <a:p>
            <a:pPr>
              <a:buFont typeface="Arial" charset="0"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template 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typename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void Complex&lt;</a:t>
            </a:r>
            <a:r>
              <a:rPr lang="en-US" sz="1400" dirty="0" smtClean="0">
                <a:solidFill>
                  <a:srgbClr val="D2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&gt;: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noramlize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if ( re == 0 &amp;&amp;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== 0 ) {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return;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absval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abs();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re /=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absval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im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/=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absval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  <a:defRPr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#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Functions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Function </a:t>
            </a:r>
            <a:r>
              <a:rPr lang="en-US" dirty="0"/>
              <a:t>calls are similar, however, the are not required to be part of a class:</a:t>
            </a:r>
          </a:p>
          <a:p>
            <a:pPr>
              <a:buFontTx/>
              <a:buNone/>
              <a:defRPr/>
            </a:pPr>
            <a:endParaRPr lang="en-US" sz="1200" b="1" dirty="0">
              <a:latin typeface="Courier New" pitchFamily="49" charset="0"/>
            </a:endParaRP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#include &lt;</a:t>
            </a:r>
            <a:r>
              <a:rPr lang="en-US" sz="1800" dirty="0" err="1">
                <a:latin typeface="Consolas" pitchFamily="49" charset="0"/>
              </a:rPr>
              <a:t>iostream</a:t>
            </a:r>
            <a:r>
              <a:rPr lang="en-US" sz="1800" dirty="0">
                <a:latin typeface="Consolas" pitchFamily="49" charset="0"/>
              </a:rPr>
              <a:t>&gt;</a:t>
            </a: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using namespace std;</a:t>
            </a:r>
          </a:p>
          <a:p>
            <a:pPr lvl="2">
              <a:buFontTx/>
              <a:buNone/>
              <a:defRPr/>
            </a:pPr>
            <a:endParaRPr lang="en-US" sz="1800" dirty="0">
              <a:latin typeface="Consolas" pitchFamily="49" charset="0"/>
            </a:endParaRP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// A function with a global name</a:t>
            </a:r>
          </a:p>
          <a:p>
            <a:pPr lvl="2">
              <a:buFontTx/>
              <a:buNone/>
              <a:defRPr/>
            </a:pPr>
            <a:r>
              <a:rPr lang="en-US" sz="1800" dirty="0" err="1">
                <a:latin typeface="Consolas" pitchFamily="49" charset="0"/>
              </a:rPr>
              <a:t>int</a:t>
            </a:r>
            <a:r>
              <a:rPr lang="en-US" sz="1800" dirty="0">
                <a:latin typeface="Consolas" pitchFamily="49" charset="0"/>
              </a:rPr>
              <a:t> </a:t>
            </a:r>
            <a:r>
              <a:rPr lang="en-US" sz="1800" dirty="0" err="1">
                <a:solidFill>
                  <a:srgbClr val="FF3300"/>
                </a:solidFill>
                <a:latin typeface="Consolas" pitchFamily="49" charset="0"/>
              </a:rPr>
              <a:t>sqr</a:t>
            </a:r>
            <a:r>
              <a:rPr lang="en-US" sz="1800" dirty="0">
                <a:latin typeface="Consolas" pitchFamily="49" charset="0"/>
              </a:rPr>
              <a:t>( </a:t>
            </a:r>
            <a:r>
              <a:rPr lang="en-US" sz="1800" dirty="0" err="1">
                <a:latin typeface="Consolas" pitchFamily="49" charset="0"/>
              </a:rPr>
              <a:t>int</a:t>
            </a:r>
            <a:r>
              <a:rPr lang="en-US" sz="1800" dirty="0">
                <a:latin typeface="Consolas" pitchFamily="49" charset="0"/>
              </a:rPr>
              <a:t> n ) {</a:t>
            </a: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    return n*n;</a:t>
            </a: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}</a:t>
            </a:r>
          </a:p>
          <a:p>
            <a:pPr lvl="2">
              <a:buFontTx/>
              <a:buNone/>
              <a:defRPr/>
            </a:pPr>
            <a:endParaRPr lang="en-US" sz="1800" dirty="0">
              <a:latin typeface="Consolas" pitchFamily="49" charset="0"/>
            </a:endParaRPr>
          </a:p>
          <a:p>
            <a:pPr lvl="2">
              <a:buFontTx/>
              <a:buNone/>
              <a:defRPr/>
            </a:pPr>
            <a:r>
              <a:rPr lang="en-US" sz="1800" dirty="0" err="1">
                <a:latin typeface="Consolas" pitchFamily="49" charset="0"/>
              </a:rPr>
              <a:t>int</a:t>
            </a:r>
            <a:r>
              <a:rPr lang="en-US" sz="1800" dirty="0">
                <a:latin typeface="Consolas" pitchFamily="49" charset="0"/>
              </a:rPr>
              <a:t> </a:t>
            </a:r>
            <a:r>
              <a:rPr lang="en-US" sz="1800" dirty="0">
                <a:solidFill>
                  <a:srgbClr val="FF3300"/>
                </a:solidFill>
                <a:latin typeface="Consolas" pitchFamily="49" charset="0"/>
              </a:rPr>
              <a:t>main</a:t>
            </a:r>
            <a:r>
              <a:rPr lang="en-US" sz="1800" dirty="0">
                <a:latin typeface="Consolas" pitchFamily="49" charset="0"/>
              </a:rPr>
              <a:t>() {</a:t>
            </a: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    </a:t>
            </a:r>
            <a:r>
              <a:rPr lang="en-US" sz="1800" dirty="0" err="1">
                <a:latin typeface="Consolas" pitchFamily="49" charset="0"/>
              </a:rPr>
              <a:t>cout</a:t>
            </a:r>
            <a:r>
              <a:rPr lang="en-US" sz="1800" dirty="0">
                <a:latin typeface="Consolas" pitchFamily="49" charset="0"/>
              </a:rPr>
              <a:t> &lt;&lt; "The square of 3 is " &lt;&lt; </a:t>
            </a:r>
            <a:r>
              <a:rPr lang="en-US" sz="1800" dirty="0" err="1">
                <a:solidFill>
                  <a:srgbClr val="FF3300"/>
                </a:solidFill>
                <a:latin typeface="Consolas" pitchFamily="49" charset="0"/>
              </a:rPr>
              <a:t>sqr</a:t>
            </a:r>
            <a:r>
              <a:rPr lang="en-US" sz="1800" dirty="0">
                <a:latin typeface="Consolas" pitchFamily="49" charset="0"/>
              </a:rPr>
              <a:t>(3) &lt;&lt; </a:t>
            </a:r>
            <a:r>
              <a:rPr lang="en-US" sz="1800" dirty="0" err="1">
                <a:latin typeface="Consolas" pitchFamily="49" charset="0"/>
              </a:rPr>
              <a:t>endl</a:t>
            </a:r>
            <a:r>
              <a:rPr lang="en-US" sz="1800" dirty="0">
                <a:latin typeface="Consolas" pitchFamily="49" charset="0"/>
              </a:rPr>
              <a:t>;</a:t>
            </a: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    return 0;</a:t>
            </a:r>
          </a:p>
          <a:p>
            <a:pPr lvl="2">
              <a:buFontTx/>
              <a:buNone/>
              <a:defRPr/>
            </a:pPr>
            <a:r>
              <a:rPr lang="en-US" sz="1800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02853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Templates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Example:</a:t>
            </a:r>
            <a:endParaRPr lang="en-US" sz="120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#include &lt;iostream&gt;</a:t>
            </a:r>
          </a:p>
          <a:p>
            <a:pPr lvl="1">
              <a:buFontTx/>
              <a:buNone/>
            </a:pPr>
            <a:r>
              <a:rPr lang="en-US" sz="1200" smtClean="0">
                <a:solidFill>
                  <a:srgbClr val="FF33CC"/>
                </a:solidFill>
                <a:latin typeface="Consolas" pitchFamily="49" charset="0"/>
                <a:cs typeface="Arial" charset="0"/>
              </a:rPr>
              <a:t>#include "Complex.h"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using namespace std;</a:t>
            </a:r>
          </a:p>
          <a:p>
            <a:pPr lvl="1">
              <a:buFontTx/>
              <a:buNone/>
            </a:pPr>
            <a:endParaRPr lang="en-US" sz="120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int main() {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Complex&lt;</a:t>
            </a:r>
            <a:r>
              <a:rPr lang="en-US" sz="12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double</a:t>
            </a:r>
            <a:r>
              <a:rPr lang="en-US" sz="1200" smtClean="0">
                <a:latin typeface="Consolas" pitchFamily="49" charset="0"/>
                <a:cs typeface="Arial" charset="0"/>
              </a:rPr>
              <a:t>&gt; z( 3.7, 4.2 );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Complex&lt;</a:t>
            </a:r>
            <a:r>
              <a:rPr lang="en-US" sz="1200" smtClean="0">
                <a:solidFill>
                  <a:srgbClr val="D20000"/>
                </a:solidFill>
                <a:latin typeface="Consolas" pitchFamily="49" charset="0"/>
                <a:cs typeface="Arial" charset="0"/>
              </a:rPr>
              <a:t>float</a:t>
            </a:r>
            <a:r>
              <a:rPr lang="en-US" sz="1200" smtClean="0">
                <a:latin typeface="Consolas" pitchFamily="49" charset="0"/>
                <a:cs typeface="Arial" charset="0"/>
              </a:rPr>
              <a:t>&gt;  w( 3.7, 4.2 );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cout.precision( 20 ); // Print up to 20 digits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cout &lt;&lt; "|z| = " &lt;&lt; z.abs() &lt;&lt; endl;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cout &lt;&lt; "|w| = " &lt;&lt; w.abs() &lt;&lt; endl;</a:t>
            </a:r>
          </a:p>
          <a:p>
            <a:pPr lvl="1">
              <a:buFontTx/>
              <a:buNone/>
            </a:pPr>
            <a:endParaRPr lang="en-US" sz="120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z.normalize();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w.normalize();</a:t>
            </a:r>
          </a:p>
          <a:p>
            <a:pPr lvl="1">
              <a:buFontTx/>
              <a:buNone/>
            </a:pPr>
            <a:endParaRPr lang="en-US" sz="120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cout &lt;&lt; "After normalization, |z| = " &lt;&lt; z.abs() &lt;&lt; endl;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cout &lt;&lt; "After normalization, |w| = " &lt;&lt; w.abs() &lt;&lt; endl;</a:t>
            </a:r>
          </a:p>
          <a:p>
            <a:pPr lvl="1">
              <a:buFontTx/>
              <a:buNone/>
            </a:pPr>
            <a:endParaRPr lang="en-US" sz="120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    return 0;</a:t>
            </a:r>
          </a:p>
          <a:p>
            <a:pPr lvl="1">
              <a:buFontTx/>
              <a:buNone/>
            </a:pPr>
            <a:r>
              <a:rPr lang="en-US" sz="120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4176713" y="1557338"/>
            <a:ext cx="4356100" cy="17541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/>
              <a:t>Ouptut:</a:t>
            </a:r>
          </a:p>
          <a:p>
            <a:pPr lvl="1">
              <a:buFont typeface="Arial" charset="0"/>
              <a:buNone/>
            </a:pPr>
            <a:r>
              <a:rPr lang="en-US">
                <a:latin typeface="Consolas" pitchFamily="49" charset="0"/>
              </a:rPr>
              <a:t>|z| = 5.5973207876626123181</a:t>
            </a:r>
          </a:p>
          <a:p>
            <a:pPr lvl="1">
              <a:buFont typeface="Arial" charset="0"/>
              <a:buNone/>
            </a:pPr>
            <a:r>
              <a:rPr lang="en-US">
                <a:latin typeface="Consolas" pitchFamily="49" charset="0"/>
              </a:rPr>
              <a:t>|w| = 5.597320556640625</a:t>
            </a:r>
          </a:p>
          <a:p>
            <a:pPr lvl="1">
              <a:buFont typeface="Arial" charset="0"/>
              <a:buNone/>
            </a:pPr>
            <a:r>
              <a:rPr lang="en-US">
                <a:latin typeface="Consolas" pitchFamily="49" charset="0"/>
              </a:rPr>
              <a:t>After normalization, |z| = 1.0000000412736744781</a:t>
            </a:r>
          </a:p>
          <a:p>
            <a:pPr lvl="1">
              <a:buFont typeface="Arial" charset="0"/>
              <a:buNone/>
            </a:pPr>
            <a:r>
              <a:rPr lang="en-US">
                <a:latin typeface="Consolas" pitchFamily="49" charset="0"/>
              </a:rPr>
              <a:t>After normalization, |w| = 1 </a:t>
            </a:r>
          </a:p>
        </p:txBody>
      </p:sp>
    </p:spTree>
    <p:extLst>
      <p:ext uri="{BB962C8B-B14F-4D97-AF65-F5344CB8AC3E}">
        <p14:creationId xmlns:p14="http://schemas.microsoft.com/office/powerpoint/2010/main" val="978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One of the simplest ideas in C, but one which most students have a problem with is a pointer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Every variable (barring optimization) is stored somewhere in memory 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That address is an integer, so why can’t we store an address in a variable?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3429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825" y="5876925"/>
            <a:ext cx="17859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http://xkcd.com/138/</a:t>
            </a:r>
          </a:p>
        </p:txBody>
      </p:sp>
    </p:spTree>
    <p:extLst>
      <p:ext uri="{BB962C8B-B14F-4D97-AF65-F5344CB8AC3E}">
        <p14:creationId xmlns:p14="http://schemas.microsoft.com/office/powerpoint/2010/main" val="26068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could simply have an ‘address’ type: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FF3300"/>
                </a:solidFill>
                <a:latin typeface="Consolas" pitchFamily="49" charset="0"/>
                <a:cs typeface="Arial" charset="0"/>
              </a:rPr>
              <a:t>     address ptr;    // store an address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FF3300"/>
                </a:solidFill>
                <a:latin typeface="Consolas" pitchFamily="49" charset="0"/>
                <a:cs typeface="Arial" charset="0"/>
              </a:rPr>
              <a:t>                     // THIS IS WRONG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however, the compiler does not know what it is an address of (is it the address of an int, a double, etc.)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Instead, we have to indicate what it is pointing to: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int *ptr;   // a pointer to an integer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            // the address of the integer variable 'ptr'</a:t>
            </a:r>
          </a:p>
        </p:txBody>
      </p:sp>
    </p:spTree>
    <p:extLst>
      <p:ext uri="{BB962C8B-B14F-4D97-AF65-F5344CB8AC3E}">
        <p14:creationId xmlns:p14="http://schemas.microsoft.com/office/powerpoint/2010/main" val="30206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First we must get the address of a variable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is done with the </a:t>
            </a:r>
            <a:r>
              <a:rPr lang="en-US" b="1" smtClean="0">
                <a:latin typeface="Consolas" pitchFamily="49" charset="0"/>
                <a:cs typeface="Arial" charset="0"/>
              </a:rPr>
              <a:t>&amp;</a:t>
            </a:r>
            <a:r>
              <a:rPr lang="en-US" smtClean="0">
                <a:latin typeface="Arial" charset="0"/>
                <a:cs typeface="Arial" charset="0"/>
              </a:rPr>
              <a:t> operator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                          			      (</a:t>
            </a:r>
            <a:r>
              <a:rPr lang="en-US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mtClean="0">
                <a:latin typeface="Arial" charset="0"/>
                <a:cs typeface="Arial" charset="0"/>
              </a:rPr>
              <a:t>mpersand/</a:t>
            </a:r>
            <a:r>
              <a:rPr lang="en-US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mtClean="0">
                <a:latin typeface="Arial" charset="0"/>
                <a:cs typeface="Arial" charset="0"/>
              </a:rPr>
              <a:t>ddress of)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example,</a:t>
            </a:r>
          </a:p>
          <a:p>
            <a:pPr>
              <a:buFontTx/>
              <a:buNone/>
            </a:pPr>
            <a:endParaRPr lang="en-US" sz="1800" b="1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int m = 5;    // m is an int storing 5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int *ptr;     // a pointer to an int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ptr = &amp;m;     // assign to ptr the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              // address of m</a:t>
            </a:r>
          </a:p>
        </p:txBody>
      </p:sp>
    </p:spTree>
    <p:extLst>
      <p:ext uri="{BB962C8B-B14F-4D97-AF65-F5344CB8AC3E}">
        <p14:creationId xmlns:p14="http://schemas.microsoft.com/office/powerpoint/2010/main" val="52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can even print the addresses:</a:t>
            </a:r>
          </a:p>
          <a:p>
            <a:pPr>
              <a:buFontTx/>
              <a:buNone/>
            </a:pPr>
            <a:endParaRPr lang="en-US" sz="180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int m = 5;    // m is an int storing 5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int *ptr;     // a pointer to an int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ptr = &amp;m;     // assign to ptr the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              // address of m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Arial" charset="0"/>
              </a:rPr>
              <a:t>     cout &lt;&lt; ptr &lt;&lt; endl;</a:t>
            </a:r>
          </a:p>
          <a:p>
            <a:pPr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prints </a:t>
            </a:r>
            <a:r>
              <a:rPr lang="en-US" smtClean="0">
                <a:solidFill>
                  <a:srgbClr val="0066FF"/>
                </a:solidFill>
                <a:latin typeface="Consolas" pitchFamily="49" charset="0"/>
                <a:cs typeface="Arial" charset="0"/>
              </a:rPr>
              <a:t>0xffffd352</a:t>
            </a:r>
            <a:r>
              <a:rPr lang="en-US" smtClean="0">
                <a:latin typeface="Arial" charset="0"/>
                <a:cs typeface="Arial" charset="0"/>
              </a:rPr>
              <a:t>, a 32-bit number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computer uses 32-bit addresses</a:t>
            </a:r>
          </a:p>
        </p:txBody>
      </p:sp>
    </p:spTree>
    <p:extLst>
      <p:ext uri="{BB962C8B-B14F-4D97-AF65-F5344CB8AC3E}">
        <p14:creationId xmlns:p14="http://schemas.microsoft.com/office/powerpoint/2010/main" val="28407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have pointers:  we would now like to manipulate what is stored at that address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can access/modify what is stored at that memory location by using the * operator (dereference)</a:t>
            </a:r>
          </a:p>
          <a:p>
            <a:pPr>
              <a:buFontTx/>
              <a:buNone/>
            </a:pPr>
            <a:endParaRPr lang="en-US" sz="180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int m = 5;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int *ptr;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ptr = &amp;m; 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cout &lt;&lt; *ptr &lt;&lt; endl;  // prints </a:t>
            </a:r>
            <a:r>
              <a:rPr lang="en-US" sz="18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5</a:t>
            </a:r>
            <a:endParaRPr lang="en-US" smtClean="0">
              <a:solidFill>
                <a:srgbClr val="0066FF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Similarly, we can modify values stored at an address:</a:t>
            </a:r>
          </a:p>
          <a:p>
            <a:pPr>
              <a:buFont typeface="Arial" charset="0"/>
              <a:buNone/>
            </a:pPr>
            <a:endParaRPr lang="en-US" sz="18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int m = 5;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int *ptr;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ptr = &amp;m;</a:t>
            </a:r>
          </a:p>
          <a:p>
            <a:pPr>
              <a:buFontTx/>
              <a:buNone/>
            </a:pPr>
            <a:endParaRPr lang="en-US" sz="18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*ptr = 3;    // store 3 at that memory location </a:t>
            </a:r>
          </a:p>
          <a:p>
            <a:pPr>
              <a:buFontTx/>
              <a:buNone/>
            </a:pPr>
            <a:r>
              <a:rPr lang="en-US" sz="1800" smtClean="0">
                <a:latin typeface="Consolas" pitchFamily="49" charset="0"/>
                <a:cs typeface="Consolas" pitchFamily="49" charset="0"/>
              </a:rPr>
              <a:t>     cout &lt;&lt; m &lt;&lt; endl;  // prints </a:t>
            </a:r>
            <a:r>
              <a:rPr lang="en-US" sz="1800" smtClean="0">
                <a:solidFill>
                  <a:srgbClr val="0066FF"/>
                </a:solidFill>
                <a:latin typeface="Consolas" pitchFamily="49" charset="0"/>
                <a:cs typeface="Consolas" pitchFamily="49" charset="0"/>
              </a:rPr>
              <a:t>3</a:t>
            </a:r>
            <a:endParaRPr lang="en-US" smtClean="0">
              <a:solidFill>
                <a:srgbClr val="0066FF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6762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7763" y="6308725"/>
            <a:ext cx="17859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http://xkcd.com/371/</a:t>
            </a:r>
          </a:p>
        </p:txBody>
      </p:sp>
    </p:spTree>
    <p:extLst>
      <p:ext uri="{BB962C8B-B14F-4D97-AF65-F5344CB8AC3E}">
        <p14:creationId xmlns:p14="http://schemas.microsoft.com/office/powerpoint/2010/main" val="16368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Pointers to objects must, similarly be dereferenced:</a:t>
            </a:r>
          </a:p>
          <a:p>
            <a:pPr>
              <a:buFontTx/>
              <a:buNone/>
            </a:pPr>
            <a:endParaRPr lang="en-US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Complex z( 3, 4 );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Complex *pz;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pz = &amp;z;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cout &lt;&lt; z.abs() &lt;&lt; endl;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cout &lt;&lt; (*pz).abs()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1618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Pointers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One short hand for this is to replace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		(*pz).abs();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with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		pz-&gt;abs();</a:t>
            </a:r>
          </a:p>
        </p:txBody>
      </p:sp>
    </p:spTree>
    <p:extLst>
      <p:ext uri="{BB962C8B-B14F-4D97-AF65-F5344CB8AC3E}">
        <p14:creationId xmlns:p14="http://schemas.microsoft.com/office/powerpoint/2010/main" val="30013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Memory allocation in C++ and C# is done through the </a:t>
            </a:r>
            <a:r>
              <a:rPr lang="en-US" b="1" smtClean="0">
                <a:latin typeface="Courier New" pitchFamily="49" charset="0"/>
                <a:cs typeface="Arial" charset="0"/>
              </a:rPr>
              <a:t>new</a:t>
            </a:r>
            <a:r>
              <a:rPr lang="en-US" smtClean="0">
                <a:latin typeface="Arial" charset="0"/>
                <a:cs typeface="Arial" charset="0"/>
              </a:rPr>
              <a:t> operator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is an explicit request to the operating system for memory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This is a very expensive operation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OS must: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Find the appropriate amount of memory,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Indicate that it has been allocated, and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Return the address of the first memory location</a:t>
            </a:r>
          </a:p>
        </p:txBody>
      </p:sp>
    </p:spTree>
    <p:extLst>
      <p:ext uri="{BB962C8B-B14F-4D97-AF65-F5344CB8AC3E}">
        <p14:creationId xmlns:p14="http://schemas.microsoft.com/office/powerpoint/2010/main" val="28994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C++/C# Differences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look at categories of differences between C++ and C#: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Including header files (the preprocessor)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file is the base of compilation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Namespaces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Printing</a:t>
            </a:r>
          </a:p>
          <a:p>
            <a:pPr lvl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350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Memory deallocation differs, however: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C# uses automatic garbage collection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C++ requires the user to explicitly deallocate memory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 however, that:</a:t>
            </a:r>
          </a:p>
          <a:p>
            <a:pPr lvl="1"/>
            <a:r>
              <a:rPr lang="en-US" i="1" smtClean="0">
                <a:latin typeface="Arial" charset="0"/>
                <a:cs typeface="Arial" charset="0"/>
              </a:rPr>
              <a:t>managed C++</a:t>
            </a:r>
            <a:r>
              <a:rPr lang="en-US" smtClean="0">
                <a:latin typeface="Arial" charset="0"/>
                <a:cs typeface="Arial" charset="0"/>
              </a:rPr>
              <a:t> has garbage collection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other tools are also available for C++ to perform automatic 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8268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Inside a function, memory allocation of declared variables is dealt with by the compiler</a:t>
            </a:r>
          </a:p>
          <a:p>
            <a:pPr>
              <a:buFontTx/>
              <a:buNone/>
            </a:pPr>
            <a:endParaRPr lang="en-US" sz="16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int my_func() {</a:t>
            </a: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Complex&lt;double&gt; z(3, 4);  // calls constructor with 3, 4</a:t>
            </a: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                          // creates 3 + 4j</a:t>
            </a: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                    // 16 bytes are allocated by the compiler</a:t>
            </a:r>
          </a:p>
          <a:p>
            <a:pPr>
              <a:buFontTx/>
              <a:buNone/>
            </a:pPr>
            <a:endParaRPr lang="en-US" sz="16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double r = z</a:t>
            </a:r>
            <a:r>
              <a:rPr lang="en-US" sz="1600" b="1" smtClean="0">
                <a:solidFill>
                  <a:srgbClr val="FF3300"/>
                </a:solidFill>
                <a:latin typeface="Courier New" pitchFamily="49" charset="0"/>
                <a:cs typeface="Arial" charset="0"/>
              </a:rPr>
              <a:t>.</a:t>
            </a:r>
            <a:r>
              <a:rPr lang="en-US" sz="1600" b="1" smtClean="0">
                <a:latin typeface="Courier New" pitchFamily="49" charset="0"/>
                <a:cs typeface="Arial" charset="0"/>
              </a:rPr>
              <a:t>abs(); // 8 bytes are allocated by the compiler</a:t>
            </a:r>
          </a:p>
          <a:p>
            <a:pPr>
              <a:buFontTx/>
              <a:buNone/>
            </a:pPr>
            <a:endParaRPr lang="en-US" sz="16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    return 0;           // The compiler reclaims the 24 bytes</a:t>
            </a:r>
          </a:p>
          <a:p>
            <a:pPr>
              <a:buFontTx/>
              <a:buNone/>
            </a:pPr>
            <a:r>
              <a:rPr lang="en-US" sz="1600" b="1" smtClean="0">
                <a:latin typeface="Courier New" pitchFamily="49" charset="0"/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1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Memory for a single instance of a class (one object) is allocated using the new operator, </a:t>
            </a:r>
            <a:r>
              <a:rPr lang="en-US" i="1" smtClean="0">
                <a:latin typeface="Arial" charset="0"/>
                <a:cs typeface="Arial" charset="0"/>
              </a:rPr>
              <a:t>e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.,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8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Complex&lt;double&gt; *</a:t>
            </a:r>
            <a:r>
              <a:rPr lang="en-US" sz="1800" smtClean="0">
                <a:latin typeface="Consolas" pitchFamily="49" charset="0"/>
                <a:cs typeface="Consolas" pitchFamily="49" charset="0"/>
              </a:rPr>
              <a:t>pz = new Complex&lt;double&gt;( 3, 4 );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new operator returns the address of the first byte of the memory allocated </a:t>
            </a:r>
          </a:p>
        </p:txBody>
      </p:sp>
    </p:spTree>
    <p:extLst>
      <p:ext uri="{BB962C8B-B14F-4D97-AF65-F5344CB8AC3E}">
        <p14:creationId xmlns:p14="http://schemas.microsoft.com/office/powerpoint/2010/main" val="38935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can even print the address to the screen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we were to execute</a:t>
            </a: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sz="1600" smtClean="0">
                <a:latin typeface="Consolas" pitchFamily="49" charset="0"/>
                <a:cs typeface="Consolas" pitchFamily="49" charset="0"/>
              </a:rPr>
              <a:t>cout &lt;&lt; "The address pz is " &lt;&lt; pz &lt;&lt; endl;</a:t>
            </a:r>
          </a:p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we would see output like:</a:t>
            </a:r>
          </a:p>
          <a:p>
            <a:pPr>
              <a:buFontTx/>
              <a:buNone/>
            </a:pPr>
            <a:endParaRPr lang="en-US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The address pz is 0x00ef3b40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Next, to deallocate the memory (once we’re finished with it) we must explicitly tell the operating system using the delete operator:</a:t>
            </a:r>
          </a:p>
          <a:p>
            <a:pPr>
              <a:buFontTx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		delete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pz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887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Memory Allocation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Consider a linked list where each node is allocated:</a:t>
            </a:r>
          </a:p>
          <a:p>
            <a:pPr lvl="1" algn="ctr">
              <a:buFont typeface="Arial" charset="0"/>
              <a:buNone/>
            </a:pPr>
            <a:r>
              <a:rPr lang="en-CA" smtClean="0">
                <a:latin typeface="Consolas" pitchFamily="49" charset="0"/>
                <a:cs typeface="Consolas" pitchFamily="49" charset="0"/>
              </a:rPr>
              <a:t>new Node&lt;Type&gt;( obj )</a:t>
            </a:r>
          </a:p>
          <a:p>
            <a:pPr lvl="1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Such a call will be made each time a new element is added to the linked list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each </a:t>
            </a:r>
            <a:r>
              <a:rPr lang="en-CA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CA" smtClean="0">
                <a:latin typeface="Arial" charset="0"/>
                <a:cs typeface="Arial" charset="0"/>
              </a:rPr>
              <a:t>, there must be a corresponding </a:t>
            </a:r>
            <a:r>
              <a:rPr lang="en-CA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CA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Each removal of an object requires a call to </a:t>
            </a:r>
            <a:r>
              <a:rPr lang="en-CA" smtClean="0">
                <a:latin typeface="Consolas" pitchFamily="49" charset="0"/>
                <a:cs typeface="Consolas" pitchFamily="49" charset="0"/>
              </a:rPr>
              <a:t>delete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If a non-empty list is itself being deleted, the destructor must call </a:t>
            </a:r>
            <a:r>
              <a:rPr lang="en-CA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CA" smtClean="0">
                <a:latin typeface="Arial" charset="0"/>
                <a:cs typeface="Arial" charset="0"/>
              </a:rPr>
              <a:t> on all remaining nodes</a:t>
            </a:r>
          </a:p>
          <a:p>
            <a:endParaRPr lang="en-C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 Quick Introduction to C++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To summarize: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we have seen some of the similarities and differences between C# and C++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these slides touch on all of the topics which you will need to know to implement all of your projects</a:t>
            </a:r>
          </a:p>
        </p:txBody>
      </p:sp>
    </p:spTree>
    <p:extLst>
      <p:ext uri="{BB962C8B-B14F-4D97-AF65-F5344CB8AC3E}">
        <p14:creationId xmlns:p14="http://schemas.microsoft.com/office/powerpoint/2010/main" val="11754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 Quick Introduction to C++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you have forgotten (or did not learn) what you should have covered in ECE 150, there is a full C++ tutorial on the ECE 250 web site starting from scratch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tutorial does not even assume you know what a variable is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 are exercises and example code which you can run yourself</a:t>
            </a:r>
          </a:p>
        </p:txBody>
      </p:sp>
    </p:spTree>
    <p:extLst>
      <p:ext uri="{BB962C8B-B14F-4D97-AF65-F5344CB8AC3E}">
        <p14:creationId xmlns:p14="http://schemas.microsoft.com/office/powerpoint/2010/main" val="23280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C++ Preprocessor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C++ is based on C, which was written in the early 1970s</a:t>
            </a:r>
          </a:p>
          <a:p>
            <a:pPr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Any command starting with a </a:t>
            </a:r>
            <a:r>
              <a:rPr lang="en-US" b="1" smtClean="0">
                <a:latin typeface="Courier New" pitchFamily="49" charset="0"/>
                <a:cs typeface="Arial" charset="0"/>
              </a:rPr>
              <a:t>#</a:t>
            </a:r>
            <a:r>
              <a:rPr lang="en-US" smtClean="0">
                <a:latin typeface="Arial" charset="0"/>
                <a:cs typeface="Arial" charset="0"/>
              </a:rPr>
              <a:t> in the first column is not a C/C++ statement, but rather a preprocessor statement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preprocessor performed very basic text-based (or </a:t>
            </a:r>
            <a:r>
              <a:rPr lang="en-US" i="1" smtClean="0">
                <a:latin typeface="Arial" charset="0"/>
                <a:cs typeface="Arial" charset="0"/>
              </a:rPr>
              <a:t>lexical</a:t>
            </a:r>
            <a:r>
              <a:rPr lang="en-US" smtClean="0">
                <a:latin typeface="Arial" charset="0"/>
                <a:cs typeface="Arial" charset="0"/>
              </a:rPr>
              <a:t>) substitutions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The output is sent to the compiler</a:t>
            </a:r>
          </a:p>
        </p:txBody>
      </p:sp>
    </p:spTree>
    <p:extLst>
      <p:ext uri="{BB962C8B-B14F-4D97-AF65-F5344CB8AC3E}">
        <p14:creationId xmlns:p14="http://schemas.microsoft.com/office/powerpoint/2010/main" val="20625715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7025</TotalTime>
  <Words>5298</Words>
  <Application>Microsoft Office PowerPoint</Application>
  <PresentationFormat>On-screen Show (4:3)</PresentationFormat>
  <Paragraphs>919</Paragraphs>
  <Slides>88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ＭＳ Ｐゴシック</vt:lpstr>
      <vt:lpstr>Arial</vt:lpstr>
      <vt:lpstr>Calibri</vt:lpstr>
      <vt:lpstr>Consolas</vt:lpstr>
      <vt:lpstr>Courier New</vt:lpstr>
      <vt:lpstr>Custom Design</vt:lpstr>
      <vt:lpstr>PowerPoint Presentation</vt:lpstr>
      <vt:lpstr>A Brief Introduction to C++</vt:lpstr>
      <vt:lpstr>A Brief Introduction to C++</vt:lpstr>
      <vt:lpstr>Control Statements</vt:lpstr>
      <vt:lpstr>Operators</vt:lpstr>
      <vt:lpstr>Arrays</vt:lpstr>
      <vt:lpstr>Functions</vt:lpstr>
      <vt:lpstr>C++/C# Differences</vt:lpstr>
      <vt:lpstr>The C++ Preprocessor</vt:lpstr>
      <vt:lpstr>The C++ Preprocessor</vt:lpstr>
      <vt:lpstr>The C++ Preprocessor</vt:lpstr>
      <vt:lpstr>Libraries</vt:lpstr>
      <vt:lpstr>Libraries</vt:lpstr>
      <vt:lpstr>Libraries</vt:lpstr>
      <vt:lpstr>The C++ Preprocessor</vt:lpstr>
      <vt:lpstr>The C++ Preprocessor</vt:lpstr>
      <vt:lpstr>The C++ Preprocessor</vt:lpstr>
      <vt:lpstr>The File as the Unit of Compilation</vt:lpstr>
      <vt:lpstr>The File as the Unit of Compilation</vt:lpstr>
      <vt:lpstr>The File as the Unit of Compilation</vt:lpstr>
      <vt:lpstr>The File as the Unit of Compilation</vt:lpstr>
      <vt:lpstr>The File as the Unit of Compilation</vt:lpstr>
      <vt:lpstr>Namespaces</vt:lpstr>
      <vt:lpstr>Namespaces</vt:lpstr>
      <vt:lpstr>Namespaces</vt:lpstr>
      <vt:lpstr>Namespaces</vt:lpstr>
      <vt:lpstr>Printing</vt:lpstr>
      <vt:lpstr>Printing</vt:lpstr>
      <vt:lpstr>Printing</vt:lpstr>
      <vt:lpstr>Printing</vt:lpstr>
      <vt:lpstr>Printing</vt:lpstr>
      <vt:lpstr>Introduction to C++</vt:lpstr>
      <vt:lpstr>Classes</vt:lpstr>
      <vt:lpstr>UML Class Diagrams</vt:lpstr>
      <vt:lpstr>UML Class Diagrams</vt:lpstr>
      <vt:lpstr>UML Class Diagrams</vt:lpstr>
      <vt:lpstr>UML Class Diagrams</vt:lpstr>
      <vt:lpstr>UML Class Diagrams</vt:lpstr>
      <vt:lpstr>Classes</vt:lpstr>
      <vt:lpstr>Classes</vt:lpstr>
      <vt:lpstr>The Complex Class</vt:lpstr>
      <vt:lpstr>The Complex Class</vt:lpstr>
      <vt:lpstr>The Complex Class</vt:lpstr>
      <vt:lpstr>The Complex Class</vt:lpstr>
      <vt:lpstr>The Complex Class</vt:lpstr>
      <vt:lpstr>The Complex Class</vt:lpstr>
      <vt:lpstr>Visibility</vt:lpstr>
      <vt:lpstr>Visibility</vt:lpstr>
      <vt:lpstr>Visibility</vt:lpstr>
      <vt:lpstr>Visibility</vt:lpstr>
      <vt:lpstr>Visibility</vt:lpstr>
      <vt:lpstr>Accessors and Mutators</vt:lpstr>
      <vt:lpstr>Accessors and Mutators</vt:lpstr>
      <vt:lpstr>Accessors and Mutators</vt:lpstr>
      <vt:lpstr>Accessors and Mutators</vt:lpstr>
      <vt:lpstr>Accessors and Mutators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Templates</vt:lpstr>
      <vt:lpstr>Pointers</vt:lpstr>
      <vt:lpstr>Pointers</vt:lpstr>
      <vt:lpstr>Pointers</vt:lpstr>
      <vt:lpstr>Pointers</vt:lpstr>
      <vt:lpstr>Pointers</vt:lpstr>
      <vt:lpstr>Pointers</vt:lpstr>
      <vt:lpstr>Pointers</vt:lpstr>
      <vt:lpstr>Pointers</vt:lpstr>
      <vt:lpstr>Memory Allocation</vt:lpstr>
      <vt:lpstr>Memory Allocation</vt:lpstr>
      <vt:lpstr>Memory Allocation</vt:lpstr>
      <vt:lpstr>Memory Allocation</vt:lpstr>
      <vt:lpstr>Memory Allocation</vt:lpstr>
      <vt:lpstr>Memory Allocation</vt:lpstr>
      <vt:lpstr>Memory Allocation</vt:lpstr>
      <vt:lpstr>A Quick Introduction to C++</vt:lpstr>
      <vt:lpstr>A Quick Introduction to C++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421</cp:revision>
  <dcterms:created xsi:type="dcterms:W3CDTF">2009-09-11T23:00:44Z</dcterms:created>
  <dcterms:modified xsi:type="dcterms:W3CDTF">2021-10-14T18:38:17Z</dcterms:modified>
</cp:coreProperties>
</file>